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8" r:id="rId3"/>
    <p:sldId id="259" r:id="rId4"/>
    <p:sldId id="394" r:id="rId5"/>
    <p:sldId id="395" r:id="rId6"/>
    <p:sldId id="260" r:id="rId7"/>
    <p:sldId id="261" r:id="rId8"/>
    <p:sldId id="262" r:id="rId9"/>
    <p:sldId id="268" r:id="rId10"/>
    <p:sldId id="266" r:id="rId11"/>
    <p:sldId id="350" r:id="rId12"/>
    <p:sldId id="264" r:id="rId13"/>
    <p:sldId id="269" r:id="rId14"/>
    <p:sldId id="265" r:id="rId15"/>
    <p:sldId id="351" r:id="rId16"/>
    <p:sldId id="267" r:id="rId17"/>
    <p:sldId id="270" r:id="rId18"/>
    <p:sldId id="271" r:id="rId19"/>
    <p:sldId id="352" r:id="rId20"/>
    <p:sldId id="353" r:id="rId21"/>
    <p:sldId id="354" r:id="rId22"/>
    <p:sldId id="272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70" r:id="rId38"/>
    <p:sldId id="369" r:id="rId39"/>
    <p:sldId id="371" r:id="rId40"/>
    <p:sldId id="396" r:id="rId41"/>
    <p:sldId id="397" r:id="rId42"/>
    <p:sldId id="372" r:id="rId43"/>
    <p:sldId id="373" r:id="rId44"/>
    <p:sldId id="374" r:id="rId45"/>
    <p:sldId id="376" r:id="rId46"/>
    <p:sldId id="377" r:id="rId47"/>
    <p:sldId id="378" r:id="rId48"/>
    <p:sldId id="379" r:id="rId49"/>
    <p:sldId id="380" r:id="rId50"/>
    <p:sldId id="381" r:id="rId51"/>
    <p:sldId id="383" r:id="rId52"/>
    <p:sldId id="382" r:id="rId53"/>
    <p:sldId id="384" r:id="rId54"/>
    <p:sldId id="385" r:id="rId55"/>
    <p:sldId id="386" r:id="rId56"/>
    <p:sldId id="390" r:id="rId57"/>
    <p:sldId id="387" r:id="rId58"/>
    <p:sldId id="388" r:id="rId59"/>
    <p:sldId id="391" r:id="rId60"/>
    <p:sldId id="389" r:id="rId61"/>
    <p:sldId id="392" r:id="rId62"/>
    <p:sldId id="393" r:id="rId63"/>
  </p:sldIdLst>
  <p:sldSz cx="18288000" cy="10287000"/>
  <p:notesSz cx="6858000" cy="9144000"/>
  <p:embeddedFontLst>
    <p:embeddedFont>
      <p:font typeface="Cambria" panose="02040503050406030204" pitchFamily="18" charset="0"/>
      <p:regular r:id="rId66"/>
      <p:bold r:id="rId67"/>
      <p:italic r:id="rId68"/>
      <p:boldItalic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 autoAdjust="0"/>
    <p:restoredTop sz="92810" autoAdjust="0"/>
  </p:normalViewPr>
  <p:slideViewPr>
    <p:cSldViewPr>
      <p:cViewPr varScale="1">
        <p:scale>
          <a:sx n="49" d="100"/>
          <a:sy n="49" d="100"/>
        </p:scale>
        <p:origin x="5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E22CC0-1243-338F-5CAD-E7A5B1EE0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A8E39-795D-D837-9A04-090F9A1419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907F-8ED1-4449-8AB2-425B109C6DAB}" type="datetimeFigureOut">
              <a:rPr lang="en-PH" smtClean="0"/>
              <a:t>03/10/2024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079AC-EB4A-C6F4-35A4-C5166122BE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FEE0C-CAF7-534F-B1B6-7CB0184B27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0E73-B33C-482E-B21A-1E3DE061A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828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1506-B2BE-43BC-8C27-BC2C4DAF9131}" type="datetimeFigureOut">
              <a:rPr lang="en-PH" smtClean="0"/>
              <a:t>03/10/2024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E38AF-BC93-4612-8619-54F4BB1E39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66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329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720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55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449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89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46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key doesn’t exist, it returns None or a specified default value instead of raising a </a:t>
            </a:r>
            <a:r>
              <a:rPr lang="en-US" dirty="0" err="1"/>
              <a:t>KeyError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012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0254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56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425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key doesn’t exist, it returns None or a specified default value instead of raising a </a:t>
            </a:r>
            <a:r>
              <a:rPr lang="en-US" dirty="0" err="1"/>
              <a:t>KeyError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641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When we say that dictionaries are unordered, it means that the items does not have a defined order, you cannot refer to an item by using an index. Dictionaries are changeable, meaning that we can change, add or remove items after the dictionary has been created.</a:t>
            </a:r>
            <a:endParaRPr lang="en-US" sz="1600" dirty="0"/>
          </a:p>
          <a:p>
            <a:pPr algn="l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5982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82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1772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322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412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519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key doesn’t exist, it returns None or a specified default value instead of raising a </a:t>
            </a:r>
            <a:r>
              <a:rPr lang="en-US" dirty="0" err="1"/>
              <a:t>KeyError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3907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016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410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6598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54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61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278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key doesn’t exist, it returns None or a specified default value instead of raising a </a:t>
            </a:r>
            <a:r>
              <a:rPr lang="en-US" dirty="0" err="1"/>
              <a:t>KeyError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705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0595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082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4060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830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2768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8980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</a:rPr>
              <a:t>variable.update</a:t>
            </a:r>
            <a:r>
              <a:rPr lang="en-US" sz="1200" dirty="0">
                <a:latin typeface="Consolas" panose="020B0609020204030204" pitchFamily="49" charset="0"/>
              </a:rPr>
              <a:t>({"newKey1":  “value“ , "newKey2": "value“  })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369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47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1290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5003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725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7488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0540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2606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(in versions before 3.7, a random item is removed instead)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454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179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(in versions before 3.7, a random item is removed instead)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6967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 also delete the dictionary completely.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5475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76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98635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65715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61404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8704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949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8801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288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89773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29415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8640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422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32360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4274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68108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011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57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E38AF-BC93-4612-8619-54F4BB1E39A6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1C3-E2DA-4793-BDA0-1375955C19F0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25800" y="97387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6280C9-FBB2-A5C5-B32E-B1F32E20A7CA}"/>
              </a:ext>
            </a:extLst>
          </p:cNvPr>
          <p:cNvSpPr txBox="1">
            <a:spLocks/>
          </p:cNvSpPr>
          <p:nvPr userDrawn="1"/>
        </p:nvSpPr>
        <p:spPr>
          <a:xfrm>
            <a:off x="76200" y="9799686"/>
            <a:ext cx="5181600" cy="3042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ELECTIVE 4 (SPECIAL TOPICS ON WEB AND MOBILE 2)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orange rectangular object&#10;&#10;Description automatically generated">
            <a:extLst>
              <a:ext uri="{FF2B5EF4-FFF2-40B4-BE49-F238E27FC236}">
                <a16:creationId xmlns:a16="http://schemas.microsoft.com/office/drawing/2014/main" id="{E4A3BB9E-917C-B34F-1859-2D867C70F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196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varName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"name"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"mark"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"age"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"25"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8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sz="28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"Your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name is </a:t>
              </a:r>
              <a:r>
                <a:rPr lang="en-US" sz="2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varName</a:t>
              </a:r>
              <a:r>
                <a:rPr lang="en-US" sz="2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   </a:t>
              </a:r>
              <a:r>
                <a:rPr lang="en-US" sz="2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8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sz="28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"Your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age is </a:t>
              </a:r>
              <a:r>
                <a:rPr lang="en-US" sz="2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varName</a:t>
              </a:r>
              <a:r>
                <a:rPr lang="en-US" sz="28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sz="28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sz="28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Key 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FC1A28-DFBF-A505-6815-C472DB5FDF32}"/>
              </a:ext>
            </a:extLst>
          </p:cNvPr>
          <p:cNvCxnSpPr/>
          <p:nvPr/>
        </p:nvCxnSpPr>
        <p:spPr>
          <a:xfrm>
            <a:off x="7391400" y="4229100"/>
            <a:ext cx="3505200" cy="5334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0857EF-F728-8776-D8DB-699C90CBB45B}"/>
              </a:ext>
            </a:extLst>
          </p:cNvPr>
          <p:cNvSpPr txBox="1"/>
          <p:nvPr/>
        </p:nvSpPr>
        <p:spPr>
          <a:xfrm>
            <a:off x="10337315" y="4649665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endParaRPr lang="en-P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25EF6-630A-F443-8E17-6EE6D77B8D2C}"/>
              </a:ext>
            </a:extLst>
          </p:cNvPr>
          <p:cNvSpPr txBox="1"/>
          <p:nvPr/>
        </p:nvSpPr>
        <p:spPr>
          <a:xfrm>
            <a:off x="10101197" y="5074258"/>
            <a:ext cx="116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endParaRPr lang="en-PH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022A2-3CDD-997C-8E50-F8926A7BF421}"/>
              </a:ext>
            </a:extLst>
          </p:cNvPr>
          <p:cNvCxnSpPr>
            <a:cxnSpLocks/>
          </p:cNvCxnSpPr>
          <p:nvPr/>
        </p:nvCxnSpPr>
        <p:spPr>
          <a:xfrm>
            <a:off x="10515600" y="4229100"/>
            <a:ext cx="171069" cy="87755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B1E5EA-87FE-C925-72AB-D186B8D580B8}"/>
              </a:ext>
            </a:extLst>
          </p:cNvPr>
          <p:cNvSpPr txBox="1"/>
          <p:nvPr/>
        </p:nvSpPr>
        <p:spPr>
          <a:xfrm>
            <a:off x="10153958" y="4649665"/>
            <a:ext cx="182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      ]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F4CBC-2569-0CCC-BC2F-A8CE2CF42E61}"/>
              </a:ext>
            </a:extLst>
          </p:cNvPr>
          <p:cNvSpPr txBox="1">
            <a:spLocks/>
          </p:cNvSpPr>
          <p:nvPr/>
        </p:nvSpPr>
        <p:spPr>
          <a:xfrm>
            <a:off x="9953605" y="5072380"/>
            <a:ext cx="163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endParaRPr lang="en-PH" sz="28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7EC88F34-4A8C-6A0B-AD25-0D86E7AB1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Key name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Your name is mark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Your age is 25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4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In your created dictionary try to display the values referring to their respective keys.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Expected output.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Your name is mark.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Your age is 25.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You are male.</a:t>
            </a:r>
          </a:p>
        </p:txBody>
      </p:sp>
    </p:spTree>
    <p:extLst>
      <p:ext uri="{BB962C8B-B14F-4D97-AF65-F5344CB8AC3E}">
        <p14:creationId xmlns:p14="http://schemas.microsoft.com/office/powerpoint/2010/main" val="375346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2. Using the get() method</a:t>
            </a:r>
          </a:p>
          <a:p>
            <a:pPr algn="just"/>
            <a:r>
              <a:rPr lang="en-US" sz="4000" dirty="0"/>
              <a:t>The get() method is a safer way to access a value in a dictionary. 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dictionary.get</a:t>
            </a:r>
            <a:r>
              <a:rPr lang="en-US" sz="5400" dirty="0">
                <a:latin typeface="Consolas" panose="020B0609020204030204" pitchFamily="49" charset="0"/>
              </a:rPr>
              <a:t>(“</a:t>
            </a:r>
            <a:r>
              <a:rPr lang="en-US" sz="5400" dirty="0" err="1">
                <a:latin typeface="Consolas" panose="020B0609020204030204" pitchFamily="49" charset="0"/>
              </a:rPr>
              <a:t>keyName</a:t>
            </a:r>
            <a:r>
              <a:rPr lang="en-US" sz="5400" dirty="0">
                <a:latin typeface="Consolas" panose="020B0609020204030204" pitchFamily="49" charset="0"/>
              </a:rPr>
              <a:t>”)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5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get()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FC1A28-DFBF-A505-6815-C472DB5FDF32}"/>
              </a:ext>
            </a:extLst>
          </p:cNvPr>
          <p:cNvCxnSpPr>
            <a:cxnSpLocks/>
          </p:cNvCxnSpPr>
          <p:nvPr/>
        </p:nvCxnSpPr>
        <p:spPr>
          <a:xfrm>
            <a:off x="7464820" y="4314563"/>
            <a:ext cx="4422380" cy="5241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PH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is 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PH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age is 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346FF-C444-FE1F-3BE1-FBA7F50006F6}"/>
              </a:ext>
            </a:extLst>
          </p:cNvPr>
          <p:cNvCxnSpPr>
            <a:cxnSpLocks/>
          </p:cNvCxnSpPr>
          <p:nvPr/>
        </p:nvCxnSpPr>
        <p:spPr>
          <a:xfrm>
            <a:off x="10591800" y="4314563"/>
            <a:ext cx="1015283" cy="10477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4B2849-73C1-F29E-CB4C-A86978ABD6B5}"/>
              </a:ext>
            </a:extLst>
          </p:cNvPr>
          <p:cNvSpPr txBox="1"/>
          <p:nvPr/>
        </p:nvSpPr>
        <p:spPr>
          <a:xfrm>
            <a:off x="4533898" y="5513309"/>
            <a:ext cx="116473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PH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address is 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H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FB4D5B-9C19-AADE-BBAD-466EEEAED992}"/>
              </a:ext>
            </a:extLst>
          </p:cNvPr>
          <p:cNvGrpSpPr/>
          <p:nvPr/>
        </p:nvGrpSpPr>
        <p:grpSpPr>
          <a:xfrm>
            <a:off x="10287001" y="5982968"/>
            <a:ext cx="2087639" cy="2116036"/>
            <a:chOff x="10287001" y="5982968"/>
            <a:chExt cx="2087639" cy="211603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428C2C-3307-5818-6B96-DB6A728F4DA9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10896599" y="5982968"/>
              <a:ext cx="1478041" cy="177313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ction Button: Help 3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DD543FA-4EEA-6D33-CC77-F77DC03FCC56}"/>
                </a:ext>
              </a:extLst>
            </p:cNvPr>
            <p:cNvSpPr/>
            <p:nvPr/>
          </p:nvSpPr>
          <p:spPr>
            <a:xfrm>
              <a:off x="10287001" y="7413204"/>
              <a:ext cx="609598" cy="685800"/>
            </a:xfrm>
            <a:prstGeom prst="actionButtonHelp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pic>
        <p:nvPicPr>
          <p:cNvPr id="36" name="Picture 35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43912B7-FA27-E2F1-2115-6E301C85C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get()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Your name is mark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Your age is 25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4A1C5-F013-B368-EEFA-7D38FF45BBA3}"/>
              </a:ext>
            </a:extLst>
          </p:cNvPr>
          <p:cNvSpPr txBox="1"/>
          <p:nvPr/>
        </p:nvSpPr>
        <p:spPr>
          <a:xfrm>
            <a:off x="1905000" y="4820334"/>
            <a:ext cx="839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Your address is None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In your created dictionary try to display the values using get() method. And try to place an undefined key in the get method to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215655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3. Using the keys() method</a:t>
            </a:r>
          </a:p>
          <a:p>
            <a:pPr algn="just"/>
            <a:r>
              <a:rPr lang="en-US" sz="4000" dirty="0"/>
              <a:t>The keys() method returns a view object that displays a list of all the keys in the dictionary.</a:t>
            </a:r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dictionary.keys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1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keys()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7" name="Picture 6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D9EDD5C-3223-8630-628F-2D291B740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keys()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dict_keys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(['name', 'age'])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72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What is a dictionary?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5AEC0-DCCA-6A88-BD04-736997ED61BB}"/>
              </a:ext>
            </a:extLst>
          </p:cNvPr>
          <p:cNvSpPr txBox="1"/>
          <p:nvPr/>
        </p:nvSpPr>
        <p:spPr>
          <a:xfrm>
            <a:off x="953437" y="3537644"/>
            <a:ext cx="169535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It is an </a:t>
            </a:r>
            <a:r>
              <a:rPr lang="en-US" sz="5400" b="1" dirty="0">
                <a:latin typeface="Consolas" panose="020B0609020204030204" pitchFamily="49" charset="0"/>
              </a:rPr>
              <a:t>ordered set of a key-value pair</a:t>
            </a:r>
            <a:r>
              <a:rPr lang="en-US" sz="5400" dirty="0">
                <a:latin typeface="Consolas" panose="020B0609020204030204" pitchFamily="49" charset="0"/>
              </a:rPr>
              <a:t> of items. A </a:t>
            </a:r>
            <a:r>
              <a:rPr lang="en-US" sz="5400" b="1" dirty="0">
                <a:latin typeface="Consolas" panose="020B0609020204030204" pitchFamily="49" charset="0"/>
              </a:rPr>
              <a:t>key</a:t>
            </a:r>
            <a:r>
              <a:rPr lang="en-US" sz="5400" dirty="0">
                <a:latin typeface="Consolas" panose="020B0609020204030204" pitchFamily="49" charset="0"/>
              </a:rPr>
              <a:t> can hold any </a:t>
            </a:r>
            <a:r>
              <a:rPr lang="en-US" sz="5400" b="1" dirty="0">
                <a:latin typeface="Consolas" panose="020B0609020204030204" pitchFamily="49" charset="0"/>
              </a:rPr>
              <a:t>primitive</a:t>
            </a:r>
            <a:r>
              <a:rPr lang="en-US" sz="5400" dirty="0">
                <a:latin typeface="Consolas" panose="020B0609020204030204" pitchFamily="49" charset="0"/>
              </a:rPr>
              <a:t> data type whereas </a:t>
            </a:r>
            <a:r>
              <a:rPr lang="en-US" sz="5400" b="1" dirty="0">
                <a:latin typeface="Consolas" panose="020B0609020204030204" pitchFamily="49" charset="0"/>
              </a:rPr>
              <a:t>value</a:t>
            </a:r>
            <a:r>
              <a:rPr lang="en-US" sz="5400" dirty="0">
                <a:latin typeface="Consolas" panose="020B0609020204030204" pitchFamily="49" charset="0"/>
              </a:rPr>
              <a:t> can be any of the data type.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The items in the dictionary are separated with the comma and enclosed in the curly braces { , }.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DBCE45-B507-DEAB-2FED-7D7666159F7D}"/>
              </a:ext>
            </a:extLst>
          </p:cNvPr>
          <p:cNvGrpSpPr/>
          <p:nvPr/>
        </p:nvGrpSpPr>
        <p:grpSpPr>
          <a:xfrm>
            <a:off x="8749855" y="2832743"/>
            <a:ext cx="7357444" cy="1746944"/>
            <a:chOff x="8749855" y="2832743"/>
            <a:chExt cx="7357444" cy="17469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10938DE-3192-F2BA-0F11-024754C0A0EF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H="1" flipV="1">
              <a:off x="10121455" y="3442343"/>
              <a:ext cx="5985844" cy="1137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EDF622-4BE5-375A-3A6F-D611A267716C}"/>
                </a:ext>
              </a:extLst>
            </p:cNvPr>
            <p:cNvSpPr/>
            <p:nvPr/>
          </p:nvSpPr>
          <p:spPr>
            <a:xfrm>
              <a:off x="8749855" y="2832743"/>
              <a:ext cx="27432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Strings</a:t>
              </a:r>
              <a:endParaRPr lang="en-PH" sz="4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6A0E4-282F-CEE7-F771-2A96D44B158F}"/>
              </a:ext>
            </a:extLst>
          </p:cNvPr>
          <p:cNvGrpSpPr/>
          <p:nvPr/>
        </p:nvGrpSpPr>
        <p:grpSpPr>
          <a:xfrm>
            <a:off x="9847300" y="1877178"/>
            <a:ext cx="6259999" cy="2702509"/>
            <a:chOff x="9847300" y="1877178"/>
            <a:chExt cx="6259999" cy="27025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9B56F9-7630-C1F2-7EB4-F1DA0AF5C90A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11371300" y="2486778"/>
              <a:ext cx="4735999" cy="2092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8673F2-EC69-A0E0-71C4-E7C2B15160C2}"/>
                </a:ext>
              </a:extLst>
            </p:cNvPr>
            <p:cNvSpPr/>
            <p:nvPr/>
          </p:nvSpPr>
          <p:spPr>
            <a:xfrm>
              <a:off x="9847300" y="1877178"/>
              <a:ext cx="3048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Integers</a:t>
              </a:r>
              <a:endParaRPr lang="en-PH" sz="4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8A648B-6143-E080-7114-9F19462D6ED8}"/>
              </a:ext>
            </a:extLst>
          </p:cNvPr>
          <p:cNvGrpSpPr/>
          <p:nvPr/>
        </p:nvGrpSpPr>
        <p:grpSpPr>
          <a:xfrm>
            <a:off x="10950423" y="1062711"/>
            <a:ext cx="5156876" cy="3516976"/>
            <a:chOff x="10950423" y="1062711"/>
            <a:chExt cx="5156876" cy="351697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2EBA95-E6E2-5205-5A08-F90D239FBD4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 flipV="1">
              <a:off x="12474423" y="1672311"/>
              <a:ext cx="3632876" cy="29073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54034C-D38E-337C-BE9C-0704E3D16D8B}"/>
                </a:ext>
              </a:extLst>
            </p:cNvPr>
            <p:cNvSpPr/>
            <p:nvPr/>
          </p:nvSpPr>
          <p:spPr>
            <a:xfrm>
              <a:off x="10950423" y="1062711"/>
              <a:ext cx="3048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Float</a:t>
              </a:r>
              <a:endParaRPr lang="en-PH" sz="4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7F5851-6BCC-940D-1933-701D13BD314C}"/>
              </a:ext>
            </a:extLst>
          </p:cNvPr>
          <p:cNvGrpSpPr/>
          <p:nvPr/>
        </p:nvGrpSpPr>
        <p:grpSpPr>
          <a:xfrm>
            <a:off x="12895300" y="281398"/>
            <a:ext cx="3225616" cy="4298289"/>
            <a:chOff x="12895300" y="281398"/>
            <a:chExt cx="3225616" cy="429828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1F775F-B17E-75D4-EE7E-BD36A539091B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14419300" y="890998"/>
              <a:ext cx="1701616" cy="3688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C9BEBA-42AC-0943-0E58-C850F3ECEA91}"/>
                </a:ext>
              </a:extLst>
            </p:cNvPr>
            <p:cNvSpPr/>
            <p:nvPr/>
          </p:nvSpPr>
          <p:spPr>
            <a:xfrm>
              <a:off x="12895300" y="281398"/>
              <a:ext cx="3048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Boolean</a:t>
              </a:r>
              <a:endParaRPr lang="en-PH" sz="4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keys()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D9EDD5C-3223-8630-628F-2D291B740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keys()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r>
              <a:rPr lang="en-US" sz="3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8613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display the keys of your dictionary using the keys() method and a for loop. The output should be on one line.</a:t>
            </a:r>
          </a:p>
        </p:txBody>
      </p:sp>
    </p:spTree>
    <p:extLst>
      <p:ext uri="{BB962C8B-B14F-4D97-AF65-F5344CB8AC3E}">
        <p14:creationId xmlns:p14="http://schemas.microsoft.com/office/powerpoint/2010/main" val="58759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4. Using the values() method</a:t>
            </a:r>
          </a:p>
          <a:p>
            <a:pPr algn="just"/>
            <a:r>
              <a:rPr lang="en-US" sz="4000" dirty="0"/>
              <a:t>The values() method returns a view object that displays a list of all the values in the dictionary.</a:t>
            </a:r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dictionary.values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values()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7" name="Picture 6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D9EDD5C-3223-8630-628F-2D291B740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9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values()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dict_values(['mark', '25'])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values()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D9EDD5C-3223-8630-628F-2D291B740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values()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</a:t>
            </a:r>
          </a:p>
          <a:p>
            <a:r>
              <a:rPr lang="en-US" sz="3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967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display the values of your dictionary using the values() method and a for loop. The output should be on one line.</a:t>
            </a:r>
          </a:p>
        </p:txBody>
      </p:sp>
    </p:spTree>
    <p:extLst>
      <p:ext uri="{BB962C8B-B14F-4D97-AF65-F5344CB8AC3E}">
        <p14:creationId xmlns:p14="http://schemas.microsoft.com/office/powerpoint/2010/main" val="2453425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5. Using the items() method</a:t>
            </a:r>
          </a:p>
          <a:p>
            <a:pPr algn="just"/>
            <a:r>
              <a:rPr lang="en-US" sz="4000" dirty="0"/>
              <a:t>The items() method returns a view object that displays a list of the dictionary's key-value pairs.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dictionary.items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6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How to create a dictionary?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5AEC0-DCCA-6A88-BD04-736997ED61BB}"/>
              </a:ext>
            </a:extLst>
          </p:cNvPr>
          <p:cNvSpPr txBox="1"/>
          <p:nvPr/>
        </p:nvSpPr>
        <p:spPr>
          <a:xfrm>
            <a:off x="953437" y="2552700"/>
            <a:ext cx="3085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53437" y="3497082"/>
            <a:ext cx="164963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Ex. 1: with items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 = {</a:t>
            </a:r>
            <a:r>
              <a:rPr lang="en-PH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400" dirty="0">
                <a:solidFill>
                  <a:schemeClr val="accent1"/>
                </a:solidFill>
                <a:latin typeface="Consolas" panose="020B0609020204030204" pitchFamily="49" charset="0"/>
              </a:rPr>
              <a:t>key1</a:t>
            </a:r>
            <a:r>
              <a:rPr lang="en-PH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: "</a:t>
            </a:r>
            <a:r>
              <a:rPr lang="en-PH" sz="5400" dirty="0">
                <a:solidFill>
                  <a:srgbClr val="FF9933"/>
                </a:solidFill>
                <a:latin typeface="Consolas" panose="020B0609020204030204" pitchFamily="49" charset="0"/>
              </a:rPr>
              <a:t>value1</a:t>
            </a:r>
            <a:r>
              <a:rPr lang="en-PH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5400" dirty="0">
                <a:solidFill>
                  <a:schemeClr val="accent1"/>
                </a:solidFill>
                <a:latin typeface="Consolas" panose="020B0609020204030204" pitchFamily="49" charset="0"/>
              </a:rPr>
              <a:t>key2</a:t>
            </a:r>
            <a:r>
              <a:rPr lang="en-PH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: "</a:t>
            </a:r>
            <a:r>
              <a:rPr lang="en-PH" sz="5400" dirty="0">
                <a:solidFill>
                  <a:srgbClr val="FF9933"/>
                </a:solidFill>
                <a:latin typeface="Consolas" panose="020B0609020204030204" pitchFamily="49" charset="0"/>
              </a:rPr>
              <a:t>value2</a:t>
            </a:r>
            <a:r>
              <a:rPr lang="en-PH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PH" sz="5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Ex. 2: empty dictionary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 ={ }</a:t>
            </a:r>
          </a:p>
        </p:txBody>
      </p:sp>
    </p:spTree>
    <p:extLst>
      <p:ext uri="{BB962C8B-B14F-4D97-AF65-F5344CB8AC3E}">
        <p14:creationId xmlns:p14="http://schemas.microsoft.com/office/powerpoint/2010/main" val="241119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items()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7" name="Picture 6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D9EDD5C-3223-8630-628F-2D291B740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items()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dict_items([('name', 'mark'), ('age', '25')])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5B95F22-1CC6-AB30-6E2F-B3B5320123D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9" name="Picture 8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005A82D-DD07-C1B5-35D2-CA6DFF437B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7FA62-D24C-C2C9-2711-020EEA73AB72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3DF27-3BE1-7376-D66E-7AAA564B8565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6D5157-2B8D-1292-19CD-153A396F28F3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values()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A9AB4-9600-7766-4824-ACC1F1942175}"/>
              </a:ext>
            </a:extLst>
          </p:cNvPr>
          <p:cNvSpPr txBox="1"/>
          <p:nvPr/>
        </p:nvSpPr>
        <p:spPr>
          <a:xfrm>
            <a:off x="4533898" y="3771900"/>
            <a:ext cx="11647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PH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varName</a:t>
            </a:r>
            <a:r>
              <a:rPr lang="en-PH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PH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 descr="A yellow text on a black background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3D9EDD5C-3223-8630-628F-2D291B740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32" y="8094287"/>
            <a:ext cx="3439913" cy="19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5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creen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8DC3F5D4-54FD-D5BD-11FB-43CF32E33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8760"/>
            <a:ext cx="15925800" cy="723268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Dictionary: values()</a:t>
            </a:r>
          </a:p>
        </p:txBody>
      </p:sp>
      <p:pic>
        <p:nvPicPr>
          <p:cNvPr id="23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EEF31DE-1B17-760D-9D99-061509DE20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01" y="7946350"/>
            <a:ext cx="1645909" cy="177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93668-D958-3A56-B623-8BF057D06ACC}"/>
              </a:ext>
            </a:extLst>
          </p:cNvPr>
          <p:cNvSpPr txBox="1"/>
          <p:nvPr/>
        </p:nvSpPr>
        <p:spPr>
          <a:xfrm>
            <a:off x="1905000" y="3774081"/>
            <a:ext cx="8394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 =  mark</a:t>
            </a:r>
          </a:p>
          <a:p>
            <a:r>
              <a:rPr lang="en-US" sz="3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 </a:t>
            </a:r>
            <a:r>
              <a:rPr lang="en-US" sz="360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 25</a:t>
            </a:r>
            <a:endParaRPr lang="en-US" sz="3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3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display the keys and values of your dictionary using the items() method and a for loop. The output should be on one line.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print(f”{key} = {</a:t>
            </a:r>
            <a:r>
              <a:rPr lang="en-US" sz="5400" dirty="0" err="1">
                <a:latin typeface="Consolas" panose="020B0609020204030204" pitchFamily="49" charset="0"/>
              </a:rPr>
              <a:t>val</a:t>
            </a:r>
            <a:r>
              <a:rPr lang="en-US" sz="5400" dirty="0">
                <a:latin typeface="Consolas" panose="020B0609020204030204" pitchFamily="49" charset="0"/>
              </a:rPr>
              <a:t>}”, end=“ ”)</a:t>
            </a:r>
          </a:p>
        </p:txBody>
      </p:sp>
    </p:spTree>
    <p:extLst>
      <p:ext uri="{BB962C8B-B14F-4D97-AF65-F5344CB8AC3E}">
        <p14:creationId xmlns:p14="http://schemas.microsoft.com/office/powerpoint/2010/main" val="1517621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Adding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There are different ways to add item/s in the dictionary.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a new key name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update()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</a:t>
            </a:r>
            <a:r>
              <a:rPr lang="en-US" sz="5400" dirty="0" err="1">
                <a:latin typeface="Consolas" panose="020B0609020204030204" pitchFamily="49" charset="0"/>
              </a:rPr>
              <a:t>setdefault</a:t>
            </a:r>
            <a:r>
              <a:rPr lang="en-US" sz="5400" dirty="0">
                <a:latin typeface="Consolas" panose="020B0609020204030204" pitchFamily="49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198399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Adding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1. Using a new key name</a:t>
            </a:r>
          </a:p>
          <a:p>
            <a:pPr algn="just"/>
            <a:r>
              <a:rPr lang="en-US" sz="4000" dirty="0"/>
              <a:t>Adding an item to the dictionary is done by using a new index key and assigning a value to it.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dictionary["</a:t>
            </a:r>
            <a:r>
              <a:rPr lang="en-US" sz="5400" dirty="0" err="1">
                <a:latin typeface="Consolas" panose="020B0609020204030204" pitchFamily="49" charset="0"/>
              </a:rPr>
              <a:t>newKey</a:t>
            </a:r>
            <a:r>
              <a:rPr lang="en-US" sz="5400" dirty="0">
                <a:latin typeface="Consolas" panose="020B0609020204030204" pitchFamily="49" charset="0"/>
              </a:rPr>
              <a:t>"] = value 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40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add a key “address” and the value will be your address. Loop through and print the items.</a:t>
            </a:r>
          </a:p>
        </p:txBody>
      </p:sp>
    </p:spTree>
    <p:extLst>
      <p:ext uri="{BB962C8B-B14F-4D97-AF65-F5344CB8AC3E}">
        <p14:creationId xmlns:p14="http://schemas.microsoft.com/office/powerpoint/2010/main" val="2999604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Adding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2. Using the update() method</a:t>
            </a:r>
          </a:p>
          <a:p>
            <a:pPr algn="just"/>
            <a:r>
              <a:rPr lang="en-US" sz="4000" dirty="0"/>
              <a:t>The update() method will update the dictionary with the items from a given argument. If the item does not exist, the item will be added.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dictionary.update</a:t>
            </a:r>
            <a:r>
              <a:rPr lang="en-US" sz="5400" dirty="0">
                <a:latin typeface="Consolas" panose="020B0609020204030204" pitchFamily="49" charset="0"/>
              </a:rPr>
              <a:t>({"</a:t>
            </a:r>
            <a:r>
              <a:rPr lang="en-US" sz="5400" dirty="0" err="1">
                <a:latin typeface="Consolas" panose="020B0609020204030204" pitchFamily="49" charset="0"/>
              </a:rPr>
              <a:t>newKey</a:t>
            </a:r>
            <a:r>
              <a:rPr lang="en-US" sz="5400" dirty="0">
                <a:latin typeface="Consolas" panose="020B0609020204030204" pitchFamily="49" charset="0"/>
              </a:rPr>
              <a:t>" : "value"})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4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Add 2 more items in your dictionary using update() method. The keys are: “block” and “</a:t>
            </a:r>
            <a:r>
              <a:rPr lang="en-US" sz="5400" dirty="0" err="1">
                <a:latin typeface="Consolas" panose="020B0609020204030204" pitchFamily="49" charset="0"/>
              </a:rPr>
              <a:t>idNumber</a:t>
            </a:r>
            <a:r>
              <a:rPr lang="en-US" sz="5400" dirty="0"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7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How to create a dictionary?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5AEC0-DCCA-6A88-BD04-736997ED61BB}"/>
              </a:ext>
            </a:extLst>
          </p:cNvPr>
          <p:cNvSpPr txBox="1"/>
          <p:nvPr/>
        </p:nvSpPr>
        <p:spPr>
          <a:xfrm>
            <a:off x="953437" y="2552700"/>
            <a:ext cx="3085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53437" y="3497082"/>
            <a:ext cx="164963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5400" dirty="0">
                <a:latin typeface="Consolas" panose="020B0609020204030204" pitchFamily="49" charset="0"/>
              </a:rPr>
              <a:t>Ex. 3. using </a:t>
            </a:r>
            <a:r>
              <a:rPr lang="en-PH" sz="5400" dirty="0" err="1">
                <a:latin typeface="Consolas" panose="020B0609020204030204" pitchFamily="49" charset="0"/>
              </a:rPr>
              <a:t>fromkeys</a:t>
            </a:r>
            <a:r>
              <a:rPr lang="en-PH" sz="5400" dirty="0">
                <a:latin typeface="Consolas" panose="020B0609020204030204" pitchFamily="49" charset="0"/>
              </a:rPr>
              <a:t>() method</a:t>
            </a:r>
          </a:p>
          <a:p>
            <a:pPr algn="just"/>
            <a:endParaRPr lang="en-PH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keys = ('key1', 'key2', 'key3')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 = </a:t>
            </a:r>
            <a:r>
              <a:rPr lang="en-US" sz="5400" dirty="0" err="1">
                <a:latin typeface="Consolas" panose="020B0609020204030204" pitchFamily="49" charset="0"/>
              </a:rPr>
              <a:t>dict.fromkeys</a:t>
            </a:r>
            <a:r>
              <a:rPr lang="en-US" sz="5400" dirty="0">
                <a:latin typeface="Consolas" panose="020B0609020204030204" pitchFamily="49" charset="0"/>
              </a:rPr>
              <a:t>(keys)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print(dictionary)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2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Adding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3. Using </a:t>
            </a:r>
            <a:r>
              <a:rPr lang="en-US" sz="5400" dirty="0" err="1">
                <a:latin typeface="Consolas" panose="020B0609020204030204" pitchFamily="49" charset="0"/>
              </a:rPr>
              <a:t>setdefault</a:t>
            </a:r>
            <a:r>
              <a:rPr lang="en-US" sz="5400" dirty="0">
                <a:latin typeface="Consolas" panose="020B0609020204030204" pitchFamily="49" charset="0"/>
              </a:rPr>
              <a:t>() method</a:t>
            </a:r>
          </a:p>
          <a:p>
            <a:pPr algn="just"/>
            <a:r>
              <a:rPr lang="en-US" sz="4000" dirty="0"/>
              <a:t>The </a:t>
            </a:r>
            <a:r>
              <a:rPr lang="en-US" sz="4000" dirty="0" err="1"/>
              <a:t>setdefault</a:t>
            </a:r>
            <a:r>
              <a:rPr lang="en-US" sz="4000" dirty="0"/>
              <a:t>() method returns the value of the item with the specified key.</a:t>
            </a:r>
          </a:p>
          <a:p>
            <a:pPr algn="just"/>
            <a:r>
              <a:rPr lang="en-US" sz="4000" dirty="0"/>
              <a:t>If the key does not exist, insert the key, with the specified value</a:t>
            </a:r>
          </a:p>
          <a:p>
            <a:pPr algn="just"/>
            <a:endParaRPr lang="en-US" sz="4000" dirty="0"/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dictionary.setdefault</a:t>
            </a:r>
            <a:r>
              <a:rPr lang="en-US" sz="5400" dirty="0">
                <a:latin typeface="Consolas" panose="020B0609020204030204" pitchFamily="49" charset="0"/>
              </a:rPr>
              <a:t>(</a:t>
            </a:r>
            <a:r>
              <a:rPr lang="en-US" sz="5400" dirty="0" err="1">
                <a:latin typeface="Consolas" panose="020B0609020204030204" pitchFamily="49" charset="0"/>
              </a:rPr>
              <a:t>keyname</a:t>
            </a:r>
            <a:r>
              <a:rPr lang="en-US" sz="5400" dirty="0">
                <a:latin typeface="Consolas" panose="020B0609020204030204" pitchFamily="49" charset="0"/>
              </a:rPr>
              <a:t>, value)</a:t>
            </a:r>
          </a:p>
        </p:txBody>
      </p:sp>
    </p:spTree>
    <p:extLst>
      <p:ext uri="{BB962C8B-B14F-4D97-AF65-F5344CB8AC3E}">
        <p14:creationId xmlns:p14="http://schemas.microsoft.com/office/powerpoint/2010/main" val="1529289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add item with a key “name” and values is your </a:t>
            </a:r>
            <a:r>
              <a:rPr lang="en-US" sz="5400" dirty="0" err="1">
                <a:latin typeface="Consolas" panose="020B0609020204030204" pitchFamily="49" charset="0"/>
              </a:rPr>
              <a:t>middlename</a:t>
            </a:r>
            <a:r>
              <a:rPr lang="en-US" sz="5400" dirty="0">
                <a:latin typeface="Consolas" panose="020B0609020204030204" pitchFamily="49" charset="0"/>
              </a:rPr>
              <a:t>. Then, print the dictionary. 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Next, try to add item with a key “birthday” with a value of your birthday. Then, print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2393947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Removing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There are different ways to remove item/s in the dictionary.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pop()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</a:t>
            </a:r>
            <a:r>
              <a:rPr lang="en-US" sz="5400" dirty="0" err="1">
                <a:latin typeface="Consolas" panose="020B0609020204030204" pitchFamily="49" charset="0"/>
              </a:rPr>
              <a:t>popitem</a:t>
            </a:r>
            <a:r>
              <a:rPr lang="en-US" sz="5400" dirty="0">
                <a:latin typeface="Consolas" panose="020B0609020204030204" pitchFamily="49" charset="0"/>
              </a:rPr>
              <a:t>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clear()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del keyword</a:t>
            </a:r>
          </a:p>
        </p:txBody>
      </p:sp>
    </p:spTree>
    <p:extLst>
      <p:ext uri="{BB962C8B-B14F-4D97-AF65-F5344CB8AC3E}">
        <p14:creationId xmlns:p14="http://schemas.microsoft.com/office/powerpoint/2010/main" val="2860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Removing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1. Using the pop() method</a:t>
            </a:r>
          </a:p>
          <a:p>
            <a:pPr algn="just"/>
            <a:r>
              <a:rPr lang="en-US" sz="4000" dirty="0"/>
              <a:t>The pop() method removes the item with the specified key name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dictionary.pop</a:t>
            </a:r>
            <a:r>
              <a:rPr lang="en-US" sz="5400" dirty="0">
                <a:latin typeface="Consolas" panose="020B0609020204030204" pitchFamily="49" charset="0"/>
              </a:rPr>
              <a:t>(“key”)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3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97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remove the key “age” in your dictionary. And print again the items of your dictionary using for loop.</a:t>
            </a:r>
          </a:p>
        </p:txBody>
      </p:sp>
    </p:spTree>
    <p:extLst>
      <p:ext uri="{BB962C8B-B14F-4D97-AF65-F5344CB8AC3E}">
        <p14:creationId xmlns:p14="http://schemas.microsoft.com/office/powerpoint/2010/main" val="2820820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Removing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2. Using the </a:t>
            </a:r>
            <a:r>
              <a:rPr lang="en-US" sz="5400" dirty="0" err="1">
                <a:latin typeface="Consolas" panose="020B0609020204030204" pitchFamily="49" charset="0"/>
              </a:rPr>
              <a:t>popitem</a:t>
            </a:r>
            <a:r>
              <a:rPr lang="en-US" sz="5400" dirty="0">
                <a:latin typeface="Consolas" panose="020B0609020204030204" pitchFamily="49" charset="0"/>
              </a:rPr>
              <a:t>() method</a:t>
            </a:r>
          </a:p>
          <a:p>
            <a:pPr algn="just"/>
            <a:r>
              <a:rPr lang="en-US" sz="4000" dirty="0"/>
              <a:t>The </a:t>
            </a:r>
            <a:r>
              <a:rPr lang="en-US" sz="4000" dirty="0" err="1"/>
              <a:t>popitem</a:t>
            </a:r>
            <a:r>
              <a:rPr lang="en-US" sz="4000" dirty="0"/>
              <a:t>() method removes the last inserted item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dictionary.popitem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34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97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remove the last item in your dictionary. And print again the items of your dictionary using for loop.</a:t>
            </a:r>
          </a:p>
        </p:txBody>
      </p:sp>
    </p:spTree>
    <p:extLst>
      <p:ext uri="{BB962C8B-B14F-4D97-AF65-F5344CB8AC3E}">
        <p14:creationId xmlns:p14="http://schemas.microsoft.com/office/powerpoint/2010/main" val="372808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Removing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3. Using the clear() method</a:t>
            </a:r>
          </a:p>
          <a:p>
            <a:pPr algn="just"/>
            <a:r>
              <a:rPr lang="en-US" sz="4000" dirty="0"/>
              <a:t>The clear() empties the dictionary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dictionary.clear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41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Removing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4. Using the del keyword</a:t>
            </a:r>
          </a:p>
          <a:p>
            <a:pPr algn="just"/>
            <a:r>
              <a:rPr lang="en-US" sz="4000" dirty="0"/>
              <a:t>The del keyword removes the item with the specified key name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del dictionary[“key”]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40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Updating an item to a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There are different ways to update item/s in the dictionary.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Referring to its key name.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update() method</a:t>
            </a:r>
          </a:p>
        </p:txBody>
      </p:sp>
    </p:spTree>
    <p:extLst>
      <p:ext uri="{BB962C8B-B14F-4D97-AF65-F5344CB8AC3E}">
        <p14:creationId xmlns:p14="http://schemas.microsoft.com/office/powerpoint/2010/main" val="248494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How to create a dictionary?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5AEC0-DCCA-6A88-BD04-736997ED61BB}"/>
              </a:ext>
            </a:extLst>
          </p:cNvPr>
          <p:cNvSpPr txBox="1"/>
          <p:nvPr/>
        </p:nvSpPr>
        <p:spPr>
          <a:xfrm>
            <a:off x="953437" y="2552700"/>
            <a:ext cx="3085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53437" y="3497082"/>
            <a:ext cx="164963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5400" dirty="0">
                <a:latin typeface="Consolas" panose="020B0609020204030204" pitchFamily="49" charset="0"/>
              </a:rPr>
              <a:t>Ex. 4. using </a:t>
            </a:r>
            <a:r>
              <a:rPr lang="en-PH" sz="5400" dirty="0" err="1">
                <a:latin typeface="Consolas" panose="020B0609020204030204" pitchFamily="49" charset="0"/>
              </a:rPr>
              <a:t>fromkeys</a:t>
            </a:r>
            <a:r>
              <a:rPr lang="en-PH" sz="5400" dirty="0">
                <a:latin typeface="Consolas" panose="020B0609020204030204" pitchFamily="49" charset="0"/>
              </a:rPr>
              <a:t>() method</a:t>
            </a:r>
          </a:p>
          <a:p>
            <a:pPr algn="just"/>
            <a:endParaRPr lang="en-PH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keys = ('key1', 'key2', 'key3')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values = 0</a:t>
            </a: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 = </a:t>
            </a:r>
            <a:r>
              <a:rPr lang="en-US" sz="5400" dirty="0" err="1">
                <a:latin typeface="Consolas" panose="020B0609020204030204" pitchFamily="49" charset="0"/>
              </a:rPr>
              <a:t>dict.fromkeys</a:t>
            </a:r>
            <a:r>
              <a:rPr lang="en-US" sz="5400" dirty="0">
                <a:latin typeface="Consolas" panose="020B0609020204030204" pitchFamily="49" charset="0"/>
              </a:rPr>
              <a:t>(keys, values)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print(dictionary)</a:t>
            </a:r>
          </a:p>
        </p:txBody>
      </p:sp>
    </p:spTree>
    <p:extLst>
      <p:ext uri="{BB962C8B-B14F-4D97-AF65-F5344CB8AC3E}">
        <p14:creationId xmlns:p14="http://schemas.microsoft.com/office/powerpoint/2010/main" val="997242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Updating an item to a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66065-C1E9-BE7B-5B64-2C09D3739A5B}"/>
              </a:ext>
            </a:extLst>
          </p:cNvPr>
          <p:cNvSpPr txBox="1"/>
          <p:nvPr/>
        </p:nvSpPr>
        <p:spPr>
          <a:xfrm>
            <a:off x="984895" y="2705100"/>
            <a:ext cx="164963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1. Referring to its key name.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dictionary[“key”] = “</a:t>
            </a:r>
            <a:r>
              <a:rPr lang="en-US" sz="5400" dirty="0" err="1">
                <a:latin typeface="Consolas" panose="020B0609020204030204" pitchFamily="49" charset="0"/>
              </a:rPr>
              <a:t>newValue</a:t>
            </a:r>
            <a:r>
              <a:rPr lang="en-US" sz="5400" dirty="0">
                <a:latin typeface="Consolas" panose="020B0609020204030204" pitchFamily="49" charset="0"/>
              </a:rPr>
              <a:t>”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97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97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Update the value of your key “name” with your </a:t>
            </a:r>
            <a:r>
              <a:rPr lang="en-US" sz="5400" dirty="0" err="1">
                <a:latin typeface="Consolas" panose="020B0609020204030204" pitchFamily="49" charset="0"/>
              </a:rPr>
              <a:t>lastname</a:t>
            </a:r>
            <a:r>
              <a:rPr lang="en-US" sz="5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068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Updating an item to a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66065-C1E9-BE7B-5B64-2C09D3739A5B}"/>
              </a:ext>
            </a:extLst>
          </p:cNvPr>
          <p:cNvSpPr txBox="1"/>
          <p:nvPr/>
        </p:nvSpPr>
        <p:spPr>
          <a:xfrm>
            <a:off x="984895" y="2705100"/>
            <a:ext cx="1649636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2. Using update() method.</a:t>
            </a:r>
          </a:p>
          <a:p>
            <a:pPr algn="just"/>
            <a:endParaRPr lang="en-US" sz="4000" dirty="0"/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dictionary.update</a:t>
            </a:r>
            <a:r>
              <a:rPr lang="en-US" sz="5400" dirty="0">
                <a:latin typeface="Consolas" panose="020B0609020204030204" pitchFamily="49" charset="0"/>
              </a:rPr>
              <a:t>({“key” : ”</a:t>
            </a:r>
            <a:r>
              <a:rPr lang="en-US" sz="5400" dirty="0" err="1">
                <a:latin typeface="Consolas" panose="020B0609020204030204" pitchFamily="49" charset="0"/>
              </a:rPr>
              <a:t>newValue</a:t>
            </a:r>
            <a:r>
              <a:rPr lang="en-US" sz="5400" dirty="0">
                <a:latin typeface="Consolas" panose="020B0609020204030204" pitchFamily="49" charset="0"/>
              </a:rPr>
              <a:t>”})</a:t>
            </a:r>
          </a:p>
        </p:txBody>
      </p:sp>
    </p:spTree>
    <p:extLst>
      <p:ext uri="{BB962C8B-B14F-4D97-AF65-F5344CB8AC3E}">
        <p14:creationId xmlns:p14="http://schemas.microsoft.com/office/powerpoint/2010/main" val="171872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97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Update the value of your key “age” with your age + 5.</a:t>
            </a:r>
          </a:p>
        </p:txBody>
      </p:sp>
    </p:spTree>
    <p:extLst>
      <p:ext uri="{BB962C8B-B14F-4D97-AF65-F5344CB8AC3E}">
        <p14:creationId xmlns:p14="http://schemas.microsoft.com/office/powerpoint/2010/main" val="2333136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67CC4C-F86D-0A1C-2768-622807C31F23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8" name="Picture 7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E2ED6CEF-1613-0673-BF23-FC158A50F2AB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5F8E-D349-4DDF-9389-0AA4F1420E26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D615FE-180F-AE56-0FAB-B679E779E3FC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8E86A6-0B8E-1418-C39D-41A15908A4B8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Looping dictionary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6913-8592-F6A5-0E17-BC3D5124463C}"/>
              </a:ext>
            </a:extLst>
          </p:cNvPr>
          <p:cNvSpPr txBox="1"/>
          <p:nvPr/>
        </p:nvSpPr>
        <p:spPr>
          <a:xfrm>
            <a:off x="4533898" y="3771900"/>
            <a:ext cx="116473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66065-C1E9-BE7B-5B64-2C09D3739A5B}"/>
              </a:ext>
            </a:extLst>
          </p:cNvPr>
          <p:cNvSpPr txBox="1"/>
          <p:nvPr/>
        </p:nvSpPr>
        <p:spPr>
          <a:xfrm>
            <a:off x="6620424" y="4423160"/>
            <a:ext cx="74742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4202824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B35DC-4F53-F53F-F51B-A220211570EA}"/>
              </a:ext>
            </a:extLst>
          </p:cNvPr>
          <p:cNvSpPr txBox="1"/>
          <p:nvPr/>
        </p:nvSpPr>
        <p:spPr>
          <a:xfrm>
            <a:off x="984895" y="2705100"/>
            <a:ext cx="164963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You cannot copy a dictionary simply by typing dict2 = dict1, because: dict2 will only be a reference to dict1, and changes made in dict1 will automatically also be made in dict2.</a:t>
            </a:r>
          </a:p>
        </p:txBody>
      </p:sp>
    </p:spTree>
    <p:extLst>
      <p:ext uri="{BB962C8B-B14F-4D97-AF65-F5344CB8AC3E}">
        <p14:creationId xmlns:p14="http://schemas.microsoft.com/office/powerpoint/2010/main" val="1056903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Dictionary: 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41CC0-13C1-2521-86C0-1DF37358A39F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15" name="Picture 14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35296AB-8B8D-8387-60D9-A560BD593CAA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5D3105-A3D0-2FD5-F829-BE7C8BD5DA17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6E0D2-C45A-B7DE-9D63-B52AA58372FC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E7E666-A4BF-436D-5BD8-11AEDA03AA25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7558EF-782A-27F3-7BD7-F54AAAFA3699}"/>
              </a:ext>
            </a:extLst>
          </p:cNvPr>
          <p:cNvSpPr txBox="1"/>
          <p:nvPr/>
        </p:nvSpPr>
        <p:spPr>
          <a:xfrm>
            <a:off x="4533898" y="3771900"/>
            <a:ext cx="1164733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denver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newDictionary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3B40F-1FB0-086A-5CB8-E64D7E2D54DF}"/>
              </a:ext>
            </a:extLst>
          </p:cNvPr>
          <p:cNvSpPr txBox="1"/>
          <p:nvPr/>
        </p:nvSpPr>
        <p:spPr>
          <a:xfrm>
            <a:off x="6620424" y="5143500"/>
            <a:ext cx="74742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1152335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B35DC-4F53-F53F-F51B-A220211570EA}"/>
              </a:ext>
            </a:extLst>
          </p:cNvPr>
          <p:cNvSpPr txBox="1"/>
          <p:nvPr/>
        </p:nvSpPr>
        <p:spPr>
          <a:xfrm>
            <a:off x="984895" y="2705100"/>
            <a:ext cx="164963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There are ways to make a copy, one way is to use the built-in Dictionary method copy().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marL="914400" indent="-914400" algn="just"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copy() method</a:t>
            </a:r>
          </a:p>
          <a:p>
            <a:pPr marL="914400" indent="-914400" algn="just">
              <a:buAutoNum type="arabicPeriod"/>
            </a:pPr>
            <a:r>
              <a:rPr lang="en-US" sz="5400" dirty="0" err="1">
                <a:latin typeface="Consolas" panose="020B0609020204030204" pitchFamily="49" charset="0"/>
              </a:rPr>
              <a:t>dict</a:t>
            </a:r>
            <a:r>
              <a:rPr lang="en-US" sz="5400" dirty="0">
                <a:latin typeface="Consolas" panose="020B0609020204030204" pitchFamily="49" charset="0"/>
              </a:rPr>
              <a:t>() constructor</a:t>
            </a:r>
          </a:p>
        </p:txBody>
      </p:sp>
    </p:spTree>
    <p:extLst>
      <p:ext uri="{BB962C8B-B14F-4D97-AF65-F5344CB8AC3E}">
        <p14:creationId xmlns:p14="http://schemas.microsoft.com/office/powerpoint/2010/main" val="1413709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B35DC-4F53-F53F-F51B-A220211570EA}"/>
              </a:ext>
            </a:extLst>
          </p:cNvPr>
          <p:cNvSpPr txBox="1"/>
          <p:nvPr/>
        </p:nvSpPr>
        <p:spPr>
          <a:xfrm>
            <a:off x="984895" y="2705100"/>
            <a:ext cx="16496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 algn="just"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copy() method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newDictionary</a:t>
            </a:r>
            <a:r>
              <a:rPr lang="en-US" sz="5400" dirty="0">
                <a:latin typeface="Consolas" panose="020B0609020204030204" pitchFamily="49" charset="0"/>
              </a:rPr>
              <a:t> = </a:t>
            </a:r>
            <a:r>
              <a:rPr lang="en-US" sz="5400" dirty="0" err="1">
                <a:latin typeface="Consolas" panose="020B0609020204030204" pitchFamily="49" charset="0"/>
              </a:rPr>
              <a:t>dictionary.copy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4224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Dictionary: 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41CC0-13C1-2521-86C0-1DF37358A39F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15" name="Picture 14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35296AB-8B8D-8387-60D9-A560BD593CAA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5D3105-A3D0-2FD5-F829-BE7C8BD5DA17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6E0D2-C45A-B7DE-9D63-B52AA58372FC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E7E666-A4BF-436D-5BD8-11AEDA03AA25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7558EF-782A-27F3-7BD7-F54AAAFA3699}"/>
              </a:ext>
            </a:extLst>
          </p:cNvPr>
          <p:cNvSpPr txBox="1"/>
          <p:nvPr/>
        </p:nvSpPr>
        <p:spPr>
          <a:xfrm>
            <a:off x="4533898" y="3771900"/>
            <a:ext cx="1164733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denver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newDictionary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3B40F-1FB0-086A-5CB8-E64D7E2D54DF}"/>
              </a:ext>
            </a:extLst>
          </p:cNvPr>
          <p:cNvSpPr txBox="1"/>
          <p:nvPr/>
        </p:nvSpPr>
        <p:spPr>
          <a:xfrm>
            <a:off x="6620424" y="5143500"/>
            <a:ext cx="74742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102191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66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sz="88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6600" i="1" spc="-36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Try to create a dictionary where it contains the following keys: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Consolas" panose="020B0609020204030204" pitchFamily="49" charset="0"/>
              </a:rPr>
              <a:t>name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Consolas" panose="020B0609020204030204" pitchFamily="49" charset="0"/>
              </a:rPr>
              <a:t>age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Consolas" panose="020B0609020204030204" pitchFamily="49" charset="0"/>
              </a:rPr>
              <a:t>sex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endParaRPr lang="en-US" sz="32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Then you provide their values according to your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92646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B35DC-4F53-F53F-F51B-A220211570EA}"/>
              </a:ext>
            </a:extLst>
          </p:cNvPr>
          <p:cNvSpPr txBox="1"/>
          <p:nvPr/>
        </p:nvSpPr>
        <p:spPr>
          <a:xfrm>
            <a:off x="984895" y="2705100"/>
            <a:ext cx="16496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2. </a:t>
            </a:r>
            <a:r>
              <a:rPr lang="en-US" sz="5400" dirty="0" err="1">
                <a:latin typeface="Consolas" panose="020B0609020204030204" pitchFamily="49" charset="0"/>
              </a:rPr>
              <a:t>dict</a:t>
            </a:r>
            <a:r>
              <a:rPr lang="en-US" sz="5400" dirty="0">
                <a:latin typeface="Consolas" panose="020B0609020204030204" pitchFamily="49" charset="0"/>
              </a:rPr>
              <a:t>() constructor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newDictionary</a:t>
            </a:r>
            <a:r>
              <a:rPr lang="en-US" sz="5400" dirty="0">
                <a:latin typeface="Consolas" panose="020B0609020204030204" pitchFamily="49" charset="0"/>
              </a:rPr>
              <a:t> = </a:t>
            </a:r>
            <a:r>
              <a:rPr lang="en-US" sz="5400" dirty="0" err="1">
                <a:latin typeface="Consolas" panose="020B0609020204030204" pitchFamily="49" charset="0"/>
              </a:rPr>
              <a:t>dict</a:t>
            </a:r>
            <a:r>
              <a:rPr lang="en-US" sz="5400" dirty="0">
                <a:latin typeface="Consolas" panose="020B0609020204030204" pitchFamily="49" charset="0"/>
              </a:rPr>
              <a:t>(dictionary)</a:t>
            </a:r>
          </a:p>
        </p:txBody>
      </p:sp>
    </p:spTree>
    <p:extLst>
      <p:ext uri="{BB962C8B-B14F-4D97-AF65-F5344CB8AC3E}">
        <p14:creationId xmlns:p14="http://schemas.microsoft.com/office/powerpoint/2010/main" val="46754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Copying Dictionary: 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41CC0-13C1-2521-86C0-1DF37358A39F}"/>
              </a:ext>
            </a:extLst>
          </p:cNvPr>
          <p:cNvGrpSpPr/>
          <p:nvPr/>
        </p:nvGrpSpPr>
        <p:grpSpPr>
          <a:xfrm>
            <a:off x="1143000" y="2448760"/>
            <a:ext cx="15925800" cy="7232689"/>
            <a:chOff x="3924299" y="3963831"/>
            <a:chExt cx="10439400" cy="5308559"/>
          </a:xfrm>
        </p:grpSpPr>
        <p:pic>
          <p:nvPicPr>
            <p:cNvPr id="15" name="Picture 14" descr="A blue screen with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235296AB-8B8D-8387-60D9-A560BD593CAA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9" y="3963831"/>
              <a:ext cx="10439400" cy="53085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5D3105-A3D0-2FD5-F829-BE7C8BD5DA17}"/>
                </a:ext>
              </a:extLst>
            </p:cNvPr>
            <p:cNvSpPr txBox="1"/>
            <p:nvPr/>
          </p:nvSpPr>
          <p:spPr>
            <a:xfrm>
              <a:off x="4506100" y="4949244"/>
              <a:ext cx="1186295" cy="417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3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4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5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6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7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8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  9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10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11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12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Line 13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6E0D2-C45A-B7DE-9D63-B52AA58372FC}"/>
                </a:ext>
              </a:extLst>
            </p:cNvPr>
            <p:cNvSpPr txBox="1"/>
            <p:nvPr/>
          </p:nvSpPr>
          <p:spPr>
            <a:xfrm>
              <a:off x="6120492" y="4949244"/>
              <a:ext cx="7661405" cy="38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E7E666-A4BF-436D-5BD8-11AEDA03AA25}"/>
                </a:ext>
              </a:extLst>
            </p:cNvPr>
            <p:cNvCxnSpPr/>
            <p:nvPr/>
          </p:nvCxnSpPr>
          <p:spPr>
            <a:xfrm>
              <a:off x="5943600" y="5055029"/>
              <a:ext cx="0" cy="39073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7558EF-782A-27F3-7BD7-F54AAAFA3699}"/>
              </a:ext>
            </a:extLst>
          </p:cNvPr>
          <p:cNvSpPr txBox="1"/>
          <p:nvPr/>
        </p:nvSpPr>
        <p:spPr>
          <a:xfrm>
            <a:off x="4533898" y="3771900"/>
            <a:ext cx="1164733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denver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newDictionary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3B40F-1FB0-086A-5CB8-E64D7E2D54DF}"/>
              </a:ext>
            </a:extLst>
          </p:cNvPr>
          <p:cNvSpPr txBox="1"/>
          <p:nvPr/>
        </p:nvSpPr>
        <p:spPr>
          <a:xfrm>
            <a:off x="6620424" y="5143500"/>
            <a:ext cx="74742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315161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Dictionary Methods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7BCC1F-AEA5-0D73-6548-D45DB4959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87494"/>
              </p:ext>
            </p:extLst>
          </p:nvPr>
        </p:nvGraphicFramePr>
        <p:xfrm>
          <a:off x="685800" y="2552700"/>
          <a:ext cx="16154400" cy="7135608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334964425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val="3139934017"/>
                    </a:ext>
                  </a:extLst>
                </a:gridCol>
              </a:tblGrid>
              <a:tr h="256914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>
                          <a:latin typeface="Consolas" panose="020B0609020204030204" pitchFamily="49" charset="0"/>
                        </a:rPr>
                        <a:t>Method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99988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clear()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latin typeface="Consolas" panose="020B0609020204030204" pitchFamily="49" charset="0"/>
                        </a:rPr>
                        <a:t>Removes all the elements from the dictionary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48464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copy()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latin typeface="Consolas" panose="020B0609020204030204" pitchFamily="49" charset="0"/>
                        </a:rPr>
                        <a:t>Returns a copy of the dictionary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21636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 err="1">
                          <a:latin typeface="Consolas" panose="020B0609020204030204" pitchFamily="49" charset="0"/>
                        </a:rPr>
                        <a:t>fromkeys</a:t>
                      </a:r>
                      <a:r>
                        <a:rPr lang="en-PH" sz="3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latin typeface="Consolas" panose="020B0609020204030204" pitchFamily="49" charset="0"/>
                        </a:rPr>
                        <a:t>Returns a dictionary with the specified keys and value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20396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get()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Returns the value of the specified key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27128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items()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Returns a list containing a tuple for each key value pair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77870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keys()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Returns a list containing the dictionary's keys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31833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pop()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latin typeface="Consolas" panose="020B0609020204030204" pitchFamily="49" charset="0"/>
                        </a:rPr>
                        <a:t>Removes the element with the specified key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33463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 err="1">
                          <a:latin typeface="Consolas" panose="020B0609020204030204" pitchFamily="49" charset="0"/>
                        </a:rPr>
                        <a:t>popitem</a:t>
                      </a:r>
                      <a:r>
                        <a:rPr lang="en-PH" sz="3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Removes the last inserted key-value pair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62109"/>
                  </a:ext>
                </a:extLst>
              </a:tr>
              <a:tr h="793967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 err="1">
                          <a:latin typeface="Consolas" panose="020B0609020204030204" pitchFamily="49" charset="0"/>
                        </a:rPr>
                        <a:t>setdefault</a:t>
                      </a:r>
                      <a:r>
                        <a:rPr lang="en-PH" sz="3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Returns the value of the specified key. </a:t>
                      </a:r>
                      <a:r>
                        <a:rPr lang="en-US" sz="3200">
                          <a:latin typeface="Consolas" panose="020B0609020204030204" pitchFamily="49" charset="0"/>
                        </a:rPr>
                        <a:t>If the key does not exist: insert the key, with the specified value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325869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update()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Updates the dictionary with the specified key-value pairs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793"/>
                  </a:ext>
                </a:extLst>
              </a:tr>
              <a:tr h="435932">
                <a:tc>
                  <a:txBody>
                    <a:bodyPr/>
                    <a:lstStyle/>
                    <a:p>
                      <a:pPr algn="l" fontAlgn="t"/>
                      <a:r>
                        <a:rPr lang="en-PH" sz="3200" dirty="0">
                          <a:latin typeface="Consolas" panose="020B0609020204030204" pitchFamily="49" charset="0"/>
                        </a:rPr>
                        <a:t>values()</a:t>
                      </a:r>
                    </a:p>
                  </a:txBody>
                  <a:tcPr marL="66314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latin typeface="Consolas" panose="020B0609020204030204" pitchFamily="49" charset="0"/>
                        </a:rPr>
                        <a:t>Returns a list of all the values in the dictionary</a:t>
                      </a:r>
                    </a:p>
                  </a:txBody>
                  <a:tcPr marL="33157" marR="33157" marT="33157" marB="331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7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63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Length and Checking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To determine the number of items in each </a:t>
            </a:r>
            <a:r>
              <a:rPr lang="en-US" sz="5400" dirty="0" err="1">
                <a:latin typeface="Consolas" panose="020B0609020204030204" pitchFamily="49" charset="0"/>
              </a:rPr>
              <a:t>iterable</a:t>
            </a:r>
            <a:r>
              <a:rPr lang="en-US" sz="5400" dirty="0">
                <a:latin typeface="Consolas" panose="020B0609020204030204" pitchFamily="49" charset="0"/>
              </a:rPr>
              <a:t> such as dictionary, we can use the </a:t>
            </a:r>
            <a:r>
              <a:rPr lang="en-US" sz="5400" dirty="0" err="1">
                <a:latin typeface="Consolas" panose="020B0609020204030204" pitchFamily="49" charset="0"/>
              </a:rPr>
              <a:t>len</a:t>
            </a:r>
            <a:r>
              <a:rPr lang="en-US" sz="5400" dirty="0">
                <a:latin typeface="Consolas" panose="020B0609020204030204" pitchFamily="49" charset="0"/>
              </a:rPr>
              <a:t>() function.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r>
              <a:rPr lang="en-US" sz="5400" dirty="0" err="1">
                <a:latin typeface="Consolas" panose="020B0609020204030204" pitchFamily="49" charset="0"/>
              </a:rPr>
              <a:t>len</a:t>
            </a:r>
            <a:r>
              <a:rPr lang="en-US" sz="5400" dirty="0">
                <a:latin typeface="Consolas" panose="020B0609020204030204" pitchFamily="49" charset="0"/>
              </a:rPr>
              <a:t>(dictionary)</a:t>
            </a:r>
          </a:p>
        </p:txBody>
      </p:sp>
    </p:spTree>
    <p:extLst>
      <p:ext uri="{BB962C8B-B14F-4D97-AF65-F5344CB8AC3E}">
        <p14:creationId xmlns:p14="http://schemas.microsoft.com/office/powerpoint/2010/main" val="129047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latin typeface="Consolas" panose="020B0609020204030204" pitchFamily="49" charset="0"/>
              </a:rPr>
              <a:t>There are different ways to access the items in the dictionary.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Referring to its key name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get()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keys()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values() method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419023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0" y="7086600"/>
            <a:ext cx="3200400" cy="3200400"/>
            <a:chOff x="0" y="0"/>
            <a:chExt cx="10022021" cy="9446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022021" cy="9446043"/>
            </a:xfrm>
            <a:custGeom>
              <a:avLst/>
              <a:gdLst/>
              <a:ahLst/>
              <a:cxnLst/>
              <a:rect l="l" t="t" r="r" b="b"/>
              <a:pathLst>
                <a:path w="10022021" h="9446043">
                  <a:moveTo>
                    <a:pt x="0" y="0"/>
                  </a:moveTo>
                  <a:lnTo>
                    <a:pt x="10022021" y="0"/>
                  </a:lnTo>
                  <a:lnTo>
                    <a:pt x="10022021" y="9446043"/>
                  </a:lnTo>
                  <a:lnTo>
                    <a:pt x="0" y="9446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022831" y="9062992"/>
            <a:ext cx="2228298" cy="1222779"/>
          </a:xfrm>
          <a:custGeom>
            <a:avLst/>
            <a:gdLst/>
            <a:ahLst/>
            <a:cxnLst/>
            <a:rect l="l" t="t" r="r" b="b"/>
            <a:pathLst>
              <a:path w="2228298" h="1222779">
                <a:moveTo>
                  <a:pt x="0" y="0"/>
                </a:moveTo>
                <a:lnTo>
                  <a:pt x="2228298" y="0"/>
                </a:lnTo>
                <a:lnTo>
                  <a:pt x="2228298" y="1222779"/>
                </a:lnTo>
                <a:lnTo>
                  <a:pt x="0" y="122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9" name="Picture 18" descr="A blue and orange square&#10;&#10;Description automatically generated">
            <a:extLst>
              <a:ext uri="{FF2B5EF4-FFF2-40B4-BE49-F238E27FC236}">
                <a16:creationId xmlns:a16="http://schemas.microsoft.com/office/drawing/2014/main" id="{6FC96476-CFAB-18A8-4841-0A0AA21B7D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0" y="304800"/>
            <a:ext cx="10686669" cy="20955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DCBA537A-7358-1B27-5F22-0AAC08438006}"/>
              </a:ext>
            </a:extLst>
          </p:cNvPr>
          <p:cNvSpPr txBox="1"/>
          <p:nvPr/>
        </p:nvSpPr>
        <p:spPr>
          <a:xfrm>
            <a:off x="953437" y="303571"/>
            <a:ext cx="16381125" cy="145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57"/>
              </a:lnSpc>
            </a:pPr>
            <a:r>
              <a:rPr lang="en-US" sz="5400" i="1" spc="-360" dirty="0">
                <a:latin typeface="Cambria" panose="02040503050406030204" pitchFamily="18" charset="0"/>
                <a:ea typeface="Cambria" panose="02040503050406030204" pitchFamily="18" charset="0"/>
              </a:rPr>
              <a:t>Accessing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C82C-FAAA-D7D5-F706-ADCF2DDB1F8B}"/>
              </a:ext>
            </a:extLst>
          </p:cNvPr>
          <p:cNvSpPr txBox="1"/>
          <p:nvPr/>
        </p:nvSpPr>
        <p:spPr>
          <a:xfrm>
            <a:off x="984895" y="2705100"/>
            <a:ext cx="1649636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 algn="just">
              <a:buFont typeface="+mj-lt"/>
              <a:buAutoNum type="arabicPeriod"/>
            </a:pPr>
            <a:r>
              <a:rPr lang="en-US" sz="5400" dirty="0">
                <a:latin typeface="Consolas" panose="020B0609020204030204" pitchFamily="49" charset="0"/>
              </a:rPr>
              <a:t>Referring to its key name</a:t>
            </a:r>
          </a:p>
          <a:p>
            <a:pPr algn="just"/>
            <a:r>
              <a:rPr lang="en-US" sz="4000" dirty="0"/>
              <a:t>You can directly access a value in a dictionary by referring to its key.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Syntax: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  <a:p>
            <a:pPr algn="just"/>
            <a:r>
              <a:rPr lang="en-US" sz="5400" dirty="0">
                <a:latin typeface="Consolas" panose="020B0609020204030204" pitchFamily="49" charset="0"/>
              </a:rPr>
              <a:t>dictionary[“</a:t>
            </a:r>
            <a:r>
              <a:rPr lang="en-US" sz="5400" dirty="0" err="1">
                <a:latin typeface="Consolas" panose="020B0609020204030204" pitchFamily="49" charset="0"/>
              </a:rPr>
              <a:t>keyName</a:t>
            </a:r>
            <a:r>
              <a:rPr lang="en-US" sz="5400" dirty="0">
                <a:latin typeface="Consolas" panose="020B0609020204030204" pitchFamily="49" charset="0"/>
              </a:rPr>
              <a:t>”]</a:t>
            </a:r>
          </a:p>
          <a:p>
            <a:pPr algn="just"/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6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2566</Words>
  <Application>Microsoft Office PowerPoint</Application>
  <PresentationFormat>Custom</PresentationFormat>
  <Paragraphs>551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Consolas</vt:lpstr>
      <vt:lpstr>Calibri</vt:lpstr>
      <vt:lpstr>Aptos</vt:lpstr>
      <vt:lpstr>Wingdings</vt:lpstr>
      <vt:lpstr>Cambria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QUALITY AUDIT 2024</dc:title>
  <dc:creator>DENVER</dc:creator>
  <cp:lastModifiedBy>Mark Denver Adora</cp:lastModifiedBy>
  <cp:revision>149</cp:revision>
  <dcterms:created xsi:type="dcterms:W3CDTF">2006-08-16T00:00:00Z</dcterms:created>
  <dcterms:modified xsi:type="dcterms:W3CDTF">2024-10-03T07:36:25Z</dcterms:modified>
  <dc:identifier>DAGH1tVytZk</dc:identifier>
</cp:coreProperties>
</file>