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handoutMasterIdLst>
    <p:handoutMasterId r:id="rId28"/>
  </p:handoutMasterIdLst>
  <p:sldIdLst>
    <p:sldId id="256" r:id="rId2"/>
    <p:sldId id="258" r:id="rId3"/>
    <p:sldId id="259" r:id="rId4"/>
    <p:sldId id="260" r:id="rId5"/>
    <p:sldId id="261" r:id="rId6"/>
    <p:sldId id="262" r:id="rId7"/>
    <p:sldId id="263" r:id="rId8"/>
    <p:sldId id="264" r:id="rId9"/>
    <p:sldId id="271" r:id="rId10"/>
    <p:sldId id="272" r:id="rId11"/>
    <p:sldId id="273" r:id="rId12"/>
    <p:sldId id="265" r:id="rId13"/>
    <p:sldId id="266" r:id="rId14"/>
    <p:sldId id="267" r:id="rId15"/>
    <p:sldId id="268" r:id="rId16"/>
    <p:sldId id="269" r:id="rId17"/>
    <p:sldId id="270" r:id="rId18"/>
    <p:sldId id="274" r:id="rId19"/>
    <p:sldId id="275" r:id="rId20"/>
    <p:sldId id="276" r:id="rId21"/>
    <p:sldId id="277" r:id="rId22"/>
    <p:sldId id="278" r:id="rId23"/>
    <p:sldId id="280" r:id="rId24"/>
    <p:sldId id="281" r:id="rId25"/>
    <p:sldId id="282" r:id="rId26"/>
  </p:sldIdLst>
  <p:sldSz cx="18288000" cy="10287000"/>
  <p:notesSz cx="6858000" cy="9144000"/>
  <p:embeddedFontLst>
    <p:embeddedFont>
      <p:font typeface="Cambria" panose="02040503050406030204" pitchFamily="18"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56" autoAdjust="0"/>
    <p:restoredTop sz="50458" autoAdjust="0"/>
  </p:normalViewPr>
  <p:slideViewPr>
    <p:cSldViewPr>
      <p:cViewPr varScale="1">
        <p:scale>
          <a:sx n="25" d="100"/>
          <a:sy n="25" d="100"/>
        </p:scale>
        <p:origin x="193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E22CC0-1243-338F-5CAD-E7A5B1EE0E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a:extLst>
              <a:ext uri="{FF2B5EF4-FFF2-40B4-BE49-F238E27FC236}">
                <a16:creationId xmlns:a16="http://schemas.microsoft.com/office/drawing/2014/main" id="{F84A8E39-795D-D837-9A04-090F9A1419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55907F-8ED1-4449-8AB2-425B109C6DAB}" type="datetimeFigureOut">
              <a:rPr lang="en-PH" smtClean="0"/>
              <a:t>06/12/2024</a:t>
            </a:fld>
            <a:endParaRPr lang="en-PH"/>
          </a:p>
        </p:txBody>
      </p:sp>
      <p:sp>
        <p:nvSpPr>
          <p:cNvPr id="4" name="Footer Placeholder 3">
            <a:extLst>
              <a:ext uri="{FF2B5EF4-FFF2-40B4-BE49-F238E27FC236}">
                <a16:creationId xmlns:a16="http://schemas.microsoft.com/office/drawing/2014/main" id="{0B1079AC-EB4A-C6F4-35A4-C5166122BEB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a:extLst>
              <a:ext uri="{FF2B5EF4-FFF2-40B4-BE49-F238E27FC236}">
                <a16:creationId xmlns:a16="http://schemas.microsoft.com/office/drawing/2014/main" id="{323FEE0C-CAF7-534F-B1B6-7CB0184B27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C40E73-B33C-482E-B21A-1E3DE061AD46}" type="slidenum">
              <a:rPr lang="en-PH" smtClean="0"/>
              <a:t>‹#›</a:t>
            </a:fld>
            <a:endParaRPr lang="en-PH"/>
          </a:p>
        </p:txBody>
      </p:sp>
    </p:spTree>
    <p:extLst>
      <p:ext uri="{BB962C8B-B14F-4D97-AF65-F5344CB8AC3E}">
        <p14:creationId xmlns:p14="http://schemas.microsoft.com/office/powerpoint/2010/main" val="9482812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C21506-B2BE-43BC-8C27-BC2C4DAF9131}" type="datetimeFigureOut">
              <a:rPr lang="en-PH" smtClean="0"/>
              <a:t>06/12/2024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E38AF-BC93-4612-8619-54F4BB1E39A6}" type="slidenum">
              <a:rPr lang="en-PH" smtClean="0"/>
              <a:t>‹#›</a:t>
            </a:fld>
            <a:endParaRPr lang="en-PH"/>
          </a:p>
        </p:txBody>
      </p:sp>
    </p:spTree>
    <p:extLst>
      <p:ext uri="{BB962C8B-B14F-4D97-AF65-F5344CB8AC3E}">
        <p14:creationId xmlns:p14="http://schemas.microsoft.com/office/powerpoint/2010/main" val="8546646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5"/>
          </p:nvPr>
        </p:nvSpPr>
        <p:spPr/>
        <p:txBody>
          <a:bodyPr/>
          <a:lstStyle/>
          <a:p>
            <a:fld id="{E27E38AF-BC93-4612-8619-54F4BB1E39A6}" type="slidenum">
              <a:rPr lang="en-PH" smtClean="0"/>
              <a:t>1</a:t>
            </a:fld>
            <a:endParaRPr lang="en-PH"/>
          </a:p>
        </p:txBody>
      </p:sp>
    </p:spTree>
    <p:extLst>
      <p:ext uri="{BB962C8B-B14F-4D97-AF65-F5344CB8AC3E}">
        <p14:creationId xmlns:p14="http://schemas.microsoft.com/office/powerpoint/2010/main" val="1441104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2EB58-7B3A-8F8E-B624-A2C2304143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0E015F-427D-6768-31E2-5A14F5C96E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7BA799-A4DC-8094-D1A9-3322EA2BEA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0C3B60-498B-EEF6-9838-0EF4B4719205}"/>
              </a:ext>
            </a:extLst>
          </p:cNvPr>
          <p:cNvSpPr>
            <a:spLocks noGrp="1"/>
          </p:cNvSpPr>
          <p:nvPr>
            <p:ph type="sldNum" sz="quarter" idx="5"/>
          </p:nvPr>
        </p:nvSpPr>
        <p:spPr/>
        <p:txBody>
          <a:bodyPr/>
          <a:lstStyle/>
          <a:p>
            <a:fld id="{E27E38AF-BC93-4612-8619-54F4BB1E39A6}" type="slidenum">
              <a:rPr lang="en-PH" smtClean="0"/>
              <a:t>10</a:t>
            </a:fld>
            <a:endParaRPr lang="en-PH"/>
          </a:p>
        </p:txBody>
      </p:sp>
    </p:spTree>
    <p:extLst>
      <p:ext uri="{BB962C8B-B14F-4D97-AF65-F5344CB8AC3E}">
        <p14:creationId xmlns:p14="http://schemas.microsoft.com/office/powerpoint/2010/main" val="3187094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8BD14-ECF7-30F3-165B-F5739EA72A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3BF3FB-A3A4-9D6C-BD2B-345D065C0E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C441CF-5A58-1DB9-6691-86D9EC94E6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0C3B45-44DA-5532-632F-895FCE306A52}"/>
              </a:ext>
            </a:extLst>
          </p:cNvPr>
          <p:cNvSpPr>
            <a:spLocks noGrp="1"/>
          </p:cNvSpPr>
          <p:nvPr>
            <p:ph type="sldNum" sz="quarter" idx="5"/>
          </p:nvPr>
        </p:nvSpPr>
        <p:spPr/>
        <p:txBody>
          <a:bodyPr/>
          <a:lstStyle/>
          <a:p>
            <a:fld id="{E27E38AF-BC93-4612-8619-54F4BB1E39A6}" type="slidenum">
              <a:rPr lang="en-PH" smtClean="0"/>
              <a:t>11</a:t>
            </a:fld>
            <a:endParaRPr lang="en-PH"/>
          </a:p>
        </p:txBody>
      </p:sp>
    </p:spTree>
    <p:extLst>
      <p:ext uri="{BB962C8B-B14F-4D97-AF65-F5344CB8AC3E}">
        <p14:creationId xmlns:p14="http://schemas.microsoft.com/office/powerpoint/2010/main" val="2201382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79124-966B-F5FA-62FC-170C9460EE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0D8CEB-8A49-90AA-59B9-77A3EF4115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6F6FA9-A41C-96A5-60E6-6F40C3624342}"/>
              </a:ext>
            </a:extLst>
          </p:cNvPr>
          <p:cNvSpPr>
            <a:spLocks noGrp="1"/>
          </p:cNvSpPr>
          <p:nvPr>
            <p:ph type="body" idx="1"/>
          </p:nvPr>
        </p:nvSpPr>
        <p:spPr/>
        <p:txBody>
          <a:bodyPr/>
          <a:lstStyle/>
          <a:p>
            <a:r>
              <a:rPr lang="en-US" b="1" dirty="0"/>
              <a:t>1. __</a:t>
            </a:r>
            <a:r>
              <a:rPr lang="en-US" b="1" dirty="0" err="1"/>
              <a:t>init</a:t>
            </a:r>
            <a:r>
              <a:rPr lang="en-US" b="1" dirty="0"/>
              <a:t>__(self, brand, model) - Constructor Method</a:t>
            </a:r>
          </a:p>
          <a:p>
            <a:pPr>
              <a:buFont typeface="Arial" panose="020B0604020202020204" pitchFamily="34" charset="0"/>
              <a:buChar char="•"/>
            </a:pPr>
            <a:r>
              <a:rPr lang="en-US" dirty="0"/>
              <a:t>The __</a:t>
            </a:r>
            <a:r>
              <a:rPr lang="en-US" dirty="0" err="1"/>
              <a:t>init</a:t>
            </a:r>
            <a:r>
              <a:rPr lang="en-US" dirty="0"/>
              <a:t>__ method is a special method in Python classes, often referred to as the </a:t>
            </a:r>
            <a:r>
              <a:rPr lang="en-US" b="1" dirty="0"/>
              <a:t>initializer</a:t>
            </a:r>
            <a:r>
              <a:rPr lang="en-US" dirty="0"/>
              <a:t> or </a:t>
            </a:r>
            <a:r>
              <a:rPr lang="en-US" b="1" dirty="0"/>
              <a:t>constructor</a:t>
            </a:r>
            <a:r>
              <a:rPr lang="en-US" dirty="0"/>
              <a:t>.</a:t>
            </a:r>
          </a:p>
          <a:p>
            <a:pPr>
              <a:buFont typeface="Arial" panose="020B0604020202020204" pitchFamily="34" charset="0"/>
              <a:buChar char="•"/>
            </a:pPr>
            <a:r>
              <a:rPr lang="en-US" dirty="0"/>
              <a:t>It's automatically called when a new instance (object) of the class is created.</a:t>
            </a:r>
          </a:p>
          <a:p>
            <a:pPr>
              <a:buFont typeface="Arial" panose="020B0604020202020204" pitchFamily="34" charset="0"/>
              <a:buChar char="•"/>
            </a:pPr>
            <a:r>
              <a:rPr lang="en-US" dirty="0"/>
              <a:t>The self parameter refers to the current instance of the class. When you create an object, self will refer to that specific object, and you can assign values to its attributes.</a:t>
            </a:r>
          </a:p>
          <a:p>
            <a:pPr>
              <a:buFont typeface="Arial" panose="020B0604020202020204" pitchFamily="34" charset="0"/>
              <a:buChar char="•"/>
            </a:pPr>
            <a:r>
              <a:rPr lang="en-US" b="1" dirty="0"/>
              <a:t>Attributes</a:t>
            </a:r>
            <a:r>
              <a:rPr lang="en-US" dirty="0"/>
              <a:t> (brand and model) are initialized with values passed when the object is created.</a:t>
            </a:r>
          </a:p>
          <a:p>
            <a:endParaRPr lang="en-US" dirty="0"/>
          </a:p>
          <a:p>
            <a:r>
              <a:rPr lang="en-US" dirty="0"/>
              <a:t>When you create a new Car object, like car1 = Car("Toyota", "Corolla"), the __</a:t>
            </a:r>
            <a:r>
              <a:rPr lang="en-US" dirty="0" err="1"/>
              <a:t>init</a:t>
            </a:r>
            <a:r>
              <a:rPr lang="en-US" dirty="0"/>
              <a:t>__ method is called, setting </a:t>
            </a:r>
            <a:r>
              <a:rPr lang="en-US" dirty="0" err="1"/>
              <a:t>self.brand</a:t>
            </a:r>
            <a:r>
              <a:rPr lang="en-US" dirty="0"/>
              <a:t> = "Toyota" and </a:t>
            </a:r>
            <a:r>
              <a:rPr lang="en-US" dirty="0" err="1"/>
              <a:t>self.model</a:t>
            </a:r>
            <a:r>
              <a:rPr lang="en-US" dirty="0"/>
              <a:t> = "Corolla" for that specific car object.</a:t>
            </a:r>
          </a:p>
          <a:p>
            <a:endParaRPr lang="en-US" dirty="0"/>
          </a:p>
          <a:p>
            <a:r>
              <a:rPr lang="en-US" b="1" dirty="0"/>
              <a:t>2. description(self) - Instance Method</a:t>
            </a:r>
          </a:p>
          <a:p>
            <a:pPr>
              <a:buFont typeface="Arial" panose="020B0604020202020204" pitchFamily="34" charset="0"/>
              <a:buChar char="•"/>
            </a:pPr>
            <a:r>
              <a:rPr lang="en-US" dirty="0"/>
              <a:t>The description method is an </a:t>
            </a:r>
            <a:r>
              <a:rPr lang="en-US" b="1" dirty="0"/>
              <a:t>instance method</a:t>
            </a:r>
            <a:r>
              <a:rPr lang="en-US" dirty="0"/>
              <a:t>, meaning it's a function defined within the class that can access and modify the object’s attributes.</a:t>
            </a:r>
          </a:p>
          <a:p>
            <a:pPr>
              <a:buFont typeface="Arial" panose="020B0604020202020204" pitchFamily="34" charset="0"/>
              <a:buChar char="•"/>
            </a:pPr>
            <a:r>
              <a:rPr lang="en-US" dirty="0"/>
              <a:t>This method uses self to refer to the current object and fetches its brand and model attributes to create a description of the car.</a:t>
            </a:r>
          </a:p>
          <a:p>
            <a:pPr>
              <a:buFont typeface="Arial" panose="020B0604020202020204" pitchFamily="34" charset="0"/>
              <a:buChar char="•"/>
            </a:pPr>
            <a:r>
              <a:rPr lang="en-US" dirty="0"/>
              <a:t>It also accesses the wheels attribute from the Car class, which is a </a:t>
            </a:r>
            <a:r>
              <a:rPr lang="en-US" b="1" dirty="0"/>
              <a:t>class attribute</a:t>
            </a:r>
            <a:r>
              <a:rPr lang="en-US" dirty="0"/>
              <a:t> (not defined inside __</a:t>
            </a:r>
            <a:r>
              <a:rPr lang="en-US" dirty="0" err="1"/>
              <a:t>init</a:t>
            </a:r>
            <a:r>
              <a:rPr lang="en-US" dirty="0"/>
              <a:t>__ but defined at the class level).</a:t>
            </a:r>
          </a:p>
          <a:p>
            <a:endParaRPr lang="en-US" dirty="0"/>
          </a:p>
          <a:p>
            <a:r>
              <a:rPr lang="en-US" dirty="0"/>
              <a:t>When the description method is called on a Car object, it will return a string that includes the brand, model, and the class-level wheels attribute.</a:t>
            </a:r>
          </a:p>
        </p:txBody>
      </p:sp>
      <p:sp>
        <p:nvSpPr>
          <p:cNvPr id="4" name="Slide Number Placeholder 3">
            <a:extLst>
              <a:ext uri="{FF2B5EF4-FFF2-40B4-BE49-F238E27FC236}">
                <a16:creationId xmlns:a16="http://schemas.microsoft.com/office/drawing/2014/main" id="{B6854CC6-F908-48AA-934F-6DF2C8AF186F}"/>
              </a:ext>
            </a:extLst>
          </p:cNvPr>
          <p:cNvSpPr>
            <a:spLocks noGrp="1"/>
          </p:cNvSpPr>
          <p:nvPr>
            <p:ph type="sldNum" sz="quarter" idx="5"/>
          </p:nvPr>
        </p:nvSpPr>
        <p:spPr/>
        <p:txBody>
          <a:bodyPr/>
          <a:lstStyle/>
          <a:p>
            <a:fld id="{E27E38AF-BC93-4612-8619-54F4BB1E39A6}" type="slidenum">
              <a:rPr lang="en-PH" smtClean="0"/>
              <a:t>12</a:t>
            </a:fld>
            <a:endParaRPr lang="en-PH"/>
          </a:p>
        </p:txBody>
      </p:sp>
    </p:spTree>
    <p:extLst>
      <p:ext uri="{BB962C8B-B14F-4D97-AF65-F5344CB8AC3E}">
        <p14:creationId xmlns:p14="http://schemas.microsoft.com/office/powerpoint/2010/main" val="2978793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A7642-7C46-07EB-A75B-33D06DD232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92E312-767D-B033-FB7F-CF5FF8F2A7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003941-02B9-D1F0-EAB6-8683B760E2B9}"/>
              </a:ext>
            </a:extLst>
          </p:cNvPr>
          <p:cNvSpPr>
            <a:spLocks noGrp="1"/>
          </p:cNvSpPr>
          <p:nvPr>
            <p:ph type="body" idx="1"/>
          </p:nvPr>
        </p:nvSpPr>
        <p:spPr/>
        <p:txBody>
          <a:bodyPr/>
          <a:lstStyle/>
          <a:p>
            <a:r>
              <a:rPr lang="en-US" dirty="0"/>
              <a:t>class Book:</a:t>
            </a:r>
          </a:p>
          <a:p>
            <a:r>
              <a:rPr lang="en-US" dirty="0"/>
              <a:t>    def __</a:t>
            </a:r>
            <a:r>
              <a:rPr lang="en-US" dirty="0" err="1"/>
              <a:t>init</a:t>
            </a:r>
            <a:r>
              <a:rPr lang="en-US" dirty="0"/>
              <a:t>__(self, title, author, </a:t>
            </a:r>
            <a:r>
              <a:rPr lang="en-US" dirty="0" err="1"/>
              <a:t>isbn</a:t>
            </a:r>
            <a:r>
              <a:rPr lang="en-US" dirty="0"/>
              <a:t>):</a:t>
            </a:r>
          </a:p>
          <a:p>
            <a:r>
              <a:rPr lang="en-US" dirty="0"/>
              <a:t>        </a:t>
            </a:r>
            <a:r>
              <a:rPr lang="en-US" dirty="0" err="1"/>
              <a:t>self.title</a:t>
            </a:r>
            <a:r>
              <a:rPr lang="en-US" dirty="0"/>
              <a:t> = title</a:t>
            </a:r>
          </a:p>
          <a:p>
            <a:r>
              <a:rPr lang="en-US" dirty="0"/>
              <a:t>        </a:t>
            </a:r>
            <a:r>
              <a:rPr lang="en-US" dirty="0" err="1"/>
              <a:t>self.author</a:t>
            </a:r>
            <a:r>
              <a:rPr lang="en-US" dirty="0"/>
              <a:t> = author</a:t>
            </a:r>
          </a:p>
          <a:p>
            <a:r>
              <a:rPr lang="en-US" dirty="0"/>
              <a:t>        </a:t>
            </a:r>
            <a:r>
              <a:rPr lang="en-US" dirty="0" err="1"/>
              <a:t>self.isbn</a:t>
            </a:r>
            <a:r>
              <a:rPr lang="en-US" dirty="0"/>
              <a:t> = </a:t>
            </a:r>
            <a:r>
              <a:rPr lang="en-US" dirty="0" err="1"/>
              <a:t>isbn</a:t>
            </a:r>
            <a:endParaRPr lang="en-US" dirty="0"/>
          </a:p>
          <a:p>
            <a:r>
              <a:rPr lang="en-US" dirty="0"/>
              <a:t>        </a:t>
            </a:r>
            <a:r>
              <a:rPr lang="en-US" dirty="0" err="1"/>
              <a:t>self.available</a:t>
            </a:r>
            <a:r>
              <a:rPr lang="en-US" dirty="0"/>
              <a:t> = True</a:t>
            </a:r>
          </a:p>
          <a:p>
            <a:endParaRPr lang="en-US" dirty="0"/>
          </a:p>
          <a:p>
            <a:r>
              <a:rPr lang="en-US" dirty="0"/>
              <a:t>    def </a:t>
            </a:r>
            <a:r>
              <a:rPr lang="en-US" dirty="0" err="1"/>
              <a:t>check_out</a:t>
            </a:r>
            <a:r>
              <a:rPr lang="en-US" dirty="0"/>
              <a:t>(self):</a:t>
            </a:r>
          </a:p>
          <a:p>
            <a:r>
              <a:rPr lang="en-US" dirty="0"/>
              <a:t>        </a:t>
            </a:r>
            <a:r>
              <a:rPr lang="en-US" dirty="0" err="1"/>
              <a:t>self.available</a:t>
            </a:r>
            <a:r>
              <a:rPr lang="en-US" dirty="0"/>
              <a:t> = False</a:t>
            </a:r>
          </a:p>
          <a:p>
            <a:endParaRPr lang="en-US" dirty="0"/>
          </a:p>
          <a:p>
            <a:r>
              <a:rPr lang="en-US" dirty="0"/>
              <a:t>    def </a:t>
            </a:r>
            <a:r>
              <a:rPr lang="en-US" dirty="0" err="1"/>
              <a:t>check_in</a:t>
            </a:r>
            <a:r>
              <a:rPr lang="en-US" dirty="0"/>
              <a:t>(self):</a:t>
            </a:r>
          </a:p>
          <a:p>
            <a:r>
              <a:rPr lang="en-US" dirty="0"/>
              <a:t>        </a:t>
            </a:r>
            <a:r>
              <a:rPr lang="en-US" dirty="0" err="1"/>
              <a:t>self.available</a:t>
            </a:r>
            <a:r>
              <a:rPr lang="en-US" dirty="0"/>
              <a:t> = True</a:t>
            </a:r>
          </a:p>
          <a:p>
            <a:endParaRPr lang="en-US" dirty="0"/>
          </a:p>
          <a:p>
            <a:r>
              <a:rPr lang="en-US" dirty="0"/>
              <a:t>    def __str__(self):</a:t>
            </a:r>
          </a:p>
          <a:p>
            <a:r>
              <a:rPr lang="en-US" dirty="0"/>
              <a:t>        return f"{</a:t>
            </a:r>
            <a:r>
              <a:rPr lang="en-US" dirty="0" err="1"/>
              <a:t>self.title</a:t>
            </a:r>
            <a:r>
              <a:rPr lang="en-US" dirty="0"/>
              <a:t>} by {</a:t>
            </a:r>
            <a:r>
              <a:rPr lang="en-US" dirty="0" err="1"/>
              <a:t>self.author</a:t>
            </a:r>
            <a:r>
              <a:rPr lang="en-US" dirty="0"/>
              <a:t>} (ISBN: {</a:t>
            </a:r>
            <a:r>
              <a:rPr lang="en-US" dirty="0" err="1"/>
              <a:t>self.isbn</a:t>
            </a:r>
            <a:r>
              <a:rPr lang="en-US" dirty="0"/>
              <a:t>})"</a:t>
            </a:r>
          </a:p>
          <a:p>
            <a:endParaRPr lang="en-US" dirty="0"/>
          </a:p>
        </p:txBody>
      </p:sp>
      <p:sp>
        <p:nvSpPr>
          <p:cNvPr id="4" name="Slide Number Placeholder 3">
            <a:extLst>
              <a:ext uri="{FF2B5EF4-FFF2-40B4-BE49-F238E27FC236}">
                <a16:creationId xmlns:a16="http://schemas.microsoft.com/office/drawing/2014/main" id="{77C84D16-647B-C856-37A5-0124E73656DA}"/>
              </a:ext>
            </a:extLst>
          </p:cNvPr>
          <p:cNvSpPr>
            <a:spLocks noGrp="1"/>
          </p:cNvSpPr>
          <p:nvPr>
            <p:ph type="sldNum" sz="quarter" idx="5"/>
          </p:nvPr>
        </p:nvSpPr>
        <p:spPr/>
        <p:txBody>
          <a:bodyPr/>
          <a:lstStyle/>
          <a:p>
            <a:fld id="{E27E38AF-BC93-4612-8619-54F4BB1E39A6}" type="slidenum">
              <a:rPr lang="en-PH" smtClean="0"/>
              <a:t>13</a:t>
            </a:fld>
            <a:endParaRPr lang="en-PH"/>
          </a:p>
        </p:txBody>
      </p:sp>
    </p:spTree>
    <p:extLst>
      <p:ext uri="{BB962C8B-B14F-4D97-AF65-F5344CB8AC3E}">
        <p14:creationId xmlns:p14="http://schemas.microsoft.com/office/powerpoint/2010/main" val="1895394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5BF58-DAD9-8E58-59E9-27C60BD632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DD5524-11DB-7ABF-46E2-96EB26FECF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53C962-F2AA-DE90-FED0-E11D038B236E}"/>
              </a:ext>
            </a:extLst>
          </p:cNvPr>
          <p:cNvSpPr>
            <a:spLocks noGrp="1"/>
          </p:cNvSpPr>
          <p:nvPr>
            <p:ph type="body" idx="1"/>
          </p:nvPr>
        </p:nvSpPr>
        <p:spPr/>
        <p:txBody>
          <a:bodyPr/>
          <a:lstStyle/>
          <a:p>
            <a:r>
              <a:rPr lang="en-US" dirty="0"/>
              <a:t>class Member:</a:t>
            </a:r>
          </a:p>
          <a:p>
            <a:r>
              <a:rPr lang="en-US" dirty="0"/>
              <a:t>    def __</a:t>
            </a:r>
            <a:r>
              <a:rPr lang="en-US" dirty="0" err="1"/>
              <a:t>init</a:t>
            </a:r>
            <a:r>
              <a:rPr lang="en-US" dirty="0"/>
              <a:t>__(self, name, </a:t>
            </a:r>
            <a:r>
              <a:rPr lang="en-US" dirty="0" err="1"/>
              <a:t>membership_id</a:t>
            </a:r>
            <a:r>
              <a:rPr lang="en-US" dirty="0"/>
              <a:t>):</a:t>
            </a:r>
          </a:p>
          <a:p>
            <a:r>
              <a:rPr lang="en-US" dirty="0"/>
              <a:t>        self.name = name</a:t>
            </a:r>
          </a:p>
          <a:p>
            <a:r>
              <a:rPr lang="en-US" dirty="0"/>
              <a:t>        </a:t>
            </a:r>
            <a:r>
              <a:rPr lang="en-US" dirty="0" err="1"/>
              <a:t>self.membership_id</a:t>
            </a:r>
            <a:r>
              <a:rPr lang="en-US" dirty="0"/>
              <a:t> = </a:t>
            </a:r>
            <a:r>
              <a:rPr lang="en-US" dirty="0" err="1"/>
              <a:t>membership_id</a:t>
            </a:r>
            <a:endParaRPr lang="en-US" dirty="0"/>
          </a:p>
          <a:p>
            <a:r>
              <a:rPr lang="en-US" dirty="0"/>
              <a:t>        </a:t>
            </a:r>
            <a:r>
              <a:rPr lang="en-US" dirty="0" err="1"/>
              <a:t>self.checked_out_books</a:t>
            </a:r>
            <a:r>
              <a:rPr lang="en-US" dirty="0"/>
              <a:t> = []</a:t>
            </a:r>
          </a:p>
          <a:p>
            <a:endParaRPr lang="en-US" dirty="0"/>
          </a:p>
          <a:p>
            <a:r>
              <a:rPr lang="en-US" dirty="0"/>
              <a:t>    def </a:t>
            </a:r>
            <a:r>
              <a:rPr lang="en-US" dirty="0" err="1"/>
              <a:t>checkout_book</a:t>
            </a:r>
            <a:r>
              <a:rPr lang="en-US" dirty="0"/>
              <a:t>(self, book):</a:t>
            </a:r>
          </a:p>
          <a:p>
            <a:r>
              <a:rPr lang="en-US" dirty="0"/>
              <a:t>        if </a:t>
            </a:r>
            <a:r>
              <a:rPr lang="en-US" dirty="0" err="1"/>
              <a:t>book.available</a:t>
            </a:r>
            <a:r>
              <a:rPr lang="en-US" dirty="0"/>
              <a:t>:</a:t>
            </a:r>
          </a:p>
          <a:p>
            <a:r>
              <a:rPr lang="en-US" dirty="0"/>
              <a:t>            </a:t>
            </a:r>
            <a:r>
              <a:rPr lang="en-US" dirty="0" err="1"/>
              <a:t>book.check_out</a:t>
            </a:r>
            <a:r>
              <a:rPr lang="en-US" dirty="0"/>
              <a:t>()</a:t>
            </a:r>
          </a:p>
          <a:p>
            <a:r>
              <a:rPr lang="en-US" dirty="0"/>
              <a:t>            </a:t>
            </a:r>
            <a:r>
              <a:rPr lang="en-US" dirty="0" err="1"/>
              <a:t>self.checked_out_books.append</a:t>
            </a:r>
            <a:r>
              <a:rPr lang="en-US" dirty="0"/>
              <a:t>(book)</a:t>
            </a:r>
          </a:p>
          <a:p>
            <a:r>
              <a:rPr lang="en-US" dirty="0"/>
              <a:t>            print(f"{self.name} successfully checked out {</a:t>
            </a:r>
            <a:r>
              <a:rPr lang="en-US" dirty="0" err="1"/>
              <a:t>book.title</a:t>
            </a:r>
            <a:r>
              <a:rPr lang="en-US" dirty="0"/>
              <a:t>}.")</a:t>
            </a:r>
          </a:p>
          <a:p>
            <a:r>
              <a:rPr lang="en-US" dirty="0"/>
              <a:t>        else:</a:t>
            </a:r>
          </a:p>
          <a:p>
            <a:r>
              <a:rPr lang="en-US" dirty="0"/>
              <a:t>            print(f"{</a:t>
            </a:r>
            <a:r>
              <a:rPr lang="en-US" dirty="0" err="1"/>
              <a:t>book.title</a:t>
            </a:r>
            <a:r>
              <a:rPr lang="en-US" dirty="0"/>
              <a:t>} is not available for checkout.")</a:t>
            </a:r>
          </a:p>
          <a:p>
            <a:endParaRPr lang="en-US" dirty="0"/>
          </a:p>
          <a:p>
            <a:r>
              <a:rPr lang="en-US" dirty="0"/>
              <a:t>    def </a:t>
            </a:r>
            <a:r>
              <a:rPr lang="en-US" dirty="0" err="1"/>
              <a:t>return_book</a:t>
            </a:r>
            <a:r>
              <a:rPr lang="en-US" dirty="0"/>
              <a:t>(self, book):</a:t>
            </a:r>
          </a:p>
          <a:p>
            <a:r>
              <a:rPr lang="en-US" dirty="0"/>
              <a:t>        if book in </a:t>
            </a:r>
            <a:r>
              <a:rPr lang="en-US" dirty="0" err="1"/>
              <a:t>self.checked_out_books</a:t>
            </a:r>
            <a:r>
              <a:rPr lang="en-US" dirty="0"/>
              <a:t>:</a:t>
            </a:r>
          </a:p>
          <a:p>
            <a:r>
              <a:rPr lang="en-US" dirty="0"/>
              <a:t>            </a:t>
            </a:r>
            <a:r>
              <a:rPr lang="en-US" dirty="0" err="1"/>
              <a:t>book.check_in</a:t>
            </a:r>
            <a:r>
              <a:rPr lang="en-US" dirty="0"/>
              <a:t>()</a:t>
            </a:r>
          </a:p>
          <a:p>
            <a:r>
              <a:rPr lang="en-US" dirty="0"/>
              <a:t>            </a:t>
            </a:r>
            <a:r>
              <a:rPr lang="en-US" dirty="0" err="1"/>
              <a:t>self.checked_out_books.remove</a:t>
            </a:r>
            <a:r>
              <a:rPr lang="en-US" dirty="0"/>
              <a:t>(book)</a:t>
            </a:r>
          </a:p>
          <a:p>
            <a:r>
              <a:rPr lang="en-US" dirty="0"/>
              <a:t>            print(f"{self.name} successfully returned {</a:t>
            </a:r>
            <a:r>
              <a:rPr lang="en-US" dirty="0" err="1"/>
              <a:t>book.title</a:t>
            </a:r>
            <a:r>
              <a:rPr lang="en-US" dirty="0"/>
              <a:t>}.")</a:t>
            </a:r>
          </a:p>
          <a:p>
            <a:r>
              <a:rPr lang="en-US" dirty="0"/>
              <a:t>        else:</a:t>
            </a:r>
          </a:p>
          <a:p>
            <a:r>
              <a:rPr lang="en-US" dirty="0"/>
              <a:t>            print(f"{</a:t>
            </a:r>
            <a:r>
              <a:rPr lang="en-US" dirty="0" err="1"/>
              <a:t>book.title</a:t>
            </a:r>
            <a:r>
              <a:rPr lang="en-US" dirty="0"/>
              <a:t>} is not in {self.name}'s checked-out books.")</a:t>
            </a:r>
          </a:p>
          <a:p>
            <a:endParaRPr lang="en-US" dirty="0"/>
          </a:p>
          <a:p>
            <a:r>
              <a:rPr lang="en-US" dirty="0"/>
              <a:t>    def __str__(self):</a:t>
            </a:r>
          </a:p>
          <a:p>
            <a:r>
              <a:rPr lang="en-US" dirty="0"/>
              <a:t>        books = [</a:t>
            </a:r>
            <a:r>
              <a:rPr lang="en-US" dirty="0" err="1"/>
              <a:t>book.title</a:t>
            </a:r>
            <a:r>
              <a:rPr lang="en-US" dirty="0"/>
              <a:t> for book in </a:t>
            </a:r>
            <a:r>
              <a:rPr lang="en-US" dirty="0" err="1"/>
              <a:t>self.checked_out_books</a:t>
            </a:r>
            <a:r>
              <a:rPr lang="en-US" dirty="0"/>
              <a:t>]</a:t>
            </a:r>
          </a:p>
          <a:p>
            <a:r>
              <a:rPr lang="en-US" dirty="0"/>
              <a:t>        return f"{self.name} (ID: {</a:t>
            </a:r>
            <a:r>
              <a:rPr lang="en-US" dirty="0" err="1"/>
              <a:t>self.membership_id</a:t>
            </a:r>
            <a:r>
              <a:rPr lang="en-US" dirty="0"/>
              <a:t>}) - Checked out books: {', '.join(books) if books else 'None'}"</a:t>
            </a:r>
          </a:p>
          <a:p>
            <a:endParaRPr lang="en-US" dirty="0"/>
          </a:p>
        </p:txBody>
      </p:sp>
      <p:sp>
        <p:nvSpPr>
          <p:cNvPr id="4" name="Slide Number Placeholder 3">
            <a:extLst>
              <a:ext uri="{FF2B5EF4-FFF2-40B4-BE49-F238E27FC236}">
                <a16:creationId xmlns:a16="http://schemas.microsoft.com/office/drawing/2014/main" id="{A0FF09C8-A895-0CF2-CDDE-D390D74B586F}"/>
              </a:ext>
            </a:extLst>
          </p:cNvPr>
          <p:cNvSpPr>
            <a:spLocks noGrp="1"/>
          </p:cNvSpPr>
          <p:nvPr>
            <p:ph type="sldNum" sz="quarter" idx="5"/>
          </p:nvPr>
        </p:nvSpPr>
        <p:spPr/>
        <p:txBody>
          <a:bodyPr/>
          <a:lstStyle/>
          <a:p>
            <a:fld id="{E27E38AF-BC93-4612-8619-54F4BB1E39A6}" type="slidenum">
              <a:rPr lang="en-PH" smtClean="0"/>
              <a:t>14</a:t>
            </a:fld>
            <a:endParaRPr lang="en-PH"/>
          </a:p>
        </p:txBody>
      </p:sp>
    </p:spTree>
    <p:extLst>
      <p:ext uri="{BB962C8B-B14F-4D97-AF65-F5344CB8AC3E}">
        <p14:creationId xmlns:p14="http://schemas.microsoft.com/office/powerpoint/2010/main" val="960571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4FC05-CA9A-4B7E-AD6B-3B0017C2BB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D0B93D-0472-4088-6B4A-246A525AFA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A3B762-8EDC-2CD6-1CC6-8D5F025D0223}"/>
              </a:ext>
            </a:extLst>
          </p:cNvPr>
          <p:cNvSpPr>
            <a:spLocks noGrp="1"/>
          </p:cNvSpPr>
          <p:nvPr>
            <p:ph type="body" idx="1"/>
          </p:nvPr>
        </p:nvSpPr>
        <p:spPr/>
        <p:txBody>
          <a:bodyPr/>
          <a:lstStyle/>
          <a:p>
            <a:r>
              <a:rPr lang="en-US" dirty="0"/>
              <a:t>class Library:</a:t>
            </a:r>
          </a:p>
          <a:p>
            <a:r>
              <a:rPr lang="en-US" dirty="0"/>
              <a:t>    def __</a:t>
            </a:r>
            <a:r>
              <a:rPr lang="en-US" dirty="0" err="1"/>
              <a:t>init</a:t>
            </a:r>
            <a:r>
              <a:rPr lang="en-US" dirty="0"/>
              <a:t>__(self):</a:t>
            </a:r>
          </a:p>
          <a:p>
            <a:r>
              <a:rPr lang="en-US" dirty="0"/>
              <a:t>        </a:t>
            </a:r>
            <a:r>
              <a:rPr lang="en-US" dirty="0" err="1"/>
              <a:t>self.books</a:t>
            </a:r>
            <a:r>
              <a:rPr lang="en-US" dirty="0"/>
              <a:t> = []</a:t>
            </a:r>
          </a:p>
          <a:p>
            <a:r>
              <a:rPr lang="en-US" dirty="0"/>
              <a:t>        </a:t>
            </a:r>
            <a:r>
              <a:rPr lang="en-US" dirty="0" err="1"/>
              <a:t>self.members</a:t>
            </a:r>
            <a:r>
              <a:rPr lang="en-US" dirty="0"/>
              <a:t> = []</a:t>
            </a:r>
          </a:p>
          <a:p>
            <a:endParaRPr lang="en-US" dirty="0"/>
          </a:p>
          <a:p>
            <a:r>
              <a:rPr lang="en-US" dirty="0"/>
              <a:t>    def </a:t>
            </a:r>
            <a:r>
              <a:rPr lang="en-US" dirty="0" err="1"/>
              <a:t>add_book</a:t>
            </a:r>
            <a:r>
              <a:rPr lang="en-US" dirty="0"/>
              <a:t>(self, book):</a:t>
            </a:r>
          </a:p>
          <a:p>
            <a:r>
              <a:rPr lang="en-US" dirty="0"/>
              <a:t>        </a:t>
            </a:r>
            <a:r>
              <a:rPr lang="en-US" dirty="0" err="1"/>
              <a:t>self.books.append</a:t>
            </a:r>
            <a:r>
              <a:rPr lang="en-US" dirty="0"/>
              <a:t>(book)</a:t>
            </a:r>
          </a:p>
          <a:p>
            <a:endParaRPr lang="en-US" dirty="0"/>
          </a:p>
          <a:p>
            <a:r>
              <a:rPr lang="en-US" dirty="0"/>
              <a:t>    def </a:t>
            </a:r>
            <a:r>
              <a:rPr lang="en-US" dirty="0" err="1"/>
              <a:t>add_member</a:t>
            </a:r>
            <a:r>
              <a:rPr lang="en-US" dirty="0"/>
              <a:t>(self, member):</a:t>
            </a:r>
          </a:p>
          <a:p>
            <a:r>
              <a:rPr lang="en-US" dirty="0"/>
              <a:t>        </a:t>
            </a:r>
            <a:r>
              <a:rPr lang="en-US" dirty="0" err="1"/>
              <a:t>self.members.append</a:t>
            </a:r>
            <a:r>
              <a:rPr lang="en-US" dirty="0"/>
              <a:t>(member)</a:t>
            </a:r>
          </a:p>
          <a:p>
            <a:endParaRPr lang="en-US" dirty="0"/>
          </a:p>
          <a:p>
            <a:r>
              <a:rPr lang="en-US" dirty="0"/>
              <a:t>    def </a:t>
            </a:r>
            <a:r>
              <a:rPr lang="en-US" dirty="0" err="1"/>
              <a:t>get_available_books</a:t>
            </a:r>
            <a:r>
              <a:rPr lang="en-US" dirty="0"/>
              <a:t>(self):</a:t>
            </a:r>
          </a:p>
          <a:p>
            <a:r>
              <a:rPr lang="en-US" dirty="0"/>
              <a:t>        return [book for book in </a:t>
            </a:r>
            <a:r>
              <a:rPr lang="en-US" dirty="0" err="1"/>
              <a:t>self.books</a:t>
            </a:r>
            <a:r>
              <a:rPr lang="en-US" dirty="0"/>
              <a:t> if </a:t>
            </a:r>
            <a:r>
              <a:rPr lang="en-US" dirty="0" err="1"/>
              <a:t>book.available</a:t>
            </a:r>
            <a:r>
              <a:rPr lang="en-US" dirty="0"/>
              <a:t>]</a:t>
            </a:r>
          </a:p>
          <a:p>
            <a:endParaRPr lang="en-US" dirty="0"/>
          </a:p>
          <a:p>
            <a:r>
              <a:rPr lang="en-US" dirty="0"/>
              <a:t>    def </a:t>
            </a:r>
            <a:r>
              <a:rPr lang="en-US" dirty="0" err="1"/>
              <a:t>find_book_by_title</a:t>
            </a:r>
            <a:r>
              <a:rPr lang="en-US" dirty="0"/>
              <a:t>(self, title):</a:t>
            </a:r>
          </a:p>
          <a:p>
            <a:r>
              <a:rPr lang="en-US" dirty="0"/>
              <a:t>        for book in </a:t>
            </a:r>
            <a:r>
              <a:rPr lang="en-US" dirty="0" err="1"/>
              <a:t>self.books</a:t>
            </a:r>
            <a:r>
              <a:rPr lang="en-US" dirty="0"/>
              <a:t>:</a:t>
            </a:r>
          </a:p>
          <a:p>
            <a:r>
              <a:rPr lang="en-US" dirty="0"/>
              <a:t>            if </a:t>
            </a:r>
            <a:r>
              <a:rPr lang="en-US" dirty="0" err="1"/>
              <a:t>book.title</a:t>
            </a:r>
            <a:r>
              <a:rPr lang="en-US" dirty="0"/>
              <a:t> == title:</a:t>
            </a:r>
          </a:p>
          <a:p>
            <a:r>
              <a:rPr lang="en-US" dirty="0"/>
              <a:t>                return book</a:t>
            </a:r>
          </a:p>
          <a:p>
            <a:r>
              <a:rPr lang="en-US" dirty="0"/>
              <a:t>        return None</a:t>
            </a:r>
          </a:p>
          <a:p>
            <a:endParaRPr lang="en-US" dirty="0"/>
          </a:p>
        </p:txBody>
      </p:sp>
      <p:sp>
        <p:nvSpPr>
          <p:cNvPr id="4" name="Slide Number Placeholder 3">
            <a:extLst>
              <a:ext uri="{FF2B5EF4-FFF2-40B4-BE49-F238E27FC236}">
                <a16:creationId xmlns:a16="http://schemas.microsoft.com/office/drawing/2014/main" id="{8CF1BCDF-115A-6201-DC1C-74C0B4AC738C}"/>
              </a:ext>
            </a:extLst>
          </p:cNvPr>
          <p:cNvSpPr>
            <a:spLocks noGrp="1"/>
          </p:cNvSpPr>
          <p:nvPr>
            <p:ph type="sldNum" sz="quarter" idx="5"/>
          </p:nvPr>
        </p:nvSpPr>
        <p:spPr/>
        <p:txBody>
          <a:bodyPr/>
          <a:lstStyle/>
          <a:p>
            <a:fld id="{E27E38AF-BC93-4612-8619-54F4BB1E39A6}" type="slidenum">
              <a:rPr lang="en-PH" smtClean="0"/>
              <a:t>15</a:t>
            </a:fld>
            <a:endParaRPr lang="en-PH"/>
          </a:p>
        </p:txBody>
      </p:sp>
    </p:spTree>
    <p:extLst>
      <p:ext uri="{BB962C8B-B14F-4D97-AF65-F5344CB8AC3E}">
        <p14:creationId xmlns:p14="http://schemas.microsoft.com/office/powerpoint/2010/main" val="2742173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195BB-DD29-90E1-E217-5B7D360BD6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C56B89-F622-706E-87A8-5DF273FE54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875181-1FF7-5A0F-40A0-5D6D9C991D92}"/>
              </a:ext>
            </a:extLst>
          </p:cNvPr>
          <p:cNvSpPr>
            <a:spLocks noGrp="1"/>
          </p:cNvSpPr>
          <p:nvPr>
            <p:ph type="body" idx="1"/>
          </p:nvPr>
        </p:nvSpPr>
        <p:spPr/>
        <p:txBody>
          <a:bodyPr/>
          <a:lstStyle/>
          <a:p>
            <a:pPr>
              <a:lnSpc>
                <a:spcPts val="1425"/>
              </a:lnSpc>
            </a:pPr>
            <a:r>
              <a:rPr lang="en-US" b="0" dirty="0">
                <a:solidFill>
                  <a:srgbClr val="6A9955"/>
                </a:solidFill>
                <a:effectLst/>
                <a:latin typeface="Consolas" panose="020B0609020204030204" pitchFamily="49" charset="0"/>
              </a:rPr>
              <a:t># Create instances of Book</a:t>
            </a:r>
            <a:endParaRPr lang="en-US" b="0" dirty="0">
              <a:solidFill>
                <a:srgbClr val="CCCCCC"/>
              </a:solidFill>
              <a:effectLst/>
              <a:latin typeface="Consolas" panose="020B0609020204030204" pitchFamily="49" charset="0"/>
            </a:endParaRPr>
          </a:p>
          <a:p>
            <a:pPr>
              <a:lnSpc>
                <a:spcPts val="1425"/>
              </a:lnSpc>
            </a:pPr>
            <a:r>
              <a:rPr lang="en-US" b="0" dirty="0">
                <a:solidFill>
                  <a:srgbClr val="9CDCFE"/>
                </a:solidFill>
                <a:effectLst/>
                <a:latin typeface="Consolas" panose="020B0609020204030204" pitchFamily="49" charset="0"/>
              </a:rPr>
              <a:t>book1</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Book</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"To Kill a Mockingbird"</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"Harper Lee"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"9780061120084"</a:t>
            </a:r>
            <a:r>
              <a:rPr lang="en-US" b="0" dirty="0">
                <a:solidFill>
                  <a:srgbClr val="CCCCCC"/>
                </a:solidFill>
                <a:effectLst/>
                <a:latin typeface="Consolas" panose="020B0609020204030204" pitchFamily="49" charset="0"/>
              </a:rPr>
              <a:t>)</a:t>
            </a:r>
          </a:p>
          <a:p>
            <a:pPr>
              <a:lnSpc>
                <a:spcPts val="1425"/>
              </a:lnSpc>
            </a:pPr>
            <a:r>
              <a:rPr lang="en-US" b="0" dirty="0">
                <a:solidFill>
                  <a:srgbClr val="9CDCFE"/>
                </a:solidFill>
                <a:effectLst/>
                <a:latin typeface="Consolas" panose="020B0609020204030204" pitchFamily="49" charset="0"/>
              </a:rPr>
              <a:t>book2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Book</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"1984"</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"George Orwell"</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"9780451524935"</a:t>
            </a:r>
            <a:r>
              <a:rPr lang="en-US" b="0" dirty="0">
                <a:solidFill>
                  <a:srgbClr val="CCCCCC"/>
                </a:solidFill>
                <a:effectLst/>
                <a:latin typeface="Consolas" panose="020B0609020204030204" pitchFamily="49" charset="0"/>
              </a:rPr>
              <a:t>)</a:t>
            </a:r>
          </a:p>
          <a:p>
            <a:pPr>
              <a:lnSpc>
                <a:spcPts val="1425"/>
              </a:lnSpc>
            </a:pPr>
            <a:r>
              <a:rPr lang="en-US" b="0" dirty="0">
                <a:solidFill>
                  <a:srgbClr val="9CDCFE"/>
                </a:solidFill>
                <a:effectLst/>
                <a:latin typeface="Consolas" panose="020B0609020204030204" pitchFamily="49" charset="0"/>
              </a:rPr>
              <a:t>book3</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Book</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"The Great Gatsby"</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"F. Scott Fitzgerald"</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"9780743273565"</a:t>
            </a: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Create instances of Member</a:t>
            </a:r>
            <a:endParaRPr lang="en-US" b="0" dirty="0">
              <a:solidFill>
                <a:srgbClr val="CCCCCC"/>
              </a:solidFill>
              <a:effectLst/>
              <a:latin typeface="Consolas" panose="020B0609020204030204" pitchFamily="49" charset="0"/>
            </a:endParaRPr>
          </a:p>
          <a:p>
            <a:pPr>
              <a:lnSpc>
                <a:spcPts val="1425"/>
              </a:lnSpc>
            </a:pPr>
            <a:r>
              <a:rPr lang="en-US" b="0" dirty="0">
                <a:solidFill>
                  <a:srgbClr val="9CDCFE"/>
                </a:solidFill>
                <a:effectLst/>
                <a:latin typeface="Consolas" panose="020B0609020204030204" pitchFamily="49" charset="0"/>
              </a:rPr>
              <a:t>member1</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Member</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"John Doe"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"M001"</a:t>
            </a:r>
            <a:r>
              <a:rPr lang="en-US" b="0" dirty="0">
                <a:solidFill>
                  <a:srgbClr val="CCCCCC"/>
                </a:solidFill>
                <a:effectLst/>
                <a:latin typeface="Consolas" panose="020B0609020204030204" pitchFamily="49" charset="0"/>
              </a:rPr>
              <a:t>)</a:t>
            </a:r>
          </a:p>
          <a:p>
            <a:pPr>
              <a:lnSpc>
                <a:spcPts val="1425"/>
              </a:lnSpc>
            </a:pPr>
            <a:r>
              <a:rPr lang="en-US" b="0" dirty="0">
                <a:solidFill>
                  <a:srgbClr val="9CDCFE"/>
                </a:solidFill>
                <a:effectLst/>
                <a:latin typeface="Consolas" panose="020B0609020204030204" pitchFamily="49" charset="0"/>
              </a:rPr>
              <a:t>member2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Member</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"Jane Smith"</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"M002"</a:t>
            </a: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Create instance of Library</a:t>
            </a:r>
            <a:endParaRPr lang="en-US" b="0" dirty="0">
              <a:solidFill>
                <a:srgbClr val="CCCCCC"/>
              </a:solidFill>
              <a:effectLst/>
              <a:latin typeface="Consolas" panose="020B0609020204030204" pitchFamily="49" charset="0"/>
            </a:endParaRPr>
          </a:p>
          <a:p>
            <a:pPr>
              <a:lnSpc>
                <a:spcPts val="1425"/>
              </a:lnSpc>
            </a:pPr>
            <a:r>
              <a:rPr lang="en-US" b="0" dirty="0">
                <a:solidFill>
                  <a:srgbClr val="9CDCFE"/>
                </a:solidFill>
                <a:effectLst/>
                <a:latin typeface="Consolas" panose="020B0609020204030204" pitchFamily="49" charset="0"/>
              </a:rPr>
              <a:t>library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Library</a:t>
            </a: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Add books and members to the library</a:t>
            </a:r>
            <a:endParaRPr lang="en-US" b="0" dirty="0">
              <a:solidFill>
                <a:srgbClr val="CCCCCC"/>
              </a:solidFill>
              <a:effectLst/>
              <a:latin typeface="Consolas" panose="020B0609020204030204" pitchFamily="49" charset="0"/>
            </a:endParaRPr>
          </a:p>
          <a:p>
            <a:pPr>
              <a:lnSpc>
                <a:spcPts val="1425"/>
              </a:lnSpc>
            </a:pPr>
            <a:r>
              <a:rPr lang="en-US" b="0" dirty="0" err="1">
                <a:solidFill>
                  <a:srgbClr val="9CDCFE"/>
                </a:solidFill>
                <a:effectLst/>
                <a:latin typeface="Consolas" panose="020B0609020204030204" pitchFamily="49" charset="0"/>
              </a:rPr>
              <a:t>library</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add_book</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book1</a:t>
            </a:r>
            <a:r>
              <a:rPr lang="en-US" b="0" dirty="0">
                <a:solidFill>
                  <a:srgbClr val="CCCCCC"/>
                </a:solidFill>
                <a:effectLst/>
                <a:latin typeface="Consolas" panose="020B0609020204030204" pitchFamily="49" charset="0"/>
              </a:rPr>
              <a:t>)</a:t>
            </a:r>
          </a:p>
          <a:p>
            <a:pPr>
              <a:lnSpc>
                <a:spcPts val="1425"/>
              </a:lnSpc>
            </a:pPr>
            <a:r>
              <a:rPr lang="en-US" b="0" dirty="0" err="1">
                <a:solidFill>
                  <a:srgbClr val="9CDCFE"/>
                </a:solidFill>
                <a:effectLst/>
                <a:latin typeface="Consolas" panose="020B0609020204030204" pitchFamily="49" charset="0"/>
              </a:rPr>
              <a:t>library</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add_book</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book2</a:t>
            </a:r>
            <a:r>
              <a:rPr lang="en-US" b="0" dirty="0">
                <a:solidFill>
                  <a:srgbClr val="CCCCCC"/>
                </a:solidFill>
                <a:effectLst/>
                <a:latin typeface="Consolas" panose="020B0609020204030204" pitchFamily="49" charset="0"/>
              </a:rPr>
              <a:t>)</a:t>
            </a:r>
          </a:p>
          <a:p>
            <a:pPr>
              <a:lnSpc>
                <a:spcPts val="1425"/>
              </a:lnSpc>
            </a:pPr>
            <a:r>
              <a:rPr lang="en-US" b="0" dirty="0" err="1">
                <a:solidFill>
                  <a:srgbClr val="9CDCFE"/>
                </a:solidFill>
                <a:effectLst/>
                <a:latin typeface="Consolas" panose="020B0609020204030204" pitchFamily="49" charset="0"/>
              </a:rPr>
              <a:t>library</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add_book</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book3</a:t>
            </a:r>
            <a:r>
              <a:rPr lang="en-US" b="0" dirty="0">
                <a:solidFill>
                  <a:srgbClr val="CCCCCC"/>
                </a:solidFill>
                <a:effectLst/>
                <a:latin typeface="Consolas" panose="020B0609020204030204" pitchFamily="49" charset="0"/>
              </a:rPr>
              <a:t>)</a:t>
            </a:r>
          </a:p>
          <a:p>
            <a:pPr>
              <a:lnSpc>
                <a:spcPts val="1425"/>
              </a:lnSpc>
            </a:pPr>
            <a:r>
              <a:rPr lang="en-US" b="0" dirty="0" err="1">
                <a:solidFill>
                  <a:srgbClr val="9CDCFE"/>
                </a:solidFill>
                <a:effectLst/>
                <a:latin typeface="Consolas" panose="020B0609020204030204" pitchFamily="49" charset="0"/>
              </a:rPr>
              <a:t>library</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add_member</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member1</a:t>
            </a:r>
            <a:r>
              <a:rPr lang="en-US" b="0" dirty="0">
                <a:solidFill>
                  <a:srgbClr val="CCCCCC"/>
                </a:solidFill>
                <a:effectLst/>
                <a:latin typeface="Consolas" panose="020B0609020204030204" pitchFamily="49" charset="0"/>
              </a:rPr>
              <a:t>)</a:t>
            </a:r>
          </a:p>
          <a:p>
            <a:pPr>
              <a:lnSpc>
                <a:spcPts val="1425"/>
              </a:lnSpc>
            </a:pPr>
            <a:r>
              <a:rPr lang="en-US" b="0" dirty="0" err="1">
                <a:solidFill>
                  <a:srgbClr val="9CDCFE"/>
                </a:solidFill>
                <a:effectLst/>
                <a:latin typeface="Consolas" panose="020B0609020204030204" pitchFamily="49" charset="0"/>
              </a:rPr>
              <a:t>library</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add_member</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member2</a:t>
            </a: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Display available books</a:t>
            </a:r>
            <a:endParaRPr lang="en-US" b="0" dirty="0">
              <a:solidFill>
                <a:srgbClr val="CCCCCC"/>
              </a:solidFill>
              <a:effectLst/>
              <a:latin typeface="Consolas" panose="020B0609020204030204" pitchFamily="49" charset="0"/>
            </a:endParaRPr>
          </a:p>
          <a:p>
            <a:pPr>
              <a:lnSpc>
                <a:spcPts val="1425"/>
              </a:lnSpc>
            </a:pP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"Available Books:"</a:t>
            </a:r>
            <a:r>
              <a:rPr lang="en-US" b="0" dirty="0">
                <a:solidFill>
                  <a:srgbClr val="CCCCCC"/>
                </a:solidFill>
                <a:effectLst/>
                <a:latin typeface="Consolas" panose="020B0609020204030204" pitchFamily="49" charset="0"/>
              </a:rPr>
              <a:t>)</a:t>
            </a:r>
          </a:p>
          <a:p>
            <a:pPr>
              <a:lnSpc>
                <a:spcPts val="1425"/>
              </a:lnSpc>
            </a:pPr>
            <a:r>
              <a:rPr lang="en-US" b="0" dirty="0">
                <a:solidFill>
                  <a:srgbClr val="C586C0"/>
                </a:solidFill>
                <a:effectLst/>
                <a:latin typeface="Consolas" panose="020B0609020204030204" pitchFamily="49" charset="0"/>
              </a:rPr>
              <a:t>for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library</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get_available_books</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Member 1 checks out a book</a:t>
            </a:r>
            <a:endParaRPr lang="en-US" b="0" dirty="0">
              <a:solidFill>
                <a:srgbClr val="CCCCCC"/>
              </a:solidFill>
              <a:effectLst/>
              <a:latin typeface="Consolas" panose="020B0609020204030204" pitchFamily="49" charset="0"/>
            </a:endParaRPr>
          </a:p>
          <a:p>
            <a:pPr>
              <a:lnSpc>
                <a:spcPts val="1425"/>
              </a:lnSpc>
            </a:pPr>
            <a:r>
              <a:rPr lang="en-US" b="0" dirty="0">
                <a:solidFill>
                  <a:srgbClr val="9CDCFE"/>
                </a:solidFill>
                <a:effectLst/>
                <a:latin typeface="Consolas" panose="020B0609020204030204" pitchFamily="49" charset="0"/>
              </a:rPr>
              <a:t>member1</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checkout_book</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book1</a:t>
            </a: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Display available books after checkout</a:t>
            </a:r>
            <a:endParaRPr lang="en-US" b="0" dirty="0">
              <a:solidFill>
                <a:srgbClr val="CCCCCC"/>
              </a:solidFill>
              <a:effectLst/>
              <a:latin typeface="Consolas" panose="020B0609020204030204" pitchFamily="49" charset="0"/>
            </a:endParaRPr>
          </a:p>
          <a:p>
            <a:pPr>
              <a:lnSpc>
                <a:spcPts val="1425"/>
              </a:lnSpc>
            </a:pP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a:t>
            </a:r>
            <a:r>
              <a:rPr lang="en-US" b="0" dirty="0" err="1">
                <a:solidFill>
                  <a:srgbClr val="D7BA7D"/>
                </a:solidFill>
                <a:effectLst/>
                <a:latin typeface="Consolas" panose="020B0609020204030204" pitchFamily="49" charset="0"/>
              </a:rPr>
              <a:t>n</a:t>
            </a:r>
            <a:r>
              <a:rPr lang="en-US" b="0" dirty="0" err="1">
                <a:solidFill>
                  <a:srgbClr val="CE9178"/>
                </a:solidFill>
                <a:effectLst/>
                <a:latin typeface="Consolas" panose="020B0609020204030204" pitchFamily="49" charset="0"/>
              </a:rPr>
              <a:t>Available</a:t>
            </a:r>
            <a:r>
              <a:rPr lang="en-US" b="0" dirty="0">
                <a:solidFill>
                  <a:srgbClr val="CE9178"/>
                </a:solidFill>
                <a:effectLst/>
                <a:latin typeface="Consolas" panose="020B0609020204030204" pitchFamily="49" charset="0"/>
              </a:rPr>
              <a:t> Books after Checkout:"</a:t>
            </a:r>
            <a:r>
              <a:rPr lang="en-US" b="0" dirty="0">
                <a:solidFill>
                  <a:srgbClr val="CCCCCC"/>
                </a:solidFill>
                <a:effectLst/>
                <a:latin typeface="Consolas" panose="020B0609020204030204" pitchFamily="49" charset="0"/>
              </a:rPr>
              <a:t>)</a:t>
            </a:r>
          </a:p>
          <a:p>
            <a:pPr>
              <a:lnSpc>
                <a:spcPts val="1425"/>
              </a:lnSpc>
            </a:pPr>
            <a:r>
              <a:rPr lang="en-US" b="0" dirty="0">
                <a:solidFill>
                  <a:srgbClr val="C586C0"/>
                </a:solidFill>
                <a:effectLst/>
                <a:latin typeface="Consolas" panose="020B0609020204030204" pitchFamily="49" charset="0"/>
              </a:rPr>
              <a:t>for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library</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get_available_books</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Member 2 tries to check out the same book (should fail)</a:t>
            </a:r>
            <a:endParaRPr lang="en-US" b="0" dirty="0">
              <a:solidFill>
                <a:srgbClr val="CCCCCC"/>
              </a:solidFill>
              <a:effectLst/>
              <a:latin typeface="Consolas" panose="020B0609020204030204" pitchFamily="49" charset="0"/>
            </a:endParaRPr>
          </a:p>
          <a:p>
            <a:pPr>
              <a:lnSpc>
                <a:spcPts val="1425"/>
              </a:lnSpc>
            </a:pPr>
            <a:r>
              <a:rPr lang="en-US" b="0" dirty="0">
                <a:solidFill>
                  <a:srgbClr val="9CDCFE"/>
                </a:solidFill>
                <a:effectLst/>
                <a:latin typeface="Consolas" panose="020B0609020204030204" pitchFamily="49" charset="0"/>
              </a:rPr>
              <a:t>member2</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checkout_book</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book1</a:t>
            </a: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Member 1 returns the book</a:t>
            </a:r>
            <a:endParaRPr lang="en-US" b="0" dirty="0">
              <a:solidFill>
                <a:srgbClr val="CCCCCC"/>
              </a:solidFill>
              <a:effectLst/>
              <a:latin typeface="Consolas" panose="020B0609020204030204" pitchFamily="49" charset="0"/>
            </a:endParaRPr>
          </a:p>
          <a:p>
            <a:pPr>
              <a:lnSpc>
                <a:spcPts val="1425"/>
              </a:lnSpc>
            </a:pPr>
            <a:r>
              <a:rPr lang="en-US" b="0" dirty="0">
                <a:solidFill>
                  <a:srgbClr val="9CDCFE"/>
                </a:solidFill>
                <a:effectLst/>
                <a:latin typeface="Consolas" panose="020B0609020204030204" pitchFamily="49" charset="0"/>
              </a:rPr>
              <a:t>member1</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return_book</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book1</a:t>
            </a: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Display available books after return</a:t>
            </a:r>
            <a:endParaRPr lang="en-US" b="0" dirty="0">
              <a:solidFill>
                <a:srgbClr val="CCCCCC"/>
              </a:solidFill>
              <a:effectLst/>
              <a:latin typeface="Consolas" panose="020B0609020204030204" pitchFamily="49" charset="0"/>
            </a:endParaRPr>
          </a:p>
          <a:p>
            <a:pPr>
              <a:lnSpc>
                <a:spcPts val="1425"/>
              </a:lnSpc>
            </a:pP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a:t>
            </a:r>
            <a:r>
              <a:rPr lang="en-US" b="0" dirty="0" err="1">
                <a:solidFill>
                  <a:srgbClr val="D7BA7D"/>
                </a:solidFill>
                <a:effectLst/>
                <a:latin typeface="Consolas" panose="020B0609020204030204" pitchFamily="49" charset="0"/>
              </a:rPr>
              <a:t>n</a:t>
            </a:r>
            <a:r>
              <a:rPr lang="en-US" b="0" dirty="0" err="1">
                <a:solidFill>
                  <a:srgbClr val="CE9178"/>
                </a:solidFill>
                <a:effectLst/>
                <a:latin typeface="Consolas" panose="020B0609020204030204" pitchFamily="49" charset="0"/>
              </a:rPr>
              <a:t>Available</a:t>
            </a:r>
            <a:r>
              <a:rPr lang="en-US" b="0" dirty="0">
                <a:solidFill>
                  <a:srgbClr val="CE9178"/>
                </a:solidFill>
                <a:effectLst/>
                <a:latin typeface="Consolas" panose="020B0609020204030204" pitchFamily="49" charset="0"/>
              </a:rPr>
              <a:t> Books after Return:"</a:t>
            </a:r>
            <a:r>
              <a:rPr lang="en-US" b="0" dirty="0">
                <a:solidFill>
                  <a:srgbClr val="CCCCCC"/>
                </a:solidFill>
                <a:effectLst/>
                <a:latin typeface="Consolas" panose="020B0609020204030204" pitchFamily="49" charset="0"/>
              </a:rPr>
              <a:t>)</a:t>
            </a:r>
          </a:p>
          <a:p>
            <a:pPr>
              <a:lnSpc>
                <a:spcPts val="1425"/>
              </a:lnSpc>
            </a:pPr>
            <a:r>
              <a:rPr lang="en-US" b="0" dirty="0">
                <a:solidFill>
                  <a:srgbClr val="C586C0"/>
                </a:solidFill>
                <a:effectLst/>
                <a:latin typeface="Consolas" panose="020B0609020204030204" pitchFamily="49" charset="0"/>
              </a:rPr>
              <a:t>for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library</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get_available_books</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a:t>
            </a:r>
          </a:p>
          <a:p>
            <a:endParaRPr lang="en-US" dirty="0"/>
          </a:p>
        </p:txBody>
      </p:sp>
      <p:sp>
        <p:nvSpPr>
          <p:cNvPr id="4" name="Slide Number Placeholder 3">
            <a:extLst>
              <a:ext uri="{FF2B5EF4-FFF2-40B4-BE49-F238E27FC236}">
                <a16:creationId xmlns:a16="http://schemas.microsoft.com/office/drawing/2014/main" id="{7E6A8585-21C9-8371-C1A5-0E906E16ABB5}"/>
              </a:ext>
            </a:extLst>
          </p:cNvPr>
          <p:cNvSpPr>
            <a:spLocks noGrp="1"/>
          </p:cNvSpPr>
          <p:nvPr>
            <p:ph type="sldNum" sz="quarter" idx="5"/>
          </p:nvPr>
        </p:nvSpPr>
        <p:spPr/>
        <p:txBody>
          <a:bodyPr/>
          <a:lstStyle/>
          <a:p>
            <a:fld id="{E27E38AF-BC93-4612-8619-54F4BB1E39A6}" type="slidenum">
              <a:rPr lang="en-PH" smtClean="0"/>
              <a:t>16</a:t>
            </a:fld>
            <a:endParaRPr lang="en-PH"/>
          </a:p>
        </p:txBody>
      </p:sp>
    </p:spTree>
    <p:extLst>
      <p:ext uri="{BB962C8B-B14F-4D97-AF65-F5344CB8AC3E}">
        <p14:creationId xmlns:p14="http://schemas.microsoft.com/office/powerpoint/2010/main" val="3468578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C95CD-E492-9129-C2B1-461AA82822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39635B-C6E2-E3E1-7A5B-B05CE76930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53C8AC-E586-9B7A-B9CF-656C6DFAF2BD}"/>
              </a:ext>
            </a:extLst>
          </p:cNvPr>
          <p:cNvSpPr>
            <a:spLocks noGrp="1"/>
          </p:cNvSpPr>
          <p:nvPr>
            <p:ph type="body" idx="1"/>
          </p:nvPr>
        </p:nvSpPr>
        <p:spPr/>
        <p:txBody>
          <a:bodyPr/>
          <a:lstStyle/>
          <a:p>
            <a:pPr>
              <a:lnSpc>
                <a:spcPts val="1425"/>
              </a:lnSpc>
            </a:pPr>
            <a:r>
              <a:rPr lang="en-US" b="0" dirty="0">
                <a:solidFill>
                  <a:srgbClr val="569CD6"/>
                </a:solidFill>
                <a:effectLst/>
                <a:latin typeface="Consolas" panose="020B0609020204030204" pitchFamily="49" charset="0"/>
              </a:rPr>
              <a:t>class</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Book</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__</a:t>
            </a:r>
            <a:r>
              <a:rPr lang="en-US" b="0" dirty="0" err="1">
                <a:solidFill>
                  <a:srgbClr val="DCDCAA"/>
                </a:solidFill>
                <a:effectLst/>
                <a:latin typeface="Consolas" panose="020B0609020204030204" pitchFamily="49" charset="0"/>
              </a:rPr>
              <a:t>init</a:t>
            </a:r>
            <a:r>
              <a:rPr lang="en-US" b="0" dirty="0">
                <a:solidFill>
                  <a:srgbClr val="DCDCAA"/>
                </a:solidFill>
                <a:effectLst/>
                <a:latin typeface="Consolas" panose="020B0609020204030204" pitchFamily="49" charset="0"/>
              </a:rPr>
              <a:t>__</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title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author</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isbn</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title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title</a:t>
            </a: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author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author</a:t>
            </a: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isbn</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isbn</a:t>
            </a: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available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b="0" dirty="0">
              <a:solidFill>
                <a:srgbClr val="CCCCCC"/>
              </a:solidFill>
              <a:effectLst/>
              <a:latin typeface="Consolas" panose="020B0609020204030204" pitchFamily="49" charset="0"/>
            </a:endParaRP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check_out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available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False</a:t>
            </a:r>
            <a:endParaRPr lang="en-US" b="0" dirty="0">
              <a:solidFill>
                <a:srgbClr val="CCCCCC"/>
              </a:solidFill>
              <a:effectLst/>
              <a:latin typeface="Consolas" panose="020B0609020204030204" pitchFamily="49" charset="0"/>
            </a:endParaRP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check_in</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available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b="0" dirty="0">
              <a:solidFill>
                <a:srgbClr val="CCCCCC"/>
              </a:solidFill>
              <a:effectLst/>
              <a:latin typeface="Consolas" panose="020B0609020204030204" pitchFamily="49" charset="0"/>
            </a:endParaRPr>
          </a:p>
          <a:p>
            <a:pPr>
              <a:lnSpc>
                <a:spcPts val="1425"/>
              </a:lnSpc>
            </a:pPr>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r>
              <a:rPr lang="en-US" b="0" dirty="0">
                <a:solidFill>
                  <a:srgbClr val="569CD6"/>
                </a:solidFill>
                <a:effectLst/>
                <a:latin typeface="Consolas" panose="020B0609020204030204" pitchFamily="49" charset="0"/>
              </a:rPr>
              <a:t>class</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Member</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__</a:t>
            </a:r>
            <a:r>
              <a:rPr lang="en-US" b="0" dirty="0" err="1">
                <a:solidFill>
                  <a:srgbClr val="DCDCAA"/>
                </a:solidFill>
                <a:effectLst/>
                <a:latin typeface="Consolas" panose="020B0609020204030204" pitchFamily="49" charset="0"/>
              </a:rPr>
              <a:t>init</a:t>
            </a:r>
            <a:r>
              <a:rPr lang="en-US" b="0" dirty="0">
                <a:solidFill>
                  <a:srgbClr val="DCDCAA"/>
                </a:solidFill>
                <a:effectLst/>
                <a:latin typeface="Consolas" panose="020B0609020204030204" pitchFamily="49" charset="0"/>
              </a:rPr>
              <a:t>__</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membership_id</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name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membership_id</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membership_id</a:t>
            </a: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checked_out_books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checkout_book</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book</a:t>
            </a:r>
            <a:r>
              <a:rPr lang="en-US" b="0" dirty="0" err="1">
                <a:solidFill>
                  <a:srgbClr val="CCCCCC"/>
                </a:solidFill>
                <a:effectLst/>
                <a:latin typeface="Consolas" panose="020B0609020204030204" pitchFamily="49" charset="0"/>
              </a:rPr>
              <a:t>.available</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book</a:t>
            </a:r>
            <a:r>
              <a:rPr lang="en-US" b="0" dirty="0" err="1">
                <a:solidFill>
                  <a:srgbClr val="CCCCCC"/>
                </a:solidFill>
                <a:effectLst/>
                <a:latin typeface="Consolas" panose="020B0609020204030204" pitchFamily="49" charset="0"/>
              </a:rPr>
              <a:t>.check_out</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checked_out_books</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append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name</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successfully checked out '</a:t>
            </a:r>
            <a:r>
              <a:rPr lang="en-US" b="0" dirty="0">
                <a:solidFill>
                  <a:srgbClr val="569CD6"/>
                </a:solidFill>
                <a:effectLst/>
                <a:latin typeface="Consolas" panose="020B0609020204030204" pitchFamily="49" charset="0"/>
              </a:rPr>
              <a:t>{</a:t>
            </a:r>
            <a:r>
              <a:rPr lang="en-US" b="0" dirty="0" err="1">
                <a:solidFill>
                  <a:srgbClr val="9CDCFE"/>
                </a:solidFill>
                <a:effectLst/>
                <a:latin typeface="Consolas" panose="020B0609020204030204" pitchFamily="49" charset="0"/>
              </a:rPr>
              <a:t>book</a:t>
            </a:r>
            <a:r>
              <a:rPr lang="en-US" b="0" dirty="0" err="1">
                <a:solidFill>
                  <a:srgbClr val="CCCCCC"/>
                </a:solidFill>
                <a:effectLst/>
                <a:latin typeface="Consolas" panose="020B0609020204030204" pitchFamily="49" charset="0"/>
              </a:rPr>
              <a:t>.title</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err="1">
                <a:solidFill>
                  <a:srgbClr val="9CDCFE"/>
                </a:solidFill>
                <a:effectLst/>
                <a:latin typeface="Consolas" panose="020B0609020204030204" pitchFamily="49" charset="0"/>
              </a:rPr>
              <a:t>book</a:t>
            </a:r>
            <a:r>
              <a:rPr lang="en-US" b="0" dirty="0" err="1">
                <a:solidFill>
                  <a:srgbClr val="CCCCCC"/>
                </a:solidFill>
                <a:effectLst/>
                <a:latin typeface="Consolas" panose="020B0609020204030204" pitchFamily="49" charset="0"/>
              </a:rPr>
              <a:t>.title</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is not available for checkout."</a:t>
            </a: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return_book</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checked_out_books</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book</a:t>
            </a:r>
            <a:r>
              <a:rPr lang="en-US" b="0" dirty="0" err="1">
                <a:solidFill>
                  <a:srgbClr val="CCCCCC"/>
                </a:solidFill>
                <a:effectLst/>
                <a:latin typeface="Consolas" panose="020B0609020204030204" pitchFamily="49" charset="0"/>
              </a:rPr>
              <a:t>.check_in</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checked_out_books</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remove</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name</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successfully returned '</a:t>
            </a:r>
            <a:r>
              <a:rPr lang="en-US" b="0" dirty="0">
                <a:solidFill>
                  <a:srgbClr val="569CD6"/>
                </a:solidFill>
                <a:effectLst/>
                <a:latin typeface="Consolas" panose="020B0609020204030204" pitchFamily="49" charset="0"/>
              </a:rPr>
              <a:t>{</a:t>
            </a:r>
            <a:r>
              <a:rPr lang="en-US" b="0" dirty="0" err="1">
                <a:solidFill>
                  <a:srgbClr val="9CDCFE"/>
                </a:solidFill>
                <a:effectLst/>
                <a:latin typeface="Consolas" panose="020B0609020204030204" pitchFamily="49" charset="0"/>
              </a:rPr>
              <a:t>book</a:t>
            </a:r>
            <a:r>
              <a:rPr lang="en-US" b="0" dirty="0" err="1">
                <a:solidFill>
                  <a:srgbClr val="CCCCCC"/>
                </a:solidFill>
                <a:effectLst/>
                <a:latin typeface="Consolas" panose="020B0609020204030204" pitchFamily="49" charset="0"/>
              </a:rPr>
              <a:t>.title</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name</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does not have '</a:t>
            </a:r>
            <a:r>
              <a:rPr lang="en-US" b="0" dirty="0">
                <a:solidFill>
                  <a:srgbClr val="569CD6"/>
                </a:solidFill>
                <a:effectLst/>
                <a:latin typeface="Consolas" panose="020B0609020204030204" pitchFamily="49" charset="0"/>
              </a:rPr>
              <a:t>{</a:t>
            </a:r>
            <a:r>
              <a:rPr lang="en-US" b="0" dirty="0" err="1">
                <a:solidFill>
                  <a:srgbClr val="9CDCFE"/>
                </a:solidFill>
                <a:effectLst/>
                <a:latin typeface="Consolas" panose="020B0609020204030204" pitchFamily="49" charset="0"/>
              </a:rPr>
              <a:t>book</a:t>
            </a:r>
            <a:r>
              <a:rPr lang="en-US" b="0" dirty="0" err="1">
                <a:solidFill>
                  <a:srgbClr val="CCCCCC"/>
                </a:solidFill>
                <a:effectLst/>
                <a:latin typeface="Consolas" panose="020B0609020204030204" pitchFamily="49" charset="0"/>
              </a:rPr>
              <a:t>.title</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to return."</a:t>
            </a: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Library System</a:t>
            </a:r>
            <a:endParaRPr lang="en-US" b="0" dirty="0">
              <a:solidFill>
                <a:srgbClr val="CCCCCC"/>
              </a:solidFill>
              <a:effectLst/>
              <a:latin typeface="Consolas" panose="020B0609020204030204" pitchFamily="49" charset="0"/>
            </a:endParaRPr>
          </a:p>
          <a:p>
            <a:pPr>
              <a:lnSpc>
                <a:spcPts val="1425"/>
              </a:lnSpc>
            </a:pPr>
            <a:r>
              <a:rPr lang="en-US" b="0" dirty="0">
                <a:solidFill>
                  <a:srgbClr val="569CD6"/>
                </a:solidFill>
                <a:effectLst/>
                <a:latin typeface="Consolas" panose="020B0609020204030204" pitchFamily="49" charset="0"/>
              </a:rPr>
              <a:t>class</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Library</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__</a:t>
            </a:r>
            <a:r>
              <a:rPr lang="en-US" b="0" dirty="0" err="1">
                <a:solidFill>
                  <a:srgbClr val="DCDCAA"/>
                </a:solidFill>
                <a:effectLst/>
                <a:latin typeface="Consolas" panose="020B0609020204030204" pitchFamily="49" charset="0"/>
              </a:rPr>
              <a:t>init</a:t>
            </a:r>
            <a:r>
              <a:rPr lang="en-US" b="0" dirty="0">
                <a:solidFill>
                  <a:srgbClr val="DCDCAA"/>
                </a:solidFill>
                <a:effectLst/>
                <a:latin typeface="Consolas" panose="020B0609020204030204" pitchFamily="49" charset="0"/>
              </a:rPr>
              <a:t>__</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books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members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add_book</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title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book title: "</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author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book author: "</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isbn</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book ISBN: "</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Book</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title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author</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isbn</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books</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append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"Book</a:t>
            </a:r>
            <a:r>
              <a:rPr lang="en-US" b="0" dirty="0">
                <a:solidFill>
                  <a:srgbClr val="CE9178"/>
                </a:solidFill>
                <a:effectLst/>
                <a:latin typeface="Consolas" panose="020B0609020204030204" pitchFamily="49" charset="0"/>
              </a:rPr>
              <a:t> '</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title</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has been added to the library."</a:t>
            </a: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add_member</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member name: "</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membership_id</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membership ID: "</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member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Member</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name</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membership_id</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members</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append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member</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"Member</a:t>
            </a:r>
            <a:r>
              <a:rPr lang="en-US" b="0" dirty="0">
                <a:solidFill>
                  <a:srgbClr val="CE9178"/>
                </a:solidFill>
                <a:effectLst/>
                <a:latin typeface="Consolas" panose="020B0609020204030204" pitchFamily="49" charset="0"/>
              </a:rPr>
              <a:t> '</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name</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has been added to the library."</a:t>
            </a: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find_book</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title</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for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books</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book</a:t>
            </a:r>
            <a:r>
              <a:rPr lang="en-US" b="0" dirty="0" err="1">
                <a:solidFill>
                  <a:srgbClr val="CCCCCC"/>
                </a:solidFill>
                <a:effectLst/>
                <a:latin typeface="Consolas" panose="020B0609020204030204" pitchFamily="49" charset="0"/>
              </a:rPr>
              <a:t>.title.lower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title</a:t>
            </a:r>
            <a:r>
              <a:rPr lang="en-US" b="0" dirty="0" err="1">
                <a:solidFill>
                  <a:srgbClr val="CCCCCC"/>
                </a:solidFill>
                <a:effectLst/>
                <a:latin typeface="Consolas" panose="020B0609020204030204" pitchFamily="49" charset="0"/>
              </a:rPr>
              <a:t>.lower</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book</a:t>
            </a: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"Book</a:t>
            </a:r>
            <a:r>
              <a:rPr lang="en-US" b="0" dirty="0">
                <a:solidFill>
                  <a:srgbClr val="CE9178"/>
                </a:solidFill>
                <a:effectLst/>
                <a:latin typeface="Consolas" panose="020B0609020204030204" pitchFamily="49" charset="0"/>
              </a:rPr>
              <a:t> '</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title</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not found in the library."</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None</a:t>
            </a:r>
            <a:endParaRPr lang="en-US" b="0" dirty="0">
              <a:solidFill>
                <a:srgbClr val="CCCCCC"/>
              </a:solidFill>
              <a:effectLst/>
              <a:latin typeface="Consolas" panose="020B0609020204030204" pitchFamily="49" charset="0"/>
            </a:endParaRP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find_member</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for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member</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members</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member</a:t>
            </a:r>
            <a:r>
              <a:rPr lang="en-US" b="0" dirty="0" err="1">
                <a:solidFill>
                  <a:srgbClr val="CCCCCC"/>
                </a:solidFill>
                <a:effectLst/>
                <a:latin typeface="Consolas" panose="020B0609020204030204" pitchFamily="49" charset="0"/>
              </a:rPr>
              <a:t>.name.lower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name</a:t>
            </a:r>
            <a:r>
              <a:rPr lang="en-US" b="0" dirty="0" err="1">
                <a:solidFill>
                  <a:srgbClr val="CCCCCC"/>
                </a:solidFill>
                <a:effectLst/>
                <a:latin typeface="Consolas" panose="020B0609020204030204" pitchFamily="49" charset="0"/>
              </a:rPr>
              <a:t>.lower</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member</a:t>
            </a: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"Member</a:t>
            </a:r>
            <a:r>
              <a:rPr lang="en-US" b="0" dirty="0">
                <a:solidFill>
                  <a:srgbClr val="CE9178"/>
                </a:solidFill>
                <a:effectLst/>
                <a:latin typeface="Consolas" panose="020B0609020204030204" pitchFamily="49" charset="0"/>
              </a:rPr>
              <a:t> '</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name</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not found in the library."</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None</a:t>
            </a:r>
            <a:endParaRPr lang="en-US" b="0" dirty="0">
              <a:solidFill>
                <a:srgbClr val="CCCCCC"/>
              </a:solidFill>
              <a:effectLst/>
              <a:latin typeface="Consolas" panose="020B0609020204030204" pitchFamily="49" charset="0"/>
            </a:endParaRP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checkout_book</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member_name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member name: "</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member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find_member</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member_name</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not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member</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endParaRPr lang="en-US" b="0" dirty="0">
              <a:solidFill>
                <a:srgbClr val="CCCCCC"/>
              </a:solidFill>
              <a:effectLst/>
              <a:latin typeface="Consolas" panose="020B0609020204030204" pitchFamily="49" charset="0"/>
            </a:endParaRP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book_title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book title to check out: "</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find_book</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book_title</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not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endParaRPr lang="en-US" b="0" dirty="0">
              <a:solidFill>
                <a:srgbClr val="CCCCCC"/>
              </a:solidFill>
              <a:effectLst/>
              <a:latin typeface="Consolas" panose="020B0609020204030204" pitchFamily="49" charset="0"/>
            </a:endParaRP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member</a:t>
            </a:r>
            <a:r>
              <a:rPr lang="en-US" b="0" dirty="0" err="1">
                <a:solidFill>
                  <a:srgbClr val="CCCCCC"/>
                </a:solidFill>
                <a:effectLst/>
                <a:latin typeface="Consolas" panose="020B0609020204030204" pitchFamily="49" charset="0"/>
              </a:rPr>
              <a:t>.checkout_book</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return_book</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member_name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member name: "</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member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find_member</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member_name</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not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member</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book_title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book title to return: "</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find_book</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book_title</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not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member</a:t>
            </a:r>
            <a:r>
              <a:rPr lang="en-US" b="0" dirty="0" err="1">
                <a:solidFill>
                  <a:srgbClr val="CCCCCC"/>
                </a:solidFill>
                <a:effectLst/>
                <a:latin typeface="Consolas" panose="020B0609020204030204" pitchFamily="49" charset="0"/>
              </a:rPr>
              <a:t>.return_book</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list_books</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a:t>
            </a:r>
            <a:r>
              <a:rPr lang="en-US" b="0" dirty="0" err="1">
                <a:solidFill>
                  <a:srgbClr val="D7BA7D"/>
                </a:solidFill>
                <a:effectLst/>
                <a:latin typeface="Consolas" panose="020B0609020204030204" pitchFamily="49" charset="0"/>
              </a:rPr>
              <a:t>n</a:t>
            </a:r>
            <a:r>
              <a:rPr lang="en-US" b="0" dirty="0" err="1">
                <a:solidFill>
                  <a:srgbClr val="CE9178"/>
                </a:solidFill>
                <a:effectLst/>
                <a:latin typeface="Consolas" panose="020B0609020204030204" pitchFamily="49" charset="0"/>
              </a:rPr>
              <a:t>Library</a:t>
            </a:r>
            <a:r>
              <a:rPr lang="en-US" b="0" dirty="0">
                <a:solidFill>
                  <a:srgbClr val="CE9178"/>
                </a:solidFill>
                <a:effectLst/>
                <a:latin typeface="Consolas" panose="020B0609020204030204" pitchFamily="49" charset="0"/>
              </a:rPr>
              <a:t> Books:"</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for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books</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status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"Available"</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book</a:t>
            </a:r>
            <a:r>
              <a:rPr lang="en-US" b="0" dirty="0" err="1">
                <a:solidFill>
                  <a:srgbClr val="CCCCCC"/>
                </a:solidFill>
                <a:effectLst/>
                <a:latin typeface="Consolas" panose="020B0609020204030204" pitchFamily="49" charset="0"/>
              </a:rPr>
              <a:t>.available</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"Checked Out"</a:t>
            </a: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"Title</a:t>
            </a:r>
            <a:r>
              <a:rPr lang="en-US" b="0" dirty="0">
                <a:solidFill>
                  <a:srgbClr val="CE9178"/>
                </a:solidFill>
                <a:effectLst/>
                <a:latin typeface="Consolas" panose="020B0609020204030204" pitchFamily="49" charset="0"/>
              </a:rPr>
              <a:t>: </a:t>
            </a:r>
            <a:r>
              <a:rPr lang="en-US" b="0" dirty="0">
                <a:solidFill>
                  <a:srgbClr val="569CD6"/>
                </a:solidFill>
                <a:effectLst/>
                <a:latin typeface="Consolas" panose="020B0609020204030204" pitchFamily="49" charset="0"/>
              </a:rPr>
              <a:t>{</a:t>
            </a:r>
            <a:r>
              <a:rPr lang="en-US" b="0" dirty="0" err="1">
                <a:solidFill>
                  <a:srgbClr val="9CDCFE"/>
                </a:solidFill>
                <a:effectLst/>
                <a:latin typeface="Consolas" panose="020B0609020204030204" pitchFamily="49" charset="0"/>
              </a:rPr>
              <a:t>book</a:t>
            </a:r>
            <a:r>
              <a:rPr lang="en-US" b="0" dirty="0" err="1">
                <a:solidFill>
                  <a:srgbClr val="CCCCCC"/>
                </a:solidFill>
                <a:effectLst/>
                <a:latin typeface="Consolas" panose="020B0609020204030204" pitchFamily="49" charset="0"/>
              </a:rPr>
              <a:t>.title</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Author: </a:t>
            </a:r>
            <a:r>
              <a:rPr lang="en-US" b="0" dirty="0">
                <a:solidFill>
                  <a:srgbClr val="569CD6"/>
                </a:solidFill>
                <a:effectLst/>
                <a:latin typeface="Consolas" panose="020B0609020204030204" pitchFamily="49" charset="0"/>
              </a:rPr>
              <a:t>{</a:t>
            </a:r>
            <a:r>
              <a:rPr lang="en-US" b="0" dirty="0" err="1">
                <a:solidFill>
                  <a:srgbClr val="9CDCFE"/>
                </a:solidFill>
                <a:effectLst/>
                <a:latin typeface="Consolas" panose="020B0609020204030204" pitchFamily="49" charset="0"/>
              </a:rPr>
              <a:t>book</a:t>
            </a:r>
            <a:r>
              <a:rPr lang="en-US" b="0" dirty="0" err="1">
                <a:solidFill>
                  <a:srgbClr val="CCCCCC"/>
                </a:solidFill>
                <a:effectLst/>
                <a:latin typeface="Consolas" panose="020B0609020204030204" pitchFamily="49" charset="0"/>
              </a:rPr>
              <a:t>.author</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ISBN: </a:t>
            </a:r>
            <a:r>
              <a:rPr lang="en-US" b="0" dirty="0">
                <a:solidFill>
                  <a:srgbClr val="569CD6"/>
                </a:solidFill>
                <a:effectLst/>
                <a:latin typeface="Consolas" panose="020B0609020204030204" pitchFamily="49" charset="0"/>
              </a:rPr>
              <a:t>{</a:t>
            </a:r>
            <a:r>
              <a:rPr lang="en-US" b="0" dirty="0" err="1">
                <a:solidFill>
                  <a:srgbClr val="9CDCFE"/>
                </a:solidFill>
                <a:effectLst/>
                <a:latin typeface="Consolas" panose="020B0609020204030204" pitchFamily="49" charset="0"/>
              </a:rPr>
              <a:t>book</a:t>
            </a:r>
            <a:r>
              <a:rPr lang="en-US" b="0" dirty="0" err="1">
                <a:solidFill>
                  <a:srgbClr val="CCCCCC"/>
                </a:solidFill>
                <a:effectLst/>
                <a:latin typeface="Consolas" panose="020B0609020204030204" pitchFamily="49" charset="0"/>
              </a:rPr>
              <a:t>.isbn</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Status: </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status</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list_members</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self</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a:t>
            </a:r>
            <a:r>
              <a:rPr lang="en-US" b="0" dirty="0" err="1">
                <a:solidFill>
                  <a:srgbClr val="D7BA7D"/>
                </a:solidFill>
                <a:effectLst/>
                <a:latin typeface="Consolas" panose="020B0609020204030204" pitchFamily="49" charset="0"/>
              </a:rPr>
              <a:t>n</a:t>
            </a:r>
            <a:r>
              <a:rPr lang="en-US" b="0" dirty="0" err="1">
                <a:solidFill>
                  <a:srgbClr val="CE9178"/>
                </a:solidFill>
                <a:effectLst/>
                <a:latin typeface="Consolas" panose="020B0609020204030204" pitchFamily="49" charset="0"/>
              </a:rPr>
              <a:t>Library</a:t>
            </a:r>
            <a:r>
              <a:rPr lang="en-US" b="0" dirty="0">
                <a:solidFill>
                  <a:srgbClr val="CE9178"/>
                </a:solidFill>
                <a:effectLst/>
                <a:latin typeface="Consolas" panose="020B0609020204030204" pitchFamily="49" charset="0"/>
              </a:rPr>
              <a:t> Members:"</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for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member</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self</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members</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books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book</a:t>
            </a:r>
            <a:r>
              <a:rPr lang="en-US" b="0" dirty="0" err="1">
                <a:solidFill>
                  <a:srgbClr val="CCCCCC"/>
                </a:solidFill>
                <a:effectLst/>
                <a:latin typeface="Consolas" panose="020B0609020204030204" pitchFamily="49" charset="0"/>
              </a:rPr>
              <a:t>.title</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for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book</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member</a:t>
            </a:r>
            <a:r>
              <a:rPr lang="en-US" b="0" dirty="0" err="1">
                <a:solidFill>
                  <a:srgbClr val="CCCCCC"/>
                </a:solidFill>
                <a:effectLst/>
                <a:latin typeface="Consolas" panose="020B0609020204030204" pitchFamily="49" charset="0"/>
              </a:rPr>
              <a:t>.checked_out_books</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"Name</a:t>
            </a:r>
            <a:r>
              <a:rPr lang="en-US" b="0" dirty="0">
                <a:solidFill>
                  <a:srgbClr val="CE9178"/>
                </a:solidFill>
                <a:effectLst/>
                <a:latin typeface="Consolas" panose="020B0609020204030204" pitchFamily="49" charset="0"/>
              </a:rPr>
              <a:t>: </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member</a:t>
            </a:r>
            <a:r>
              <a:rPr lang="en-US" b="0" dirty="0">
                <a:solidFill>
                  <a:srgbClr val="CCCCCC"/>
                </a:solidFill>
                <a:effectLst/>
                <a:latin typeface="Consolas" panose="020B0609020204030204" pitchFamily="49" charset="0"/>
              </a:rPr>
              <a:t>.name</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Membership ID: </a:t>
            </a:r>
            <a:r>
              <a:rPr lang="en-US" b="0" dirty="0">
                <a:solidFill>
                  <a:srgbClr val="569CD6"/>
                </a:solidFill>
                <a:effectLst/>
                <a:latin typeface="Consolas" panose="020B0609020204030204" pitchFamily="49" charset="0"/>
              </a:rPr>
              <a:t>{</a:t>
            </a:r>
            <a:r>
              <a:rPr lang="en-US" b="0" dirty="0" err="1">
                <a:solidFill>
                  <a:srgbClr val="9CDCFE"/>
                </a:solidFill>
                <a:effectLst/>
                <a:latin typeface="Consolas" panose="020B0609020204030204" pitchFamily="49" charset="0"/>
              </a:rPr>
              <a:t>member</a:t>
            </a:r>
            <a:r>
              <a:rPr lang="en-US" b="0" dirty="0" err="1">
                <a:solidFill>
                  <a:srgbClr val="CCCCCC"/>
                </a:solidFill>
                <a:effectLst/>
                <a:latin typeface="Consolas" panose="020B0609020204030204" pitchFamily="49" charset="0"/>
              </a:rPr>
              <a:t>.membership_id</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Checked Out Books: </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books</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Main Program</a:t>
            </a:r>
            <a:endParaRPr lang="en-US" b="0" dirty="0">
              <a:solidFill>
                <a:srgbClr val="CCCCCC"/>
              </a:solidFill>
              <a:effectLst/>
              <a:latin typeface="Consolas" panose="020B0609020204030204" pitchFamily="49" charset="0"/>
            </a:endParaRPr>
          </a:p>
          <a:p>
            <a:pPr>
              <a:lnSpc>
                <a:spcPts val="1425"/>
              </a:lnSpc>
            </a:pP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main</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library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Library</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while</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a:t>
            </a:r>
            <a:r>
              <a:rPr lang="en-US" b="0" dirty="0" err="1">
                <a:solidFill>
                  <a:srgbClr val="D7BA7D"/>
                </a:solidFill>
                <a:effectLst/>
                <a:latin typeface="Consolas" panose="020B0609020204030204" pitchFamily="49" charset="0"/>
              </a:rPr>
              <a:t>n</a:t>
            </a:r>
            <a:r>
              <a:rPr lang="en-US" b="0" dirty="0" err="1">
                <a:solidFill>
                  <a:srgbClr val="CE9178"/>
                </a:solidFill>
                <a:effectLst/>
                <a:latin typeface="Consolas" panose="020B0609020204030204" pitchFamily="49" charset="0"/>
              </a:rPr>
              <a:t>Library</a:t>
            </a:r>
            <a:r>
              <a:rPr lang="en-US" b="0" dirty="0">
                <a:solidFill>
                  <a:srgbClr val="CE9178"/>
                </a:solidFill>
                <a:effectLst/>
                <a:latin typeface="Consolas" panose="020B0609020204030204" pitchFamily="49" charset="0"/>
              </a:rPr>
              <a:t> Management System"</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"1. Add a Book"</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"2. Add a Member"</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"3. Checkout a Book"</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"4. Return a Book"</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"5. List All Books"</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"6. List All Members"</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"7. Exit"</a:t>
            </a: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choice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your choice: "</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choice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"1"</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library</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add_book</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C586C0"/>
                </a:solidFill>
                <a:effectLst/>
                <a:latin typeface="Consolas" panose="020B0609020204030204" pitchFamily="49" charset="0"/>
              </a:rPr>
              <a:t>elif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choice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"2"</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library</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add_member</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C586C0"/>
                </a:solidFill>
                <a:effectLst/>
                <a:latin typeface="Consolas" panose="020B0609020204030204" pitchFamily="49" charset="0"/>
              </a:rPr>
              <a:t>elif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choice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"3"</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library</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checkout_book</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C586C0"/>
                </a:solidFill>
                <a:effectLst/>
                <a:latin typeface="Consolas" panose="020B0609020204030204" pitchFamily="49" charset="0"/>
              </a:rPr>
              <a:t>elif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choice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"4"</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library</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return_book</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C586C0"/>
                </a:solidFill>
                <a:effectLst/>
                <a:latin typeface="Consolas" panose="020B0609020204030204" pitchFamily="49" charset="0"/>
              </a:rPr>
              <a:t>elif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choice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"5"</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library</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list_books</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C586C0"/>
                </a:solidFill>
                <a:effectLst/>
                <a:latin typeface="Consolas" panose="020B0609020204030204" pitchFamily="49" charset="0"/>
              </a:rPr>
              <a:t>elif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choice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"6"</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library</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list_members</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err="1">
                <a:solidFill>
                  <a:srgbClr val="C586C0"/>
                </a:solidFill>
                <a:effectLst/>
                <a:latin typeface="Consolas" panose="020B0609020204030204" pitchFamily="49" charset="0"/>
              </a:rPr>
              <a:t>elif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choice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"7"</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"Exiting the Library Management System. Goodbye!"</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break</a:t>
            </a: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"Invalid choice. Please try again."</a:t>
            </a: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__name__</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"__main__"</a:t>
            </a:r>
            <a:r>
              <a:rPr lang="en-US" b="0" dirty="0">
                <a:solidFill>
                  <a:srgbClr val="CCCCCC"/>
                </a:solidFill>
                <a:effectLst/>
                <a:latin typeface="Consolas" panose="020B0609020204030204" pitchFamily="49" charset="0"/>
              </a:rPr>
              <a:t>:</a:t>
            </a:r>
          </a:p>
          <a:p>
            <a:pPr>
              <a:lnSpc>
                <a:spcPts val="1425"/>
              </a:lnSpc>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main</a:t>
            </a:r>
            <a:r>
              <a:rPr lang="en-US" b="0" dirty="0">
                <a:solidFill>
                  <a:srgbClr val="CCCCCC"/>
                </a:solidFill>
                <a:effectLst/>
                <a:latin typeface="Consolas" panose="020B0609020204030204" pitchFamily="49" charset="0"/>
              </a:rPr>
              <a:t>()</a:t>
            </a:r>
          </a:p>
        </p:txBody>
      </p:sp>
      <p:sp>
        <p:nvSpPr>
          <p:cNvPr id="4" name="Slide Number Placeholder 3">
            <a:extLst>
              <a:ext uri="{FF2B5EF4-FFF2-40B4-BE49-F238E27FC236}">
                <a16:creationId xmlns:a16="http://schemas.microsoft.com/office/drawing/2014/main" id="{50DDE660-E480-AD1B-76BB-10341C8547C5}"/>
              </a:ext>
            </a:extLst>
          </p:cNvPr>
          <p:cNvSpPr>
            <a:spLocks noGrp="1"/>
          </p:cNvSpPr>
          <p:nvPr>
            <p:ph type="sldNum" sz="quarter" idx="5"/>
          </p:nvPr>
        </p:nvSpPr>
        <p:spPr/>
        <p:txBody>
          <a:bodyPr/>
          <a:lstStyle/>
          <a:p>
            <a:fld id="{E27E38AF-BC93-4612-8619-54F4BB1E39A6}" type="slidenum">
              <a:rPr lang="en-PH" smtClean="0"/>
              <a:t>17</a:t>
            </a:fld>
            <a:endParaRPr lang="en-PH"/>
          </a:p>
        </p:txBody>
      </p:sp>
    </p:spTree>
    <p:extLst>
      <p:ext uri="{BB962C8B-B14F-4D97-AF65-F5344CB8AC3E}">
        <p14:creationId xmlns:p14="http://schemas.microsoft.com/office/powerpoint/2010/main" val="4250720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A12DB-6FCF-9E84-03EF-7FA893A06A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D61E7E-B438-A743-8EFE-BF560CB3BD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7EDAE6-C15D-8357-8678-75E5780F5B76}"/>
              </a:ext>
            </a:extLst>
          </p:cNvPr>
          <p:cNvSpPr>
            <a:spLocks noGrp="1"/>
          </p:cNvSpPr>
          <p:nvPr>
            <p:ph type="body" idx="1"/>
          </p:nvPr>
        </p:nvSpPr>
        <p:spPr/>
        <p:txBody>
          <a:bodyPr/>
          <a:lstStyle/>
          <a:p>
            <a:pPr>
              <a:lnSpc>
                <a:spcPts val="1425"/>
              </a:lnSpc>
            </a:pPr>
            <a:endParaRPr lang="en-US"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148D5436-DE42-CCA9-A80F-24A6D50FEE01}"/>
              </a:ext>
            </a:extLst>
          </p:cNvPr>
          <p:cNvSpPr>
            <a:spLocks noGrp="1"/>
          </p:cNvSpPr>
          <p:nvPr>
            <p:ph type="sldNum" sz="quarter" idx="5"/>
          </p:nvPr>
        </p:nvSpPr>
        <p:spPr/>
        <p:txBody>
          <a:bodyPr/>
          <a:lstStyle/>
          <a:p>
            <a:fld id="{E27E38AF-BC93-4612-8619-54F4BB1E39A6}" type="slidenum">
              <a:rPr lang="en-PH" smtClean="0"/>
              <a:t>18</a:t>
            </a:fld>
            <a:endParaRPr lang="en-PH"/>
          </a:p>
        </p:txBody>
      </p:sp>
    </p:spTree>
    <p:extLst>
      <p:ext uri="{BB962C8B-B14F-4D97-AF65-F5344CB8AC3E}">
        <p14:creationId xmlns:p14="http://schemas.microsoft.com/office/powerpoint/2010/main" val="111326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FC8CE-CE9A-E8B0-4449-3EAB842B41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A0B694-AA5D-F701-E4F5-945D63FDCB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B1E538-D1E6-44E5-D2D8-BE91D853BF79}"/>
              </a:ext>
            </a:extLst>
          </p:cNvPr>
          <p:cNvSpPr>
            <a:spLocks noGrp="1"/>
          </p:cNvSpPr>
          <p:nvPr>
            <p:ph type="body" idx="1"/>
          </p:nvPr>
        </p:nvSpPr>
        <p:spPr/>
        <p:txBody>
          <a:bodyPr/>
          <a:lstStyle/>
          <a:p>
            <a:pPr>
              <a:lnSpc>
                <a:spcPts val="1425"/>
              </a:lnSpc>
            </a:pPr>
            <a:r>
              <a:rPr lang="en-US" dirty="0"/>
              <a:t>The speak() method in the Dog and Cat classes overrides the method in the Animal </a:t>
            </a:r>
            <a:r>
              <a:rPr lang="en-US" dirty="0" err="1"/>
              <a:t>class.When</a:t>
            </a:r>
            <a:r>
              <a:rPr lang="en-US" dirty="0"/>
              <a:t> we call speak() on a Dog object, it prints "Dog barks", and when we call speak() on a Cat object, it prints "Cat </a:t>
            </a:r>
            <a:r>
              <a:rPr lang="en-US" dirty="0" err="1"/>
              <a:t>meows".This</a:t>
            </a:r>
            <a:r>
              <a:rPr lang="en-US" dirty="0"/>
              <a:t> is an example of </a:t>
            </a:r>
            <a:r>
              <a:rPr lang="en-US" b="1" dirty="0"/>
              <a:t>runtime polymorphism</a:t>
            </a:r>
            <a:r>
              <a:rPr lang="en-US" dirty="0"/>
              <a:t> because the method that gets called depends on the object (type) being used, not the class in which the method is defined.</a:t>
            </a:r>
            <a:endParaRPr lang="en-US"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B2A3BF0B-7F2A-2ACE-BF02-5542663900D5}"/>
              </a:ext>
            </a:extLst>
          </p:cNvPr>
          <p:cNvSpPr>
            <a:spLocks noGrp="1"/>
          </p:cNvSpPr>
          <p:nvPr>
            <p:ph type="sldNum" sz="quarter" idx="5"/>
          </p:nvPr>
        </p:nvSpPr>
        <p:spPr/>
        <p:txBody>
          <a:bodyPr/>
          <a:lstStyle/>
          <a:p>
            <a:fld id="{E27E38AF-BC93-4612-8619-54F4BB1E39A6}" type="slidenum">
              <a:rPr lang="en-PH" smtClean="0"/>
              <a:t>19</a:t>
            </a:fld>
            <a:endParaRPr lang="en-PH"/>
          </a:p>
        </p:txBody>
      </p:sp>
    </p:spTree>
    <p:extLst>
      <p:ext uri="{BB962C8B-B14F-4D97-AF65-F5344CB8AC3E}">
        <p14:creationId xmlns:p14="http://schemas.microsoft.com/office/powerpoint/2010/main" val="2876587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600" dirty="0"/>
          </a:p>
        </p:txBody>
      </p:sp>
      <p:sp>
        <p:nvSpPr>
          <p:cNvPr id="4" name="Slide Number Placeholder 3"/>
          <p:cNvSpPr>
            <a:spLocks noGrp="1"/>
          </p:cNvSpPr>
          <p:nvPr>
            <p:ph type="sldNum" sz="quarter" idx="5"/>
          </p:nvPr>
        </p:nvSpPr>
        <p:spPr/>
        <p:txBody>
          <a:bodyPr/>
          <a:lstStyle/>
          <a:p>
            <a:fld id="{E27E38AF-BC93-4612-8619-54F4BB1E39A6}" type="slidenum">
              <a:rPr lang="en-PH" smtClean="0"/>
              <a:t>2</a:t>
            </a:fld>
            <a:endParaRPr lang="en-PH"/>
          </a:p>
        </p:txBody>
      </p:sp>
    </p:spTree>
    <p:extLst>
      <p:ext uri="{BB962C8B-B14F-4D97-AF65-F5344CB8AC3E}">
        <p14:creationId xmlns:p14="http://schemas.microsoft.com/office/powerpoint/2010/main" val="3485982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398D9-46A9-7368-A9A6-F1E6900B9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14863F-9F7D-1DC0-4112-7B1C0320DE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EF508D-C897-4295-6672-FEA0DD945AC5}"/>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class Shape:</a:t>
            </a:r>
          </a:p>
          <a:p>
            <a:pPr>
              <a:lnSpc>
                <a:spcPts val="1425"/>
              </a:lnSpc>
            </a:pPr>
            <a:r>
              <a:rPr lang="en-US" b="0" dirty="0">
                <a:solidFill>
                  <a:srgbClr val="CCCCCC"/>
                </a:solidFill>
                <a:effectLst/>
                <a:latin typeface="Consolas" panose="020B0609020204030204" pitchFamily="49" charset="0"/>
              </a:rPr>
              <a:t>    def area(self):</a:t>
            </a:r>
          </a:p>
          <a:p>
            <a:pPr>
              <a:lnSpc>
                <a:spcPts val="1425"/>
              </a:lnSpc>
            </a:pPr>
            <a:r>
              <a:rPr lang="en-US" b="0" dirty="0">
                <a:solidFill>
                  <a:srgbClr val="CCCCCC"/>
                </a:solidFill>
                <a:effectLst/>
                <a:latin typeface="Consolas" panose="020B0609020204030204" pitchFamily="49" charset="0"/>
              </a:rPr>
              <a:t>        pass  # No implementation in base class</a:t>
            </a:r>
          </a:p>
          <a:p>
            <a:pPr>
              <a:lnSpc>
                <a:spcPts val="1425"/>
              </a:lnSpc>
            </a:pP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class Circle(Shape):</a:t>
            </a:r>
          </a:p>
          <a:p>
            <a:pPr>
              <a:lnSpc>
                <a:spcPts val="1425"/>
              </a:lnSpc>
            </a:pPr>
            <a:r>
              <a:rPr lang="en-US" b="0" dirty="0">
                <a:solidFill>
                  <a:srgbClr val="CCCCCC"/>
                </a:solidFill>
                <a:effectLst/>
                <a:latin typeface="Consolas" panose="020B0609020204030204" pitchFamily="49" charset="0"/>
              </a:rPr>
              <a:t>    def __</a:t>
            </a:r>
            <a:r>
              <a:rPr lang="en-US" b="0" dirty="0" err="1">
                <a:solidFill>
                  <a:srgbClr val="CCCCCC"/>
                </a:solidFill>
                <a:effectLst/>
                <a:latin typeface="Consolas" panose="020B0609020204030204" pitchFamily="49" charset="0"/>
              </a:rPr>
              <a:t>init</a:t>
            </a:r>
            <a:r>
              <a:rPr lang="en-US" b="0" dirty="0">
                <a:solidFill>
                  <a:srgbClr val="CCCCCC"/>
                </a:solidFill>
                <a:effectLst/>
                <a:latin typeface="Consolas" panose="020B0609020204030204" pitchFamily="49" charset="0"/>
              </a:rPr>
              <a:t>__(self, radius):</a:t>
            </a:r>
          </a:p>
          <a:p>
            <a:pPr>
              <a:lnSpc>
                <a:spcPts val="1425"/>
              </a:lnSpc>
            </a:pP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self.radius</a:t>
            </a:r>
            <a:r>
              <a:rPr lang="en-US" b="0" dirty="0">
                <a:solidFill>
                  <a:srgbClr val="CCCCCC"/>
                </a:solidFill>
                <a:effectLst/>
                <a:latin typeface="Consolas" panose="020B0609020204030204" pitchFamily="49" charset="0"/>
              </a:rPr>
              <a:t> = radius</a:t>
            </a:r>
          </a:p>
          <a:p>
            <a:pPr>
              <a:lnSpc>
                <a:spcPts val="1425"/>
              </a:lnSpc>
            </a:pP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    def area(self):</a:t>
            </a:r>
          </a:p>
          <a:p>
            <a:pPr>
              <a:lnSpc>
                <a:spcPts val="1425"/>
              </a:lnSpc>
            </a:pPr>
            <a:r>
              <a:rPr lang="en-US" b="0" dirty="0">
                <a:solidFill>
                  <a:srgbClr val="CCCCCC"/>
                </a:solidFill>
                <a:effectLst/>
                <a:latin typeface="Consolas" panose="020B0609020204030204" pitchFamily="49" charset="0"/>
              </a:rPr>
              <a:t>        return 3.14 * </a:t>
            </a:r>
            <a:r>
              <a:rPr lang="en-US" b="0" dirty="0" err="1">
                <a:solidFill>
                  <a:srgbClr val="CCCCCC"/>
                </a:solidFill>
                <a:effectLst/>
                <a:latin typeface="Consolas" panose="020B0609020204030204" pitchFamily="49" charset="0"/>
              </a:rPr>
              <a:t>self.radius</a:t>
            </a:r>
            <a:r>
              <a:rPr lang="en-US" b="0" dirty="0">
                <a:solidFill>
                  <a:srgbClr val="CCCCCC"/>
                </a:solidFill>
                <a:effectLst/>
                <a:latin typeface="Consolas" panose="020B0609020204030204" pitchFamily="49" charset="0"/>
              </a:rPr>
              <a:t> * </a:t>
            </a:r>
            <a:r>
              <a:rPr lang="en-US" b="0" dirty="0" err="1">
                <a:solidFill>
                  <a:srgbClr val="CCCCCC"/>
                </a:solidFill>
                <a:effectLst/>
                <a:latin typeface="Consolas" panose="020B0609020204030204" pitchFamily="49" charset="0"/>
              </a:rPr>
              <a:t>self.radius</a:t>
            </a:r>
            <a:r>
              <a:rPr lang="en-US" b="0" dirty="0">
                <a:solidFill>
                  <a:srgbClr val="CCCCCC"/>
                </a:solidFill>
                <a:effectLst/>
                <a:latin typeface="Consolas" panose="020B0609020204030204" pitchFamily="49" charset="0"/>
              </a:rPr>
              <a:t>  # Area of circle</a:t>
            </a:r>
          </a:p>
          <a:p>
            <a:pPr>
              <a:lnSpc>
                <a:spcPts val="1425"/>
              </a:lnSpc>
            </a:pP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class Square(Shape):</a:t>
            </a:r>
          </a:p>
          <a:p>
            <a:pPr>
              <a:lnSpc>
                <a:spcPts val="1425"/>
              </a:lnSpc>
            </a:pPr>
            <a:r>
              <a:rPr lang="en-US" b="0" dirty="0">
                <a:solidFill>
                  <a:srgbClr val="CCCCCC"/>
                </a:solidFill>
                <a:effectLst/>
                <a:latin typeface="Consolas" panose="020B0609020204030204" pitchFamily="49" charset="0"/>
              </a:rPr>
              <a:t>    def __</a:t>
            </a:r>
            <a:r>
              <a:rPr lang="en-US" b="0" dirty="0" err="1">
                <a:solidFill>
                  <a:srgbClr val="CCCCCC"/>
                </a:solidFill>
                <a:effectLst/>
                <a:latin typeface="Consolas" panose="020B0609020204030204" pitchFamily="49" charset="0"/>
              </a:rPr>
              <a:t>init</a:t>
            </a:r>
            <a:r>
              <a:rPr lang="en-US" b="0" dirty="0">
                <a:solidFill>
                  <a:srgbClr val="CCCCCC"/>
                </a:solidFill>
                <a:effectLst/>
                <a:latin typeface="Consolas" panose="020B0609020204030204" pitchFamily="49" charset="0"/>
              </a:rPr>
              <a:t>__(self, side):</a:t>
            </a:r>
          </a:p>
          <a:p>
            <a:pPr>
              <a:lnSpc>
                <a:spcPts val="1425"/>
              </a:lnSpc>
            </a:pP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self.side</a:t>
            </a:r>
            <a:r>
              <a:rPr lang="en-US" b="0" dirty="0">
                <a:solidFill>
                  <a:srgbClr val="CCCCCC"/>
                </a:solidFill>
                <a:effectLst/>
                <a:latin typeface="Consolas" panose="020B0609020204030204" pitchFamily="49" charset="0"/>
              </a:rPr>
              <a:t> = side</a:t>
            </a:r>
          </a:p>
          <a:p>
            <a:pPr>
              <a:lnSpc>
                <a:spcPts val="1425"/>
              </a:lnSpc>
            </a:pP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    def area(self):</a:t>
            </a:r>
          </a:p>
          <a:p>
            <a:pPr>
              <a:lnSpc>
                <a:spcPts val="1425"/>
              </a:lnSpc>
            </a:pPr>
            <a:r>
              <a:rPr lang="en-US" b="0" dirty="0">
                <a:solidFill>
                  <a:srgbClr val="CCCCCC"/>
                </a:solidFill>
                <a:effectLst/>
                <a:latin typeface="Consolas" panose="020B0609020204030204" pitchFamily="49" charset="0"/>
              </a:rPr>
              <a:t>        return </a:t>
            </a:r>
            <a:r>
              <a:rPr lang="en-US" b="0" dirty="0" err="1">
                <a:solidFill>
                  <a:srgbClr val="CCCCCC"/>
                </a:solidFill>
                <a:effectLst/>
                <a:latin typeface="Consolas" panose="020B0609020204030204" pitchFamily="49" charset="0"/>
              </a:rPr>
              <a:t>self.side</a:t>
            </a:r>
            <a:r>
              <a:rPr lang="en-US" b="0" dirty="0">
                <a:solidFill>
                  <a:srgbClr val="CCCCCC"/>
                </a:solidFill>
                <a:effectLst/>
                <a:latin typeface="Consolas" panose="020B0609020204030204" pitchFamily="49" charset="0"/>
              </a:rPr>
              <a:t> * </a:t>
            </a:r>
            <a:r>
              <a:rPr lang="en-US" b="0" dirty="0" err="1">
                <a:solidFill>
                  <a:srgbClr val="CCCCCC"/>
                </a:solidFill>
                <a:effectLst/>
                <a:latin typeface="Consolas" panose="020B0609020204030204" pitchFamily="49" charset="0"/>
              </a:rPr>
              <a:t>self.side</a:t>
            </a:r>
            <a:r>
              <a:rPr lang="en-US" b="0" dirty="0">
                <a:solidFill>
                  <a:srgbClr val="CCCCCC"/>
                </a:solidFill>
                <a:effectLst/>
                <a:latin typeface="Consolas" panose="020B0609020204030204" pitchFamily="49" charset="0"/>
              </a:rPr>
              <a:t>  # Area of square</a:t>
            </a:r>
          </a:p>
          <a:p>
            <a:pPr>
              <a:lnSpc>
                <a:spcPts val="1425"/>
              </a:lnSpc>
            </a:pP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 Create objects of Circle and Square</a:t>
            </a:r>
          </a:p>
          <a:p>
            <a:pPr>
              <a:lnSpc>
                <a:spcPts val="1425"/>
              </a:lnSpc>
            </a:pPr>
            <a:r>
              <a:rPr lang="en-US" b="0" dirty="0">
                <a:solidFill>
                  <a:srgbClr val="CCCCCC"/>
                </a:solidFill>
                <a:effectLst/>
                <a:latin typeface="Consolas" panose="020B0609020204030204" pitchFamily="49" charset="0"/>
              </a:rPr>
              <a:t>circle = Circle(5)</a:t>
            </a:r>
          </a:p>
          <a:p>
            <a:pPr>
              <a:lnSpc>
                <a:spcPts val="1425"/>
              </a:lnSpc>
            </a:pPr>
            <a:r>
              <a:rPr lang="en-US" b="0" dirty="0">
                <a:solidFill>
                  <a:srgbClr val="CCCCCC"/>
                </a:solidFill>
                <a:effectLst/>
                <a:latin typeface="Consolas" panose="020B0609020204030204" pitchFamily="49" charset="0"/>
              </a:rPr>
              <a:t>square = Square(4)</a:t>
            </a:r>
          </a:p>
          <a:p>
            <a:pPr>
              <a:lnSpc>
                <a:spcPts val="1425"/>
              </a:lnSpc>
            </a:pP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 Call the same method on both objects</a:t>
            </a:r>
          </a:p>
          <a:p>
            <a:pPr>
              <a:lnSpc>
                <a:spcPts val="1425"/>
              </a:lnSpc>
            </a:pPr>
            <a:r>
              <a:rPr lang="en-US" b="0" dirty="0">
                <a:solidFill>
                  <a:srgbClr val="CCCCCC"/>
                </a:solidFill>
                <a:effectLst/>
                <a:latin typeface="Consolas" panose="020B0609020204030204" pitchFamily="49" charset="0"/>
              </a:rPr>
              <a:t>print(</a:t>
            </a:r>
            <a:r>
              <a:rPr lang="en-US" b="0" dirty="0" err="1">
                <a:solidFill>
                  <a:srgbClr val="CCCCCC"/>
                </a:solidFill>
                <a:effectLst/>
                <a:latin typeface="Consolas" panose="020B0609020204030204" pitchFamily="49" charset="0"/>
              </a:rPr>
              <a:t>f"Area</a:t>
            </a:r>
            <a:r>
              <a:rPr lang="en-US" b="0" dirty="0">
                <a:solidFill>
                  <a:srgbClr val="CCCCCC"/>
                </a:solidFill>
                <a:effectLst/>
                <a:latin typeface="Consolas" panose="020B0609020204030204" pitchFamily="49" charset="0"/>
              </a:rPr>
              <a:t> of Circle: {</a:t>
            </a:r>
            <a:r>
              <a:rPr lang="en-US" b="0" dirty="0" err="1">
                <a:solidFill>
                  <a:srgbClr val="CCCCCC"/>
                </a:solidFill>
                <a:effectLst/>
                <a:latin typeface="Consolas" panose="020B0609020204030204" pitchFamily="49" charset="0"/>
              </a:rPr>
              <a:t>circle.area</a:t>
            </a:r>
            <a:r>
              <a:rPr lang="en-US" b="0" dirty="0">
                <a:solidFill>
                  <a:srgbClr val="CCCCCC"/>
                </a:solidFill>
                <a:effectLst/>
                <a:latin typeface="Consolas" panose="020B0609020204030204" pitchFamily="49" charset="0"/>
              </a:rPr>
              <a:t>()}")  # Output: Area of Circle: 78.5</a:t>
            </a:r>
          </a:p>
          <a:p>
            <a:pPr>
              <a:lnSpc>
                <a:spcPts val="1425"/>
              </a:lnSpc>
            </a:pPr>
            <a:r>
              <a:rPr lang="en-US" b="0" dirty="0">
                <a:solidFill>
                  <a:srgbClr val="CCCCCC"/>
                </a:solidFill>
                <a:effectLst/>
                <a:latin typeface="Consolas" panose="020B0609020204030204" pitchFamily="49" charset="0"/>
              </a:rPr>
              <a:t>print(</a:t>
            </a:r>
            <a:r>
              <a:rPr lang="en-US" b="0" dirty="0" err="1">
                <a:solidFill>
                  <a:srgbClr val="CCCCCC"/>
                </a:solidFill>
                <a:effectLst/>
                <a:latin typeface="Consolas" panose="020B0609020204030204" pitchFamily="49" charset="0"/>
              </a:rPr>
              <a:t>f"Area</a:t>
            </a:r>
            <a:r>
              <a:rPr lang="en-US" b="0" dirty="0">
                <a:solidFill>
                  <a:srgbClr val="CCCCCC"/>
                </a:solidFill>
                <a:effectLst/>
                <a:latin typeface="Consolas" panose="020B0609020204030204" pitchFamily="49" charset="0"/>
              </a:rPr>
              <a:t> of Square: {</a:t>
            </a:r>
            <a:r>
              <a:rPr lang="en-US" b="0" dirty="0" err="1">
                <a:solidFill>
                  <a:srgbClr val="CCCCCC"/>
                </a:solidFill>
                <a:effectLst/>
                <a:latin typeface="Consolas" panose="020B0609020204030204" pitchFamily="49" charset="0"/>
              </a:rPr>
              <a:t>square.area</a:t>
            </a:r>
            <a:r>
              <a:rPr lang="en-US" b="0" dirty="0">
                <a:solidFill>
                  <a:srgbClr val="CCCCCC"/>
                </a:solidFill>
                <a:effectLst/>
                <a:latin typeface="Consolas" panose="020B0609020204030204" pitchFamily="49" charset="0"/>
              </a:rPr>
              <a:t>()}")  # Output: Area of Square: 16</a:t>
            </a:r>
          </a:p>
          <a:p>
            <a:pPr>
              <a:lnSpc>
                <a:spcPts val="1425"/>
              </a:lnSpc>
            </a:pPr>
            <a:endParaRPr lang="en-US"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898B7799-56C3-B7B3-8EA9-6675A9AAE460}"/>
              </a:ext>
            </a:extLst>
          </p:cNvPr>
          <p:cNvSpPr>
            <a:spLocks noGrp="1"/>
          </p:cNvSpPr>
          <p:nvPr>
            <p:ph type="sldNum" sz="quarter" idx="5"/>
          </p:nvPr>
        </p:nvSpPr>
        <p:spPr/>
        <p:txBody>
          <a:bodyPr/>
          <a:lstStyle/>
          <a:p>
            <a:fld id="{E27E38AF-BC93-4612-8619-54F4BB1E39A6}" type="slidenum">
              <a:rPr lang="en-PH" smtClean="0"/>
              <a:t>20</a:t>
            </a:fld>
            <a:endParaRPr lang="en-PH"/>
          </a:p>
        </p:txBody>
      </p:sp>
    </p:spTree>
    <p:extLst>
      <p:ext uri="{BB962C8B-B14F-4D97-AF65-F5344CB8AC3E}">
        <p14:creationId xmlns:p14="http://schemas.microsoft.com/office/powerpoint/2010/main" val="859883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A67B3-5F63-063F-C40A-352793E772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1B7FF4-1BA9-B1B5-0794-3EEC80B85F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682E54-8D4D-192B-FB93-51FEDD06479E}"/>
              </a:ext>
            </a:extLst>
          </p:cNvPr>
          <p:cNvSpPr>
            <a:spLocks noGrp="1"/>
          </p:cNvSpPr>
          <p:nvPr>
            <p:ph type="body" idx="1"/>
          </p:nvPr>
        </p:nvSpPr>
        <p:spPr/>
        <p:txBody>
          <a:bodyPr/>
          <a:lstStyle/>
          <a:p>
            <a:pPr>
              <a:lnSpc>
                <a:spcPts val="1425"/>
              </a:lnSpc>
            </a:pPr>
            <a:endParaRPr lang="en-US"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968A070B-FFFD-90C8-64E2-122CB2A8E4A5}"/>
              </a:ext>
            </a:extLst>
          </p:cNvPr>
          <p:cNvSpPr>
            <a:spLocks noGrp="1"/>
          </p:cNvSpPr>
          <p:nvPr>
            <p:ph type="sldNum" sz="quarter" idx="5"/>
          </p:nvPr>
        </p:nvSpPr>
        <p:spPr/>
        <p:txBody>
          <a:bodyPr/>
          <a:lstStyle/>
          <a:p>
            <a:fld id="{E27E38AF-BC93-4612-8619-54F4BB1E39A6}" type="slidenum">
              <a:rPr lang="en-PH" smtClean="0"/>
              <a:t>21</a:t>
            </a:fld>
            <a:endParaRPr lang="en-PH"/>
          </a:p>
        </p:txBody>
      </p:sp>
    </p:spTree>
    <p:extLst>
      <p:ext uri="{BB962C8B-B14F-4D97-AF65-F5344CB8AC3E}">
        <p14:creationId xmlns:p14="http://schemas.microsoft.com/office/powerpoint/2010/main" val="3845403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DC9DF-68D5-F4A3-00A4-42DFA930AB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506323-C11E-5974-5DA2-444BBBC209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2F06A7-3037-99B0-C4A2-D9ABD275DA4D}"/>
              </a:ext>
            </a:extLst>
          </p:cNvPr>
          <p:cNvSpPr>
            <a:spLocks noGrp="1"/>
          </p:cNvSpPr>
          <p:nvPr>
            <p:ph type="body" idx="1"/>
          </p:nvPr>
        </p:nvSpPr>
        <p:spPr/>
        <p:txBody>
          <a:bodyPr/>
          <a:lstStyle/>
          <a:p>
            <a:pPr>
              <a:lnSpc>
                <a:spcPts val="1425"/>
              </a:lnSpc>
            </a:pPr>
            <a:endParaRPr lang="en-US"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D10E5AD6-8685-7A6F-349E-AD1CCC208A56}"/>
              </a:ext>
            </a:extLst>
          </p:cNvPr>
          <p:cNvSpPr>
            <a:spLocks noGrp="1"/>
          </p:cNvSpPr>
          <p:nvPr>
            <p:ph type="sldNum" sz="quarter" idx="5"/>
          </p:nvPr>
        </p:nvSpPr>
        <p:spPr/>
        <p:txBody>
          <a:bodyPr/>
          <a:lstStyle/>
          <a:p>
            <a:fld id="{E27E38AF-BC93-4612-8619-54F4BB1E39A6}" type="slidenum">
              <a:rPr lang="en-PH" smtClean="0"/>
              <a:t>22</a:t>
            </a:fld>
            <a:endParaRPr lang="en-PH"/>
          </a:p>
        </p:txBody>
      </p:sp>
    </p:spTree>
    <p:extLst>
      <p:ext uri="{BB962C8B-B14F-4D97-AF65-F5344CB8AC3E}">
        <p14:creationId xmlns:p14="http://schemas.microsoft.com/office/powerpoint/2010/main" val="1358658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9281C-8963-BB47-6F62-02BE5ADF1F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A7DC7C-0481-5E35-972A-7607695F07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0E6318-3485-7673-954F-FF453DB9204E}"/>
              </a:ext>
            </a:extLst>
          </p:cNvPr>
          <p:cNvSpPr>
            <a:spLocks noGrp="1"/>
          </p:cNvSpPr>
          <p:nvPr>
            <p:ph type="body" idx="1"/>
          </p:nvPr>
        </p:nvSpPr>
        <p:spPr/>
        <p:txBody>
          <a:bodyPr/>
          <a:lstStyle/>
          <a:p>
            <a:r>
              <a:rPr lang="en-US" b="1" dirty="0"/>
              <a:t>Explanation of the Example:</a:t>
            </a:r>
          </a:p>
          <a:p>
            <a:pPr>
              <a:buFont typeface="+mj-lt"/>
              <a:buAutoNum type="arabicPeriod"/>
            </a:pPr>
            <a:r>
              <a:rPr lang="en-US" b="1" dirty="0"/>
              <a:t>Vehicle Class</a:t>
            </a:r>
            <a:r>
              <a:rPr lang="en-US" dirty="0"/>
              <a:t>: This is the parent class with a method </a:t>
            </a:r>
            <a:r>
              <a:rPr lang="en-US" dirty="0" err="1"/>
              <a:t>vehicle_info</a:t>
            </a:r>
            <a:r>
              <a:rPr lang="en-US" dirty="0"/>
              <a:t>() that provides general information about the vehicle.</a:t>
            </a:r>
          </a:p>
          <a:p>
            <a:pPr>
              <a:buFont typeface="+mj-lt"/>
              <a:buAutoNum type="arabicPeriod"/>
            </a:pPr>
            <a:r>
              <a:rPr lang="en-US" b="1" dirty="0"/>
              <a:t>Car Class</a:t>
            </a:r>
            <a:r>
              <a:rPr lang="en-US" dirty="0"/>
              <a:t>: This child class inherits from the Vehicle class. It adds its own attribute (doors) and method (</a:t>
            </a:r>
            <a:r>
              <a:rPr lang="en-US" dirty="0" err="1"/>
              <a:t>car_info</a:t>
            </a:r>
            <a:r>
              <a:rPr lang="en-US" dirty="0"/>
              <a:t>()).</a:t>
            </a:r>
          </a:p>
          <a:p>
            <a:pPr>
              <a:buFont typeface="+mj-lt"/>
              <a:buAutoNum type="arabicPeriod"/>
            </a:pPr>
            <a:r>
              <a:rPr lang="en-US" b="1" dirty="0"/>
              <a:t>Truck Class</a:t>
            </a:r>
            <a:r>
              <a:rPr lang="en-US" dirty="0"/>
              <a:t>: Similar to the Car class, the Truck class also inherits from Vehicle, adds its own attribute (capacity), and implements a specific method (</a:t>
            </a:r>
            <a:r>
              <a:rPr lang="en-US" dirty="0" err="1"/>
              <a:t>truck_info</a:t>
            </a:r>
            <a:r>
              <a:rPr lang="en-US" dirty="0"/>
              <a:t>()).</a:t>
            </a:r>
          </a:p>
          <a:p>
            <a:pPr>
              <a:buFont typeface="+mj-lt"/>
              <a:buAutoNum type="arabicPeriod"/>
            </a:pPr>
            <a:r>
              <a:rPr lang="en-US" dirty="0"/>
              <a:t>The </a:t>
            </a:r>
            <a:r>
              <a:rPr lang="en-US" b="1" dirty="0"/>
              <a:t>super()</a:t>
            </a:r>
            <a:r>
              <a:rPr lang="en-US" dirty="0"/>
              <a:t> function is used in both Car and Truck classes to call the parent class constructor (__</a:t>
            </a:r>
            <a:r>
              <a:rPr lang="en-US" dirty="0" err="1"/>
              <a:t>init</a:t>
            </a:r>
            <a:r>
              <a:rPr lang="en-US" dirty="0"/>
              <a:t>__ method), ensuring that the brand and model attributes are initialized from the parent class.</a:t>
            </a:r>
          </a:p>
          <a:p>
            <a:pPr>
              <a:lnSpc>
                <a:spcPts val="1425"/>
              </a:lnSpc>
            </a:pPr>
            <a:endParaRPr lang="en-US"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74FE7DEE-EF48-7311-1226-2AEA5C1973B1}"/>
              </a:ext>
            </a:extLst>
          </p:cNvPr>
          <p:cNvSpPr>
            <a:spLocks noGrp="1"/>
          </p:cNvSpPr>
          <p:nvPr>
            <p:ph type="sldNum" sz="quarter" idx="5"/>
          </p:nvPr>
        </p:nvSpPr>
        <p:spPr/>
        <p:txBody>
          <a:bodyPr/>
          <a:lstStyle/>
          <a:p>
            <a:fld id="{E27E38AF-BC93-4612-8619-54F4BB1E39A6}" type="slidenum">
              <a:rPr lang="en-PH" smtClean="0"/>
              <a:t>23</a:t>
            </a:fld>
            <a:endParaRPr lang="en-PH"/>
          </a:p>
        </p:txBody>
      </p:sp>
    </p:spTree>
    <p:extLst>
      <p:ext uri="{BB962C8B-B14F-4D97-AF65-F5344CB8AC3E}">
        <p14:creationId xmlns:p14="http://schemas.microsoft.com/office/powerpoint/2010/main" val="3804560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5293D-F4ED-7D14-05A4-BAD4BE13F0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7975DB-879B-EC9C-046B-1AC24A84E0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C925C9-F9B4-9624-F320-64BAD7576A62}"/>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class Animal:</a:t>
            </a:r>
          </a:p>
          <a:p>
            <a:pPr>
              <a:lnSpc>
                <a:spcPts val="1425"/>
              </a:lnSpc>
            </a:pPr>
            <a:r>
              <a:rPr lang="en-US" b="0" dirty="0">
                <a:solidFill>
                  <a:srgbClr val="CCCCCC"/>
                </a:solidFill>
                <a:effectLst/>
                <a:latin typeface="Consolas" panose="020B0609020204030204" pitchFamily="49" charset="0"/>
              </a:rPr>
              <a:t>    def __</a:t>
            </a:r>
            <a:r>
              <a:rPr lang="en-US" b="0" dirty="0" err="1">
                <a:solidFill>
                  <a:srgbClr val="CCCCCC"/>
                </a:solidFill>
                <a:effectLst/>
                <a:latin typeface="Consolas" panose="020B0609020204030204" pitchFamily="49" charset="0"/>
              </a:rPr>
              <a:t>init</a:t>
            </a:r>
            <a:r>
              <a:rPr lang="en-US" b="0" dirty="0">
                <a:solidFill>
                  <a:srgbClr val="CCCCCC"/>
                </a:solidFill>
                <a:effectLst/>
                <a:latin typeface="Consolas" panose="020B0609020204030204" pitchFamily="49" charset="0"/>
              </a:rPr>
              <a:t>__(self, name, species):</a:t>
            </a:r>
          </a:p>
          <a:p>
            <a:pPr>
              <a:lnSpc>
                <a:spcPts val="1425"/>
              </a:lnSpc>
            </a:pPr>
            <a:r>
              <a:rPr lang="en-US" b="0" dirty="0">
                <a:solidFill>
                  <a:srgbClr val="CCCCCC"/>
                </a:solidFill>
                <a:effectLst/>
                <a:latin typeface="Consolas" panose="020B0609020204030204" pitchFamily="49" charset="0"/>
              </a:rPr>
              <a:t>        self.name = name</a:t>
            </a:r>
          </a:p>
          <a:p>
            <a:pPr>
              <a:lnSpc>
                <a:spcPts val="1425"/>
              </a:lnSpc>
            </a:pP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self.species</a:t>
            </a:r>
            <a:r>
              <a:rPr lang="en-US" b="0" dirty="0">
                <a:solidFill>
                  <a:srgbClr val="CCCCCC"/>
                </a:solidFill>
                <a:effectLst/>
                <a:latin typeface="Consolas" panose="020B0609020204030204" pitchFamily="49" charset="0"/>
              </a:rPr>
              <a:t> = species</a:t>
            </a:r>
          </a:p>
          <a:p>
            <a:pPr>
              <a:lnSpc>
                <a:spcPts val="1425"/>
              </a:lnSpc>
            </a:pP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    def speak(self):</a:t>
            </a:r>
          </a:p>
          <a:p>
            <a:pPr>
              <a:lnSpc>
                <a:spcPts val="1425"/>
              </a:lnSpc>
            </a:pPr>
            <a:r>
              <a:rPr lang="en-US" b="0" dirty="0">
                <a:solidFill>
                  <a:srgbClr val="CCCCCC"/>
                </a:solidFill>
                <a:effectLst/>
                <a:latin typeface="Consolas" panose="020B0609020204030204" pitchFamily="49" charset="0"/>
              </a:rPr>
              <a:t>        print(</a:t>
            </a:r>
            <a:r>
              <a:rPr lang="en-US" b="0" dirty="0" err="1">
                <a:solidFill>
                  <a:srgbClr val="CCCCCC"/>
                </a:solidFill>
                <a:effectLst/>
                <a:latin typeface="Consolas" panose="020B0609020204030204" pitchFamily="49" charset="0"/>
              </a:rPr>
              <a:t>f"Hello</a:t>
            </a:r>
            <a:r>
              <a:rPr lang="en-US" b="0" dirty="0">
                <a:solidFill>
                  <a:srgbClr val="CCCCCC"/>
                </a:solidFill>
                <a:effectLst/>
                <a:latin typeface="Consolas" panose="020B0609020204030204" pitchFamily="49" charset="0"/>
              </a:rPr>
              <a:t>, I am a {</a:t>
            </a:r>
            <a:r>
              <a:rPr lang="en-US" b="0" dirty="0" err="1">
                <a:solidFill>
                  <a:srgbClr val="CCCCCC"/>
                </a:solidFill>
                <a:effectLst/>
                <a:latin typeface="Consolas" panose="020B0609020204030204" pitchFamily="49" charset="0"/>
              </a:rPr>
              <a:t>self.species</a:t>
            </a:r>
            <a:r>
              <a:rPr lang="en-US" b="0" dirty="0">
                <a:solidFill>
                  <a:srgbClr val="CCCCCC"/>
                </a:solidFill>
                <a:effectLst/>
                <a:latin typeface="Consolas" panose="020B0609020204030204" pitchFamily="49" charset="0"/>
              </a:rPr>
              <a:t>} named {self.name}")</a:t>
            </a:r>
          </a:p>
          <a:p>
            <a:pPr>
              <a:lnSpc>
                <a:spcPts val="1425"/>
              </a:lnSpc>
            </a:pP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class Dog(Animal):</a:t>
            </a:r>
          </a:p>
          <a:p>
            <a:pPr>
              <a:lnSpc>
                <a:spcPts val="1425"/>
              </a:lnSpc>
            </a:pPr>
            <a:r>
              <a:rPr lang="en-US" b="0" dirty="0">
                <a:solidFill>
                  <a:srgbClr val="CCCCCC"/>
                </a:solidFill>
                <a:effectLst/>
                <a:latin typeface="Consolas" panose="020B0609020204030204" pitchFamily="49" charset="0"/>
              </a:rPr>
              <a:t>    def __</a:t>
            </a:r>
            <a:r>
              <a:rPr lang="en-US" b="0" dirty="0" err="1">
                <a:solidFill>
                  <a:srgbClr val="CCCCCC"/>
                </a:solidFill>
                <a:effectLst/>
                <a:latin typeface="Consolas" panose="020B0609020204030204" pitchFamily="49" charset="0"/>
              </a:rPr>
              <a:t>init</a:t>
            </a:r>
            <a:r>
              <a:rPr lang="en-US" b="0" dirty="0">
                <a:solidFill>
                  <a:srgbClr val="CCCCCC"/>
                </a:solidFill>
                <a:effectLst/>
                <a:latin typeface="Consolas" panose="020B0609020204030204" pitchFamily="49" charset="0"/>
              </a:rPr>
              <a:t>__(self, name):</a:t>
            </a:r>
          </a:p>
          <a:p>
            <a:pPr>
              <a:lnSpc>
                <a:spcPts val="1425"/>
              </a:lnSpc>
            </a:pPr>
            <a:r>
              <a:rPr lang="en-US" b="0" dirty="0">
                <a:solidFill>
                  <a:srgbClr val="CCCCCC"/>
                </a:solidFill>
                <a:effectLst/>
                <a:latin typeface="Consolas" panose="020B0609020204030204" pitchFamily="49" charset="0"/>
              </a:rPr>
              <a:t>        super().__</a:t>
            </a:r>
            <a:r>
              <a:rPr lang="en-US" b="0" dirty="0" err="1">
                <a:solidFill>
                  <a:srgbClr val="CCCCCC"/>
                </a:solidFill>
                <a:effectLst/>
                <a:latin typeface="Consolas" panose="020B0609020204030204" pitchFamily="49" charset="0"/>
              </a:rPr>
              <a:t>init</a:t>
            </a:r>
            <a:r>
              <a:rPr lang="en-US" b="0" dirty="0">
                <a:solidFill>
                  <a:srgbClr val="CCCCCC"/>
                </a:solidFill>
                <a:effectLst/>
                <a:latin typeface="Consolas" panose="020B0609020204030204" pitchFamily="49" charset="0"/>
              </a:rPr>
              <a:t>__(name, "Dog")</a:t>
            </a:r>
          </a:p>
          <a:p>
            <a:pPr>
              <a:lnSpc>
                <a:spcPts val="1425"/>
              </a:lnSpc>
            </a:pP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    def speak(self):</a:t>
            </a:r>
          </a:p>
          <a:p>
            <a:pPr>
              <a:lnSpc>
                <a:spcPts val="1425"/>
              </a:lnSpc>
            </a:pPr>
            <a:r>
              <a:rPr lang="en-US" b="0" dirty="0">
                <a:solidFill>
                  <a:srgbClr val="CCCCCC"/>
                </a:solidFill>
                <a:effectLst/>
                <a:latin typeface="Consolas" panose="020B0609020204030204" pitchFamily="49" charset="0"/>
              </a:rPr>
              <a:t>        print(</a:t>
            </a:r>
            <a:r>
              <a:rPr lang="en-US" b="0" dirty="0" err="1">
                <a:solidFill>
                  <a:srgbClr val="CCCCCC"/>
                </a:solidFill>
                <a:effectLst/>
                <a:latin typeface="Consolas" panose="020B0609020204030204" pitchFamily="49" charset="0"/>
              </a:rPr>
              <a:t>f"Woof</a:t>
            </a:r>
            <a:r>
              <a:rPr lang="en-US" b="0" dirty="0">
                <a:solidFill>
                  <a:srgbClr val="CCCCCC"/>
                </a:solidFill>
                <a:effectLst/>
                <a:latin typeface="Consolas" panose="020B0609020204030204" pitchFamily="49" charset="0"/>
              </a:rPr>
              <a:t>! I am a dog named {self.name}")</a:t>
            </a:r>
          </a:p>
          <a:p>
            <a:pPr>
              <a:lnSpc>
                <a:spcPts val="1425"/>
              </a:lnSpc>
            </a:pPr>
            <a:endParaRPr lang="en-US"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C5C315FD-F68B-941B-73F5-216755643DB0}"/>
              </a:ext>
            </a:extLst>
          </p:cNvPr>
          <p:cNvSpPr>
            <a:spLocks noGrp="1"/>
          </p:cNvSpPr>
          <p:nvPr>
            <p:ph type="sldNum" sz="quarter" idx="5"/>
          </p:nvPr>
        </p:nvSpPr>
        <p:spPr/>
        <p:txBody>
          <a:bodyPr/>
          <a:lstStyle/>
          <a:p>
            <a:fld id="{E27E38AF-BC93-4612-8619-54F4BB1E39A6}" type="slidenum">
              <a:rPr lang="en-PH" smtClean="0"/>
              <a:t>24</a:t>
            </a:fld>
            <a:endParaRPr lang="en-PH"/>
          </a:p>
        </p:txBody>
      </p:sp>
    </p:spTree>
    <p:extLst>
      <p:ext uri="{BB962C8B-B14F-4D97-AF65-F5344CB8AC3E}">
        <p14:creationId xmlns:p14="http://schemas.microsoft.com/office/powerpoint/2010/main" val="1587848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BFBA3-7E3B-B06E-12CB-B454A142EA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8059EB-2A98-1C0E-0375-D59EB7337A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50157E-2B9F-4197-D792-7B6DE0969C13}"/>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class Cat(Animal):</a:t>
            </a:r>
          </a:p>
          <a:p>
            <a:pPr>
              <a:lnSpc>
                <a:spcPts val="1425"/>
              </a:lnSpc>
            </a:pPr>
            <a:r>
              <a:rPr lang="en-US" b="0" dirty="0">
                <a:solidFill>
                  <a:srgbClr val="CCCCCC"/>
                </a:solidFill>
                <a:effectLst/>
                <a:latin typeface="Consolas" panose="020B0609020204030204" pitchFamily="49" charset="0"/>
              </a:rPr>
              <a:t>    def __</a:t>
            </a:r>
            <a:r>
              <a:rPr lang="en-US" b="0" dirty="0" err="1">
                <a:solidFill>
                  <a:srgbClr val="CCCCCC"/>
                </a:solidFill>
                <a:effectLst/>
                <a:latin typeface="Consolas" panose="020B0609020204030204" pitchFamily="49" charset="0"/>
              </a:rPr>
              <a:t>init</a:t>
            </a:r>
            <a:r>
              <a:rPr lang="en-US" b="0" dirty="0">
                <a:solidFill>
                  <a:srgbClr val="CCCCCC"/>
                </a:solidFill>
                <a:effectLst/>
                <a:latin typeface="Consolas" panose="020B0609020204030204" pitchFamily="49" charset="0"/>
              </a:rPr>
              <a:t>__(self, name):</a:t>
            </a:r>
          </a:p>
          <a:p>
            <a:pPr>
              <a:lnSpc>
                <a:spcPts val="1425"/>
              </a:lnSpc>
            </a:pPr>
            <a:r>
              <a:rPr lang="en-US" b="0" dirty="0">
                <a:solidFill>
                  <a:srgbClr val="CCCCCC"/>
                </a:solidFill>
                <a:effectLst/>
                <a:latin typeface="Consolas" panose="020B0609020204030204" pitchFamily="49" charset="0"/>
              </a:rPr>
              <a:t>        super().__</a:t>
            </a:r>
            <a:r>
              <a:rPr lang="en-US" b="0" dirty="0" err="1">
                <a:solidFill>
                  <a:srgbClr val="CCCCCC"/>
                </a:solidFill>
                <a:effectLst/>
                <a:latin typeface="Consolas" panose="020B0609020204030204" pitchFamily="49" charset="0"/>
              </a:rPr>
              <a:t>init</a:t>
            </a:r>
            <a:r>
              <a:rPr lang="en-US" b="0" dirty="0">
                <a:solidFill>
                  <a:srgbClr val="CCCCCC"/>
                </a:solidFill>
                <a:effectLst/>
                <a:latin typeface="Consolas" panose="020B0609020204030204" pitchFamily="49" charset="0"/>
              </a:rPr>
              <a:t>__(name, "Cat")</a:t>
            </a:r>
          </a:p>
          <a:p>
            <a:pPr>
              <a:lnSpc>
                <a:spcPts val="1425"/>
              </a:lnSpc>
            </a:pP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    def speak(self):</a:t>
            </a:r>
          </a:p>
          <a:p>
            <a:pPr>
              <a:lnSpc>
                <a:spcPts val="1425"/>
              </a:lnSpc>
            </a:pPr>
            <a:r>
              <a:rPr lang="en-US" b="0" dirty="0">
                <a:solidFill>
                  <a:srgbClr val="CCCCCC"/>
                </a:solidFill>
                <a:effectLst/>
                <a:latin typeface="Consolas" panose="020B0609020204030204" pitchFamily="49" charset="0"/>
              </a:rPr>
              <a:t>        print(</a:t>
            </a:r>
            <a:r>
              <a:rPr lang="en-US" b="0" dirty="0" err="1">
                <a:solidFill>
                  <a:srgbClr val="CCCCCC"/>
                </a:solidFill>
                <a:effectLst/>
                <a:latin typeface="Consolas" panose="020B0609020204030204" pitchFamily="49" charset="0"/>
              </a:rPr>
              <a:t>f"Meow</a:t>
            </a:r>
            <a:r>
              <a:rPr lang="en-US" b="0" dirty="0">
                <a:solidFill>
                  <a:srgbClr val="CCCCCC"/>
                </a:solidFill>
                <a:effectLst/>
                <a:latin typeface="Consolas" panose="020B0609020204030204" pitchFamily="49" charset="0"/>
              </a:rPr>
              <a:t>! I am a cat named {self.name}")</a:t>
            </a:r>
          </a:p>
          <a:p>
            <a:pPr>
              <a:lnSpc>
                <a:spcPts val="1425"/>
              </a:lnSpc>
            </a:pP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 Create objects of Dog and Cat</a:t>
            </a:r>
          </a:p>
          <a:p>
            <a:pPr>
              <a:lnSpc>
                <a:spcPts val="1425"/>
              </a:lnSpc>
            </a:pPr>
            <a:r>
              <a:rPr lang="en-US" b="0" dirty="0">
                <a:solidFill>
                  <a:srgbClr val="CCCCCC"/>
                </a:solidFill>
                <a:effectLst/>
                <a:latin typeface="Consolas" panose="020B0609020204030204" pitchFamily="49" charset="0"/>
              </a:rPr>
              <a:t>dog = Dog("Rex")</a:t>
            </a:r>
          </a:p>
          <a:p>
            <a:pPr>
              <a:lnSpc>
                <a:spcPts val="1425"/>
              </a:lnSpc>
            </a:pPr>
            <a:r>
              <a:rPr lang="en-US" b="0" dirty="0">
                <a:solidFill>
                  <a:srgbClr val="CCCCCC"/>
                </a:solidFill>
                <a:effectLst/>
                <a:latin typeface="Consolas" panose="020B0609020204030204" pitchFamily="49" charset="0"/>
              </a:rPr>
              <a:t>cat = Cat("Whiskers")</a:t>
            </a:r>
          </a:p>
          <a:p>
            <a:pPr>
              <a:lnSpc>
                <a:spcPts val="1425"/>
              </a:lnSpc>
            </a:pP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 Call the speak method on both objects</a:t>
            </a:r>
          </a:p>
          <a:p>
            <a:pPr>
              <a:lnSpc>
                <a:spcPts val="1425"/>
              </a:lnSpc>
            </a:pPr>
            <a:r>
              <a:rPr lang="en-US" b="0" dirty="0" err="1">
                <a:solidFill>
                  <a:srgbClr val="CCCCCC"/>
                </a:solidFill>
                <a:effectLst/>
                <a:latin typeface="Consolas" panose="020B0609020204030204" pitchFamily="49" charset="0"/>
              </a:rPr>
              <a:t>dog.speak</a:t>
            </a:r>
            <a:r>
              <a:rPr lang="en-US" b="0" dirty="0">
                <a:solidFill>
                  <a:srgbClr val="CCCCCC"/>
                </a:solidFill>
                <a:effectLst/>
                <a:latin typeface="Consolas" panose="020B0609020204030204" pitchFamily="49" charset="0"/>
              </a:rPr>
              <a:t>()  # Output: Woof! I am a dog named Rex</a:t>
            </a:r>
          </a:p>
          <a:p>
            <a:pPr>
              <a:lnSpc>
                <a:spcPts val="1425"/>
              </a:lnSpc>
            </a:pPr>
            <a:r>
              <a:rPr lang="en-US" b="0" dirty="0" err="1">
                <a:solidFill>
                  <a:srgbClr val="CCCCCC"/>
                </a:solidFill>
                <a:effectLst/>
                <a:latin typeface="Consolas" panose="020B0609020204030204" pitchFamily="49" charset="0"/>
              </a:rPr>
              <a:t>cat.speak</a:t>
            </a:r>
            <a:r>
              <a:rPr lang="en-US" b="0" dirty="0">
                <a:solidFill>
                  <a:srgbClr val="CCCCCC"/>
                </a:solidFill>
                <a:effectLst/>
                <a:latin typeface="Consolas" panose="020B0609020204030204" pitchFamily="49" charset="0"/>
              </a:rPr>
              <a:t>()  # Output: Meow! I am a cat named Whiskers</a:t>
            </a:r>
          </a:p>
          <a:p>
            <a:pPr>
              <a:lnSpc>
                <a:spcPts val="1425"/>
              </a:lnSpc>
            </a:pPr>
            <a:endParaRPr lang="en-US" b="0" dirty="0">
              <a:solidFill>
                <a:srgbClr val="CCCCCC"/>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E2366B42-437C-540C-A159-DC1D62B20ECA}"/>
              </a:ext>
            </a:extLst>
          </p:cNvPr>
          <p:cNvSpPr>
            <a:spLocks noGrp="1"/>
          </p:cNvSpPr>
          <p:nvPr>
            <p:ph type="sldNum" sz="quarter" idx="5"/>
          </p:nvPr>
        </p:nvSpPr>
        <p:spPr/>
        <p:txBody>
          <a:bodyPr/>
          <a:lstStyle/>
          <a:p>
            <a:fld id="{E27E38AF-BC93-4612-8619-54F4BB1E39A6}" type="slidenum">
              <a:rPr lang="en-PH" smtClean="0"/>
              <a:t>25</a:t>
            </a:fld>
            <a:endParaRPr lang="en-PH"/>
          </a:p>
        </p:txBody>
      </p:sp>
    </p:spTree>
    <p:extLst>
      <p:ext uri="{BB962C8B-B14F-4D97-AF65-F5344CB8AC3E}">
        <p14:creationId xmlns:p14="http://schemas.microsoft.com/office/powerpoint/2010/main" val="1811117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E81C8-2E0A-9107-2A3D-D950529C8E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781085-D84B-6B27-6E77-C7B72133D1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EF239E-B05E-1796-67D8-5BD3224026A1}"/>
              </a:ext>
            </a:extLst>
          </p:cNvPr>
          <p:cNvSpPr>
            <a:spLocks noGrp="1"/>
          </p:cNvSpPr>
          <p:nvPr>
            <p:ph type="body" idx="1"/>
          </p:nvPr>
        </p:nvSpPr>
        <p:spPr/>
        <p:txBody>
          <a:bodyPr/>
          <a:lstStyle/>
          <a:p>
            <a:r>
              <a:rPr lang="en-US" sz="1600" b="1" dirty="0"/>
              <a:t>Each Function Call is Placed on the Call Stack</a:t>
            </a:r>
          </a:p>
          <a:p>
            <a:r>
              <a:rPr lang="en-US" sz="1600" b="1" dirty="0"/>
              <a:t>Call Stack:</a:t>
            </a:r>
          </a:p>
          <a:p>
            <a:pPr>
              <a:buFont typeface="Arial" panose="020B0604020202020204" pitchFamily="34" charset="0"/>
              <a:buChar char="•"/>
            </a:pPr>
            <a:r>
              <a:rPr lang="en-US" sz="1600" dirty="0"/>
              <a:t>The </a:t>
            </a:r>
            <a:r>
              <a:rPr lang="en-US" sz="1600" b="1" dirty="0"/>
              <a:t>call stack</a:t>
            </a:r>
            <a:r>
              <a:rPr lang="en-US" sz="1600" dirty="0"/>
              <a:t> is a data structure that tracks function calls in a program.</a:t>
            </a:r>
          </a:p>
          <a:p>
            <a:pPr>
              <a:buFont typeface="Arial" panose="020B0604020202020204" pitchFamily="34" charset="0"/>
              <a:buChar char="•"/>
            </a:pPr>
            <a:r>
              <a:rPr lang="en-US" sz="1600" dirty="0"/>
              <a:t>When a function is called, its execution context (parameters, local variables, and where the function should return) is </a:t>
            </a:r>
            <a:r>
              <a:rPr lang="en-US" sz="1600" b="1" dirty="0"/>
              <a:t>pushed onto the stack</a:t>
            </a:r>
            <a:r>
              <a:rPr lang="en-US" sz="1600" dirty="0"/>
              <a:t>.</a:t>
            </a:r>
          </a:p>
          <a:p>
            <a:pPr>
              <a:buFont typeface="Arial" panose="020B0604020202020204" pitchFamily="34" charset="0"/>
              <a:buChar char="•"/>
            </a:pPr>
            <a:r>
              <a:rPr lang="en-US" sz="1600" dirty="0"/>
              <a:t>When the function completes, the context is </a:t>
            </a:r>
            <a:r>
              <a:rPr lang="en-US" sz="1600" b="1" dirty="0"/>
              <a:t>popped off the stack</a:t>
            </a:r>
            <a:r>
              <a:rPr lang="en-US" sz="1600" dirty="0"/>
              <a:t>.</a:t>
            </a:r>
          </a:p>
          <a:p>
            <a:r>
              <a:rPr lang="en-US" sz="1600" b="1" dirty="0"/>
              <a:t>How It Works in Recursion:</a:t>
            </a:r>
          </a:p>
          <a:p>
            <a:pPr>
              <a:buFont typeface="Arial" panose="020B0604020202020204" pitchFamily="34" charset="0"/>
              <a:buChar char="•"/>
            </a:pPr>
            <a:r>
              <a:rPr lang="en-US" sz="1600" dirty="0"/>
              <a:t>Each recursive call creates a new execution context and places it on the call stack.</a:t>
            </a:r>
          </a:p>
          <a:p>
            <a:pPr>
              <a:buFont typeface="Arial" panose="020B0604020202020204" pitchFamily="34" charset="0"/>
              <a:buChar char="•"/>
            </a:pPr>
            <a:r>
              <a:rPr lang="en-US" sz="1600" dirty="0"/>
              <a:t>This allows the program to "remember" where it left off in each recursive step.</a:t>
            </a:r>
          </a:p>
          <a:p>
            <a:pPr algn="l"/>
            <a:endParaRPr lang="en-US" sz="1100" dirty="0"/>
          </a:p>
          <a:p>
            <a:r>
              <a:rPr lang="en-US" sz="1600" b="1" dirty="0"/>
              <a:t>2. The Base Case Ensures the Recursion Terminates</a:t>
            </a:r>
          </a:p>
          <a:p>
            <a:r>
              <a:rPr lang="en-US" sz="1600" b="1" dirty="0"/>
              <a:t>Base Case:</a:t>
            </a:r>
          </a:p>
          <a:p>
            <a:pPr>
              <a:buFont typeface="Arial" panose="020B0604020202020204" pitchFamily="34" charset="0"/>
              <a:buChar char="•"/>
            </a:pPr>
            <a:r>
              <a:rPr lang="en-US" sz="1600" dirty="0"/>
              <a:t>The base case is the condition that </a:t>
            </a:r>
            <a:r>
              <a:rPr lang="en-US" sz="1600" b="1" dirty="0"/>
              <a:t>stops the recursion</a:t>
            </a:r>
            <a:r>
              <a:rPr lang="en-US" sz="1600" dirty="0"/>
              <a:t>.</a:t>
            </a:r>
          </a:p>
          <a:p>
            <a:pPr>
              <a:buFont typeface="Arial" panose="020B0604020202020204" pitchFamily="34" charset="0"/>
              <a:buChar char="•"/>
            </a:pPr>
            <a:r>
              <a:rPr lang="en-US" sz="1600" dirty="0"/>
              <a:t>Without a base case, recursion would continue indefinitely, causing a </a:t>
            </a:r>
            <a:r>
              <a:rPr lang="en-US" sz="1600" b="1" dirty="0"/>
              <a:t>stack overflow error</a:t>
            </a:r>
            <a:r>
              <a:rPr lang="en-US" sz="1600" dirty="0"/>
              <a:t>.</a:t>
            </a:r>
          </a:p>
          <a:p>
            <a:r>
              <a:rPr lang="en-US" sz="1600" b="1" dirty="0"/>
              <a:t>Why It’s Important:</a:t>
            </a:r>
          </a:p>
          <a:p>
            <a:pPr>
              <a:buFont typeface="Arial" panose="020B0604020202020204" pitchFamily="34" charset="0"/>
              <a:buChar char="•"/>
            </a:pPr>
            <a:r>
              <a:rPr lang="en-US" sz="1600" dirty="0"/>
              <a:t>It acts as the "exit condition" for the recursive function.</a:t>
            </a:r>
          </a:p>
          <a:p>
            <a:pPr>
              <a:buFont typeface="Arial" panose="020B0604020202020204" pitchFamily="34" charset="0"/>
              <a:buChar char="•"/>
            </a:pPr>
            <a:r>
              <a:rPr lang="en-US" sz="1600" dirty="0"/>
              <a:t>Without it, the function keeps calling itself, and the call stack fills up, crashing the program.</a:t>
            </a:r>
          </a:p>
          <a:p>
            <a:pPr algn="l"/>
            <a:endParaRPr lang="en-US" sz="1100" dirty="0"/>
          </a:p>
          <a:p>
            <a:r>
              <a:rPr lang="en-US" sz="1600" b="1" dirty="0"/>
              <a:t>3. As the Function Unwinds, Results of Smaller Sub-Problems are Combined</a:t>
            </a:r>
          </a:p>
          <a:p>
            <a:r>
              <a:rPr lang="en-US" sz="1600" b="1" dirty="0"/>
              <a:t>Unwinding the Recursion:</a:t>
            </a:r>
          </a:p>
          <a:p>
            <a:pPr>
              <a:buFont typeface="Arial" panose="020B0604020202020204" pitchFamily="34" charset="0"/>
              <a:buChar char="•"/>
            </a:pPr>
            <a:r>
              <a:rPr lang="en-US" sz="1600" dirty="0"/>
              <a:t>After reaching the base case, the function returns control to the previous call in the stack.</a:t>
            </a:r>
          </a:p>
          <a:p>
            <a:pPr>
              <a:buFont typeface="Arial" panose="020B0604020202020204" pitchFamily="34" charset="0"/>
              <a:buChar char="•"/>
            </a:pPr>
            <a:r>
              <a:rPr lang="en-US" sz="1600" dirty="0"/>
              <a:t>Each level of recursion combines its result with the results returned from deeper levels.</a:t>
            </a:r>
          </a:p>
          <a:p>
            <a:r>
              <a:rPr lang="en-US" sz="1600" b="1" dirty="0"/>
              <a:t>Combining Results:</a:t>
            </a:r>
          </a:p>
          <a:p>
            <a:pPr>
              <a:buFont typeface="Arial" panose="020B0604020202020204" pitchFamily="34" charset="0"/>
              <a:buChar char="•"/>
            </a:pPr>
            <a:r>
              <a:rPr lang="en-US" sz="1600" dirty="0"/>
              <a:t>This process is often where the solution to the overall problem is built by </a:t>
            </a:r>
            <a:r>
              <a:rPr lang="en-US" sz="1600" b="1" dirty="0"/>
              <a:t>combining smaller solutions</a:t>
            </a:r>
            <a:r>
              <a:rPr lang="en-US" sz="1600" dirty="0"/>
              <a:t>.</a:t>
            </a:r>
          </a:p>
          <a:p>
            <a:pPr algn="l"/>
            <a:endParaRPr lang="en-US" sz="1100" dirty="0"/>
          </a:p>
          <a:p>
            <a:pPr algn="l"/>
            <a:endParaRPr lang="en-US" sz="1600" dirty="0"/>
          </a:p>
        </p:txBody>
      </p:sp>
      <p:sp>
        <p:nvSpPr>
          <p:cNvPr id="4" name="Slide Number Placeholder 3">
            <a:extLst>
              <a:ext uri="{FF2B5EF4-FFF2-40B4-BE49-F238E27FC236}">
                <a16:creationId xmlns:a16="http://schemas.microsoft.com/office/drawing/2014/main" id="{AF0F88BA-0918-02CB-4D76-9ADCEE246424}"/>
              </a:ext>
            </a:extLst>
          </p:cNvPr>
          <p:cNvSpPr>
            <a:spLocks noGrp="1"/>
          </p:cNvSpPr>
          <p:nvPr>
            <p:ph type="sldNum" sz="quarter" idx="5"/>
          </p:nvPr>
        </p:nvSpPr>
        <p:spPr/>
        <p:txBody>
          <a:bodyPr/>
          <a:lstStyle/>
          <a:p>
            <a:fld id="{E27E38AF-BC93-4612-8619-54F4BB1E39A6}" type="slidenum">
              <a:rPr lang="en-PH" smtClean="0"/>
              <a:t>3</a:t>
            </a:fld>
            <a:endParaRPr lang="en-PH"/>
          </a:p>
        </p:txBody>
      </p:sp>
    </p:spTree>
    <p:extLst>
      <p:ext uri="{BB962C8B-B14F-4D97-AF65-F5344CB8AC3E}">
        <p14:creationId xmlns:p14="http://schemas.microsoft.com/office/powerpoint/2010/main" val="528515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4A5F1-CF73-2CF3-FD78-63A30ACF41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AECA20-081F-9BBB-4137-F2EEDA511F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087B2F-3A82-AD98-1D22-DBB3F97393B6}"/>
              </a:ext>
            </a:extLst>
          </p:cNvPr>
          <p:cNvSpPr>
            <a:spLocks noGrp="1"/>
          </p:cNvSpPr>
          <p:nvPr>
            <p:ph type="body" idx="1"/>
          </p:nvPr>
        </p:nvSpPr>
        <p:spPr/>
        <p:txBody>
          <a:bodyPr/>
          <a:lstStyle/>
          <a:p>
            <a:r>
              <a:rPr lang="en-US" sz="2400" b="1" dirty="0"/>
              <a:t>Step-by-Step (Call Stack)</a:t>
            </a:r>
            <a:r>
              <a:rPr lang="en-US" sz="2400" dirty="0"/>
              <a:t>:</a:t>
            </a:r>
          </a:p>
          <a:p>
            <a:pPr>
              <a:buFont typeface="+mj-lt"/>
              <a:buAutoNum type="arabicPeriod"/>
            </a:pPr>
            <a:r>
              <a:rPr lang="en-US" sz="2400" dirty="0"/>
              <a:t>factorial(3) is called → pushed onto the stack.</a:t>
            </a:r>
          </a:p>
          <a:p>
            <a:pPr>
              <a:buFont typeface="+mj-lt"/>
              <a:buAutoNum type="arabicPeriod"/>
            </a:pPr>
            <a:r>
              <a:rPr lang="en-US" sz="2400" dirty="0"/>
              <a:t>factorial(2) is called by factorial(3) → pushed onto the stack.</a:t>
            </a:r>
          </a:p>
          <a:p>
            <a:pPr>
              <a:buFont typeface="+mj-lt"/>
              <a:buAutoNum type="arabicPeriod"/>
            </a:pPr>
            <a:r>
              <a:rPr lang="en-US" sz="2400" dirty="0"/>
              <a:t>factorial(1) is called by factorial(2) → pushed onto the stack.</a:t>
            </a:r>
          </a:p>
          <a:p>
            <a:pPr>
              <a:buFont typeface="+mj-lt"/>
              <a:buAutoNum type="arabicPeriod"/>
            </a:pPr>
            <a:r>
              <a:rPr lang="en-US" sz="2400" dirty="0"/>
              <a:t>factorial(0) is called by factorial(1) → pushed onto the stack.</a:t>
            </a:r>
          </a:p>
          <a:p>
            <a:pPr>
              <a:buFont typeface="+mj-lt"/>
              <a:buAutoNum type="arabicPeriod"/>
            </a:pPr>
            <a:r>
              <a:rPr lang="en-US" sz="2400" dirty="0"/>
              <a:t>Base case is reached, and factorial(0) returns 1 → popped from the stack.</a:t>
            </a:r>
          </a:p>
          <a:p>
            <a:pPr>
              <a:buFont typeface="+mj-lt"/>
              <a:buAutoNum type="arabicPeriod"/>
            </a:pPr>
            <a:r>
              <a:rPr lang="en-US" sz="2400" dirty="0"/>
              <a:t>factorial(1) resumes with result 1, computes 1 * 1, and returns → popped from the stack.</a:t>
            </a:r>
          </a:p>
          <a:p>
            <a:pPr>
              <a:buFont typeface="+mj-lt"/>
              <a:buAutoNum type="arabicPeriod"/>
            </a:pPr>
            <a:r>
              <a:rPr lang="en-US" sz="2400" dirty="0"/>
              <a:t>factorial(2) resumes with result 1, computes 2 * 1, and returns → popped from the stack.</a:t>
            </a:r>
          </a:p>
          <a:p>
            <a:pPr>
              <a:buFont typeface="+mj-lt"/>
              <a:buAutoNum type="arabicPeriod"/>
            </a:pPr>
            <a:r>
              <a:rPr lang="en-US" sz="2400" dirty="0"/>
              <a:t>factorial(3) resumes with result 2, computes 3 * 2, and returns → final result 6.</a:t>
            </a:r>
          </a:p>
          <a:p>
            <a:pPr algn="l"/>
            <a:endParaRPr lang="en-US" sz="1600" dirty="0"/>
          </a:p>
        </p:txBody>
      </p:sp>
      <p:sp>
        <p:nvSpPr>
          <p:cNvPr id="4" name="Slide Number Placeholder 3">
            <a:extLst>
              <a:ext uri="{FF2B5EF4-FFF2-40B4-BE49-F238E27FC236}">
                <a16:creationId xmlns:a16="http://schemas.microsoft.com/office/drawing/2014/main" id="{D0D70F89-9FC8-6FBE-3926-53E4312B5893}"/>
              </a:ext>
            </a:extLst>
          </p:cNvPr>
          <p:cNvSpPr>
            <a:spLocks noGrp="1"/>
          </p:cNvSpPr>
          <p:nvPr>
            <p:ph type="sldNum" sz="quarter" idx="5"/>
          </p:nvPr>
        </p:nvSpPr>
        <p:spPr/>
        <p:txBody>
          <a:bodyPr/>
          <a:lstStyle/>
          <a:p>
            <a:fld id="{E27E38AF-BC93-4612-8619-54F4BB1E39A6}" type="slidenum">
              <a:rPr lang="en-PH" smtClean="0"/>
              <a:t>4</a:t>
            </a:fld>
            <a:endParaRPr lang="en-PH"/>
          </a:p>
        </p:txBody>
      </p:sp>
    </p:spTree>
    <p:extLst>
      <p:ext uri="{BB962C8B-B14F-4D97-AF65-F5344CB8AC3E}">
        <p14:creationId xmlns:p14="http://schemas.microsoft.com/office/powerpoint/2010/main" val="1894065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3BFC7-F793-6D79-AF70-FCF4A131F8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A0855A-942A-A20D-3A81-3362F58A0A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95A37F-A68F-B970-FB6E-6731A409D12B}"/>
              </a:ext>
            </a:extLst>
          </p:cNvPr>
          <p:cNvSpPr>
            <a:spLocks noGrp="1"/>
          </p:cNvSpPr>
          <p:nvPr>
            <p:ph type="body" idx="1"/>
          </p:nvPr>
        </p:nvSpPr>
        <p:spPr/>
        <p:txBody>
          <a:bodyPr/>
          <a:lstStyle/>
          <a:p>
            <a:r>
              <a:rPr lang="en-US" b="1" dirty="0"/>
              <a:t>Step-by-Step (Unwinding)</a:t>
            </a:r>
            <a:r>
              <a:rPr lang="en-US" dirty="0"/>
              <a:t>:</a:t>
            </a:r>
          </a:p>
          <a:p>
            <a:pPr>
              <a:buFont typeface="+mj-lt"/>
              <a:buAutoNum type="arabicPeriod"/>
            </a:pPr>
            <a:r>
              <a:rPr lang="en-US" dirty="0" err="1"/>
              <a:t>sum_numbers</a:t>
            </a:r>
            <a:r>
              <a:rPr lang="en-US" dirty="0"/>
              <a:t>(5) waits for </a:t>
            </a:r>
            <a:r>
              <a:rPr lang="en-US" dirty="0" err="1"/>
              <a:t>sum_numbers</a:t>
            </a:r>
            <a:r>
              <a:rPr lang="en-US" dirty="0"/>
              <a:t>(4) → call stack: 5 + (4 + (3 + (2 + 1))).</a:t>
            </a:r>
          </a:p>
          <a:p>
            <a:pPr>
              <a:buFont typeface="+mj-lt"/>
              <a:buAutoNum type="arabicPeriod"/>
            </a:pPr>
            <a:r>
              <a:rPr lang="en-US" dirty="0" err="1"/>
              <a:t>sum_numbers</a:t>
            </a:r>
            <a:r>
              <a:rPr lang="en-US" dirty="0"/>
              <a:t>(4) waits for </a:t>
            </a:r>
            <a:r>
              <a:rPr lang="en-US" dirty="0" err="1"/>
              <a:t>sum_numbers</a:t>
            </a:r>
            <a:r>
              <a:rPr lang="en-US" dirty="0"/>
              <a:t>(3).</a:t>
            </a:r>
          </a:p>
          <a:p>
            <a:pPr>
              <a:buFont typeface="+mj-lt"/>
              <a:buAutoNum type="arabicPeriod"/>
            </a:pPr>
            <a:r>
              <a:rPr lang="en-US" dirty="0" err="1"/>
              <a:t>sum_numbers</a:t>
            </a:r>
            <a:r>
              <a:rPr lang="en-US" dirty="0"/>
              <a:t>(3) waits for </a:t>
            </a:r>
            <a:r>
              <a:rPr lang="en-US" dirty="0" err="1"/>
              <a:t>sum_numbers</a:t>
            </a:r>
            <a:r>
              <a:rPr lang="en-US" dirty="0"/>
              <a:t>(2).</a:t>
            </a:r>
          </a:p>
          <a:p>
            <a:pPr>
              <a:buFont typeface="+mj-lt"/>
              <a:buAutoNum type="arabicPeriod"/>
            </a:pPr>
            <a:r>
              <a:rPr lang="en-US" dirty="0" err="1"/>
              <a:t>sum_numbers</a:t>
            </a:r>
            <a:r>
              <a:rPr lang="en-US" dirty="0"/>
              <a:t>(2) waits for </a:t>
            </a:r>
            <a:r>
              <a:rPr lang="en-US" dirty="0" err="1"/>
              <a:t>sum_numbers</a:t>
            </a:r>
            <a:r>
              <a:rPr lang="en-US" dirty="0"/>
              <a:t>(1).</a:t>
            </a:r>
          </a:p>
          <a:p>
            <a:pPr>
              <a:buFont typeface="+mj-lt"/>
              <a:buAutoNum type="arabicPeriod"/>
            </a:pPr>
            <a:r>
              <a:rPr lang="en-US" dirty="0"/>
              <a:t>Base case is reached, </a:t>
            </a:r>
            <a:r>
              <a:rPr lang="en-US" dirty="0" err="1"/>
              <a:t>sum_numbers</a:t>
            </a:r>
            <a:r>
              <a:rPr lang="en-US" dirty="0"/>
              <a:t>(1) returns 1.</a:t>
            </a:r>
          </a:p>
          <a:p>
            <a:pPr>
              <a:buFont typeface="+mj-lt"/>
              <a:buAutoNum type="arabicPeriod"/>
            </a:pPr>
            <a:r>
              <a:rPr lang="en-US" dirty="0"/>
              <a:t>Each recursive call resumes:</a:t>
            </a:r>
          </a:p>
          <a:p>
            <a:pPr marL="742950" lvl="1" indent="-285750">
              <a:buFont typeface="+mj-lt"/>
              <a:buAutoNum type="arabicPeriod"/>
            </a:pPr>
            <a:r>
              <a:rPr lang="en-US" dirty="0" err="1"/>
              <a:t>sum_numbers</a:t>
            </a:r>
            <a:r>
              <a:rPr lang="en-US" dirty="0"/>
              <a:t>(2) computes 2 + 1 = 3.</a:t>
            </a:r>
          </a:p>
          <a:p>
            <a:pPr marL="742950" lvl="1" indent="-285750">
              <a:buFont typeface="+mj-lt"/>
              <a:buAutoNum type="arabicPeriod"/>
            </a:pPr>
            <a:r>
              <a:rPr lang="en-US" dirty="0" err="1"/>
              <a:t>sum_numbers</a:t>
            </a:r>
            <a:r>
              <a:rPr lang="en-US" dirty="0"/>
              <a:t>(3) computes 3 + 3 = 6.</a:t>
            </a:r>
          </a:p>
          <a:p>
            <a:pPr marL="742950" lvl="1" indent="-285750">
              <a:buFont typeface="+mj-lt"/>
              <a:buAutoNum type="arabicPeriod"/>
            </a:pPr>
            <a:r>
              <a:rPr lang="en-US" dirty="0" err="1"/>
              <a:t>sum_numbers</a:t>
            </a:r>
            <a:r>
              <a:rPr lang="en-US" dirty="0"/>
              <a:t>(4) computes 4 + 6 = 10.</a:t>
            </a:r>
          </a:p>
          <a:p>
            <a:pPr marL="742950" lvl="1" indent="-285750">
              <a:buFont typeface="+mj-lt"/>
              <a:buAutoNum type="arabicPeriod"/>
            </a:pPr>
            <a:r>
              <a:rPr lang="en-US" dirty="0" err="1"/>
              <a:t>sum_numbers</a:t>
            </a:r>
            <a:r>
              <a:rPr lang="en-US" dirty="0"/>
              <a:t>(5) computes 5 + 10 = 15.</a:t>
            </a:r>
          </a:p>
        </p:txBody>
      </p:sp>
      <p:sp>
        <p:nvSpPr>
          <p:cNvPr id="4" name="Slide Number Placeholder 3">
            <a:extLst>
              <a:ext uri="{FF2B5EF4-FFF2-40B4-BE49-F238E27FC236}">
                <a16:creationId xmlns:a16="http://schemas.microsoft.com/office/drawing/2014/main" id="{2D1C1613-E020-1F6B-6C5E-115FFA0829A2}"/>
              </a:ext>
            </a:extLst>
          </p:cNvPr>
          <p:cNvSpPr>
            <a:spLocks noGrp="1"/>
          </p:cNvSpPr>
          <p:nvPr>
            <p:ph type="sldNum" sz="quarter" idx="5"/>
          </p:nvPr>
        </p:nvSpPr>
        <p:spPr/>
        <p:txBody>
          <a:bodyPr/>
          <a:lstStyle/>
          <a:p>
            <a:fld id="{E27E38AF-BC93-4612-8619-54F4BB1E39A6}" type="slidenum">
              <a:rPr lang="en-PH" smtClean="0"/>
              <a:t>5</a:t>
            </a:fld>
            <a:endParaRPr lang="en-PH"/>
          </a:p>
        </p:txBody>
      </p:sp>
    </p:spTree>
    <p:extLst>
      <p:ext uri="{BB962C8B-B14F-4D97-AF65-F5344CB8AC3E}">
        <p14:creationId xmlns:p14="http://schemas.microsoft.com/office/powerpoint/2010/main" val="1404491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436F4-2276-2C58-8BF0-1D23EB7B69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249EA4-F920-3811-FBCE-E10E0D217C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8E63E1-B366-338E-26E1-2BE597B5C80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039532-972D-349E-F8AF-BB0492828DA7}"/>
              </a:ext>
            </a:extLst>
          </p:cNvPr>
          <p:cNvSpPr>
            <a:spLocks noGrp="1"/>
          </p:cNvSpPr>
          <p:nvPr>
            <p:ph type="sldNum" sz="quarter" idx="5"/>
          </p:nvPr>
        </p:nvSpPr>
        <p:spPr/>
        <p:txBody>
          <a:bodyPr/>
          <a:lstStyle/>
          <a:p>
            <a:fld id="{E27E38AF-BC93-4612-8619-54F4BB1E39A6}" type="slidenum">
              <a:rPr lang="en-PH" smtClean="0"/>
              <a:t>6</a:t>
            </a:fld>
            <a:endParaRPr lang="en-PH"/>
          </a:p>
        </p:txBody>
      </p:sp>
    </p:spTree>
    <p:extLst>
      <p:ext uri="{BB962C8B-B14F-4D97-AF65-F5344CB8AC3E}">
        <p14:creationId xmlns:p14="http://schemas.microsoft.com/office/powerpoint/2010/main" val="1092011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87E8E-99A7-BA55-2E9D-0EB5F88285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9F7056-1948-EFDB-2B31-C8C0A3E8C3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0F1A59-B067-F4A1-DD2F-6D3EF939E2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588996-F66E-A70B-5AEC-AD13146CDFA6}"/>
              </a:ext>
            </a:extLst>
          </p:cNvPr>
          <p:cNvSpPr>
            <a:spLocks noGrp="1"/>
          </p:cNvSpPr>
          <p:nvPr>
            <p:ph type="sldNum" sz="quarter" idx="5"/>
          </p:nvPr>
        </p:nvSpPr>
        <p:spPr/>
        <p:txBody>
          <a:bodyPr/>
          <a:lstStyle/>
          <a:p>
            <a:fld id="{E27E38AF-BC93-4612-8619-54F4BB1E39A6}" type="slidenum">
              <a:rPr lang="en-PH" smtClean="0"/>
              <a:t>7</a:t>
            </a:fld>
            <a:endParaRPr lang="en-PH"/>
          </a:p>
        </p:txBody>
      </p:sp>
    </p:spTree>
    <p:extLst>
      <p:ext uri="{BB962C8B-B14F-4D97-AF65-F5344CB8AC3E}">
        <p14:creationId xmlns:p14="http://schemas.microsoft.com/office/powerpoint/2010/main" val="2319561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3F8B0-979E-B4AB-C43C-7836438ED6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8F43AB-C133-5EE8-CE15-29D029047F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1A3ADC-DA8E-71BD-055D-5409308711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FD7D47-829C-8A66-F501-70CE233FF21A}"/>
              </a:ext>
            </a:extLst>
          </p:cNvPr>
          <p:cNvSpPr>
            <a:spLocks noGrp="1"/>
          </p:cNvSpPr>
          <p:nvPr>
            <p:ph type="sldNum" sz="quarter" idx="5"/>
          </p:nvPr>
        </p:nvSpPr>
        <p:spPr/>
        <p:txBody>
          <a:bodyPr/>
          <a:lstStyle/>
          <a:p>
            <a:fld id="{E27E38AF-BC93-4612-8619-54F4BB1E39A6}" type="slidenum">
              <a:rPr lang="en-PH" smtClean="0"/>
              <a:t>8</a:t>
            </a:fld>
            <a:endParaRPr lang="en-PH"/>
          </a:p>
        </p:txBody>
      </p:sp>
    </p:spTree>
    <p:extLst>
      <p:ext uri="{BB962C8B-B14F-4D97-AF65-F5344CB8AC3E}">
        <p14:creationId xmlns:p14="http://schemas.microsoft.com/office/powerpoint/2010/main" val="3145778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72F8C-7D54-7007-E26B-8B1A4058A0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7FF8CE-2DF9-9700-D583-A3B49EC22E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DD723E-0D45-B964-BB2F-EED1BD46E9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226344-534D-64FD-AEC3-81F5C2F047A0}"/>
              </a:ext>
            </a:extLst>
          </p:cNvPr>
          <p:cNvSpPr>
            <a:spLocks noGrp="1"/>
          </p:cNvSpPr>
          <p:nvPr>
            <p:ph type="sldNum" sz="quarter" idx="5"/>
          </p:nvPr>
        </p:nvSpPr>
        <p:spPr/>
        <p:txBody>
          <a:bodyPr/>
          <a:lstStyle/>
          <a:p>
            <a:fld id="{E27E38AF-BC93-4612-8619-54F4BB1E39A6}" type="slidenum">
              <a:rPr lang="en-PH" smtClean="0"/>
              <a:t>9</a:t>
            </a:fld>
            <a:endParaRPr lang="en-PH"/>
          </a:p>
        </p:txBody>
      </p:sp>
    </p:spTree>
    <p:extLst>
      <p:ext uri="{BB962C8B-B14F-4D97-AF65-F5344CB8AC3E}">
        <p14:creationId xmlns:p14="http://schemas.microsoft.com/office/powerpoint/2010/main" val="3451828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D81C3-E2DA-4793-BDA0-1375955C19F0}" type="datetime1">
              <a:rPr lang="en-US" smtClean="0"/>
              <a:t>12/6/2024</a:t>
            </a:fld>
            <a:endParaRPr lang="en-US"/>
          </a:p>
        </p:txBody>
      </p:sp>
      <p:sp>
        <p:nvSpPr>
          <p:cNvPr id="6" name="Slide Number Placeholder 5"/>
          <p:cNvSpPr>
            <a:spLocks noGrp="1"/>
          </p:cNvSpPr>
          <p:nvPr>
            <p:ph type="sldNum" sz="quarter" idx="4"/>
          </p:nvPr>
        </p:nvSpPr>
        <p:spPr>
          <a:xfrm>
            <a:off x="15925800" y="973879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Footer Placeholder 7">
            <a:extLst>
              <a:ext uri="{FF2B5EF4-FFF2-40B4-BE49-F238E27FC236}">
                <a16:creationId xmlns:a16="http://schemas.microsoft.com/office/drawing/2014/main" id="{466280C9-FBB2-A5C5-B32E-B1F32E20A7CA}"/>
              </a:ext>
            </a:extLst>
          </p:cNvPr>
          <p:cNvSpPr txBox="1">
            <a:spLocks/>
          </p:cNvSpPr>
          <p:nvPr userDrawn="1"/>
        </p:nvSpPr>
        <p:spPr>
          <a:xfrm>
            <a:off x="76200" y="9799686"/>
            <a:ext cx="5181600" cy="30423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ELECTIVE 4 (SPECIAL TOPICS ON WEB AND MOBILE 2)</a:t>
            </a:r>
          </a:p>
          <a:p>
            <a:endParaRPr lang="en-US" dirty="0"/>
          </a:p>
        </p:txBody>
      </p:sp>
    </p:spTree>
  </p:cSld>
  <p:clrMap bg1="lt1" tx1="dk1" bg2="lt2" tx2="dk2" accent1="accent1" accent2="accent2" accent3="accent3" accent4="accent4" accent5="accent5" accent6="accent6" hlink="hlink" folHlink="folHlink"/>
  <p:sldLayoutIdLst>
    <p:sldLayoutId id="214748365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descr="A blue and orange square&#10;&#10;Description automatically generated">
            <a:extLst>
              <a:ext uri="{FF2B5EF4-FFF2-40B4-BE49-F238E27FC236}">
                <a16:creationId xmlns:a16="http://schemas.microsoft.com/office/drawing/2014/main" id="{70D90189-04C8-86AF-B9A8-6A8CA9F302D2}"/>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10264" r="12208"/>
          <a:stretch/>
        </p:blipFill>
        <p:spPr>
          <a:xfrm>
            <a:off x="0" y="3093590"/>
            <a:ext cx="18287999" cy="4408536"/>
          </a:xfrm>
          <a:prstGeom prst="rect">
            <a:avLst/>
          </a:prstGeom>
        </p:spPr>
      </p:pic>
      <p:sp>
        <p:nvSpPr>
          <p:cNvPr id="20" name="Freeform 20"/>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sp>
        <p:nvSpPr>
          <p:cNvPr id="28" name="TextBox 28"/>
          <p:cNvSpPr txBox="1"/>
          <p:nvPr/>
        </p:nvSpPr>
        <p:spPr>
          <a:xfrm>
            <a:off x="1137255" y="3710405"/>
            <a:ext cx="15998250" cy="1504643"/>
          </a:xfrm>
          <a:prstGeom prst="rect">
            <a:avLst/>
          </a:prstGeom>
        </p:spPr>
        <p:txBody>
          <a:bodyPr wrap="square" lIns="0" tIns="0" rIns="0" bIns="0" rtlCol="0" anchor="t">
            <a:spAutoFit/>
          </a:bodyPr>
          <a:lstStyle/>
          <a:p>
            <a:pPr algn="l">
              <a:lnSpc>
                <a:spcPts val="12857"/>
              </a:lnSpc>
            </a:pPr>
            <a:r>
              <a:rPr lang="en-US" sz="8000" spc="-360" dirty="0">
                <a:ln>
                  <a:solidFill>
                    <a:sysClr val="windowText" lastClr="000000"/>
                  </a:solidFill>
                </a:ln>
                <a:solidFill>
                  <a:schemeClr val="bg1"/>
                </a:solidFill>
                <a:latin typeface="Consolas" panose="020B0609020204030204" pitchFamily="49" charset="0"/>
              </a:rPr>
              <a:t>Lesson 6: Recursion and OOP</a:t>
            </a:r>
          </a:p>
        </p:txBody>
      </p:sp>
      <p:grpSp>
        <p:nvGrpSpPr>
          <p:cNvPr id="34" name="Group 13">
            <a:extLst>
              <a:ext uri="{FF2B5EF4-FFF2-40B4-BE49-F238E27FC236}">
                <a16:creationId xmlns:a16="http://schemas.microsoft.com/office/drawing/2014/main" id="{03BEDA6F-F03E-338A-E884-B57BB6E88A2C}"/>
              </a:ext>
            </a:extLst>
          </p:cNvPr>
          <p:cNvGrpSpPr/>
          <p:nvPr/>
        </p:nvGrpSpPr>
        <p:grpSpPr>
          <a:xfrm>
            <a:off x="152400" y="211586"/>
            <a:ext cx="6840467" cy="1321138"/>
            <a:chOff x="0" y="0"/>
            <a:chExt cx="15396444" cy="3066458"/>
          </a:xfrm>
        </p:grpSpPr>
        <p:sp>
          <p:nvSpPr>
            <p:cNvPr id="35" name="Freeform 14">
              <a:extLst>
                <a:ext uri="{FF2B5EF4-FFF2-40B4-BE49-F238E27FC236}">
                  <a16:creationId xmlns:a16="http://schemas.microsoft.com/office/drawing/2014/main" id="{774B46A4-1A07-1B6E-041F-F6905CFA41E7}"/>
                </a:ext>
              </a:extLst>
            </p:cNvPr>
            <p:cNvSpPr/>
            <p:nvPr/>
          </p:nvSpPr>
          <p:spPr>
            <a:xfrm>
              <a:off x="0" y="0"/>
              <a:ext cx="15396444" cy="3066458"/>
            </a:xfrm>
            <a:custGeom>
              <a:avLst/>
              <a:gdLst/>
              <a:ahLst/>
              <a:cxnLst/>
              <a:rect l="l" t="t" r="r" b="b"/>
              <a:pathLst>
                <a:path w="15396444" h="3066458">
                  <a:moveTo>
                    <a:pt x="0" y="0"/>
                  </a:moveTo>
                  <a:lnTo>
                    <a:pt x="15396444" y="0"/>
                  </a:lnTo>
                  <a:lnTo>
                    <a:pt x="15396444" y="3066458"/>
                  </a:lnTo>
                  <a:lnTo>
                    <a:pt x="0" y="3066458"/>
                  </a:lnTo>
                  <a:lnTo>
                    <a:pt x="0" y="0"/>
                  </a:lnTo>
                  <a:close/>
                </a:path>
              </a:pathLst>
            </a:custGeom>
            <a:blipFill>
              <a:blip r:embed="rId6"/>
              <a:stretch>
                <a:fillRect/>
              </a:stretch>
            </a:blipFill>
          </p:spPr>
          <p:txBody>
            <a:bodyPr/>
            <a:lstStyle/>
            <a:p>
              <a:endParaRPr lang="en-PH"/>
            </a:p>
          </p:txBody>
        </p:sp>
        <p:sp>
          <p:nvSpPr>
            <p:cNvPr id="36" name="Freeform 15">
              <a:extLst>
                <a:ext uri="{FF2B5EF4-FFF2-40B4-BE49-F238E27FC236}">
                  <a16:creationId xmlns:a16="http://schemas.microsoft.com/office/drawing/2014/main" id="{E1DF7690-B553-61D6-9179-CCFD49C98B9E}"/>
                </a:ext>
              </a:extLst>
            </p:cNvPr>
            <p:cNvSpPr/>
            <p:nvPr/>
          </p:nvSpPr>
          <p:spPr>
            <a:xfrm>
              <a:off x="0" y="0"/>
              <a:ext cx="15396444" cy="3066458"/>
            </a:xfrm>
            <a:custGeom>
              <a:avLst/>
              <a:gdLst/>
              <a:ahLst/>
              <a:cxnLst/>
              <a:rect l="l" t="t" r="r" b="b"/>
              <a:pathLst>
                <a:path w="15396444" h="3066458">
                  <a:moveTo>
                    <a:pt x="0" y="0"/>
                  </a:moveTo>
                  <a:lnTo>
                    <a:pt x="15396444" y="0"/>
                  </a:lnTo>
                  <a:lnTo>
                    <a:pt x="15396444" y="3066458"/>
                  </a:lnTo>
                  <a:lnTo>
                    <a:pt x="0" y="3066458"/>
                  </a:lnTo>
                  <a:lnTo>
                    <a:pt x="0" y="0"/>
                  </a:lnTo>
                  <a:close/>
                </a:path>
              </a:pathLst>
            </a:custGeom>
            <a:blipFill>
              <a:blip r:embed="rId6"/>
              <a:stretch>
                <a:fillRect/>
              </a:stretch>
            </a:blipFill>
          </p:spPr>
          <p:txBody>
            <a:bodyPr/>
            <a:lstStyle/>
            <a:p>
              <a:endParaRPr lang="en-PH"/>
            </a:p>
          </p:txBody>
        </p:sp>
        <p:sp>
          <p:nvSpPr>
            <p:cNvPr id="37" name="Freeform 16">
              <a:extLst>
                <a:ext uri="{FF2B5EF4-FFF2-40B4-BE49-F238E27FC236}">
                  <a16:creationId xmlns:a16="http://schemas.microsoft.com/office/drawing/2014/main" id="{7D4F7B43-6DF2-1438-AF14-A92B65A0B7BC}"/>
                </a:ext>
              </a:extLst>
            </p:cNvPr>
            <p:cNvSpPr/>
            <p:nvPr/>
          </p:nvSpPr>
          <p:spPr>
            <a:xfrm>
              <a:off x="0" y="0"/>
              <a:ext cx="15396444" cy="3066458"/>
            </a:xfrm>
            <a:custGeom>
              <a:avLst/>
              <a:gdLst/>
              <a:ahLst/>
              <a:cxnLst/>
              <a:rect l="l" t="t" r="r" b="b"/>
              <a:pathLst>
                <a:path w="15396444" h="3066458">
                  <a:moveTo>
                    <a:pt x="0" y="0"/>
                  </a:moveTo>
                  <a:lnTo>
                    <a:pt x="15396444" y="0"/>
                  </a:lnTo>
                  <a:lnTo>
                    <a:pt x="15396444" y="3066458"/>
                  </a:lnTo>
                  <a:lnTo>
                    <a:pt x="0" y="3066458"/>
                  </a:lnTo>
                  <a:lnTo>
                    <a:pt x="0" y="0"/>
                  </a:lnTo>
                  <a:close/>
                </a:path>
              </a:pathLst>
            </a:custGeom>
            <a:blipFill>
              <a:blip r:embed="rId6"/>
              <a:stretch>
                <a:fillRect/>
              </a:stretch>
            </a:blipFill>
          </p:spPr>
          <p:txBody>
            <a:bodyPr/>
            <a:lstStyle/>
            <a:p>
              <a:endParaRPr lang="en-PH"/>
            </a:p>
          </p:txBody>
        </p:sp>
        <p:sp>
          <p:nvSpPr>
            <p:cNvPr id="38" name="Freeform 17">
              <a:extLst>
                <a:ext uri="{FF2B5EF4-FFF2-40B4-BE49-F238E27FC236}">
                  <a16:creationId xmlns:a16="http://schemas.microsoft.com/office/drawing/2014/main" id="{737FF48A-1343-407F-1EA2-017E5834A286}"/>
                </a:ext>
              </a:extLst>
            </p:cNvPr>
            <p:cNvSpPr/>
            <p:nvPr/>
          </p:nvSpPr>
          <p:spPr>
            <a:xfrm>
              <a:off x="0" y="0"/>
              <a:ext cx="15396444" cy="3066458"/>
            </a:xfrm>
            <a:custGeom>
              <a:avLst/>
              <a:gdLst/>
              <a:ahLst/>
              <a:cxnLst/>
              <a:rect l="l" t="t" r="r" b="b"/>
              <a:pathLst>
                <a:path w="15396444" h="3066458">
                  <a:moveTo>
                    <a:pt x="0" y="0"/>
                  </a:moveTo>
                  <a:lnTo>
                    <a:pt x="15396444" y="0"/>
                  </a:lnTo>
                  <a:lnTo>
                    <a:pt x="15396444" y="3066458"/>
                  </a:lnTo>
                  <a:lnTo>
                    <a:pt x="0" y="3066458"/>
                  </a:lnTo>
                  <a:lnTo>
                    <a:pt x="0" y="0"/>
                  </a:lnTo>
                  <a:close/>
                </a:path>
              </a:pathLst>
            </a:custGeom>
            <a:blipFill>
              <a:blip r:embed="rId6"/>
              <a:stretch>
                <a:fillRect/>
              </a:stretch>
            </a:blipFill>
          </p:spPr>
          <p:txBody>
            <a:bodyPr/>
            <a:lstStyle/>
            <a:p>
              <a:endParaRPr lang="en-PH"/>
            </a:p>
          </p:txBody>
        </p:sp>
        <p:sp>
          <p:nvSpPr>
            <p:cNvPr id="39" name="Freeform 18">
              <a:extLst>
                <a:ext uri="{FF2B5EF4-FFF2-40B4-BE49-F238E27FC236}">
                  <a16:creationId xmlns:a16="http://schemas.microsoft.com/office/drawing/2014/main" id="{5844878D-4F08-5CB8-2978-838AA8A84A59}"/>
                </a:ext>
              </a:extLst>
            </p:cNvPr>
            <p:cNvSpPr/>
            <p:nvPr/>
          </p:nvSpPr>
          <p:spPr>
            <a:xfrm>
              <a:off x="0" y="0"/>
              <a:ext cx="15396444" cy="3066458"/>
            </a:xfrm>
            <a:custGeom>
              <a:avLst/>
              <a:gdLst/>
              <a:ahLst/>
              <a:cxnLst/>
              <a:rect l="l" t="t" r="r" b="b"/>
              <a:pathLst>
                <a:path w="15396444" h="3066458">
                  <a:moveTo>
                    <a:pt x="0" y="0"/>
                  </a:moveTo>
                  <a:lnTo>
                    <a:pt x="15396444" y="0"/>
                  </a:lnTo>
                  <a:lnTo>
                    <a:pt x="15396444" y="3066458"/>
                  </a:lnTo>
                  <a:lnTo>
                    <a:pt x="0" y="3066458"/>
                  </a:lnTo>
                  <a:lnTo>
                    <a:pt x="0" y="0"/>
                  </a:lnTo>
                  <a:close/>
                </a:path>
              </a:pathLst>
            </a:custGeom>
            <a:blipFill>
              <a:blip r:embed="rId6"/>
              <a:stretch>
                <a:fillRect/>
              </a:stretch>
            </a:blipFill>
          </p:spPr>
          <p:txBody>
            <a:bodyPr/>
            <a:lstStyle/>
            <a:p>
              <a:endParaRPr lang="en-PH"/>
            </a:p>
          </p:txBody>
        </p:sp>
        <p:sp>
          <p:nvSpPr>
            <p:cNvPr id="40" name="Freeform 19">
              <a:extLst>
                <a:ext uri="{FF2B5EF4-FFF2-40B4-BE49-F238E27FC236}">
                  <a16:creationId xmlns:a16="http://schemas.microsoft.com/office/drawing/2014/main" id="{6B102466-B83F-E478-304D-B9605AC9EA8F}"/>
                </a:ext>
              </a:extLst>
            </p:cNvPr>
            <p:cNvSpPr/>
            <p:nvPr/>
          </p:nvSpPr>
          <p:spPr>
            <a:xfrm>
              <a:off x="0" y="0"/>
              <a:ext cx="15396444" cy="3066458"/>
            </a:xfrm>
            <a:custGeom>
              <a:avLst/>
              <a:gdLst/>
              <a:ahLst/>
              <a:cxnLst/>
              <a:rect l="l" t="t" r="r" b="b"/>
              <a:pathLst>
                <a:path w="15396444" h="3066458">
                  <a:moveTo>
                    <a:pt x="0" y="0"/>
                  </a:moveTo>
                  <a:lnTo>
                    <a:pt x="15396444" y="0"/>
                  </a:lnTo>
                  <a:lnTo>
                    <a:pt x="15396444" y="3066458"/>
                  </a:lnTo>
                  <a:lnTo>
                    <a:pt x="0" y="3066458"/>
                  </a:lnTo>
                  <a:lnTo>
                    <a:pt x="0" y="0"/>
                  </a:lnTo>
                  <a:close/>
                </a:path>
              </a:pathLst>
            </a:custGeom>
            <a:blipFill>
              <a:blip r:embed="rId6"/>
              <a:stretch>
                <a:fillRect/>
              </a:stretch>
            </a:blipFill>
          </p:spPr>
          <p:txBody>
            <a:bodyPr/>
            <a:lstStyle/>
            <a:p>
              <a:endParaRPr lang="en-PH"/>
            </a:p>
          </p:txBody>
        </p:sp>
      </p:grpSp>
      <p:grpSp>
        <p:nvGrpSpPr>
          <p:cNvPr id="2" name="Group 2"/>
          <p:cNvGrpSpPr/>
          <p:nvPr/>
        </p:nvGrpSpPr>
        <p:grpSpPr>
          <a:xfrm>
            <a:off x="14554200" y="6438900"/>
            <a:ext cx="3886200" cy="3848100"/>
            <a:chOff x="0" y="0"/>
            <a:chExt cx="10022021" cy="9446043"/>
          </a:xfrm>
        </p:grpSpPr>
        <p:sp>
          <p:nvSpPr>
            <p:cNvPr id="3" name="Freeform 3"/>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7">
                <a:alphaModFix amt="50000"/>
              </a:blip>
              <a:stretch>
                <a:fillRect/>
              </a:stretch>
            </a:blipFill>
          </p:spPr>
          <p:txBody>
            <a:bodyPr/>
            <a:lstStyle/>
            <a:p>
              <a:endParaRPr lang="en-PH"/>
            </a:p>
          </p:txBody>
        </p:sp>
        <p:sp>
          <p:nvSpPr>
            <p:cNvPr id="4" name="Freeform 4"/>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7">
                <a:alphaModFix amt="50000"/>
              </a:blip>
              <a:stretch>
                <a:fillRect/>
              </a:stretch>
            </a:blipFill>
          </p:spPr>
          <p:txBody>
            <a:bodyPr/>
            <a:lstStyle/>
            <a:p>
              <a:endParaRPr lang="en-PH"/>
            </a:p>
          </p:txBody>
        </p:sp>
        <p:sp>
          <p:nvSpPr>
            <p:cNvPr id="5" name="Freeform 5"/>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7">
                <a:alphaModFix amt="50000"/>
              </a:blip>
              <a:stretch>
                <a:fillRect/>
              </a:stretch>
            </a:blipFill>
          </p:spPr>
          <p:txBody>
            <a:bodyPr/>
            <a:lstStyle/>
            <a:p>
              <a:endParaRPr lang="en-PH"/>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F1584-AF06-E467-20E7-9D90AA4CABA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7EAF790-72A8-E9B7-A7F0-3B43D69EC578}"/>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770E7BEC-2DE0-0D6C-DB32-141B73E4A449}"/>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58CF7ECB-86C1-F9BD-1558-01212ED762B5}"/>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B3E152AE-1808-CB1D-8CFF-A66F2F573442}"/>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09B8C144-7643-3FF5-33AA-F6E7026D5208}"/>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9C9418BE-F25E-DA4F-9163-1C77EE9C66DD}"/>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B17CEA61-4E8D-9D1A-0760-F5DCFBD5B337}"/>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Access Modifiers</a:t>
            </a:r>
          </a:p>
        </p:txBody>
      </p:sp>
      <p:sp>
        <p:nvSpPr>
          <p:cNvPr id="24" name="TextBox 23">
            <a:extLst>
              <a:ext uri="{FF2B5EF4-FFF2-40B4-BE49-F238E27FC236}">
                <a16:creationId xmlns:a16="http://schemas.microsoft.com/office/drawing/2014/main" id="{40131426-42EC-1C64-7B19-7B622718E06F}"/>
              </a:ext>
            </a:extLst>
          </p:cNvPr>
          <p:cNvSpPr txBox="1"/>
          <p:nvPr/>
        </p:nvSpPr>
        <p:spPr>
          <a:xfrm>
            <a:off x="953437" y="2400300"/>
            <a:ext cx="16953563" cy="4247317"/>
          </a:xfrm>
          <a:prstGeom prst="rect">
            <a:avLst/>
          </a:prstGeom>
          <a:noFill/>
        </p:spPr>
        <p:txBody>
          <a:bodyPr wrap="square">
            <a:spAutoFit/>
          </a:bodyPr>
          <a:lstStyle/>
          <a:p>
            <a:r>
              <a:rPr lang="en-US" sz="5400" b="1" dirty="0"/>
              <a:t>Access modifiers</a:t>
            </a:r>
            <a:r>
              <a:rPr lang="en-US" sz="5400" dirty="0"/>
              <a:t> are keywords in object-oriented programming (OOP) that control the visibility and accessibility of class members (attributes and methods). They define whether other parts of the program can access or modify these members.</a:t>
            </a:r>
          </a:p>
        </p:txBody>
      </p:sp>
    </p:spTree>
    <p:extLst>
      <p:ext uri="{BB962C8B-B14F-4D97-AF65-F5344CB8AC3E}">
        <p14:creationId xmlns:p14="http://schemas.microsoft.com/office/powerpoint/2010/main" val="80873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63865-B51A-5FAE-7CDE-27366523087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1A37EB5-F159-52EB-5A4E-622163DECFB0}"/>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27B44CFA-77D3-A534-DD84-8BD93C6D872C}"/>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F202669C-B965-D784-C4D7-C9ADFC6DAD33}"/>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0AF5B265-22A4-6032-D69B-75628A529EEF}"/>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47311A20-2895-F189-D45D-74854499EBEB}"/>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3ADCD5DC-C400-9D79-93B6-5C5279B8413C}"/>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089F4FFD-F358-1B6C-44A0-B7A489D4D913}"/>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Access Modifiers</a:t>
            </a:r>
          </a:p>
        </p:txBody>
      </p:sp>
      <p:graphicFrame>
        <p:nvGraphicFramePr>
          <p:cNvPr id="10" name="Table 9">
            <a:extLst>
              <a:ext uri="{FF2B5EF4-FFF2-40B4-BE49-F238E27FC236}">
                <a16:creationId xmlns:a16="http://schemas.microsoft.com/office/drawing/2014/main" id="{C63CCB0D-EC3D-E7E1-0399-3AC44ED75DE0}"/>
              </a:ext>
            </a:extLst>
          </p:cNvPr>
          <p:cNvGraphicFramePr>
            <a:graphicFrameLocks noGrp="1"/>
          </p:cNvGraphicFramePr>
          <p:nvPr>
            <p:extLst>
              <p:ext uri="{D42A27DB-BD31-4B8C-83A1-F6EECF244321}">
                <p14:modId xmlns:p14="http://schemas.microsoft.com/office/powerpoint/2010/main" val="428973226"/>
              </p:ext>
            </p:extLst>
          </p:nvPr>
        </p:nvGraphicFramePr>
        <p:xfrm>
          <a:off x="663386" y="2628900"/>
          <a:ext cx="16381124" cy="7124573"/>
        </p:xfrm>
        <a:graphic>
          <a:graphicData uri="http://schemas.openxmlformats.org/drawingml/2006/table">
            <a:tbl>
              <a:tblPr firstRow="1" firstCol="1" bandRow="1">
                <a:tableStyleId>{5C22544A-7EE6-4342-B048-85BDC9FD1C3A}</a:tableStyleId>
              </a:tblPr>
              <a:tblGrid>
                <a:gridCol w="2079814">
                  <a:extLst>
                    <a:ext uri="{9D8B030D-6E8A-4147-A177-3AD203B41FA5}">
                      <a16:colId xmlns:a16="http://schemas.microsoft.com/office/drawing/2014/main" val="702247896"/>
                    </a:ext>
                  </a:extLst>
                </a:gridCol>
                <a:gridCol w="2667000">
                  <a:extLst>
                    <a:ext uri="{9D8B030D-6E8A-4147-A177-3AD203B41FA5}">
                      <a16:colId xmlns:a16="http://schemas.microsoft.com/office/drawing/2014/main" val="4056895434"/>
                    </a:ext>
                  </a:extLst>
                </a:gridCol>
                <a:gridCol w="4953000">
                  <a:extLst>
                    <a:ext uri="{9D8B030D-6E8A-4147-A177-3AD203B41FA5}">
                      <a16:colId xmlns:a16="http://schemas.microsoft.com/office/drawing/2014/main" val="1463810783"/>
                    </a:ext>
                  </a:extLst>
                </a:gridCol>
                <a:gridCol w="6681310">
                  <a:extLst>
                    <a:ext uri="{9D8B030D-6E8A-4147-A177-3AD203B41FA5}">
                      <a16:colId xmlns:a16="http://schemas.microsoft.com/office/drawing/2014/main" val="2570865272"/>
                    </a:ext>
                  </a:extLst>
                </a:gridCol>
              </a:tblGrid>
              <a:tr h="474925">
                <a:tc>
                  <a:txBody>
                    <a:bodyPr/>
                    <a:lstStyle/>
                    <a:p>
                      <a:pPr marL="0" marR="0" algn="ctr">
                        <a:lnSpc>
                          <a:spcPct val="107000"/>
                        </a:lnSpc>
                        <a:spcAft>
                          <a:spcPts val="800"/>
                        </a:spcAft>
                      </a:pPr>
                      <a:r>
                        <a:rPr lang="en-PH" sz="2800" kern="100">
                          <a:effectLst/>
                        </a:rPr>
                        <a:t>Modifier</a:t>
                      </a:r>
                      <a:endParaRPr lang="en-PH"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PH" sz="2800" kern="100">
                          <a:effectLst/>
                        </a:rPr>
                        <a:t>Symbol</a:t>
                      </a:r>
                      <a:endParaRPr lang="en-PH"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PH" sz="2800" kern="100" dirty="0">
                          <a:effectLst/>
                        </a:rPr>
                        <a:t>Visibility</a:t>
                      </a:r>
                      <a:endParaRPr lang="en-PH"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PH" sz="2800" kern="100" dirty="0">
                          <a:effectLst/>
                        </a:rPr>
                        <a:t>Usage</a:t>
                      </a:r>
                      <a:endParaRPr lang="en-PH"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1781619"/>
                  </a:ext>
                </a:extLst>
              </a:tr>
              <a:tr h="1049075">
                <a:tc>
                  <a:txBody>
                    <a:bodyPr/>
                    <a:lstStyle/>
                    <a:p>
                      <a:pPr marL="0" marR="0" algn="ctr">
                        <a:lnSpc>
                          <a:spcPct val="107000"/>
                        </a:lnSpc>
                        <a:spcAft>
                          <a:spcPts val="800"/>
                        </a:spcAft>
                      </a:pPr>
                      <a:r>
                        <a:rPr lang="en-PH" sz="2800" kern="100" dirty="0">
                          <a:effectLst/>
                        </a:rPr>
                        <a:t>Public</a:t>
                      </a:r>
                      <a:endParaRPr lang="en-PH"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PH" sz="2800" kern="100">
                          <a:effectLst/>
                        </a:rPr>
                        <a:t>No underscore</a:t>
                      </a:r>
                      <a:endParaRPr lang="en-PH"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PH" sz="2800" kern="100">
                          <a:effectLst/>
                        </a:rPr>
                        <a:t>Accessible from anywhere</a:t>
                      </a:r>
                      <a:endParaRPr lang="en-PH"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PH" sz="2800" kern="100">
                          <a:effectLst/>
                        </a:rPr>
                        <a:t>Default behavior; attributes and methods can be accessed by anyone.</a:t>
                      </a:r>
                      <a:endParaRPr lang="en-PH"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0182585"/>
                  </a:ext>
                </a:extLst>
              </a:tr>
              <a:tr h="1324056">
                <a:tc>
                  <a:txBody>
                    <a:bodyPr/>
                    <a:lstStyle/>
                    <a:p>
                      <a:pPr marL="0" marR="0" algn="ctr">
                        <a:lnSpc>
                          <a:spcPct val="107000"/>
                        </a:lnSpc>
                        <a:spcAft>
                          <a:spcPts val="800"/>
                        </a:spcAft>
                      </a:pPr>
                      <a:r>
                        <a:rPr lang="en-PH" sz="2800" kern="100" dirty="0">
                          <a:effectLst/>
                        </a:rPr>
                        <a:t>Protected</a:t>
                      </a:r>
                      <a:endParaRPr lang="en-PH"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PH" sz="2800" kern="100">
                          <a:effectLst/>
                        </a:rPr>
                        <a:t>Single _</a:t>
                      </a:r>
                      <a:endParaRPr lang="en-PH"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PH" sz="2800" kern="100" dirty="0">
                          <a:effectLst/>
                        </a:rPr>
                        <a:t>Accessible within the class and its subclasses</a:t>
                      </a:r>
                      <a:endParaRPr lang="en-PH"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PH" sz="2800" kern="100" dirty="0">
                          <a:effectLst/>
                        </a:rPr>
                        <a:t>Convention to signal internal use, but still accessible from outside.</a:t>
                      </a:r>
                    </a:p>
                    <a:p>
                      <a:pPr marL="0" marR="0">
                        <a:lnSpc>
                          <a:spcPct val="107000"/>
                        </a:lnSpc>
                        <a:spcAft>
                          <a:spcPts val="800"/>
                        </a:spcAft>
                      </a:pPr>
                      <a:r>
                        <a:rPr lang="en-PH" sz="2800" kern="100" dirty="0">
                          <a:effectLst/>
                          <a:latin typeface="Aptos" panose="020B0004020202020204" pitchFamily="34" charset="0"/>
                          <a:ea typeface="Aptos" panose="020B0004020202020204" pitchFamily="34" charset="0"/>
                          <a:cs typeface="Times New Roman" panose="02020603050405020304" pitchFamily="18" charset="0"/>
                        </a:rPr>
                        <a:t>Examples:</a:t>
                      </a:r>
                    </a:p>
                    <a:p>
                      <a:pPr marL="0" marR="0" lvl="0" indent="0" algn="l" defTabSz="914400" rtl="0" eaLnBrk="1" fontAlgn="auto" latinLnBrk="0" hangingPunct="1">
                        <a:lnSpc>
                          <a:spcPct val="107000"/>
                        </a:lnSpc>
                        <a:spcBef>
                          <a:spcPts val="0"/>
                        </a:spcBef>
                        <a:spcAft>
                          <a:spcPts val="800"/>
                        </a:spcAft>
                        <a:buClrTx/>
                        <a:buSzTx/>
                        <a:buFontTx/>
                        <a:buNone/>
                        <a:tabLst/>
                        <a:defRPr/>
                      </a:pPr>
                      <a:r>
                        <a:rPr lang="en-PH" sz="2800" kern="100" dirty="0">
                          <a:effectLst/>
                          <a:latin typeface="Aptos" panose="020B0004020202020204" pitchFamily="34" charset="0"/>
                          <a:ea typeface="Aptos" panose="020B0004020202020204" pitchFamily="34" charset="0"/>
                          <a:cs typeface="Times New Roman" panose="02020603050405020304" pitchFamily="18" charset="0"/>
                        </a:rPr>
                        <a:t>obj._</a:t>
                      </a:r>
                      <a:r>
                        <a:rPr lang="en-PH" sz="2800" kern="100" dirty="0" err="1">
                          <a:effectLst/>
                          <a:latin typeface="Aptos" panose="020B0004020202020204" pitchFamily="34" charset="0"/>
                          <a:ea typeface="Aptos" panose="020B0004020202020204" pitchFamily="34" charset="0"/>
                          <a:cs typeface="Times New Roman" panose="02020603050405020304" pitchFamily="18" charset="0"/>
                        </a:rPr>
                        <a:t>attr</a:t>
                      </a:r>
                      <a:endParaRPr lang="en-PH"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PH" sz="2800" kern="100" dirty="0" err="1">
                          <a:effectLst/>
                          <a:latin typeface="Aptos" panose="020B0004020202020204" pitchFamily="34" charset="0"/>
                          <a:ea typeface="Aptos" panose="020B0004020202020204" pitchFamily="34" charset="0"/>
                          <a:cs typeface="Times New Roman" panose="02020603050405020304" pitchFamily="18" charset="0"/>
                        </a:rPr>
                        <a:t>obj._method</a:t>
                      </a:r>
                      <a:r>
                        <a:rPr lang="en-PH" sz="2800" kern="100" dirty="0">
                          <a:effectLst/>
                          <a:latin typeface="Aptos" panose="020B0004020202020204" pitchFamily="34" charset="0"/>
                          <a:ea typeface="Aptos" panose="020B000402020202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2799112400"/>
                  </a:ext>
                </a:extLst>
              </a:tr>
              <a:tr h="2446509">
                <a:tc>
                  <a:txBody>
                    <a:bodyPr/>
                    <a:lstStyle/>
                    <a:p>
                      <a:pPr marL="0" marR="0" algn="ctr">
                        <a:lnSpc>
                          <a:spcPct val="107000"/>
                        </a:lnSpc>
                        <a:spcAft>
                          <a:spcPts val="800"/>
                        </a:spcAft>
                      </a:pPr>
                      <a:r>
                        <a:rPr lang="en-PH" sz="2800" kern="100" dirty="0">
                          <a:effectLst/>
                        </a:rPr>
                        <a:t>Private</a:t>
                      </a:r>
                      <a:endParaRPr lang="en-PH"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PH" sz="2800" kern="100">
                          <a:effectLst/>
                        </a:rPr>
                        <a:t>Double __</a:t>
                      </a:r>
                      <a:endParaRPr lang="en-PH"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PH" sz="2800" kern="100" dirty="0">
                          <a:effectLst/>
                        </a:rPr>
                        <a:t>Accessible only within the class (name mangling)</a:t>
                      </a:r>
                      <a:endParaRPr lang="en-PH"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PH" sz="2800" kern="100" dirty="0">
                          <a:effectLst/>
                        </a:rPr>
                        <a:t>Used to prevent direct access from outside the class but can still be accessed with name mangling.</a:t>
                      </a:r>
                    </a:p>
                    <a:p>
                      <a:pPr marL="0" marR="0">
                        <a:lnSpc>
                          <a:spcPct val="107000"/>
                        </a:lnSpc>
                        <a:spcAft>
                          <a:spcPts val="800"/>
                        </a:spcAft>
                      </a:pPr>
                      <a:r>
                        <a:rPr lang="en-PH" sz="2800" kern="100" dirty="0">
                          <a:effectLst/>
                          <a:latin typeface="Aptos" panose="020B0004020202020204" pitchFamily="34" charset="0"/>
                          <a:ea typeface="Aptos" panose="020B0004020202020204" pitchFamily="34" charset="0"/>
                          <a:cs typeface="Times New Roman" panose="02020603050405020304" pitchFamily="18" charset="0"/>
                        </a:rPr>
                        <a:t>Examples:</a:t>
                      </a:r>
                    </a:p>
                    <a:p>
                      <a:pPr marL="0" marR="0" lvl="0" indent="0" algn="l" defTabSz="914400" rtl="0" eaLnBrk="1" fontAlgn="auto" latinLnBrk="0" hangingPunct="1">
                        <a:lnSpc>
                          <a:spcPct val="107000"/>
                        </a:lnSpc>
                        <a:spcBef>
                          <a:spcPts val="0"/>
                        </a:spcBef>
                        <a:spcAft>
                          <a:spcPts val="800"/>
                        </a:spcAft>
                        <a:buClrTx/>
                        <a:buSzTx/>
                        <a:buFontTx/>
                        <a:buNone/>
                        <a:tabLst/>
                        <a:defRPr/>
                      </a:pPr>
                      <a:r>
                        <a:rPr lang="en-PH" sz="2800" kern="100" dirty="0">
                          <a:effectLst/>
                          <a:latin typeface="Aptos" panose="020B0004020202020204" pitchFamily="34" charset="0"/>
                          <a:ea typeface="Aptos" panose="020B0004020202020204" pitchFamily="34" charset="0"/>
                          <a:cs typeface="Times New Roman" panose="02020603050405020304" pitchFamily="18" charset="0"/>
                        </a:rPr>
                        <a:t>obj._Class__</a:t>
                      </a:r>
                      <a:r>
                        <a:rPr lang="en-PH" sz="2800" kern="100" dirty="0" err="1">
                          <a:effectLst/>
                          <a:latin typeface="Aptos" panose="020B0004020202020204" pitchFamily="34" charset="0"/>
                          <a:ea typeface="Aptos" panose="020B0004020202020204" pitchFamily="34" charset="0"/>
                          <a:cs typeface="Times New Roman" panose="02020603050405020304" pitchFamily="18" charset="0"/>
                        </a:rPr>
                        <a:t>attr</a:t>
                      </a:r>
                      <a:endParaRPr lang="en-PH"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PH" sz="2800" kern="100" dirty="0" err="1">
                          <a:effectLst/>
                          <a:latin typeface="Aptos" panose="020B0004020202020204" pitchFamily="34" charset="0"/>
                          <a:ea typeface="Aptos" panose="020B0004020202020204" pitchFamily="34" charset="0"/>
                          <a:cs typeface="Times New Roman" panose="02020603050405020304" pitchFamily="18" charset="0"/>
                        </a:rPr>
                        <a:t>obj._Class__method</a:t>
                      </a:r>
                      <a:r>
                        <a:rPr lang="en-PH" sz="2800" kern="100" dirty="0">
                          <a:effectLst/>
                          <a:latin typeface="Aptos" panose="020B0004020202020204" pitchFamily="34" charset="0"/>
                          <a:ea typeface="Aptos" panose="020B000402020202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3393098816"/>
                  </a:ext>
                </a:extLst>
              </a:tr>
            </a:tbl>
          </a:graphicData>
        </a:graphic>
      </p:graphicFrame>
    </p:spTree>
    <p:extLst>
      <p:ext uri="{BB962C8B-B14F-4D97-AF65-F5344CB8AC3E}">
        <p14:creationId xmlns:p14="http://schemas.microsoft.com/office/powerpoint/2010/main" val="3701128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0C7B3-5A07-923B-656F-57C76CC1DC3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50D2F52-A0C0-0784-FCD9-C17680046554}"/>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01DFB0BA-E0A1-3399-0B58-A6CC8682C9AB}"/>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0EC967A8-D714-A839-CCD7-2A52DF5F38C7}"/>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F99E985F-CBA0-A2C6-B990-5A3B7EB2A208}"/>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F98D6C16-4F93-23F1-4374-C785E7D1030E}"/>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7D0A2C70-B088-2C71-46A4-E3EB906D8B78}"/>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82A192E9-5692-0663-4030-CC3DBA25AA58}"/>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Example:</a:t>
            </a:r>
          </a:p>
        </p:txBody>
      </p:sp>
      <p:sp>
        <p:nvSpPr>
          <p:cNvPr id="24" name="TextBox 23">
            <a:extLst>
              <a:ext uri="{FF2B5EF4-FFF2-40B4-BE49-F238E27FC236}">
                <a16:creationId xmlns:a16="http://schemas.microsoft.com/office/drawing/2014/main" id="{39528918-A23B-A614-4734-F4456F5C5606}"/>
              </a:ext>
            </a:extLst>
          </p:cNvPr>
          <p:cNvSpPr txBox="1"/>
          <p:nvPr/>
        </p:nvSpPr>
        <p:spPr>
          <a:xfrm>
            <a:off x="953437" y="2400300"/>
            <a:ext cx="16953563" cy="7294305"/>
          </a:xfrm>
          <a:prstGeom prst="rect">
            <a:avLst/>
          </a:prstGeom>
          <a:noFill/>
        </p:spPr>
        <p:txBody>
          <a:bodyPr wrap="square">
            <a:spAutoFit/>
          </a:bodyPr>
          <a:lstStyle/>
          <a:p>
            <a:r>
              <a:rPr lang="en-US" sz="3600" dirty="0"/>
              <a:t>class Car:</a:t>
            </a:r>
          </a:p>
          <a:p>
            <a:r>
              <a:rPr lang="en-US" sz="3600" dirty="0"/>
              <a:t>    wheels = 4  				# Class attribute</a:t>
            </a:r>
          </a:p>
          <a:p>
            <a:endParaRPr lang="en-US" sz="3600" dirty="0"/>
          </a:p>
          <a:p>
            <a:r>
              <a:rPr lang="en-US" sz="3600" dirty="0"/>
              <a:t>    def __</a:t>
            </a:r>
            <a:r>
              <a:rPr lang="en-US" sz="3600" dirty="0" err="1"/>
              <a:t>init</a:t>
            </a:r>
            <a:r>
              <a:rPr lang="en-US" sz="3600" dirty="0"/>
              <a:t>__(self, brand, model):</a:t>
            </a:r>
          </a:p>
          <a:p>
            <a:r>
              <a:rPr lang="en-US" sz="3600" dirty="0"/>
              <a:t>        </a:t>
            </a:r>
            <a:r>
              <a:rPr lang="en-US" sz="3600" dirty="0" err="1"/>
              <a:t>self.brand</a:t>
            </a:r>
            <a:r>
              <a:rPr lang="en-US" sz="3600" dirty="0"/>
              <a:t> = brand 		</a:t>
            </a:r>
            <a:r>
              <a:rPr lang="en-PH" sz="3600" dirty="0"/>
              <a:t># Instance attribute</a:t>
            </a:r>
            <a:endParaRPr lang="en-US" sz="3600" dirty="0"/>
          </a:p>
          <a:p>
            <a:r>
              <a:rPr lang="en-US" sz="3600" dirty="0"/>
              <a:t>	</a:t>
            </a:r>
            <a:r>
              <a:rPr lang="en-US" sz="3600" dirty="0" err="1"/>
              <a:t>self.model</a:t>
            </a:r>
            <a:r>
              <a:rPr lang="en-US" sz="3600" dirty="0"/>
              <a:t> = model		</a:t>
            </a:r>
            <a:r>
              <a:rPr lang="en-PH" sz="3600" dirty="0"/>
              <a:t># Instance attribute</a:t>
            </a:r>
            <a:endParaRPr lang="en-US" sz="3600" dirty="0"/>
          </a:p>
          <a:p>
            <a:endParaRPr lang="en-US" sz="3600" dirty="0"/>
          </a:p>
          <a:p>
            <a:r>
              <a:rPr lang="en-US" sz="3600" dirty="0"/>
              <a:t>    def description(self):</a:t>
            </a:r>
          </a:p>
          <a:p>
            <a:r>
              <a:rPr lang="en-US" sz="3600" dirty="0"/>
              <a:t>        return f"{</a:t>
            </a:r>
            <a:r>
              <a:rPr lang="en-US" sz="3600" dirty="0" err="1"/>
              <a:t>self.brand</a:t>
            </a:r>
            <a:r>
              <a:rPr lang="en-US" sz="3600" dirty="0"/>
              <a:t>} {</a:t>
            </a:r>
            <a:r>
              <a:rPr lang="en-US" sz="3600" dirty="0" err="1"/>
              <a:t>self.model</a:t>
            </a:r>
            <a:r>
              <a:rPr lang="en-US" sz="3600" dirty="0"/>
              <a:t>} with {</a:t>
            </a:r>
            <a:r>
              <a:rPr lang="en-US" sz="3600" dirty="0" err="1"/>
              <a:t>Car.wheels</a:t>
            </a:r>
            <a:r>
              <a:rPr lang="en-US" sz="3600" dirty="0"/>
              <a:t>} wheels."</a:t>
            </a:r>
          </a:p>
          <a:p>
            <a:endParaRPr lang="en-US" sz="3600" dirty="0"/>
          </a:p>
          <a:p>
            <a:r>
              <a:rPr lang="en-US" sz="3600" dirty="0"/>
              <a:t># Create an instance (object) of the Car class</a:t>
            </a:r>
          </a:p>
          <a:p>
            <a:r>
              <a:rPr lang="en-US" sz="3600" dirty="0"/>
              <a:t>car1 = Car("Toyota", "Corolla") </a:t>
            </a:r>
          </a:p>
          <a:p>
            <a:r>
              <a:rPr lang="en-US" sz="3600" dirty="0"/>
              <a:t>print(car1.description())</a:t>
            </a:r>
          </a:p>
        </p:txBody>
      </p:sp>
    </p:spTree>
    <p:extLst>
      <p:ext uri="{BB962C8B-B14F-4D97-AF65-F5344CB8AC3E}">
        <p14:creationId xmlns:p14="http://schemas.microsoft.com/office/powerpoint/2010/main" val="2151491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5A5D1-AF75-9A5A-6126-BE92D01F7E3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AAA5A3A-22ED-19E8-92CA-9115FFB61DC6}"/>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7785651E-326C-DE6D-F6C8-54F52C339506}"/>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D56DDC41-490A-9B1A-D8BA-15E03A74FA2A}"/>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7A8E24DF-B6DD-E1E5-F70E-CE13AFCBED7E}"/>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E4D32A14-A422-2E57-25A3-EAAFC1E21CFA}"/>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6E86A110-F997-7772-C4ED-D2B117CEEC74}"/>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3D7AB548-8B26-512D-C977-C269225C3146}"/>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Task 1: Create a Book Class </a:t>
            </a:r>
          </a:p>
        </p:txBody>
      </p:sp>
      <p:sp>
        <p:nvSpPr>
          <p:cNvPr id="24" name="TextBox 23">
            <a:extLst>
              <a:ext uri="{FF2B5EF4-FFF2-40B4-BE49-F238E27FC236}">
                <a16:creationId xmlns:a16="http://schemas.microsoft.com/office/drawing/2014/main" id="{B75271A5-A046-9097-BBEC-BB63DCEF2043}"/>
              </a:ext>
            </a:extLst>
          </p:cNvPr>
          <p:cNvSpPr txBox="1"/>
          <p:nvPr/>
        </p:nvSpPr>
        <p:spPr>
          <a:xfrm>
            <a:off x="953437" y="2400300"/>
            <a:ext cx="16953563" cy="6740307"/>
          </a:xfrm>
          <a:prstGeom prst="rect">
            <a:avLst/>
          </a:prstGeom>
          <a:noFill/>
        </p:spPr>
        <p:txBody>
          <a:bodyPr wrap="square">
            <a:spAutoFit/>
          </a:bodyPr>
          <a:lstStyle/>
          <a:p>
            <a:r>
              <a:rPr lang="en-US" sz="3600" dirty="0"/>
              <a:t>Book Attributes:</a:t>
            </a:r>
          </a:p>
          <a:p>
            <a:pPr marL="571500" indent="-571500">
              <a:buFont typeface="Wingdings" panose="05000000000000000000" pitchFamily="2" charset="2"/>
              <a:buChar char="ü"/>
            </a:pPr>
            <a:r>
              <a:rPr lang="en-US" sz="3600" dirty="0"/>
              <a:t>title (string)</a:t>
            </a:r>
          </a:p>
          <a:p>
            <a:pPr marL="571500" indent="-571500">
              <a:buFont typeface="Wingdings" panose="05000000000000000000" pitchFamily="2" charset="2"/>
              <a:buChar char="ü"/>
            </a:pPr>
            <a:r>
              <a:rPr lang="en-US" sz="3600" dirty="0"/>
              <a:t>author (string)</a:t>
            </a:r>
          </a:p>
          <a:p>
            <a:pPr marL="571500" indent="-571500">
              <a:buFont typeface="Wingdings" panose="05000000000000000000" pitchFamily="2" charset="2"/>
              <a:buChar char="ü"/>
            </a:pPr>
            <a:r>
              <a:rPr lang="en-US" sz="3600" dirty="0" err="1"/>
              <a:t>isbn</a:t>
            </a:r>
            <a:r>
              <a:rPr lang="en-US" sz="3600" dirty="0"/>
              <a:t> (string)</a:t>
            </a:r>
          </a:p>
          <a:p>
            <a:pPr marL="571500" indent="-571500">
              <a:buFont typeface="Wingdings" panose="05000000000000000000" pitchFamily="2" charset="2"/>
              <a:buChar char="ü"/>
            </a:pPr>
            <a:r>
              <a:rPr lang="en-US" sz="3600" dirty="0"/>
              <a:t>available (</a:t>
            </a:r>
            <a:r>
              <a:rPr lang="en-US" sz="3600" dirty="0" err="1"/>
              <a:t>boolean</a:t>
            </a:r>
            <a:r>
              <a:rPr lang="en-US" sz="3600" dirty="0"/>
              <a:t>)</a:t>
            </a:r>
          </a:p>
          <a:p>
            <a:pPr marL="571500" indent="-571500">
              <a:buFont typeface="Wingdings" panose="05000000000000000000" pitchFamily="2" charset="2"/>
              <a:buChar char="ü"/>
            </a:pPr>
            <a:endParaRPr lang="en-US" sz="3600" dirty="0"/>
          </a:p>
          <a:p>
            <a:r>
              <a:rPr lang="en-US" sz="3600" dirty="0"/>
              <a:t>Book Methods:</a:t>
            </a:r>
          </a:p>
          <a:p>
            <a:pPr marL="571500" indent="-571500">
              <a:buFont typeface="Wingdings" panose="05000000000000000000" pitchFamily="2" charset="2"/>
              <a:buChar char="ü"/>
            </a:pPr>
            <a:r>
              <a:rPr lang="en-US" sz="3600" dirty="0"/>
              <a:t>__</a:t>
            </a:r>
            <a:r>
              <a:rPr lang="en-US" sz="3600" dirty="0" err="1"/>
              <a:t>init</a:t>
            </a:r>
            <a:r>
              <a:rPr lang="en-US" sz="3600" dirty="0"/>
              <a:t>__: Initialize the book attributes.</a:t>
            </a:r>
          </a:p>
          <a:p>
            <a:pPr marL="571500" indent="-571500">
              <a:buFont typeface="Wingdings" panose="05000000000000000000" pitchFamily="2" charset="2"/>
              <a:buChar char="ü"/>
            </a:pPr>
            <a:r>
              <a:rPr lang="en-US" sz="3600" dirty="0" err="1"/>
              <a:t>check_out</a:t>
            </a:r>
            <a:r>
              <a:rPr lang="en-US" sz="3600" dirty="0"/>
              <a:t>: Mark the book as checked out (set available to False).</a:t>
            </a:r>
          </a:p>
          <a:p>
            <a:pPr marL="571500" indent="-571500">
              <a:buFont typeface="Wingdings" panose="05000000000000000000" pitchFamily="2" charset="2"/>
              <a:buChar char="ü"/>
            </a:pPr>
            <a:r>
              <a:rPr lang="en-US" sz="3600" dirty="0" err="1"/>
              <a:t>check_in</a:t>
            </a:r>
            <a:r>
              <a:rPr lang="en-US" sz="3600" dirty="0"/>
              <a:t>: Mark the book as available (set available to True).</a:t>
            </a:r>
          </a:p>
          <a:p>
            <a:pPr marL="571500" indent="-571500">
              <a:buFont typeface="Wingdings" panose="05000000000000000000" pitchFamily="2" charset="2"/>
              <a:buChar char="ü"/>
            </a:pPr>
            <a:r>
              <a:rPr lang="en-US" sz="3600" dirty="0"/>
              <a:t>__str__: Provide a string representation of the book in the format: "Title by Author (ISBN: ISBN)".</a:t>
            </a:r>
          </a:p>
        </p:txBody>
      </p:sp>
    </p:spTree>
    <p:extLst>
      <p:ext uri="{BB962C8B-B14F-4D97-AF65-F5344CB8AC3E}">
        <p14:creationId xmlns:p14="http://schemas.microsoft.com/office/powerpoint/2010/main" val="341545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7F408-403C-523C-1A2B-78D318AD49E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93D3A11-5234-0915-23D1-1362E8C21E54}"/>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02CF4B53-3634-BC42-62BF-E0FE5A0B0E41}"/>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757841F9-76DC-FE08-4C4E-618A3E8C39AA}"/>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7736896C-330A-B065-47B3-61E2D69B6A82}"/>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E3DC57E4-FB67-390F-7782-BC3648DF8A3D}"/>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959500FD-A5ED-181E-FD78-85E7D5A444A6}"/>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D2EA18BC-3360-AB1B-C112-612D4F8F5096}"/>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Task 2: Create a Member Class</a:t>
            </a:r>
          </a:p>
        </p:txBody>
      </p:sp>
      <p:sp>
        <p:nvSpPr>
          <p:cNvPr id="24" name="TextBox 23">
            <a:extLst>
              <a:ext uri="{FF2B5EF4-FFF2-40B4-BE49-F238E27FC236}">
                <a16:creationId xmlns:a16="http://schemas.microsoft.com/office/drawing/2014/main" id="{ADD07510-E07C-764D-E7F8-13898BCBC528}"/>
              </a:ext>
            </a:extLst>
          </p:cNvPr>
          <p:cNvSpPr txBox="1"/>
          <p:nvPr/>
        </p:nvSpPr>
        <p:spPr>
          <a:xfrm>
            <a:off x="953437" y="2400300"/>
            <a:ext cx="16953563" cy="5632311"/>
          </a:xfrm>
          <a:prstGeom prst="rect">
            <a:avLst/>
          </a:prstGeom>
          <a:noFill/>
        </p:spPr>
        <p:txBody>
          <a:bodyPr wrap="square">
            <a:spAutoFit/>
          </a:bodyPr>
          <a:lstStyle/>
          <a:p>
            <a:r>
              <a:rPr lang="en-US" sz="3600" dirty="0"/>
              <a:t>Member Attributes:</a:t>
            </a:r>
          </a:p>
          <a:p>
            <a:pPr marL="571500" indent="-571500">
              <a:buFont typeface="Wingdings" panose="05000000000000000000" pitchFamily="2" charset="2"/>
              <a:buChar char="ü"/>
            </a:pPr>
            <a:r>
              <a:rPr lang="en-US" sz="3600" dirty="0"/>
              <a:t>name (string)</a:t>
            </a:r>
          </a:p>
          <a:p>
            <a:pPr marL="571500" indent="-571500">
              <a:buFont typeface="Wingdings" panose="05000000000000000000" pitchFamily="2" charset="2"/>
              <a:buChar char="ü"/>
            </a:pPr>
            <a:r>
              <a:rPr lang="en-US" sz="3600" dirty="0" err="1"/>
              <a:t>membership_id</a:t>
            </a:r>
            <a:r>
              <a:rPr lang="en-US" sz="3600" dirty="0"/>
              <a:t> (string)</a:t>
            </a:r>
          </a:p>
          <a:p>
            <a:pPr marL="571500" indent="-571500">
              <a:buFont typeface="Wingdings" panose="05000000000000000000" pitchFamily="2" charset="2"/>
              <a:buChar char="ü"/>
            </a:pPr>
            <a:r>
              <a:rPr lang="en-US" sz="3600" dirty="0" err="1"/>
              <a:t>checked_out_books</a:t>
            </a:r>
            <a:r>
              <a:rPr lang="en-US" sz="3600" dirty="0"/>
              <a:t> (list of Book objects)</a:t>
            </a:r>
          </a:p>
          <a:p>
            <a:endParaRPr lang="en-US" sz="3600" dirty="0"/>
          </a:p>
          <a:p>
            <a:r>
              <a:rPr lang="en-US" sz="3600" dirty="0"/>
              <a:t>Member Methods:</a:t>
            </a:r>
          </a:p>
          <a:p>
            <a:pPr marL="571500" indent="-571500">
              <a:buFont typeface="Wingdings" panose="05000000000000000000" pitchFamily="2" charset="2"/>
              <a:buChar char="ü"/>
            </a:pPr>
            <a:r>
              <a:rPr lang="en-US" sz="3600" dirty="0" err="1"/>
              <a:t>checkout_book</a:t>
            </a:r>
            <a:r>
              <a:rPr lang="en-US" sz="3600" dirty="0"/>
              <a:t>: Allow a member to check out a book if it is available.</a:t>
            </a:r>
          </a:p>
          <a:p>
            <a:pPr marL="571500" indent="-571500">
              <a:buFont typeface="Wingdings" panose="05000000000000000000" pitchFamily="2" charset="2"/>
              <a:buChar char="ü"/>
            </a:pPr>
            <a:r>
              <a:rPr lang="en-US" sz="3600" dirty="0" err="1"/>
              <a:t>return_book</a:t>
            </a:r>
            <a:r>
              <a:rPr lang="en-US" sz="3600" dirty="0"/>
              <a:t>: Allow a member to return a book.</a:t>
            </a:r>
          </a:p>
          <a:p>
            <a:pPr marL="571500" indent="-571500">
              <a:buFont typeface="Wingdings" panose="05000000000000000000" pitchFamily="2" charset="2"/>
              <a:buChar char="ü"/>
            </a:pPr>
            <a:r>
              <a:rPr lang="en-US" sz="3600" dirty="0"/>
              <a:t>__str__: Provide a string representation of the member and the books they have checked out.</a:t>
            </a:r>
          </a:p>
        </p:txBody>
      </p:sp>
    </p:spTree>
    <p:extLst>
      <p:ext uri="{BB962C8B-B14F-4D97-AF65-F5344CB8AC3E}">
        <p14:creationId xmlns:p14="http://schemas.microsoft.com/office/powerpoint/2010/main" val="10847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B6BBC-DEFC-B866-0A17-221F33F763B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3ED2C6D-E298-396A-9F02-8AC41C571F93}"/>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FA56C308-B28C-612C-A0B5-110F7D1D1823}"/>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19899E35-2162-CD5C-F6EF-DAD283E7424E}"/>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420558A3-F430-59E0-C1EF-8CED37630EB4}"/>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34CAF3D3-1FEF-2E1D-A1C3-242ED3A569AD}"/>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C4838443-6B12-8C32-E8E8-A93AD226D985}"/>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BFF135F0-CDF5-47B5-FB13-B37B53978347}"/>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Task 3: Create a Library Class</a:t>
            </a:r>
          </a:p>
        </p:txBody>
      </p:sp>
      <p:sp>
        <p:nvSpPr>
          <p:cNvPr id="24" name="TextBox 23">
            <a:extLst>
              <a:ext uri="{FF2B5EF4-FFF2-40B4-BE49-F238E27FC236}">
                <a16:creationId xmlns:a16="http://schemas.microsoft.com/office/drawing/2014/main" id="{69514D8E-1AD6-D379-F889-F0E4BB06FB19}"/>
              </a:ext>
            </a:extLst>
          </p:cNvPr>
          <p:cNvSpPr txBox="1"/>
          <p:nvPr/>
        </p:nvSpPr>
        <p:spPr>
          <a:xfrm>
            <a:off x="953437" y="2400300"/>
            <a:ext cx="16953563" cy="5078313"/>
          </a:xfrm>
          <a:prstGeom prst="rect">
            <a:avLst/>
          </a:prstGeom>
          <a:noFill/>
        </p:spPr>
        <p:txBody>
          <a:bodyPr wrap="square">
            <a:spAutoFit/>
          </a:bodyPr>
          <a:lstStyle/>
          <a:p>
            <a:r>
              <a:rPr lang="en-US" sz="3600" dirty="0"/>
              <a:t>Library Attributes:</a:t>
            </a:r>
          </a:p>
          <a:p>
            <a:pPr marL="571500" indent="-571500">
              <a:buFont typeface="Wingdings" panose="05000000000000000000" pitchFamily="2" charset="2"/>
              <a:buChar char="ü"/>
            </a:pPr>
            <a:r>
              <a:rPr lang="en-US" sz="3600" dirty="0"/>
              <a:t>books (list of Book objects)</a:t>
            </a:r>
          </a:p>
          <a:p>
            <a:pPr marL="571500" indent="-571500">
              <a:buFont typeface="Wingdings" panose="05000000000000000000" pitchFamily="2" charset="2"/>
              <a:buChar char="ü"/>
            </a:pPr>
            <a:r>
              <a:rPr lang="en-US" sz="3600" dirty="0"/>
              <a:t>members (list of Member objects)</a:t>
            </a:r>
          </a:p>
          <a:p>
            <a:pPr marL="571500" indent="-571500">
              <a:buFont typeface="Wingdings" panose="05000000000000000000" pitchFamily="2" charset="2"/>
              <a:buChar char="ü"/>
            </a:pPr>
            <a:endParaRPr lang="en-US" sz="3600" dirty="0"/>
          </a:p>
          <a:p>
            <a:r>
              <a:rPr lang="en-US" sz="3600" dirty="0"/>
              <a:t>Library Methods:</a:t>
            </a:r>
          </a:p>
          <a:p>
            <a:pPr marL="571500" indent="-571500">
              <a:buFont typeface="Wingdings" panose="05000000000000000000" pitchFamily="2" charset="2"/>
              <a:buChar char="ü"/>
            </a:pPr>
            <a:r>
              <a:rPr lang="en-US" sz="3600" dirty="0" err="1"/>
              <a:t>add_book</a:t>
            </a:r>
            <a:r>
              <a:rPr lang="en-US" sz="3600" dirty="0"/>
              <a:t>: Add a new book to the library.</a:t>
            </a:r>
          </a:p>
          <a:p>
            <a:pPr marL="571500" indent="-571500">
              <a:buFont typeface="Wingdings" panose="05000000000000000000" pitchFamily="2" charset="2"/>
              <a:buChar char="ü"/>
            </a:pPr>
            <a:r>
              <a:rPr lang="en-US" sz="3600" dirty="0" err="1"/>
              <a:t>add_member</a:t>
            </a:r>
            <a:r>
              <a:rPr lang="en-US" sz="3600" dirty="0"/>
              <a:t>: Add a new member to the library.</a:t>
            </a:r>
          </a:p>
          <a:p>
            <a:pPr marL="571500" indent="-571500">
              <a:buFont typeface="Wingdings" panose="05000000000000000000" pitchFamily="2" charset="2"/>
              <a:buChar char="ü"/>
            </a:pPr>
            <a:r>
              <a:rPr lang="en-US" sz="3600" dirty="0" err="1"/>
              <a:t>get_available_books</a:t>
            </a:r>
            <a:r>
              <a:rPr lang="en-US" sz="3600" dirty="0"/>
              <a:t>: Return a list of available books.</a:t>
            </a:r>
          </a:p>
          <a:p>
            <a:pPr marL="571500" indent="-571500">
              <a:buFont typeface="Wingdings" panose="05000000000000000000" pitchFamily="2" charset="2"/>
              <a:buChar char="ü"/>
            </a:pPr>
            <a:r>
              <a:rPr lang="en-US" sz="3600" dirty="0" err="1"/>
              <a:t>find_book_by_title</a:t>
            </a:r>
            <a:r>
              <a:rPr lang="en-US" sz="3600" dirty="0"/>
              <a:t>: Search for a book by title.</a:t>
            </a:r>
          </a:p>
        </p:txBody>
      </p:sp>
    </p:spTree>
    <p:extLst>
      <p:ext uri="{BB962C8B-B14F-4D97-AF65-F5344CB8AC3E}">
        <p14:creationId xmlns:p14="http://schemas.microsoft.com/office/powerpoint/2010/main" val="1631084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2BB4A-9057-F8CF-C649-F5602898CB7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3713BDB-7D75-C2B8-939D-1D5390171CCF}"/>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43ADE693-5EA1-664F-FDEA-B35F02E84665}"/>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D98C1D43-7702-6674-581E-19BE4077C98E}"/>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7CD5A6CA-D636-0FD1-1C41-121B382051DC}"/>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FBF6408F-784A-F95B-416C-3A837B04FAC6}"/>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7C802769-DDB3-7B8A-E230-11FED3D8C00A}"/>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D0D6798B-9249-2A58-C15D-4356FD1397C3}"/>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Final Tasks:</a:t>
            </a:r>
          </a:p>
        </p:txBody>
      </p:sp>
      <p:sp>
        <p:nvSpPr>
          <p:cNvPr id="24" name="TextBox 23">
            <a:extLst>
              <a:ext uri="{FF2B5EF4-FFF2-40B4-BE49-F238E27FC236}">
                <a16:creationId xmlns:a16="http://schemas.microsoft.com/office/drawing/2014/main" id="{542AC126-5E33-227A-887B-4EF902E5D499}"/>
              </a:ext>
            </a:extLst>
          </p:cNvPr>
          <p:cNvSpPr txBox="1"/>
          <p:nvPr/>
        </p:nvSpPr>
        <p:spPr>
          <a:xfrm>
            <a:off x="953437" y="2400300"/>
            <a:ext cx="16953563" cy="6247864"/>
          </a:xfrm>
          <a:prstGeom prst="rect">
            <a:avLst/>
          </a:prstGeom>
          <a:noFill/>
        </p:spPr>
        <p:txBody>
          <a:bodyPr wrap="square">
            <a:spAutoFit/>
          </a:bodyPr>
          <a:lstStyle/>
          <a:p>
            <a:pPr marL="742950" indent="-742950">
              <a:buAutoNum type="arabicPeriod"/>
            </a:pPr>
            <a:r>
              <a:rPr lang="en-PH" sz="4000" b="0" dirty="0">
                <a:effectLst/>
                <a:latin typeface="Consolas" panose="020B0609020204030204" pitchFamily="49" charset="0"/>
              </a:rPr>
              <a:t>Create instances of Book</a:t>
            </a:r>
          </a:p>
          <a:p>
            <a:pPr marL="742950" indent="-742950">
              <a:buFontTx/>
              <a:buAutoNum type="arabicPeriod"/>
            </a:pPr>
            <a:r>
              <a:rPr lang="en-PH" sz="4000" b="0" dirty="0">
                <a:effectLst/>
                <a:latin typeface="Consolas" panose="020B0609020204030204" pitchFamily="49" charset="0"/>
              </a:rPr>
              <a:t>Create instances of Member</a:t>
            </a:r>
          </a:p>
          <a:p>
            <a:pPr marL="742950" indent="-742950">
              <a:buFontTx/>
              <a:buAutoNum type="arabicPeriod"/>
            </a:pPr>
            <a:r>
              <a:rPr lang="en-PH" sz="4000" b="0" dirty="0">
                <a:effectLst/>
                <a:latin typeface="Consolas" panose="020B0609020204030204" pitchFamily="49" charset="0"/>
              </a:rPr>
              <a:t>Create instance of Library</a:t>
            </a:r>
          </a:p>
          <a:p>
            <a:pPr marL="742950" indent="-742950">
              <a:buFontTx/>
              <a:buAutoNum type="arabicPeriod"/>
            </a:pPr>
            <a:r>
              <a:rPr lang="en-US" sz="4000" b="0" dirty="0">
                <a:effectLst/>
                <a:latin typeface="Consolas" panose="020B0609020204030204" pitchFamily="49" charset="0"/>
              </a:rPr>
              <a:t>Add books and members to the library</a:t>
            </a:r>
          </a:p>
          <a:p>
            <a:pPr marL="742950" indent="-742950">
              <a:buFontTx/>
              <a:buAutoNum type="arabicPeriod"/>
            </a:pPr>
            <a:r>
              <a:rPr lang="en-PH" sz="4000" b="0" dirty="0">
                <a:effectLst/>
                <a:latin typeface="Consolas" panose="020B0609020204030204" pitchFamily="49" charset="0"/>
              </a:rPr>
              <a:t>Display available books</a:t>
            </a:r>
          </a:p>
          <a:p>
            <a:pPr marL="742950" indent="-742950">
              <a:buFontTx/>
              <a:buAutoNum type="arabicPeriod"/>
            </a:pPr>
            <a:r>
              <a:rPr lang="en-US" sz="4000" b="0" dirty="0">
                <a:effectLst/>
                <a:latin typeface="Consolas" panose="020B0609020204030204" pitchFamily="49" charset="0"/>
              </a:rPr>
              <a:t>Member 1 checks out a book</a:t>
            </a:r>
          </a:p>
          <a:p>
            <a:pPr marL="742950" indent="-742950">
              <a:buFontTx/>
              <a:buAutoNum type="arabicPeriod"/>
            </a:pPr>
            <a:r>
              <a:rPr lang="en-US" sz="4000" b="0" dirty="0">
                <a:effectLst/>
                <a:latin typeface="Consolas" panose="020B0609020204030204" pitchFamily="49" charset="0"/>
              </a:rPr>
              <a:t>Display available books after checkout</a:t>
            </a:r>
            <a:endParaRPr lang="en-US" sz="4000" dirty="0">
              <a:latin typeface="Consolas" panose="020B0609020204030204" pitchFamily="49" charset="0"/>
            </a:endParaRPr>
          </a:p>
          <a:p>
            <a:pPr marL="742950" indent="-742950">
              <a:buFontTx/>
              <a:buAutoNum type="arabicPeriod"/>
            </a:pPr>
            <a:r>
              <a:rPr lang="en-US" sz="4000" b="0" dirty="0">
                <a:effectLst/>
                <a:latin typeface="Consolas" panose="020B0609020204030204" pitchFamily="49" charset="0"/>
              </a:rPr>
              <a:t>Member 2 tries to check out the same book (should fail)</a:t>
            </a:r>
          </a:p>
          <a:p>
            <a:pPr marL="742950" indent="-742950">
              <a:buFontTx/>
              <a:buAutoNum type="arabicPeriod"/>
            </a:pPr>
            <a:r>
              <a:rPr lang="en-US" sz="4000" b="0" dirty="0">
                <a:effectLst/>
                <a:latin typeface="Consolas" panose="020B0609020204030204" pitchFamily="49" charset="0"/>
              </a:rPr>
              <a:t>Member 1 returns the book</a:t>
            </a:r>
          </a:p>
          <a:p>
            <a:pPr marL="742950" indent="-742950">
              <a:buFontTx/>
              <a:buAutoNum type="arabicPeriod"/>
            </a:pPr>
            <a:r>
              <a:rPr lang="en-US" sz="4000" b="0" dirty="0">
                <a:effectLst/>
                <a:latin typeface="Consolas" panose="020B0609020204030204" pitchFamily="49" charset="0"/>
              </a:rPr>
              <a:t>Display available books after return</a:t>
            </a:r>
            <a:endParaRPr lang="en-PH" sz="4000" b="0" dirty="0">
              <a:effectLst/>
              <a:latin typeface="Consolas" panose="020B0609020204030204" pitchFamily="49" charset="0"/>
            </a:endParaRPr>
          </a:p>
        </p:txBody>
      </p:sp>
    </p:spTree>
    <p:extLst>
      <p:ext uri="{BB962C8B-B14F-4D97-AF65-F5344CB8AC3E}">
        <p14:creationId xmlns:p14="http://schemas.microsoft.com/office/powerpoint/2010/main" val="494601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8E729-F25F-0B11-3090-E036A4C2114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394A194-D576-74BE-CAD4-55FA08F4710C}"/>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B2110558-E535-1DBD-CC95-78346F3C5046}"/>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3A50353B-5B01-DF2B-0CA2-BC353A9F2475}"/>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24311844-7E8F-555A-8CD9-54EA94AB66EE}"/>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A82729BB-A848-E9DC-A361-2D4EED7323C5}"/>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078ADAC2-DD3D-9868-C14C-5E789E282EA1}"/>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961A42DB-AB5D-BF6F-7335-84894503D036}"/>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Try it with user input.</a:t>
            </a:r>
          </a:p>
        </p:txBody>
      </p:sp>
      <p:sp>
        <p:nvSpPr>
          <p:cNvPr id="24" name="TextBox 23">
            <a:extLst>
              <a:ext uri="{FF2B5EF4-FFF2-40B4-BE49-F238E27FC236}">
                <a16:creationId xmlns:a16="http://schemas.microsoft.com/office/drawing/2014/main" id="{A3BBD00D-EE32-4100-EF77-B4F3708939E8}"/>
              </a:ext>
            </a:extLst>
          </p:cNvPr>
          <p:cNvSpPr txBox="1"/>
          <p:nvPr/>
        </p:nvSpPr>
        <p:spPr>
          <a:xfrm>
            <a:off x="953437" y="2400300"/>
            <a:ext cx="16953563" cy="707886"/>
          </a:xfrm>
          <a:prstGeom prst="rect">
            <a:avLst/>
          </a:prstGeom>
          <a:noFill/>
        </p:spPr>
        <p:txBody>
          <a:bodyPr wrap="square">
            <a:spAutoFit/>
          </a:bodyPr>
          <a:lstStyle/>
          <a:p>
            <a:r>
              <a:rPr lang="en-US" sz="4000" dirty="0">
                <a:latin typeface="Consolas" panose="020B0609020204030204" pitchFamily="49" charset="0"/>
              </a:rPr>
              <a:t>Let’s revise our code.</a:t>
            </a:r>
            <a:endParaRPr lang="en-PH" sz="4000" b="0" dirty="0">
              <a:effectLst/>
              <a:latin typeface="Consolas" panose="020B0609020204030204" pitchFamily="49" charset="0"/>
            </a:endParaRPr>
          </a:p>
        </p:txBody>
      </p:sp>
    </p:spTree>
    <p:extLst>
      <p:ext uri="{BB962C8B-B14F-4D97-AF65-F5344CB8AC3E}">
        <p14:creationId xmlns:p14="http://schemas.microsoft.com/office/powerpoint/2010/main" val="3965758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7F948-F652-C129-4064-DA865DD9614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7AEBA4E-D07D-65B6-537F-AB5E788DD2E5}"/>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34DE2316-A4C8-75FA-67D8-A9C2DC596C67}"/>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9030A4BF-E8E5-6478-4584-EE4DCE2834A1}"/>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3698E804-3E33-BBF9-28B1-A0BFA3770969}"/>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7DD54391-87D1-FABC-7378-99C88321D558}"/>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2CC4BE51-369C-CEFC-0AE8-FECF8C969147}"/>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6B38FA10-04EB-DECA-8BC0-8374CA9D613F}"/>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OOP: Polymorphism</a:t>
            </a:r>
          </a:p>
        </p:txBody>
      </p:sp>
      <p:sp>
        <p:nvSpPr>
          <p:cNvPr id="24" name="TextBox 23">
            <a:extLst>
              <a:ext uri="{FF2B5EF4-FFF2-40B4-BE49-F238E27FC236}">
                <a16:creationId xmlns:a16="http://schemas.microsoft.com/office/drawing/2014/main" id="{33364457-84BB-AF2E-05A4-584C5FA4946F}"/>
              </a:ext>
            </a:extLst>
          </p:cNvPr>
          <p:cNvSpPr txBox="1"/>
          <p:nvPr/>
        </p:nvSpPr>
        <p:spPr>
          <a:xfrm>
            <a:off x="953437" y="2400300"/>
            <a:ext cx="16953563" cy="2308324"/>
          </a:xfrm>
          <a:prstGeom prst="rect">
            <a:avLst/>
          </a:prstGeom>
          <a:noFill/>
        </p:spPr>
        <p:txBody>
          <a:bodyPr wrap="square">
            <a:spAutoFit/>
          </a:bodyPr>
          <a:lstStyle/>
          <a:p>
            <a:pPr algn="just"/>
            <a:r>
              <a:rPr lang="en-US" sz="4800" dirty="0"/>
              <a:t>Polymorphism is most achieved through method overriding (run-time polymorphism) because Python doesn't natively support method overloading as strictly as languages like Java or C++.</a:t>
            </a:r>
            <a:endParaRPr lang="en-PH" sz="4800" b="0" dirty="0">
              <a:effectLst/>
              <a:latin typeface="Consolas" panose="020B0609020204030204" pitchFamily="49" charset="0"/>
            </a:endParaRPr>
          </a:p>
        </p:txBody>
      </p:sp>
    </p:spTree>
    <p:extLst>
      <p:ext uri="{BB962C8B-B14F-4D97-AF65-F5344CB8AC3E}">
        <p14:creationId xmlns:p14="http://schemas.microsoft.com/office/powerpoint/2010/main" val="249583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171DA-AEE6-8386-825B-43EACD5AA4D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3EA2595-2ABC-353C-1AFE-9CCF685C7612}"/>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6548FAAC-3003-6730-5ADC-3450D392F4E8}"/>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C320FF7C-623F-9737-FB1B-856FCC609A7F}"/>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2A167827-2685-329F-DDB0-D0D0918BC5C1}"/>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51B1A382-8A9A-0794-6C3A-450F10152757}"/>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FAEA0233-0309-2A8F-F802-BA889F748F55}"/>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A6E826B1-01C6-820D-3C4F-A91B46A2D739}"/>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OOP: Polymorphism Example</a:t>
            </a:r>
          </a:p>
        </p:txBody>
      </p:sp>
      <p:sp>
        <p:nvSpPr>
          <p:cNvPr id="24" name="TextBox 23">
            <a:extLst>
              <a:ext uri="{FF2B5EF4-FFF2-40B4-BE49-F238E27FC236}">
                <a16:creationId xmlns:a16="http://schemas.microsoft.com/office/drawing/2014/main" id="{D7436EB4-B5D3-2B7A-772A-7AF3EEBD79EA}"/>
              </a:ext>
            </a:extLst>
          </p:cNvPr>
          <p:cNvSpPr txBox="1"/>
          <p:nvPr/>
        </p:nvSpPr>
        <p:spPr>
          <a:xfrm>
            <a:off x="953437" y="2400300"/>
            <a:ext cx="16953563" cy="7786747"/>
          </a:xfrm>
          <a:prstGeom prst="rect">
            <a:avLst/>
          </a:prstGeom>
          <a:noFill/>
        </p:spPr>
        <p:txBody>
          <a:bodyPr wrap="square">
            <a:spAutoFit/>
          </a:bodyPr>
          <a:lstStyle/>
          <a:p>
            <a:pPr algn="just"/>
            <a:r>
              <a:rPr lang="en-US" sz="2500" b="0" dirty="0">
                <a:effectLst/>
                <a:latin typeface="Consolas" panose="020B0609020204030204" pitchFamily="49" charset="0"/>
              </a:rPr>
              <a:t>class Animal:</a:t>
            </a:r>
          </a:p>
          <a:p>
            <a:pPr algn="just"/>
            <a:r>
              <a:rPr lang="en-US" sz="2500" b="0" dirty="0">
                <a:effectLst/>
                <a:latin typeface="Consolas" panose="020B0609020204030204" pitchFamily="49" charset="0"/>
              </a:rPr>
              <a:t>    def speak(self):</a:t>
            </a:r>
          </a:p>
          <a:p>
            <a:pPr algn="just"/>
            <a:r>
              <a:rPr lang="en-US" sz="2500" b="0" dirty="0">
                <a:effectLst/>
                <a:latin typeface="Consolas" panose="020B0609020204030204" pitchFamily="49" charset="0"/>
              </a:rPr>
              <a:t>        print("Animal speaks")</a:t>
            </a:r>
          </a:p>
          <a:p>
            <a:pPr algn="just"/>
            <a:endParaRPr lang="en-US" sz="2500" b="0" dirty="0">
              <a:effectLst/>
              <a:latin typeface="Consolas" panose="020B0609020204030204" pitchFamily="49" charset="0"/>
            </a:endParaRPr>
          </a:p>
          <a:p>
            <a:pPr algn="just"/>
            <a:r>
              <a:rPr lang="en-US" sz="2500" b="0" dirty="0">
                <a:effectLst/>
                <a:latin typeface="Consolas" panose="020B0609020204030204" pitchFamily="49" charset="0"/>
              </a:rPr>
              <a:t>class Dog(Animal):</a:t>
            </a:r>
          </a:p>
          <a:p>
            <a:pPr algn="just"/>
            <a:r>
              <a:rPr lang="en-US" sz="2500" b="0" dirty="0">
                <a:effectLst/>
                <a:latin typeface="Consolas" panose="020B0609020204030204" pitchFamily="49" charset="0"/>
              </a:rPr>
              <a:t>    def speak(self):</a:t>
            </a:r>
          </a:p>
          <a:p>
            <a:pPr algn="just"/>
            <a:r>
              <a:rPr lang="en-US" sz="2500" b="0" dirty="0">
                <a:effectLst/>
                <a:latin typeface="Consolas" panose="020B0609020204030204" pitchFamily="49" charset="0"/>
              </a:rPr>
              <a:t>        print("Dog barks")</a:t>
            </a:r>
          </a:p>
          <a:p>
            <a:pPr algn="just"/>
            <a:endParaRPr lang="en-US" sz="2500" b="0" dirty="0">
              <a:effectLst/>
              <a:latin typeface="Consolas" panose="020B0609020204030204" pitchFamily="49" charset="0"/>
            </a:endParaRPr>
          </a:p>
          <a:p>
            <a:pPr algn="just"/>
            <a:r>
              <a:rPr lang="en-US" sz="2500" b="0" dirty="0">
                <a:effectLst/>
                <a:latin typeface="Consolas" panose="020B0609020204030204" pitchFamily="49" charset="0"/>
              </a:rPr>
              <a:t>class Cat(Animal):</a:t>
            </a:r>
          </a:p>
          <a:p>
            <a:pPr algn="just"/>
            <a:r>
              <a:rPr lang="en-US" sz="2500" b="0" dirty="0">
                <a:effectLst/>
                <a:latin typeface="Consolas" panose="020B0609020204030204" pitchFamily="49" charset="0"/>
              </a:rPr>
              <a:t>    def speak(self):</a:t>
            </a:r>
          </a:p>
          <a:p>
            <a:pPr algn="just"/>
            <a:r>
              <a:rPr lang="en-US" sz="2500" b="0" dirty="0">
                <a:effectLst/>
                <a:latin typeface="Consolas" panose="020B0609020204030204" pitchFamily="49" charset="0"/>
              </a:rPr>
              <a:t>        print("Cat meows")</a:t>
            </a:r>
          </a:p>
          <a:p>
            <a:pPr algn="just"/>
            <a:endParaRPr lang="en-US" sz="2500" b="0" dirty="0">
              <a:effectLst/>
              <a:latin typeface="Consolas" panose="020B0609020204030204" pitchFamily="49" charset="0"/>
            </a:endParaRPr>
          </a:p>
          <a:p>
            <a:pPr algn="just"/>
            <a:r>
              <a:rPr lang="en-US" sz="2500" b="0" dirty="0">
                <a:effectLst/>
                <a:latin typeface="Consolas" panose="020B0609020204030204" pitchFamily="49" charset="0"/>
              </a:rPr>
              <a:t># Create objects of Dog and Cat</a:t>
            </a:r>
          </a:p>
          <a:p>
            <a:pPr algn="just"/>
            <a:r>
              <a:rPr lang="en-US" sz="2500" b="0" dirty="0">
                <a:effectLst/>
                <a:latin typeface="Consolas" panose="020B0609020204030204" pitchFamily="49" charset="0"/>
              </a:rPr>
              <a:t>dog = Dog()</a:t>
            </a:r>
          </a:p>
          <a:p>
            <a:pPr algn="just"/>
            <a:r>
              <a:rPr lang="en-US" sz="2500" b="0" dirty="0">
                <a:effectLst/>
                <a:latin typeface="Consolas" panose="020B0609020204030204" pitchFamily="49" charset="0"/>
              </a:rPr>
              <a:t>cat = Cat()</a:t>
            </a:r>
          </a:p>
          <a:p>
            <a:pPr algn="just"/>
            <a:endParaRPr lang="en-US" sz="2500" b="0" dirty="0">
              <a:effectLst/>
              <a:latin typeface="Consolas" panose="020B0609020204030204" pitchFamily="49" charset="0"/>
            </a:endParaRPr>
          </a:p>
          <a:p>
            <a:pPr algn="just"/>
            <a:r>
              <a:rPr lang="en-US" sz="2500" b="0" dirty="0">
                <a:effectLst/>
                <a:latin typeface="Consolas" panose="020B0609020204030204" pitchFamily="49" charset="0"/>
              </a:rPr>
              <a:t># Call the same method on both objects, but with different outputs</a:t>
            </a:r>
          </a:p>
          <a:p>
            <a:pPr algn="just"/>
            <a:r>
              <a:rPr lang="en-US" sz="2500" b="0" dirty="0" err="1">
                <a:effectLst/>
                <a:latin typeface="Consolas" panose="020B0609020204030204" pitchFamily="49" charset="0"/>
              </a:rPr>
              <a:t>dog.speak</a:t>
            </a:r>
            <a:r>
              <a:rPr lang="en-US" sz="2500" b="0" dirty="0">
                <a:effectLst/>
                <a:latin typeface="Consolas" panose="020B0609020204030204" pitchFamily="49" charset="0"/>
              </a:rPr>
              <a:t>()  # Output: Dog barks</a:t>
            </a:r>
          </a:p>
          <a:p>
            <a:pPr algn="just"/>
            <a:r>
              <a:rPr lang="en-US" sz="2500" b="0" dirty="0" err="1">
                <a:effectLst/>
                <a:latin typeface="Consolas" panose="020B0609020204030204" pitchFamily="49" charset="0"/>
              </a:rPr>
              <a:t>cat.speak</a:t>
            </a:r>
            <a:r>
              <a:rPr lang="en-US" sz="2500" b="0" dirty="0">
                <a:effectLst/>
                <a:latin typeface="Consolas" panose="020B0609020204030204" pitchFamily="49" charset="0"/>
              </a:rPr>
              <a:t>()  # Output: Cat meows</a:t>
            </a:r>
          </a:p>
          <a:p>
            <a:pPr algn="just"/>
            <a:endParaRPr lang="en-PH" sz="2500" b="0" dirty="0">
              <a:effectLst/>
              <a:latin typeface="Consolas" panose="020B0609020204030204" pitchFamily="49" charset="0"/>
            </a:endParaRPr>
          </a:p>
        </p:txBody>
      </p:sp>
    </p:spTree>
    <p:extLst>
      <p:ext uri="{BB962C8B-B14F-4D97-AF65-F5344CB8AC3E}">
        <p14:creationId xmlns:p14="http://schemas.microsoft.com/office/powerpoint/2010/main" val="302382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240000" y="7086600"/>
            <a:ext cx="3200400" cy="3200400"/>
            <a:chOff x="0" y="0"/>
            <a:chExt cx="10022021" cy="9446043"/>
          </a:xfrm>
        </p:grpSpPr>
        <p:sp>
          <p:nvSpPr>
            <p:cNvPr id="3" name="Freeform 3"/>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6FC96476-CFAB-18A8-4841-0A0AA21B7D24}"/>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DCBA537A-7358-1B27-5F22-0AAC08438006}"/>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Recursion</a:t>
            </a:r>
          </a:p>
        </p:txBody>
      </p:sp>
      <p:sp>
        <p:nvSpPr>
          <p:cNvPr id="24" name="TextBox 23">
            <a:extLst>
              <a:ext uri="{FF2B5EF4-FFF2-40B4-BE49-F238E27FC236}">
                <a16:creationId xmlns:a16="http://schemas.microsoft.com/office/drawing/2014/main" id="{EBE5AEC0-DCCA-6A88-BD04-736997ED61BB}"/>
              </a:ext>
            </a:extLst>
          </p:cNvPr>
          <p:cNvSpPr txBox="1"/>
          <p:nvPr/>
        </p:nvSpPr>
        <p:spPr>
          <a:xfrm>
            <a:off x="953437" y="2628900"/>
            <a:ext cx="16953563" cy="6001643"/>
          </a:xfrm>
          <a:prstGeom prst="rect">
            <a:avLst/>
          </a:prstGeom>
          <a:noFill/>
        </p:spPr>
        <p:txBody>
          <a:bodyPr wrap="square">
            <a:spAutoFit/>
          </a:bodyPr>
          <a:lstStyle/>
          <a:p>
            <a:pPr algn="just"/>
            <a:r>
              <a:rPr lang="en-US" sz="4800" dirty="0"/>
              <a:t>Recursion is a programming technique where a function calls itself to solve a problem. It is typically used for problems that can be broken down into smaller, similar sub-problems. A recursive function must have:</a:t>
            </a:r>
          </a:p>
          <a:p>
            <a:pPr algn="just"/>
            <a:endParaRPr lang="en-US" sz="4800" dirty="0">
              <a:latin typeface="Consolas" panose="020B0609020204030204" pitchFamily="49" charset="0"/>
            </a:endParaRPr>
          </a:p>
          <a:p>
            <a:pPr marL="685800" indent="-685800" algn="just">
              <a:buFont typeface="Wingdings" panose="05000000000000000000" pitchFamily="2" charset="2"/>
              <a:buChar char="ü"/>
            </a:pPr>
            <a:r>
              <a:rPr lang="en-US" sz="4800" dirty="0">
                <a:latin typeface="Consolas" panose="020B0609020204030204" pitchFamily="49" charset="0"/>
              </a:rPr>
              <a:t>Base Case: A condition that stops the recursion.</a:t>
            </a:r>
          </a:p>
          <a:p>
            <a:pPr marL="685800" indent="-685800" algn="just">
              <a:buFont typeface="Wingdings" panose="05000000000000000000" pitchFamily="2" charset="2"/>
              <a:buChar char="ü"/>
            </a:pPr>
            <a:r>
              <a:rPr lang="en-US" sz="4800" dirty="0">
                <a:latin typeface="Consolas" panose="020B0609020204030204" pitchFamily="49" charset="0"/>
              </a:rPr>
              <a:t>Recursive Case: The part of the function where it calls itself to continue the process.</a:t>
            </a:r>
          </a:p>
        </p:txBody>
      </p:sp>
    </p:spTree>
    <p:extLst>
      <p:ext uri="{BB962C8B-B14F-4D97-AF65-F5344CB8AC3E}">
        <p14:creationId xmlns:p14="http://schemas.microsoft.com/office/powerpoint/2010/main" val="2222555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99DD0-AEE8-C330-2983-F37B03DBDDE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A84F685-681A-3018-5694-D133EB25EEE5}"/>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32FF2224-AC77-82E8-A0EC-97C24E16EFEF}"/>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F003C1E4-E8C2-ACE3-56B3-4CC94A2C32DD}"/>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FE3B6AAA-EB29-E353-106C-0C43DCF7F62D}"/>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760C8B84-4C3B-CEE1-AD38-FEAD1AC0DB1C}"/>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CBA270E8-4D5E-F0CC-2216-8F6D9C94BC4D}"/>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906E347B-5ADB-666E-5AB1-BDD60A6A54FA}"/>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Task</a:t>
            </a:r>
          </a:p>
        </p:txBody>
      </p:sp>
      <p:sp>
        <p:nvSpPr>
          <p:cNvPr id="24" name="TextBox 23">
            <a:extLst>
              <a:ext uri="{FF2B5EF4-FFF2-40B4-BE49-F238E27FC236}">
                <a16:creationId xmlns:a16="http://schemas.microsoft.com/office/drawing/2014/main" id="{1CBD853D-5594-B8CC-B6B5-166D3A73CE9D}"/>
              </a:ext>
            </a:extLst>
          </p:cNvPr>
          <p:cNvSpPr txBox="1"/>
          <p:nvPr/>
        </p:nvSpPr>
        <p:spPr>
          <a:xfrm>
            <a:off x="953437" y="2400300"/>
            <a:ext cx="16953563" cy="2308324"/>
          </a:xfrm>
          <a:prstGeom prst="rect">
            <a:avLst/>
          </a:prstGeom>
          <a:noFill/>
        </p:spPr>
        <p:txBody>
          <a:bodyPr wrap="square">
            <a:spAutoFit/>
          </a:bodyPr>
          <a:lstStyle/>
          <a:p>
            <a:pPr algn="just"/>
            <a:r>
              <a:rPr lang="en-US" sz="4800" dirty="0"/>
              <a:t>Create a Python program that demonstrates polymorphism by defining a Shape class with subclasses Circle and Square, each having its own implementation of the area() method.</a:t>
            </a:r>
            <a:endParaRPr lang="en-PH" sz="4800" b="0" dirty="0">
              <a:effectLst/>
              <a:latin typeface="Consolas" panose="020B0609020204030204" pitchFamily="49" charset="0"/>
            </a:endParaRPr>
          </a:p>
        </p:txBody>
      </p:sp>
    </p:spTree>
    <p:extLst>
      <p:ext uri="{BB962C8B-B14F-4D97-AF65-F5344CB8AC3E}">
        <p14:creationId xmlns:p14="http://schemas.microsoft.com/office/powerpoint/2010/main" val="2814216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B1986-186A-8F6E-67FC-97735FA2690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F734EA8-4171-A798-20FC-9930E889E762}"/>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C1FA76BF-C4C8-F9FE-00A3-2C19BA49B287}"/>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DC2C4640-0306-DD95-906E-88FE851EF78A}"/>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32E5911C-2B7F-123C-337E-BC9949CB3E09}"/>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9405B570-8079-B098-65EF-231B871F3B54}"/>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79231F22-3FAD-94AC-D208-78DE6B62C76A}"/>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51FD15BC-B43B-9779-23BF-998FAA8EEAAF}"/>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OOP: Inheritance</a:t>
            </a:r>
          </a:p>
        </p:txBody>
      </p:sp>
      <p:sp>
        <p:nvSpPr>
          <p:cNvPr id="24" name="TextBox 23">
            <a:extLst>
              <a:ext uri="{FF2B5EF4-FFF2-40B4-BE49-F238E27FC236}">
                <a16:creationId xmlns:a16="http://schemas.microsoft.com/office/drawing/2014/main" id="{31EC612A-66CB-0484-E5D6-D840BE70A424}"/>
              </a:ext>
            </a:extLst>
          </p:cNvPr>
          <p:cNvSpPr txBox="1"/>
          <p:nvPr/>
        </p:nvSpPr>
        <p:spPr>
          <a:xfrm>
            <a:off x="953437" y="2400300"/>
            <a:ext cx="16953563" cy="4524315"/>
          </a:xfrm>
          <a:prstGeom prst="rect">
            <a:avLst/>
          </a:prstGeom>
          <a:noFill/>
        </p:spPr>
        <p:txBody>
          <a:bodyPr wrap="square">
            <a:spAutoFit/>
          </a:bodyPr>
          <a:lstStyle/>
          <a:p>
            <a:pPr algn="just"/>
            <a:r>
              <a:rPr lang="en-US" sz="4800" b="1" dirty="0"/>
              <a:t>Inheritance</a:t>
            </a:r>
            <a:r>
              <a:rPr lang="en-US" sz="4800" dirty="0"/>
              <a:t> is a fundamental concept in Object-Oriented Programming (OOP) that allows one class (called a </a:t>
            </a:r>
            <a:r>
              <a:rPr lang="en-US" sz="4800" b="1" dirty="0"/>
              <a:t>child class</a:t>
            </a:r>
            <a:r>
              <a:rPr lang="en-US" sz="4800" dirty="0"/>
              <a:t> or </a:t>
            </a:r>
            <a:r>
              <a:rPr lang="en-US" sz="4800" b="1" dirty="0"/>
              <a:t>subclass</a:t>
            </a:r>
            <a:r>
              <a:rPr lang="en-US" sz="4800" dirty="0"/>
              <a:t>) to inherit attributes and methods from another class (called a </a:t>
            </a:r>
            <a:r>
              <a:rPr lang="en-US" sz="4800" b="1" dirty="0"/>
              <a:t>parent class</a:t>
            </a:r>
            <a:r>
              <a:rPr lang="en-US" sz="4800" dirty="0"/>
              <a:t> or </a:t>
            </a:r>
            <a:r>
              <a:rPr lang="en-US" sz="4800" b="1" dirty="0"/>
              <a:t>superclass</a:t>
            </a:r>
            <a:r>
              <a:rPr lang="en-US" sz="4800" dirty="0"/>
              <a:t>). Inheritance allows you to create new classes based on existing ones, promoting code reuse and the creation of more specialized classes.</a:t>
            </a:r>
            <a:endParaRPr lang="en-PH" sz="4800" b="0" dirty="0">
              <a:effectLst/>
              <a:latin typeface="Consolas" panose="020B0609020204030204" pitchFamily="49" charset="0"/>
            </a:endParaRPr>
          </a:p>
        </p:txBody>
      </p:sp>
    </p:spTree>
    <p:extLst>
      <p:ext uri="{BB962C8B-B14F-4D97-AF65-F5344CB8AC3E}">
        <p14:creationId xmlns:p14="http://schemas.microsoft.com/office/powerpoint/2010/main" val="3355564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87104-35C9-A8FC-48E1-811B7BD0B0B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020F8D6-8A7B-2AC8-7B5B-326769338DBD}"/>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76EAC1C5-47E8-28AC-FDF7-A71D96252D92}"/>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634CCD49-780F-8AFB-A314-AA5382D5C487}"/>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40C10847-FA1A-EB08-B7D5-24DBD5394D90}"/>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22F9A16B-AE68-AFBF-3E8C-86465C104BF9}"/>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C38AA07B-2EA8-12FE-B7FF-E1BDD4E7CC76}"/>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833AC95A-1ADD-FD4B-6973-6E2E756FD175}"/>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OOP: Inheritance</a:t>
            </a:r>
          </a:p>
        </p:txBody>
      </p:sp>
      <p:sp>
        <p:nvSpPr>
          <p:cNvPr id="24" name="TextBox 23">
            <a:extLst>
              <a:ext uri="{FF2B5EF4-FFF2-40B4-BE49-F238E27FC236}">
                <a16:creationId xmlns:a16="http://schemas.microsoft.com/office/drawing/2014/main" id="{F9ABF480-1182-DF77-C092-9D9C23F6924D}"/>
              </a:ext>
            </a:extLst>
          </p:cNvPr>
          <p:cNvSpPr txBox="1"/>
          <p:nvPr/>
        </p:nvSpPr>
        <p:spPr>
          <a:xfrm>
            <a:off x="953437" y="2400300"/>
            <a:ext cx="16953563" cy="6001643"/>
          </a:xfrm>
          <a:prstGeom prst="rect">
            <a:avLst/>
          </a:prstGeom>
          <a:noFill/>
        </p:spPr>
        <p:txBody>
          <a:bodyPr wrap="square">
            <a:spAutoFit/>
          </a:bodyPr>
          <a:lstStyle/>
          <a:p>
            <a:pPr algn="just"/>
            <a:r>
              <a:rPr lang="en-US" sz="4800" dirty="0"/>
              <a:t>Key points about inheritance:</a:t>
            </a:r>
          </a:p>
          <a:p>
            <a:pPr algn="just"/>
            <a:endParaRPr lang="en-US" sz="4800" dirty="0"/>
          </a:p>
          <a:p>
            <a:pPr marL="685800" indent="-685800" algn="just">
              <a:buFont typeface="Wingdings" panose="05000000000000000000" pitchFamily="2" charset="2"/>
              <a:buChar char="ü"/>
            </a:pPr>
            <a:r>
              <a:rPr lang="en-US" sz="4800" dirty="0"/>
              <a:t>Parent class (Superclass): The class that provides common attributes and methods.</a:t>
            </a:r>
          </a:p>
          <a:p>
            <a:pPr marL="685800" indent="-685800" algn="just">
              <a:buFont typeface="Wingdings" panose="05000000000000000000" pitchFamily="2" charset="2"/>
              <a:buChar char="ü"/>
            </a:pPr>
            <a:r>
              <a:rPr lang="en-US" sz="4800" dirty="0"/>
              <a:t>Child class (Subclass): The class that inherits from the parent class and can have additional or modified attributes and methods.</a:t>
            </a:r>
          </a:p>
          <a:p>
            <a:pPr marL="685800" indent="-685800" algn="just">
              <a:buFont typeface="Wingdings" panose="05000000000000000000" pitchFamily="2" charset="2"/>
              <a:buChar char="ü"/>
            </a:pPr>
            <a:r>
              <a:rPr lang="en-US" sz="4800" dirty="0"/>
              <a:t>super(): A function used to call methods from the parent class.</a:t>
            </a:r>
            <a:endParaRPr lang="en-PH" sz="4800" dirty="0">
              <a:effectLst/>
              <a:latin typeface="Consolas" panose="020B0609020204030204" pitchFamily="49" charset="0"/>
            </a:endParaRPr>
          </a:p>
        </p:txBody>
      </p:sp>
    </p:spTree>
    <p:extLst>
      <p:ext uri="{BB962C8B-B14F-4D97-AF65-F5344CB8AC3E}">
        <p14:creationId xmlns:p14="http://schemas.microsoft.com/office/powerpoint/2010/main" val="3049825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D5029-EB3D-B966-3E74-8CFC2F87678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9361BD3-E988-4481-EA7D-DD0FECB93AAC}"/>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7F236253-E112-8B59-1511-60816ED137F2}"/>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76CA0025-462E-DEE7-FBC8-5A9EE3A48A93}"/>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F2126ADA-9813-A012-75B5-9E5A16AE101A}"/>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BD63B7E5-FEE5-7867-95FB-F185662372BC}"/>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F76ADF97-0B5B-DD4D-E224-B938EEA21A2D}"/>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455A9238-CA87-08A9-814C-700A1203EE2F}"/>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OOP: Inheritance Example</a:t>
            </a:r>
          </a:p>
        </p:txBody>
      </p:sp>
      <p:sp>
        <p:nvSpPr>
          <p:cNvPr id="24" name="TextBox 23">
            <a:extLst>
              <a:ext uri="{FF2B5EF4-FFF2-40B4-BE49-F238E27FC236}">
                <a16:creationId xmlns:a16="http://schemas.microsoft.com/office/drawing/2014/main" id="{6A2496E3-E088-EEFA-CE81-47CB06927B61}"/>
              </a:ext>
            </a:extLst>
          </p:cNvPr>
          <p:cNvSpPr txBox="1"/>
          <p:nvPr/>
        </p:nvSpPr>
        <p:spPr>
          <a:xfrm>
            <a:off x="953437" y="2400300"/>
            <a:ext cx="16953563" cy="7417415"/>
          </a:xfrm>
          <a:prstGeom prst="rect">
            <a:avLst/>
          </a:prstGeom>
          <a:noFill/>
        </p:spPr>
        <p:txBody>
          <a:bodyPr wrap="square">
            <a:spAutoFit/>
          </a:bodyPr>
          <a:lstStyle/>
          <a:p>
            <a:pPr algn="just"/>
            <a:r>
              <a:rPr lang="en-US" sz="1400" dirty="0"/>
              <a:t># Parent Class</a:t>
            </a:r>
          </a:p>
          <a:p>
            <a:pPr algn="just"/>
            <a:r>
              <a:rPr lang="en-US" sz="1400" dirty="0"/>
              <a:t>class Vehicle:</a:t>
            </a:r>
          </a:p>
          <a:p>
            <a:pPr algn="just"/>
            <a:r>
              <a:rPr lang="en-US" sz="1400" dirty="0"/>
              <a:t>    def __</a:t>
            </a:r>
            <a:r>
              <a:rPr lang="en-US" sz="1400" dirty="0" err="1"/>
              <a:t>init</a:t>
            </a:r>
            <a:r>
              <a:rPr lang="en-US" sz="1400" dirty="0"/>
              <a:t>__(self, brand, model):</a:t>
            </a:r>
          </a:p>
          <a:p>
            <a:pPr algn="just"/>
            <a:r>
              <a:rPr lang="en-US" sz="1400" dirty="0"/>
              <a:t>        </a:t>
            </a:r>
            <a:r>
              <a:rPr lang="en-US" sz="1400" dirty="0" err="1"/>
              <a:t>self.brand</a:t>
            </a:r>
            <a:r>
              <a:rPr lang="en-US" sz="1400" dirty="0"/>
              <a:t> = brand</a:t>
            </a:r>
          </a:p>
          <a:p>
            <a:pPr algn="just"/>
            <a:r>
              <a:rPr lang="en-US" sz="1400" dirty="0"/>
              <a:t>        </a:t>
            </a:r>
            <a:r>
              <a:rPr lang="en-US" sz="1400" dirty="0" err="1"/>
              <a:t>self.model</a:t>
            </a:r>
            <a:r>
              <a:rPr lang="en-US" sz="1400" dirty="0"/>
              <a:t> = model</a:t>
            </a:r>
          </a:p>
          <a:p>
            <a:pPr algn="just"/>
            <a:endParaRPr lang="en-US" sz="1400" dirty="0"/>
          </a:p>
          <a:p>
            <a:pPr algn="just"/>
            <a:r>
              <a:rPr lang="en-US" sz="1400" dirty="0"/>
              <a:t>    def </a:t>
            </a:r>
            <a:r>
              <a:rPr lang="en-US" sz="1400" dirty="0" err="1"/>
              <a:t>vehicle_info</a:t>
            </a:r>
            <a:r>
              <a:rPr lang="en-US" sz="1400" dirty="0"/>
              <a:t>(self):</a:t>
            </a:r>
          </a:p>
          <a:p>
            <a:pPr algn="just"/>
            <a:r>
              <a:rPr lang="en-US" sz="1400" dirty="0"/>
              <a:t>        return f"{</a:t>
            </a:r>
            <a:r>
              <a:rPr lang="en-US" sz="1400" dirty="0" err="1"/>
              <a:t>self.brand</a:t>
            </a:r>
            <a:r>
              <a:rPr lang="en-US" sz="1400" dirty="0"/>
              <a:t>} {</a:t>
            </a:r>
            <a:r>
              <a:rPr lang="en-US" sz="1400" dirty="0" err="1"/>
              <a:t>self.model</a:t>
            </a:r>
            <a:r>
              <a:rPr lang="en-US" sz="1400" dirty="0"/>
              <a:t>}"</a:t>
            </a:r>
          </a:p>
          <a:p>
            <a:pPr algn="just"/>
            <a:endParaRPr lang="en-US" sz="1400" dirty="0"/>
          </a:p>
          <a:p>
            <a:pPr algn="just"/>
            <a:r>
              <a:rPr lang="en-US" sz="1400" dirty="0"/>
              <a:t># Child Class 1: Car</a:t>
            </a:r>
          </a:p>
          <a:p>
            <a:pPr algn="just"/>
            <a:r>
              <a:rPr lang="en-US" sz="1400" dirty="0"/>
              <a:t>class Car(Vehicle):</a:t>
            </a:r>
          </a:p>
          <a:p>
            <a:pPr algn="just"/>
            <a:r>
              <a:rPr lang="en-US" sz="1400" dirty="0"/>
              <a:t>    def __</a:t>
            </a:r>
            <a:r>
              <a:rPr lang="en-US" sz="1400" dirty="0" err="1"/>
              <a:t>init</a:t>
            </a:r>
            <a:r>
              <a:rPr lang="en-US" sz="1400" dirty="0"/>
              <a:t>__(self, brand, model, doors):</a:t>
            </a:r>
          </a:p>
          <a:p>
            <a:pPr algn="just"/>
            <a:r>
              <a:rPr lang="en-US" sz="1400" dirty="0"/>
              <a:t>        super().__</a:t>
            </a:r>
            <a:r>
              <a:rPr lang="en-US" sz="1400" dirty="0" err="1"/>
              <a:t>init</a:t>
            </a:r>
            <a:r>
              <a:rPr lang="en-US" sz="1400" dirty="0"/>
              <a:t>__(brand, model)  # Calling the constructor of the parent class</a:t>
            </a:r>
          </a:p>
          <a:p>
            <a:pPr algn="just"/>
            <a:r>
              <a:rPr lang="en-US" sz="1400" dirty="0"/>
              <a:t>        </a:t>
            </a:r>
            <a:r>
              <a:rPr lang="en-US" sz="1400" dirty="0" err="1"/>
              <a:t>self.doors</a:t>
            </a:r>
            <a:r>
              <a:rPr lang="en-US" sz="1400" dirty="0"/>
              <a:t> = doors</a:t>
            </a:r>
          </a:p>
          <a:p>
            <a:pPr algn="just"/>
            <a:endParaRPr lang="en-US" sz="1400" dirty="0"/>
          </a:p>
          <a:p>
            <a:pPr algn="just"/>
            <a:r>
              <a:rPr lang="en-US" sz="1400" dirty="0"/>
              <a:t>    def </a:t>
            </a:r>
            <a:r>
              <a:rPr lang="en-US" sz="1400" dirty="0" err="1"/>
              <a:t>car_info</a:t>
            </a:r>
            <a:r>
              <a:rPr lang="en-US" sz="1400" dirty="0"/>
              <a:t>(self):</a:t>
            </a:r>
          </a:p>
          <a:p>
            <a:pPr algn="just"/>
            <a:r>
              <a:rPr lang="en-US" sz="1400" dirty="0"/>
              <a:t>        return f"{</a:t>
            </a:r>
            <a:r>
              <a:rPr lang="en-US" sz="1400" dirty="0" err="1"/>
              <a:t>self.vehicle_info</a:t>
            </a:r>
            <a:r>
              <a:rPr lang="en-US" sz="1400" dirty="0"/>
              <a:t>()} with {</a:t>
            </a:r>
            <a:r>
              <a:rPr lang="en-US" sz="1400" dirty="0" err="1"/>
              <a:t>self.doors</a:t>
            </a:r>
            <a:r>
              <a:rPr lang="en-US" sz="1400" dirty="0"/>
              <a:t>} doors"</a:t>
            </a:r>
          </a:p>
          <a:p>
            <a:pPr algn="just"/>
            <a:endParaRPr lang="en-US" sz="1400" dirty="0"/>
          </a:p>
          <a:p>
            <a:pPr algn="just"/>
            <a:r>
              <a:rPr lang="en-US" sz="1400" dirty="0"/>
              <a:t># Child Class 2: Truck</a:t>
            </a:r>
          </a:p>
          <a:p>
            <a:pPr algn="just"/>
            <a:r>
              <a:rPr lang="en-US" sz="1400" dirty="0"/>
              <a:t>class Truck(Vehicle):</a:t>
            </a:r>
          </a:p>
          <a:p>
            <a:pPr algn="just"/>
            <a:r>
              <a:rPr lang="en-US" sz="1400" dirty="0"/>
              <a:t>    def __</a:t>
            </a:r>
            <a:r>
              <a:rPr lang="en-US" sz="1400" dirty="0" err="1"/>
              <a:t>init</a:t>
            </a:r>
            <a:r>
              <a:rPr lang="en-US" sz="1400" dirty="0"/>
              <a:t>__(self, brand, model, capacity):</a:t>
            </a:r>
          </a:p>
          <a:p>
            <a:pPr algn="just"/>
            <a:r>
              <a:rPr lang="en-US" sz="1400" dirty="0"/>
              <a:t>        super().__</a:t>
            </a:r>
            <a:r>
              <a:rPr lang="en-US" sz="1400" dirty="0" err="1"/>
              <a:t>init</a:t>
            </a:r>
            <a:r>
              <a:rPr lang="en-US" sz="1400" dirty="0"/>
              <a:t>__(brand, model)  # Calling the constructor of the parent class</a:t>
            </a:r>
          </a:p>
          <a:p>
            <a:pPr algn="just"/>
            <a:r>
              <a:rPr lang="en-US" sz="1400" dirty="0"/>
              <a:t>        </a:t>
            </a:r>
            <a:r>
              <a:rPr lang="en-US" sz="1400" dirty="0" err="1"/>
              <a:t>self.capacity</a:t>
            </a:r>
            <a:r>
              <a:rPr lang="en-US" sz="1400" dirty="0"/>
              <a:t> = capacity</a:t>
            </a:r>
          </a:p>
          <a:p>
            <a:pPr algn="just"/>
            <a:endParaRPr lang="en-US" sz="1400" dirty="0"/>
          </a:p>
          <a:p>
            <a:pPr algn="just"/>
            <a:r>
              <a:rPr lang="en-US" sz="1400" dirty="0"/>
              <a:t>    def </a:t>
            </a:r>
            <a:r>
              <a:rPr lang="en-US" sz="1400" dirty="0" err="1"/>
              <a:t>truck_info</a:t>
            </a:r>
            <a:r>
              <a:rPr lang="en-US" sz="1400" dirty="0"/>
              <a:t>(self):</a:t>
            </a:r>
          </a:p>
          <a:p>
            <a:pPr algn="just"/>
            <a:r>
              <a:rPr lang="en-US" sz="1400" dirty="0"/>
              <a:t>        return f"{</a:t>
            </a:r>
            <a:r>
              <a:rPr lang="en-US" sz="1400" dirty="0" err="1"/>
              <a:t>self.vehicle_info</a:t>
            </a:r>
            <a:r>
              <a:rPr lang="en-US" sz="1400" dirty="0"/>
              <a:t>()} with {</a:t>
            </a:r>
            <a:r>
              <a:rPr lang="en-US" sz="1400" dirty="0" err="1"/>
              <a:t>self.capacity</a:t>
            </a:r>
            <a:r>
              <a:rPr lang="en-US" sz="1400" dirty="0"/>
              <a:t>} tons capacity"</a:t>
            </a:r>
          </a:p>
          <a:p>
            <a:pPr algn="just"/>
            <a:endParaRPr lang="en-US" sz="1400" dirty="0"/>
          </a:p>
          <a:p>
            <a:pPr algn="just"/>
            <a:r>
              <a:rPr lang="en-US" sz="1400" dirty="0"/>
              <a:t># Create objects of Car and Truck</a:t>
            </a:r>
          </a:p>
          <a:p>
            <a:pPr algn="just"/>
            <a:r>
              <a:rPr lang="en-US" sz="1400" dirty="0"/>
              <a:t>car = Car("Toyota", "Camry", 4)</a:t>
            </a:r>
          </a:p>
          <a:p>
            <a:pPr algn="just"/>
            <a:r>
              <a:rPr lang="en-US" sz="1400" dirty="0"/>
              <a:t>truck = Truck("Ford", "F-150", 10)</a:t>
            </a:r>
          </a:p>
          <a:p>
            <a:pPr algn="just"/>
            <a:endParaRPr lang="en-US" sz="1400" dirty="0"/>
          </a:p>
          <a:p>
            <a:pPr algn="just"/>
            <a:r>
              <a:rPr lang="en-US" sz="1400" dirty="0"/>
              <a:t># Call methods from both classes</a:t>
            </a:r>
          </a:p>
          <a:p>
            <a:pPr algn="just"/>
            <a:r>
              <a:rPr lang="en-US" sz="1400" dirty="0"/>
              <a:t>print(</a:t>
            </a:r>
            <a:r>
              <a:rPr lang="en-US" sz="1400" dirty="0" err="1"/>
              <a:t>car.car_info</a:t>
            </a:r>
            <a:r>
              <a:rPr lang="en-US" sz="1400" dirty="0"/>
              <a:t>()) </a:t>
            </a:r>
          </a:p>
          <a:p>
            <a:pPr algn="just"/>
            <a:r>
              <a:rPr lang="en-US" sz="1400" dirty="0"/>
              <a:t>print(</a:t>
            </a:r>
            <a:r>
              <a:rPr lang="en-US" sz="1400" dirty="0" err="1"/>
              <a:t>truck.truck_info</a:t>
            </a:r>
            <a:r>
              <a:rPr lang="en-US" sz="1400" dirty="0"/>
              <a:t>())</a:t>
            </a:r>
          </a:p>
        </p:txBody>
      </p:sp>
    </p:spTree>
    <p:extLst>
      <p:ext uri="{BB962C8B-B14F-4D97-AF65-F5344CB8AC3E}">
        <p14:creationId xmlns:p14="http://schemas.microsoft.com/office/powerpoint/2010/main" val="1615678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FB31A-06D9-27C3-642E-8B013972CDA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B0C136A-837B-B94F-A6DC-B205BF818479}"/>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A6BBF88A-FC3C-4457-65C9-7BCE187FC8A1}"/>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49768681-A68C-4846-3A64-0783C6B3B891}"/>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32C140D0-E561-84AD-F38C-23E3A6AEB447}"/>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C6B5EC58-8EF8-D569-BBC1-9BD1867BE23E}"/>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7DF91073-C7E6-2E38-7C4E-86C743568454}"/>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F9614C01-7DD5-F48B-1B06-65A7A6018BDE}"/>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Task</a:t>
            </a:r>
          </a:p>
        </p:txBody>
      </p:sp>
      <p:sp>
        <p:nvSpPr>
          <p:cNvPr id="24" name="TextBox 23">
            <a:extLst>
              <a:ext uri="{FF2B5EF4-FFF2-40B4-BE49-F238E27FC236}">
                <a16:creationId xmlns:a16="http://schemas.microsoft.com/office/drawing/2014/main" id="{794CC63F-17B1-49F8-7765-19B752C41FB6}"/>
              </a:ext>
            </a:extLst>
          </p:cNvPr>
          <p:cNvSpPr txBox="1"/>
          <p:nvPr/>
        </p:nvSpPr>
        <p:spPr>
          <a:xfrm>
            <a:off x="304801" y="2400300"/>
            <a:ext cx="17602200" cy="7663636"/>
          </a:xfrm>
          <a:prstGeom prst="rect">
            <a:avLst/>
          </a:prstGeom>
          <a:noFill/>
        </p:spPr>
        <p:txBody>
          <a:bodyPr wrap="square">
            <a:spAutoFit/>
          </a:bodyPr>
          <a:lstStyle/>
          <a:p>
            <a:pPr algn="just"/>
            <a:r>
              <a:rPr lang="en-US" sz="4800" dirty="0"/>
              <a:t>Create a Python program that demonstrates inheritance with a Parent Class Animal and two Child Classes Dog and Cat.</a:t>
            </a:r>
          </a:p>
          <a:p>
            <a:pPr algn="just"/>
            <a:r>
              <a:rPr lang="en-US" sz="4400" b="1" dirty="0"/>
              <a:t>Instructions:</a:t>
            </a:r>
          </a:p>
          <a:p>
            <a:pPr algn="just"/>
            <a:r>
              <a:rPr lang="en-US" sz="4400" dirty="0"/>
              <a:t>1. Define the Parent Class Animal:</a:t>
            </a:r>
          </a:p>
          <a:p>
            <a:pPr marL="457200" indent="-457200" algn="just">
              <a:buFont typeface="Wingdings" panose="05000000000000000000" pitchFamily="2" charset="2"/>
              <a:buChar char="ü"/>
            </a:pPr>
            <a:r>
              <a:rPr lang="en-US" sz="4400" dirty="0"/>
              <a:t>Create a class called Animal.</a:t>
            </a:r>
          </a:p>
          <a:p>
            <a:pPr marL="457200" indent="-457200" algn="just">
              <a:buFont typeface="Wingdings" panose="05000000000000000000" pitchFamily="2" charset="2"/>
              <a:buChar char="ü"/>
            </a:pPr>
            <a:r>
              <a:rPr lang="en-US" sz="4400" dirty="0"/>
              <a:t>Add an __</a:t>
            </a:r>
            <a:r>
              <a:rPr lang="en-US" sz="4400" dirty="0" err="1"/>
              <a:t>init</a:t>
            </a:r>
            <a:r>
              <a:rPr lang="en-US" sz="4400" dirty="0"/>
              <a:t>__() method that initializes the animal's name and species.</a:t>
            </a:r>
          </a:p>
          <a:p>
            <a:pPr marL="457200" indent="-457200" algn="just">
              <a:buFont typeface="Wingdings" panose="05000000000000000000" pitchFamily="2" charset="2"/>
              <a:buChar char="ü"/>
            </a:pPr>
            <a:r>
              <a:rPr lang="en-US" sz="4400" dirty="0"/>
              <a:t>Add a method called speak() which prints a generic message.</a:t>
            </a:r>
          </a:p>
          <a:p>
            <a:pPr algn="just"/>
            <a:endParaRPr lang="en-US" sz="4400" dirty="0"/>
          </a:p>
          <a:p>
            <a:pPr algn="just"/>
            <a:r>
              <a:rPr lang="en-US" sz="4400" dirty="0"/>
              <a:t>2. Create the Dog Subclass:</a:t>
            </a:r>
          </a:p>
          <a:p>
            <a:pPr marL="457200" indent="-457200" algn="just">
              <a:buFont typeface="Wingdings" panose="05000000000000000000" pitchFamily="2" charset="2"/>
              <a:buChar char="ü"/>
            </a:pPr>
            <a:r>
              <a:rPr lang="en-US" sz="4400" dirty="0"/>
              <a:t>Define a class Dog that inherits from Animal.</a:t>
            </a:r>
          </a:p>
          <a:p>
            <a:pPr marL="457200" indent="-457200" algn="just">
              <a:buFont typeface="Wingdings" panose="05000000000000000000" pitchFamily="2" charset="2"/>
              <a:buChar char="ü"/>
            </a:pPr>
            <a:r>
              <a:rPr lang="en-US" sz="4400" dirty="0"/>
              <a:t>Override the speak() method to print "Woof! I am a dog.".</a:t>
            </a:r>
          </a:p>
        </p:txBody>
      </p:sp>
    </p:spTree>
    <p:extLst>
      <p:ext uri="{BB962C8B-B14F-4D97-AF65-F5344CB8AC3E}">
        <p14:creationId xmlns:p14="http://schemas.microsoft.com/office/powerpoint/2010/main" val="1632924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0C50F-5078-4AC6-2BF7-0D797728EDB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E589135-9A63-363C-AD32-2D83658D4E38}"/>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213CD68A-924C-2B2F-4C46-260D440F701D}"/>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271CD568-BC87-EF3A-9E20-FEF39B6CB9AD}"/>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CD8E3FE6-A0AD-95D6-06A9-22915D6060E0}"/>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FCB1C8EC-CE1C-9244-962A-F82577B10F8C}"/>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3E209253-548F-8E16-BA2F-5F389E7FB10C}"/>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EA0AFBD8-599E-694B-D0B8-55D2BE9AEAB9}"/>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Task</a:t>
            </a:r>
          </a:p>
        </p:txBody>
      </p:sp>
      <p:sp>
        <p:nvSpPr>
          <p:cNvPr id="24" name="TextBox 23">
            <a:extLst>
              <a:ext uri="{FF2B5EF4-FFF2-40B4-BE49-F238E27FC236}">
                <a16:creationId xmlns:a16="http://schemas.microsoft.com/office/drawing/2014/main" id="{580D2C07-D653-86EF-30DD-AB9818C7822E}"/>
              </a:ext>
            </a:extLst>
          </p:cNvPr>
          <p:cNvSpPr txBox="1"/>
          <p:nvPr/>
        </p:nvSpPr>
        <p:spPr>
          <a:xfrm>
            <a:off x="304801" y="2400300"/>
            <a:ext cx="17602200" cy="6740307"/>
          </a:xfrm>
          <a:prstGeom prst="rect">
            <a:avLst/>
          </a:prstGeom>
          <a:noFill/>
        </p:spPr>
        <p:txBody>
          <a:bodyPr wrap="square">
            <a:spAutoFit/>
          </a:bodyPr>
          <a:lstStyle/>
          <a:p>
            <a:pPr algn="just"/>
            <a:r>
              <a:rPr lang="en-US" sz="4800" dirty="0"/>
              <a:t>3. Create the Cat Subclass:</a:t>
            </a:r>
          </a:p>
          <a:p>
            <a:pPr marL="457200" indent="-457200" algn="just">
              <a:buFont typeface="Wingdings" panose="05000000000000000000" pitchFamily="2" charset="2"/>
              <a:buChar char="ü"/>
            </a:pPr>
            <a:r>
              <a:rPr lang="en-US" sz="4800" dirty="0"/>
              <a:t>Define a class Cat that inherits from Animal.</a:t>
            </a:r>
          </a:p>
          <a:p>
            <a:pPr marL="457200" indent="-457200" algn="just">
              <a:buFont typeface="Wingdings" panose="05000000000000000000" pitchFamily="2" charset="2"/>
              <a:buChar char="ü"/>
            </a:pPr>
            <a:r>
              <a:rPr lang="en-US" sz="4800" dirty="0"/>
              <a:t>Override the speak() method to print "Meow! I am a cat.".</a:t>
            </a:r>
          </a:p>
          <a:p>
            <a:pPr algn="just"/>
            <a:endParaRPr lang="en-US" sz="4800" dirty="0"/>
          </a:p>
          <a:p>
            <a:pPr algn="just"/>
            <a:r>
              <a:rPr lang="en-US" sz="4800" dirty="0"/>
              <a:t>4. Create Objects:</a:t>
            </a:r>
          </a:p>
          <a:p>
            <a:pPr marL="457200" indent="-457200" algn="just">
              <a:buFont typeface="Wingdings" panose="05000000000000000000" pitchFamily="2" charset="2"/>
              <a:buChar char="ü"/>
            </a:pPr>
            <a:r>
              <a:rPr lang="en-US" sz="4800" dirty="0"/>
              <a:t>Instantiate Dog and Cat objects with appropriate names and species.</a:t>
            </a:r>
          </a:p>
          <a:p>
            <a:pPr marL="457200" indent="-457200" algn="just">
              <a:buFont typeface="Wingdings" panose="05000000000000000000" pitchFamily="2" charset="2"/>
              <a:buChar char="ü"/>
            </a:pPr>
            <a:r>
              <a:rPr lang="en-US" sz="4800" dirty="0"/>
              <a:t>Call the speak() method on both Dog and Cat objects to show how the method behaves differently based on the object type.</a:t>
            </a:r>
          </a:p>
        </p:txBody>
      </p:sp>
    </p:spTree>
    <p:extLst>
      <p:ext uri="{BB962C8B-B14F-4D97-AF65-F5344CB8AC3E}">
        <p14:creationId xmlns:p14="http://schemas.microsoft.com/office/powerpoint/2010/main" val="64986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B32C7-1752-840B-2A9A-8BCFDEFBA99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7992699-19D1-9A8E-87F8-238AC4F94F49}"/>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72176E38-F36F-513C-8028-05F4CCEA3E4A}"/>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2A1A3EFF-E8DC-D61E-1219-F7DF8EF72D7B}"/>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B021E85D-379F-3411-ACA7-24004987C205}"/>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81E34976-6778-1CD0-1041-BCBE97177B2A}"/>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958E63EA-C735-516B-2B47-8713F5039450}"/>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34325341-B8D1-3F55-7C29-9A9E7FC25FF0}"/>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How Recursion Works</a:t>
            </a:r>
          </a:p>
        </p:txBody>
      </p:sp>
      <p:sp>
        <p:nvSpPr>
          <p:cNvPr id="24" name="TextBox 23">
            <a:extLst>
              <a:ext uri="{FF2B5EF4-FFF2-40B4-BE49-F238E27FC236}">
                <a16:creationId xmlns:a16="http://schemas.microsoft.com/office/drawing/2014/main" id="{3F7B9D65-3B11-A2B4-6EFF-92133BF58BD8}"/>
              </a:ext>
            </a:extLst>
          </p:cNvPr>
          <p:cNvSpPr txBox="1"/>
          <p:nvPr/>
        </p:nvSpPr>
        <p:spPr>
          <a:xfrm>
            <a:off x="953437" y="2628900"/>
            <a:ext cx="16953563" cy="4524315"/>
          </a:xfrm>
          <a:prstGeom prst="rect">
            <a:avLst/>
          </a:prstGeom>
          <a:noFill/>
        </p:spPr>
        <p:txBody>
          <a:bodyPr wrap="square">
            <a:spAutoFit/>
          </a:bodyPr>
          <a:lstStyle/>
          <a:p>
            <a:pPr marL="685800" indent="-685800" algn="just">
              <a:buFont typeface="Wingdings" panose="05000000000000000000" pitchFamily="2" charset="2"/>
              <a:buChar char="ü"/>
            </a:pPr>
            <a:r>
              <a:rPr lang="en-US" sz="4800" dirty="0"/>
              <a:t>Each function call is placed on the call stack, which keeps track of its execution context.</a:t>
            </a:r>
          </a:p>
          <a:p>
            <a:pPr marL="685800" indent="-685800" algn="just">
              <a:buFont typeface="Wingdings" panose="05000000000000000000" pitchFamily="2" charset="2"/>
              <a:buChar char="ü"/>
            </a:pPr>
            <a:r>
              <a:rPr lang="en-US" sz="4800" dirty="0"/>
              <a:t>The base case ensures the recursion terminates, preventing infinite loops.</a:t>
            </a:r>
          </a:p>
          <a:p>
            <a:pPr marL="685800" indent="-685800" algn="just">
              <a:buFont typeface="Wingdings" panose="05000000000000000000" pitchFamily="2" charset="2"/>
              <a:buChar char="ü"/>
            </a:pPr>
            <a:r>
              <a:rPr lang="en-US" sz="4800" dirty="0"/>
              <a:t>As the function unwinds, the results of smaller sub-problems are combined to solve the original problem.</a:t>
            </a:r>
            <a:endParaRPr lang="en-US" sz="4800" dirty="0">
              <a:latin typeface="Consolas" panose="020B0609020204030204" pitchFamily="49" charset="0"/>
            </a:endParaRPr>
          </a:p>
        </p:txBody>
      </p:sp>
    </p:spTree>
    <p:extLst>
      <p:ext uri="{BB962C8B-B14F-4D97-AF65-F5344CB8AC3E}">
        <p14:creationId xmlns:p14="http://schemas.microsoft.com/office/powerpoint/2010/main" val="371186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2D7DF-04B3-5130-01A8-1BCA8DD98F2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62EFC2F-0AFC-93C5-8767-6D13DCAF14A3}"/>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E9F02C36-AE9F-6D6A-D202-BA2393B2A320}"/>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1C0FDB2F-6F0B-EB8C-FE4C-2C73F33A4BFD}"/>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21F74F0F-6DEB-8891-CA92-E28B81B51540}"/>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A52877EF-8220-4372-6E4F-1058A3F7E57A}"/>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3236E64F-DF56-A387-CBF8-9D0D48A53203}"/>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48F78B33-551F-35A9-ACB2-BC17B68FCDF2}"/>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Example 1: Factorial Calculation</a:t>
            </a:r>
          </a:p>
        </p:txBody>
      </p:sp>
      <p:sp>
        <p:nvSpPr>
          <p:cNvPr id="24" name="TextBox 23">
            <a:extLst>
              <a:ext uri="{FF2B5EF4-FFF2-40B4-BE49-F238E27FC236}">
                <a16:creationId xmlns:a16="http://schemas.microsoft.com/office/drawing/2014/main" id="{56638E90-C6C1-CAAB-BFCF-B118C92BB027}"/>
              </a:ext>
            </a:extLst>
          </p:cNvPr>
          <p:cNvSpPr txBox="1"/>
          <p:nvPr/>
        </p:nvSpPr>
        <p:spPr>
          <a:xfrm>
            <a:off x="953437" y="2247900"/>
            <a:ext cx="16953563" cy="7848302"/>
          </a:xfrm>
          <a:prstGeom prst="rect">
            <a:avLst/>
          </a:prstGeom>
          <a:noFill/>
        </p:spPr>
        <p:txBody>
          <a:bodyPr wrap="square">
            <a:spAutoFit/>
          </a:bodyPr>
          <a:lstStyle/>
          <a:p>
            <a:r>
              <a:rPr lang="en-PH" sz="5400" dirty="0"/>
              <a:t>The factorial of a number </a:t>
            </a:r>
            <a:r>
              <a:rPr lang="en-PH" sz="5400" i="1" dirty="0"/>
              <a:t>n</a:t>
            </a:r>
            <a:r>
              <a:rPr lang="en-PH" sz="5400" dirty="0"/>
              <a:t> is defined as:</a:t>
            </a:r>
          </a:p>
          <a:p>
            <a:r>
              <a:rPr lang="en-PH" sz="5400" dirty="0"/>
              <a:t>n! = n×(n−1)! </a:t>
            </a:r>
          </a:p>
          <a:p>
            <a:r>
              <a:rPr lang="en-US" sz="5400" dirty="0">
                <a:latin typeface="Consolas" panose="020B0609020204030204" pitchFamily="49" charset="0"/>
              </a:rPr>
              <a:t>Base case: 0! = 1</a:t>
            </a:r>
          </a:p>
          <a:p>
            <a:endParaRPr lang="en-US" sz="5400" dirty="0">
              <a:latin typeface="Consolas" panose="020B0609020204030204" pitchFamily="49" charset="0"/>
            </a:endParaRPr>
          </a:p>
          <a:p>
            <a:r>
              <a:rPr lang="en-PH" sz="4800" dirty="0">
                <a:latin typeface="Consolas" panose="020B0609020204030204" pitchFamily="49" charset="0"/>
              </a:rPr>
              <a:t>def factorial(n):</a:t>
            </a:r>
          </a:p>
          <a:p>
            <a:r>
              <a:rPr lang="en-PH" sz="4800" dirty="0">
                <a:latin typeface="Consolas" panose="020B0609020204030204" pitchFamily="49" charset="0"/>
              </a:rPr>
              <a:t>    if n == 0: </a:t>
            </a:r>
          </a:p>
          <a:p>
            <a:r>
              <a:rPr lang="en-PH" sz="4800" dirty="0">
                <a:latin typeface="Consolas" panose="020B0609020204030204" pitchFamily="49" charset="0"/>
              </a:rPr>
              <a:t>			return 1</a:t>
            </a:r>
          </a:p>
          <a:p>
            <a:r>
              <a:rPr lang="en-PH" sz="4800" dirty="0">
                <a:latin typeface="Consolas" panose="020B0609020204030204" pitchFamily="49" charset="0"/>
              </a:rPr>
              <a:t>    else:</a:t>
            </a:r>
          </a:p>
          <a:p>
            <a:r>
              <a:rPr lang="en-PH" sz="4800" dirty="0">
                <a:latin typeface="Consolas" panose="020B0609020204030204" pitchFamily="49" charset="0"/>
              </a:rPr>
              <a:t>        return n * factorial(n - 1) print(factorial(3))</a:t>
            </a:r>
            <a:endParaRPr lang="en-PH" sz="5400" dirty="0">
              <a:latin typeface="Consolas" panose="020B0609020204030204" pitchFamily="49" charset="0"/>
            </a:endParaRPr>
          </a:p>
        </p:txBody>
      </p:sp>
    </p:spTree>
    <p:extLst>
      <p:ext uri="{BB962C8B-B14F-4D97-AF65-F5344CB8AC3E}">
        <p14:creationId xmlns:p14="http://schemas.microsoft.com/office/powerpoint/2010/main" val="186875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CEEA4-C567-6D4B-1F1F-48395D31ABC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381651E-224A-770D-3723-52F2941929AC}"/>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29594AF9-09AF-E366-BBEA-2E5243868052}"/>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CC96C8A1-18AD-2E95-EACF-A121453FD0E5}"/>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6902299B-AABA-22DC-D063-7714EFEA2A22}"/>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90D5D683-65E3-A988-D2A9-7AD60C0B8C51}"/>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E0C50D7E-EDE9-C874-5D14-CD9183B04F44}"/>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512703A4-E2B6-5F4D-FB4E-9808D10F39D6}"/>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Example 2: Sum of Natural Numbers</a:t>
            </a:r>
          </a:p>
        </p:txBody>
      </p:sp>
      <p:sp>
        <p:nvSpPr>
          <p:cNvPr id="24" name="TextBox 23">
            <a:extLst>
              <a:ext uri="{FF2B5EF4-FFF2-40B4-BE49-F238E27FC236}">
                <a16:creationId xmlns:a16="http://schemas.microsoft.com/office/drawing/2014/main" id="{811E5C8C-F2AC-C19A-E5DD-58657A9F1102}"/>
              </a:ext>
            </a:extLst>
          </p:cNvPr>
          <p:cNvSpPr txBox="1"/>
          <p:nvPr/>
        </p:nvSpPr>
        <p:spPr>
          <a:xfrm>
            <a:off x="953437" y="2247900"/>
            <a:ext cx="16953563" cy="7386638"/>
          </a:xfrm>
          <a:prstGeom prst="rect">
            <a:avLst/>
          </a:prstGeom>
          <a:noFill/>
        </p:spPr>
        <p:txBody>
          <a:bodyPr wrap="square">
            <a:spAutoFit/>
          </a:bodyPr>
          <a:lstStyle/>
          <a:p>
            <a:r>
              <a:rPr lang="en-US" sz="5400" dirty="0"/>
              <a:t>The sum of natural numbers up to </a:t>
            </a:r>
            <a:r>
              <a:rPr lang="en-US" sz="5400" i="1" dirty="0"/>
              <a:t>n</a:t>
            </a:r>
            <a:r>
              <a:rPr lang="en-US" sz="5400" dirty="0"/>
              <a:t> is defined as:</a:t>
            </a:r>
          </a:p>
          <a:p>
            <a:r>
              <a:rPr lang="pt-BR" sz="5400" dirty="0"/>
              <a:t>Sum(n)=  n +  Sum(n−1)</a:t>
            </a:r>
          </a:p>
          <a:p>
            <a:r>
              <a:rPr lang="en-US" sz="5400" dirty="0">
                <a:latin typeface="Consolas" panose="020B0609020204030204" pitchFamily="49" charset="0"/>
              </a:rPr>
              <a:t>Base case: Sum(0) = 0</a:t>
            </a:r>
          </a:p>
          <a:p>
            <a:endParaRPr lang="en-PH" sz="4800" dirty="0">
              <a:latin typeface="Consolas" panose="020B0609020204030204" pitchFamily="49" charset="0"/>
            </a:endParaRPr>
          </a:p>
          <a:p>
            <a:r>
              <a:rPr lang="en-PH" sz="4400" dirty="0">
                <a:latin typeface="Consolas" panose="020B0609020204030204" pitchFamily="49" charset="0"/>
              </a:rPr>
              <a:t>def </a:t>
            </a:r>
            <a:r>
              <a:rPr lang="en-PH" sz="4400" dirty="0" err="1">
                <a:latin typeface="Consolas" panose="020B0609020204030204" pitchFamily="49" charset="0"/>
              </a:rPr>
              <a:t>sum_natural</a:t>
            </a:r>
            <a:r>
              <a:rPr lang="en-PH" sz="4400" dirty="0">
                <a:latin typeface="Consolas" panose="020B0609020204030204" pitchFamily="49" charset="0"/>
              </a:rPr>
              <a:t>(n):</a:t>
            </a:r>
          </a:p>
          <a:p>
            <a:r>
              <a:rPr lang="en-PH" sz="4400" dirty="0">
                <a:latin typeface="Consolas" panose="020B0609020204030204" pitchFamily="49" charset="0"/>
              </a:rPr>
              <a:t>    if n == 0:</a:t>
            </a:r>
          </a:p>
          <a:p>
            <a:r>
              <a:rPr lang="en-PH" sz="4400" dirty="0">
                <a:latin typeface="Consolas" panose="020B0609020204030204" pitchFamily="49" charset="0"/>
              </a:rPr>
              <a:t>        return 0</a:t>
            </a:r>
          </a:p>
          <a:p>
            <a:r>
              <a:rPr lang="en-PH" sz="4400" dirty="0">
                <a:latin typeface="Consolas" panose="020B0609020204030204" pitchFamily="49" charset="0"/>
              </a:rPr>
              <a:t>    else:</a:t>
            </a:r>
          </a:p>
          <a:p>
            <a:r>
              <a:rPr lang="en-PH" sz="4400" dirty="0">
                <a:latin typeface="Consolas" panose="020B0609020204030204" pitchFamily="49" charset="0"/>
              </a:rPr>
              <a:t>        return n + </a:t>
            </a:r>
            <a:r>
              <a:rPr lang="en-PH" sz="4400" dirty="0" err="1">
                <a:latin typeface="Consolas" panose="020B0609020204030204" pitchFamily="49" charset="0"/>
              </a:rPr>
              <a:t>sum_natural</a:t>
            </a:r>
            <a:r>
              <a:rPr lang="en-PH" sz="4400" dirty="0">
                <a:latin typeface="Consolas" panose="020B0609020204030204" pitchFamily="49" charset="0"/>
              </a:rPr>
              <a:t>(n - 1)</a:t>
            </a:r>
          </a:p>
          <a:p>
            <a:r>
              <a:rPr lang="en-PH" sz="4400" dirty="0">
                <a:latin typeface="Consolas" panose="020B0609020204030204" pitchFamily="49" charset="0"/>
              </a:rPr>
              <a:t>print(</a:t>
            </a:r>
            <a:r>
              <a:rPr lang="en-PH" sz="4400" dirty="0" err="1">
                <a:latin typeface="Consolas" panose="020B0609020204030204" pitchFamily="49" charset="0"/>
              </a:rPr>
              <a:t>sum_natural</a:t>
            </a:r>
            <a:r>
              <a:rPr lang="en-PH" sz="4400" dirty="0">
                <a:latin typeface="Consolas" panose="020B0609020204030204" pitchFamily="49" charset="0"/>
              </a:rPr>
              <a:t>(10))</a:t>
            </a:r>
          </a:p>
        </p:txBody>
      </p:sp>
    </p:spTree>
    <p:extLst>
      <p:ext uri="{BB962C8B-B14F-4D97-AF65-F5344CB8AC3E}">
        <p14:creationId xmlns:p14="http://schemas.microsoft.com/office/powerpoint/2010/main" val="28807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41006-7BDD-BEFA-D0CF-973C8F4FD03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2EB55FA-0B39-AD31-E0B4-7F7F2A1ABB30}"/>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7E51D1AE-B79F-35D4-CBE5-422201935B3C}"/>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342A2F76-FBDE-5C10-52AA-C5DD3AA85B78}"/>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2F4CE7DC-5102-711B-1A50-34E5C6B6185E}"/>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8AF27F98-1DBF-C156-62E6-0BB93E1DF7AF}"/>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84FC1FFD-8220-5BAE-2D37-694E7A6B3476}"/>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E313FE43-89A9-FC86-A925-8A69B988F3EB}"/>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Task</a:t>
            </a:r>
          </a:p>
        </p:txBody>
      </p:sp>
      <p:sp>
        <p:nvSpPr>
          <p:cNvPr id="24" name="TextBox 23">
            <a:extLst>
              <a:ext uri="{FF2B5EF4-FFF2-40B4-BE49-F238E27FC236}">
                <a16:creationId xmlns:a16="http://schemas.microsoft.com/office/drawing/2014/main" id="{5A95CCA3-A71C-5D42-5600-8F68D5170D88}"/>
              </a:ext>
            </a:extLst>
          </p:cNvPr>
          <p:cNvSpPr txBox="1"/>
          <p:nvPr/>
        </p:nvSpPr>
        <p:spPr>
          <a:xfrm>
            <a:off x="953437" y="2247900"/>
            <a:ext cx="16953563" cy="1754326"/>
          </a:xfrm>
          <a:prstGeom prst="rect">
            <a:avLst/>
          </a:prstGeom>
          <a:noFill/>
        </p:spPr>
        <p:txBody>
          <a:bodyPr wrap="square">
            <a:spAutoFit/>
          </a:bodyPr>
          <a:lstStyle/>
          <a:p>
            <a:r>
              <a:rPr lang="en-US" sz="5400" dirty="0"/>
              <a:t>Create a recursive function to calculate the sum of elements in a list. </a:t>
            </a:r>
            <a:endParaRPr lang="en-PH" sz="4400" dirty="0">
              <a:latin typeface="Consolas" panose="020B0609020204030204" pitchFamily="49" charset="0"/>
            </a:endParaRPr>
          </a:p>
        </p:txBody>
      </p:sp>
    </p:spTree>
    <p:extLst>
      <p:ext uri="{BB962C8B-B14F-4D97-AF65-F5344CB8AC3E}">
        <p14:creationId xmlns:p14="http://schemas.microsoft.com/office/powerpoint/2010/main" val="2130200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170BA-1C2A-8CE2-5A3B-369F596EB52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4D354A6-5B3F-2677-B03C-8A2E53C03A5B}"/>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752B4A58-9BA5-4890-7DA3-AE3789D80140}"/>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55064781-E484-0623-6334-6176C78B7EB0}"/>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5D860659-53A3-EA38-A62F-064CA1EBDEE4}"/>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BE23F903-91CA-4564-B25D-1392CCD08328}"/>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6F6A7806-AAD3-5A15-5817-D7459716EB2E}"/>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CA15AC0C-593E-2B12-F5FF-D165C596EF35}"/>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Object-Oriented Programming (OOP)</a:t>
            </a:r>
          </a:p>
        </p:txBody>
      </p:sp>
      <p:sp>
        <p:nvSpPr>
          <p:cNvPr id="24" name="TextBox 23">
            <a:extLst>
              <a:ext uri="{FF2B5EF4-FFF2-40B4-BE49-F238E27FC236}">
                <a16:creationId xmlns:a16="http://schemas.microsoft.com/office/drawing/2014/main" id="{448247D8-6D34-493F-9F71-7EFB5E403F56}"/>
              </a:ext>
            </a:extLst>
          </p:cNvPr>
          <p:cNvSpPr txBox="1"/>
          <p:nvPr/>
        </p:nvSpPr>
        <p:spPr>
          <a:xfrm>
            <a:off x="953437" y="2400300"/>
            <a:ext cx="16953563" cy="4247317"/>
          </a:xfrm>
          <a:prstGeom prst="rect">
            <a:avLst/>
          </a:prstGeom>
          <a:noFill/>
        </p:spPr>
        <p:txBody>
          <a:bodyPr wrap="square">
            <a:spAutoFit/>
          </a:bodyPr>
          <a:lstStyle/>
          <a:p>
            <a:r>
              <a:rPr lang="en-US" sz="5400" b="1" dirty="0"/>
              <a:t>Object-Oriented Programming (OOP)</a:t>
            </a:r>
            <a:r>
              <a:rPr lang="en-US" sz="5400" dirty="0"/>
              <a:t> is a programming paradigm based on the concept of </a:t>
            </a:r>
            <a:r>
              <a:rPr lang="en-US" sz="5400" b="1" dirty="0"/>
              <a:t>objects</a:t>
            </a:r>
            <a:r>
              <a:rPr lang="en-US" sz="5400" dirty="0"/>
              <a:t>, which represent real-world entities. These objects contain data in the form of </a:t>
            </a:r>
            <a:r>
              <a:rPr lang="en-US" sz="5400" b="1" dirty="0"/>
              <a:t>attributes</a:t>
            </a:r>
            <a:r>
              <a:rPr lang="en-US" sz="5400" dirty="0"/>
              <a:t> (also called properties) and behavior in the form of </a:t>
            </a:r>
            <a:r>
              <a:rPr lang="en-US" sz="5400" b="1" dirty="0"/>
              <a:t>methods</a:t>
            </a:r>
            <a:r>
              <a:rPr lang="en-US" sz="5400" dirty="0"/>
              <a:t> (functions).</a:t>
            </a:r>
            <a:endParaRPr lang="en-PH" sz="4400" dirty="0">
              <a:latin typeface="Consolas" panose="020B0609020204030204" pitchFamily="49" charset="0"/>
            </a:endParaRPr>
          </a:p>
        </p:txBody>
      </p:sp>
    </p:spTree>
    <p:extLst>
      <p:ext uri="{BB962C8B-B14F-4D97-AF65-F5344CB8AC3E}">
        <p14:creationId xmlns:p14="http://schemas.microsoft.com/office/powerpoint/2010/main" val="2605779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EB975-0777-B92D-7CAC-A38A56C808E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C74740A-1879-1913-0625-ECDFF4AB12F8}"/>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5AE85A0C-8299-7831-9D0E-648E25695DC9}"/>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DD1E7E6D-A7E8-73E8-5326-4E048579F671}"/>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F571CEFB-CF40-A046-7B1E-7F441BA1C01E}"/>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4C92A21A-84AE-69EB-6F1B-FB5260A3ECFA}"/>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A2782C05-5B3F-EF14-ABCC-88F84C2BA4C1}"/>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76DEC783-77A8-5BFB-B8B4-4566990AFFE5}"/>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Classes</a:t>
            </a:r>
          </a:p>
        </p:txBody>
      </p:sp>
      <p:sp>
        <p:nvSpPr>
          <p:cNvPr id="24" name="TextBox 23">
            <a:extLst>
              <a:ext uri="{FF2B5EF4-FFF2-40B4-BE49-F238E27FC236}">
                <a16:creationId xmlns:a16="http://schemas.microsoft.com/office/drawing/2014/main" id="{7F09DD7A-572E-6D7D-1E03-83E45B396947}"/>
              </a:ext>
            </a:extLst>
          </p:cNvPr>
          <p:cNvSpPr txBox="1"/>
          <p:nvPr/>
        </p:nvSpPr>
        <p:spPr>
          <a:xfrm>
            <a:off x="953437" y="2400300"/>
            <a:ext cx="16953563" cy="2585323"/>
          </a:xfrm>
          <a:prstGeom prst="rect">
            <a:avLst/>
          </a:prstGeom>
          <a:noFill/>
        </p:spPr>
        <p:txBody>
          <a:bodyPr wrap="square">
            <a:spAutoFit/>
          </a:bodyPr>
          <a:lstStyle/>
          <a:p>
            <a:r>
              <a:rPr lang="en-US" sz="5400" dirty="0"/>
              <a:t>A </a:t>
            </a:r>
            <a:r>
              <a:rPr lang="en-US" sz="5400" b="1" dirty="0"/>
              <a:t>class</a:t>
            </a:r>
            <a:r>
              <a:rPr lang="en-US" sz="5400" dirty="0"/>
              <a:t> is a blueprint for creating objects, which are specific instances of the class. It defines properties (attributes) and behaviors (methods) that the objects of the class will have.</a:t>
            </a:r>
          </a:p>
        </p:txBody>
      </p:sp>
    </p:spTree>
    <p:extLst>
      <p:ext uri="{BB962C8B-B14F-4D97-AF65-F5344CB8AC3E}">
        <p14:creationId xmlns:p14="http://schemas.microsoft.com/office/powerpoint/2010/main" val="265541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7515D-9769-A571-7590-3EE463155D6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5891654-8C1D-9827-C2F2-BEDD4E16F819}"/>
              </a:ext>
            </a:extLst>
          </p:cNvPr>
          <p:cNvGrpSpPr/>
          <p:nvPr/>
        </p:nvGrpSpPr>
        <p:grpSpPr>
          <a:xfrm>
            <a:off x="15240000" y="7086600"/>
            <a:ext cx="3200400" cy="3200400"/>
            <a:chOff x="0" y="0"/>
            <a:chExt cx="10022021" cy="9446043"/>
          </a:xfrm>
        </p:grpSpPr>
        <p:sp>
          <p:nvSpPr>
            <p:cNvPr id="3" name="Freeform 3">
              <a:extLst>
                <a:ext uri="{FF2B5EF4-FFF2-40B4-BE49-F238E27FC236}">
                  <a16:creationId xmlns:a16="http://schemas.microsoft.com/office/drawing/2014/main" id="{F1A94C9F-1B87-5BE4-FD8D-4AED7A5F801A}"/>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4" name="Freeform 4">
              <a:extLst>
                <a:ext uri="{FF2B5EF4-FFF2-40B4-BE49-F238E27FC236}">
                  <a16:creationId xmlns:a16="http://schemas.microsoft.com/office/drawing/2014/main" id="{D8D7F4DD-0DCB-9DF0-42DB-0FA0F35784BD}"/>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sp>
          <p:nvSpPr>
            <p:cNvPr id="5" name="Freeform 5">
              <a:extLst>
                <a:ext uri="{FF2B5EF4-FFF2-40B4-BE49-F238E27FC236}">
                  <a16:creationId xmlns:a16="http://schemas.microsoft.com/office/drawing/2014/main" id="{FBB9369B-1260-1DCC-BC85-B43EE4BC2AAB}"/>
                </a:ext>
              </a:extLst>
            </p:cNvPr>
            <p:cNvSpPr/>
            <p:nvPr/>
          </p:nvSpPr>
          <p:spPr>
            <a:xfrm>
              <a:off x="0" y="0"/>
              <a:ext cx="10022021" cy="9446043"/>
            </a:xfrm>
            <a:custGeom>
              <a:avLst/>
              <a:gdLst/>
              <a:ahLst/>
              <a:cxnLst/>
              <a:rect l="l" t="t" r="r" b="b"/>
              <a:pathLst>
                <a:path w="10022021" h="9446043">
                  <a:moveTo>
                    <a:pt x="0" y="0"/>
                  </a:moveTo>
                  <a:lnTo>
                    <a:pt x="10022021" y="0"/>
                  </a:lnTo>
                  <a:lnTo>
                    <a:pt x="10022021" y="9446043"/>
                  </a:lnTo>
                  <a:lnTo>
                    <a:pt x="0" y="9446043"/>
                  </a:lnTo>
                  <a:lnTo>
                    <a:pt x="0" y="0"/>
                  </a:lnTo>
                  <a:close/>
                </a:path>
              </a:pathLst>
            </a:custGeom>
            <a:blipFill>
              <a:blip r:embed="rId3">
                <a:alphaModFix amt="5000"/>
              </a:blip>
              <a:stretch>
                <a:fillRect/>
              </a:stretch>
            </a:blipFill>
          </p:spPr>
          <p:txBody>
            <a:bodyPr/>
            <a:lstStyle/>
            <a:p>
              <a:endParaRPr lang="en-PH"/>
            </a:p>
          </p:txBody>
        </p:sp>
      </p:grpSp>
      <p:sp>
        <p:nvSpPr>
          <p:cNvPr id="20" name="Freeform 20">
            <a:extLst>
              <a:ext uri="{FF2B5EF4-FFF2-40B4-BE49-F238E27FC236}">
                <a16:creationId xmlns:a16="http://schemas.microsoft.com/office/drawing/2014/main" id="{95D54E3B-7935-4902-63C9-7B14CD46DF58}"/>
              </a:ext>
            </a:extLst>
          </p:cNvPr>
          <p:cNvSpPr/>
          <p:nvPr/>
        </p:nvSpPr>
        <p:spPr>
          <a:xfrm>
            <a:off x="16022831" y="9062992"/>
            <a:ext cx="2228298" cy="1222779"/>
          </a:xfrm>
          <a:custGeom>
            <a:avLst/>
            <a:gdLst/>
            <a:ahLst/>
            <a:cxnLst/>
            <a:rect l="l" t="t" r="r" b="b"/>
            <a:pathLst>
              <a:path w="2228298" h="1222779">
                <a:moveTo>
                  <a:pt x="0" y="0"/>
                </a:moveTo>
                <a:lnTo>
                  <a:pt x="2228298" y="0"/>
                </a:lnTo>
                <a:lnTo>
                  <a:pt x="2228298" y="1222779"/>
                </a:lnTo>
                <a:lnTo>
                  <a:pt x="0" y="12227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PH"/>
          </a:p>
        </p:txBody>
      </p:sp>
      <p:pic>
        <p:nvPicPr>
          <p:cNvPr id="19" name="Picture 18" descr="A blue and orange square&#10;&#10;Description automatically generated">
            <a:extLst>
              <a:ext uri="{FF2B5EF4-FFF2-40B4-BE49-F238E27FC236}">
                <a16:creationId xmlns:a16="http://schemas.microsoft.com/office/drawing/2014/main" id="{DAA7423A-EE8E-08D7-3D11-E92B912F667B}"/>
              </a:ext>
            </a:extLst>
          </p:cNvPr>
          <p:cNvPicPr>
            <a:picLocks noChangeAspect="1"/>
          </p:cNvPicPr>
          <p:nvPr/>
        </p:nvPicPr>
        <p:blipFill rotWithShape="1">
          <a:blip r:embed="rId6" cstate="print">
            <a:alphaModFix amt="50000"/>
            <a:extLst>
              <a:ext uri="{28A0092B-C50C-407E-A947-70E740481C1C}">
                <a14:useLocalDpi xmlns:a14="http://schemas.microsoft.com/office/drawing/2010/main" val="0"/>
              </a:ext>
            </a:extLst>
          </a:blip>
          <a:srcRect l="10012"/>
          <a:stretch/>
        </p:blipFill>
        <p:spPr>
          <a:xfrm>
            <a:off x="0" y="304800"/>
            <a:ext cx="10686669" cy="2095500"/>
          </a:xfrm>
          <a:prstGeom prst="rect">
            <a:avLst/>
          </a:prstGeom>
        </p:spPr>
      </p:pic>
      <p:sp>
        <p:nvSpPr>
          <p:cNvPr id="21" name="TextBox 28">
            <a:extLst>
              <a:ext uri="{FF2B5EF4-FFF2-40B4-BE49-F238E27FC236}">
                <a16:creationId xmlns:a16="http://schemas.microsoft.com/office/drawing/2014/main" id="{3C1DFA7A-519F-9EE3-8B87-50950E7F026D}"/>
              </a:ext>
            </a:extLst>
          </p:cNvPr>
          <p:cNvSpPr txBox="1"/>
          <p:nvPr/>
        </p:nvSpPr>
        <p:spPr>
          <a:xfrm>
            <a:off x="953437" y="303571"/>
            <a:ext cx="16381125" cy="1450654"/>
          </a:xfrm>
          <a:prstGeom prst="rect">
            <a:avLst/>
          </a:prstGeom>
        </p:spPr>
        <p:txBody>
          <a:bodyPr wrap="square" lIns="0" tIns="0" rIns="0" bIns="0" rtlCol="0" anchor="t">
            <a:spAutoFit/>
          </a:bodyPr>
          <a:lstStyle/>
          <a:p>
            <a:pPr algn="l">
              <a:lnSpc>
                <a:spcPts val="12857"/>
              </a:lnSpc>
            </a:pPr>
            <a:r>
              <a:rPr lang="en-US" sz="7200" i="1" spc="-360" dirty="0">
                <a:latin typeface="Cambria" panose="02040503050406030204" pitchFamily="18" charset="0"/>
                <a:ea typeface="Cambria" panose="02040503050406030204" pitchFamily="18" charset="0"/>
              </a:rPr>
              <a:t>Objects</a:t>
            </a:r>
          </a:p>
        </p:txBody>
      </p:sp>
      <p:sp>
        <p:nvSpPr>
          <p:cNvPr id="24" name="TextBox 23">
            <a:extLst>
              <a:ext uri="{FF2B5EF4-FFF2-40B4-BE49-F238E27FC236}">
                <a16:creationId xmlns:a16="http://schemas.microsoft.com/office/drawing/2014/main" id="{1675EAFB-3188-0C11-C4D3-ED3B66D9584B}"/>
              </a:ext>
            </a:extLst>
          </p:cNvPr>
          <p:cNvSpPr txBox="1"/>
          <p:nvPr/>
        </p:nvSpPr>
        <p:spPr>
          <a:xfrm>
            <a:off x="953437" y="2400300"/>
            <a:ext cx="16953563" cy="3416320"/>
          </a:xfrm>
          <a:prstGeom prst="rect">
            <a:avLst/>
          </a:prstGeom>
          <a:noFill/>
        </p:spPr>
        <p:txBody>
          <a:bodyPr wrap="square">
            <a:spAutoFit/>
          </a:bodyPr>
          <a:lstStyle/>
          <a:p>
            <a:r>
              <a:rPr lang="en-US" sz="5400" b="1" dirty="0"/>
              <a:t>Objects</a:t>
            </a:r>
            <a:r>
              <a:rPr lang="en-US" sz="5400" dirty="0"/>
              <a:t> are instances of a class in object-oriented programming (OOP). They represent real-world entities or abstract concepts that contain both </a:t>
            </a:r>
            <a:r>
              <a:rPr lang="en-US" sz="5400" b="1" dirty="0"/>
              <a:t>data</a:t>
            </a:r>
            <a:r>
              <a:rPr lang="en-US" sz="5400" dirty="0"/>
              <a:t> (attributes) and </a:t>
            </a:r>
            <a:r>
              <a:rPr lang="en-US" sz="5400" b="1" dirty="0"/>
              <a:t>behavior</a:t>
            </a:r>
            <a:r>
              <a:rPr lang="en-US" sz="5400" dirty="0"/>
              <a:t> (methods).</a:t>
            </a:r>
          </a:p>
        </p:txBody>
      </p:sp>
    </p:spTree>
    <p:extLst>
      <p:ext uri="{BB962C8B-B14F-4D97-AF65-F5344CB8AC3E}">
        <p14:creationId xmlns:p14="http://schemas.microsoft.com/office/powerpoint/2010/main" val="2242250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2633</TotalTime>
  <Words>4927</Words>
  <Application>Microsoft Office PowerPoint</Application>
  <PresentationFormat>Custom</PresentationFormat>
  <Paragraphs>565</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Wingdings</vt:lpstr>
      <vt:lpstr>Cambria</vt:lpstr>
      <vt:lpstr>Consolas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 4 - Lesson 5</dc:title>
  <dc:creator>DENVER</dc:creator>
  <cp:lastModifiedBy>Mark Denver Adora</cp:lastModifiedBy>
  <cp:revision>193</cp:revision>
  <dcterms:created xsi:type="dcterms:W3CDTF">2006-08-16T00:00:00Z</dcterms:created>
  <dcterms:modified xsi:type="dcterms:W3CDTF">2024-12-06T07:13:59Z</dcterms:modified>
  <dc:identifier>DAGH1tVytZk</dc:identifier>
</cp:coreProperties>
</file>