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313" r:id="rId5"/>
    <p:sldId id="317" r:id="rId6"/>
    <p:sldId id="318" r:id="rId7"/>
    <p:sldId id="319" r:id="rId8"/>
    <p:sldId id="320" r:id="rId9"/>
    <p:sldId id="321" r:id="rId10"/>
    <p:sldId id="322" r:id="rId11"/>
    <p:sldId id="323" r:id="rId12"/>
    <p:sldId id="324" r:id="rId13"/>
    <p:sldId id="325" r:id="rId14"/>
    <p:sldId id="328" r:id="rId15"/>
    <p:sldId id="326" r:id="rId16"/>
    <p:sldId id="327"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4" r:id="rId31"/>
    <p:sldId id="348" r:id="rId32"/>
    <p:sldId id="345" r:id="rId33"/>
    <p:sldId id="346" r:id="rId34"/>
    <p:sldId id="349" r:id="rId35"/>
    <p:sldId id="343" r:id="rId36"/>
    <p:sldId id="350" r:id="rId37"/>
    <p:sldId id="342" r:id="rId38"/>
  </p:sldIdLst>
  <p:sldSz cx="12801600" cy="8229600"/>
  <p:notesSz cx="6858000" cy="9144000"/>
  <p:defaultText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0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6699FF"/>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0E7BD-2589-4600-A153-3E09FA8E4DF4}" v="1" dt="2021-06-20T13:50:43.367"/>
    <p1510:client id="{2C1AD898-D48C-40E0-94CD-12F9CCE45E8E}" v="1" dt="2021-06-20T09:47:30.50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9893" autoAdjust="0"/>
  </p:normalViewPr>
  <p:slideViewPr>
    <p:cSldViewPr snapToGrid="0">
      <p:cViewPr varScale="1">
        <p:scale>
          <a:sx n="55" d="100"/>
          <a:sy n="55" d="100"/>
        </p:scale>
        <p:origin x="1603" y="43"/>
      </p:cViewPr>
      <p:guideLst>
        <p:guide orient="horz" pos="2592"/>
        <p:guide pos="4032"/>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ante De Vera" userId="S::18ur0803_ms@psu.edu.ph::c4efa2b6-21d3-4480-bdae-785c90042ef4" providerId="AD" clId="Web-{1E00E7BD-2589-4600-A153-3E09FA8E4DF4}"/>
    <pc:docChg chg="delSld">
      <pc:chgData name="Reynante De Vera" userId="S::18ur0803_ms@psu.edu.ph::c4efa2b6-21d3-4480-bdae-785c90042ef4" providerId="AD" clId="Web-{1E00E7BD-2589-4600-A153-3E09FA8E4DF4}" dt="2021-06-20T13:50:43.367" v="0"/>
      <pc:docMkLst>
        <pc:docMk/>
      </pc:docMkLst>
      <pc:sldChg chg="del">
        <pc:chgData name="Reynante De Vera" userId="S::18ur0803_ms@psu.edu.ph::c4efa2b6-21d3-4480-bdae-785c90042ef4" providerId="AD" clId="Web-{1E00E7BD-2589-4600-A153-3E09FA8E4DF4}" dt="2021-06-20T13:50:43.367" v="0"/>
        <pc:sldMkLst>
          <pc:docMk/>
          <pc:sldMk cId="3295371940" sldId="288"/>
        </pc:sldMkLst>
      </pc:sldChg>
    </pc:docChg>
  </pc:docChgLst>
  <pc:docChgLst>
    <pc:chgData name="Nicole Dalisay" userId="S::18ur0783_ms@psu.edu.ph::64c24e0b-d87f-4674-b828-f4aefaa8f248" providerId="AD" clId="Web-{2C1AD898-D48C-40E0-94CD-12F9CCE45E8E}"/>
    <pc:docChg chg="addSld">
      <pc:chgData name="Nicole Dalisay" userId="S::18ur0783_ms@psu.edu.ph::64c24e0b-d87f-4674-b828-f4aefaa8f248" providerId="AD" clId="Web-{2C1AD898-D48C-40E0-94CD-12F9CCE45E8E}" dt="2021-06-20T09:47:30.506" v="0"/>
      <pc:docMkLst>
        <pc:docMk/>
      </pc:docMkLst>
      <pc:sldChg chg="new">
        <pc:chgData name="Nicole Dalisay" userId="S::18ur0783_ms@psu.edu.ph::64c24e0b-d87f-4674-b828-f4aefaa8f248" providerId="AD" clId="Web-{2C1AD898-D48C-40E0-94CD-12F9CCE45E8E}" dt="2021-06-20T09:47:30.506" v="0"/>
        <pc:sldMkLst>
          <pc:docMk/>
          <pc:sldMk cId="153487673"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B75EF-69B3-4070-B22D-CC785B672964}" type="datetimeFigureOut">
              <a:rPr lang="en-PH" smtClean="0"/>
              <a:t>28/08/2024</a:t>
            </a:fld>
            <a:endParaRPr lang="en-PH"/>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F01BD-1372-43DB-A8D4-BEBC875FE474}" type="slidenum">
              <a:rPr lang="en-PH" smtClean="0"/>
              <a:t>‹#›</a:t>
            </a:fld>
            <a:endParaRPr lang="en-PH"/>
          </a:p>
        </p:txBody>
      </p:sp>
    </p:spTree>
    <p:extLst>
      <p:ext uri="{BB962C8B-B14F-4D97-AF65-F5344CB8AC3E}">
        <p14:creationId xmlns:p14="http://schemas.microsoft.com/office/powerpoint/2010/main" val="3812209651"/>
      </p:ext>
    </p:extLst>
  </p:cSld>
  <p:clrMap bg1="lt1" tx1="dk1" bg2="lt2" tx2="dk2" accent1="accent1" accent2="accent2" accent3="accent3" accent4="accent4" accent5="accent5" accent6="accent6" hlink="hlink" folHlink="folHlink"/>
  <p:notesStyle>
    <a:lvl1pPr marL="0" algn="l" defTabSz="1009498" rtl="0" eaLnBrk="1" latinLnBrk="0" hangingPunct="1">
      <a:defRPr sz="1300" kern="1200">
        <a:solidFill>
          <a:schemeClr val="tx1"/>
        </a:solidFill>
        <a:latin typeface="+mn-lt"/>
        <a:ea typeface="+mn-ea"/>
        <a:cs typeface="+mn-cs"/>
      </a:defRPr>
    </a:lvl1pPr>
    <a:lvl2pPr marL="504749" algn="l" defTabSz="1009498" rtl="0" eaLnBrk="1" latinLnBrk="0" hangingPunct="1">
      <a:defRPr sz="1300" kern="1200">
        <a:solidFill>
          <a:schemeClr val="tx1"/>
        </a:solidFill>
        <a:latin typeface="+mn-lt"/>
        <a:ea typeface="+mn-ea"/>
        <a:cs typeface="+mn-cs"/>
      </a:defRPr>
    </a:lvl2pPr>
    <a:lvl3pPr marL="1009498" algn="l" defTabSz="1009498" rtl="0" eaLnBrk="1" latinLnBrk="0" hangingPunct="1">
      <a:defRPr sz="1300" kern="1200">
        <a:solidFill>
          <a:schemeClr val="tx1"/>
        </a:solidFill>
        <a:latin typeface="+mn-lt"/>
        <a:ea typeface="+mn-ea"/>
        <a:cs typeface="+mn-cs"/>
      </a:defRPr>
    </a:lvl3pPr>
    <a:lvl4pPr marL="1514246" algn="l" defTabSz="1009498" rtl="0" eaLnBrk="1" latinLnBrk="0" hangingPunct="1">
      <a:defRPr sz="1300" kern="1200">
        <a:solidFill>
          <a:schemeClr val="tx1"/>
        </a:solidFill>
        <a:latin typeface="+mn-lt"/>
        <a:ea typeface="+mn-ea"/>
        <a:cs typeface="+mn-cs"/>
      </a:defRPr>
    </a:lvl4pPr>
    <a:lvl5pPr marL="2018995" algn="l" defTabSz="1009498" rtl="0" eaLnBrk="1" latinLnBrk="0" hangingPunct="1">
      <a:defRPr sz="1300" kern="1200">
        <a:solidFill>
          <a:schemeClr val="tx1"/>
        </a:solidFill>
        <a:latin typeface="+mn-lt"/>
        <a:ea typeface="+mn-ea"/>
        <a:cs typeface="+mn-cs"/>
      </a:defRPr>
    </a:lvl5pPr>
    <a:lvl6pPr marL="2523744" algn="l" defTabSz="1009498" rtl="0" eaLnBrk="1" latinLnBrk="0" hangingPunct="1">
      <a:defRPr sz="1300" kern="1200">
        <a:solidFill>
          <a:schemeClr val="tx1"/>
        </a:solidFill>
        <a:latin typeface="+mn-lt"/>
        <a:ea typeface="+mn-ea"/>
        <a:cs typeface="+mn-cs"/>
      </a:defRPr>
    </a:lvl6pPr>
    <a:lvl7pPr marL="3028493" algn="l" defTabSz="1009498" rtl="0" eaLnBrk="1" latinLnBrk="0" hangingPunct="1">
      <a:defRPr sz="1300" kern="1200">
        <a:solidFill>
          <a:schemeClr val="tx1"/>
        </a:solidFill>
        <a:latin typeface="+mn-lt"/>
        <a:ea typeface="+mn-ea"/>
        <a:cs typeface="+mn-cs"/>
      </a:defRPr>
    </a:lvl7pPr>
    <a:lvl8pPr marL="3533242" algn="l" defTabSz="1009498" rtl="0" eaLnBrk="1" latinLnBrk="0" hangingPunct="1">
      <a:defRPr sz="1300" kern="1200">
        <a:solidFill>
          <a:schemeClr val="tx1"/>
        </a:solidFill>
        <a:latin typeface="+mn-lt"/>
        <a:ea typeface="+mn-ea"/>
        <a:cs typeface="+mn-cs"/>
      </a:defRPr>
    </a:lvl8pPr>
    <a:lvl9pPr marL="4037990" algn="l" defTabSz="100949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schools.com/python/python_lists_methods.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Literals in Python are nothing but a concise way of representing the data types. In simpler words, it is the way to represent a fixed value in our source code. They can either be numbers, text, boolean or any other form of data.</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6</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15</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16</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17</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18</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19</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20</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21</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22</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23</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24</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7</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25</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26</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0" i="0" kern="1200" dirty="0">
                <a:solidFill>
                  <a:schemeClr val="tx1"/>
                </a:solidFill>
                <a:effectLst/>
                <a:latin typeface="+mn-lt"/>
                <a:ea typeface="+mn-ea"/>
                <a:cs typeface="+mn-cs"/>
              </a:rPr>
              <a:t>The built-in function </a:t>
            </a:r>
            <a:r>
              <a:rPr lang="en-US" sz="1300" b="1" i="0" kern="1200" dirty="0">
                <a:solidFill>
                  <a:schemeClr val="tx1"/>
                </a:solidFill>
                <a:effectLst/>
                <a:latin typeface="+mn-lt"/>
                <a:ea typeface="+mn-ea"/>
                <a:cs typeface="+mn-cs"/>
              </a:rPr>
              <a:t>print( )</a:t>
            </a:r>
            <a:r>
              <a:rPr lang="en-US" sz="1300" b="0" i="0" kern="1200" dirty="0">
                <a:solidFill>
                  <a:schemeClr val="tx1"/>
                </a:solidFill>
                <a:effectLst/>
                <a:latin typeface="+mn-lt"/>
                <a:ea typeface="+mn-ea"/>
                <a:cs typeface="+mn-cs"/>
              </a:rPr>
              <a:t> is used to output the given data to the standard output device (Screen). In Python, using the print( ) function we can display a text message. The print( ) takes a string as an argument and displays the same.</a:t>
            </a:r>
          </a:p>
          <a:p>
            <a:endParaRPr lang="en-US" sz="1300" b="0"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Displaying a variable value using print( ) function</a:t>
            </a:r>
          </a:p>
          <a:p>
            <a:r>
              <a:rPr lang="en-US" sz="1300" b="0" i="0" kern="1200" dirty="0">
                <a:solidFill>
                  <a:schemeClr val="tx1"/>
                </a:solidFill>
                <a:effectLst/>
                <a:latin typeface="+mn-lt"/>
                <a:ea typeface="+mn-ea"/>
                <a:cs typeface="+mn-cs"/>
              </a:rPr>
              <a:t>In Python, the built-in function print( ) function is also used to display variables value. The following example shows that how to display variable value using print( ) function.</a:t>
            </a:r>
          </a:p>
          <a:p>
            <a:r>
              <a:rPr lang="pt-BR" dirty="0"/>
              <a:t>num1 = 10 </a:t>
            </a:r>
          </a:p>
          <a:p>
            <a:r>
              <a:rPr lang="pt-BR" dirty="0"/>
              <a:t>print(num1) </a:t>
            </a:r>
          </a:p>
          <a:p>
            <a:endParaRPr lang="pt-BR" dirty="0"/>
          </a:p>
          <a:p>
            <a:r>
              <a:rPr lang="en-US" sz="1300" b="1" i="0" kern="1200" dirty="0">
                <a:solidFill>
                  <a:schemeClr val="tx1"/>
                </a:solidFill>
                <a:effectLst/>
                <a:latin typeface="+mn-lt"/>
                <a:ea typeface="+mn-ea"/>
                <a:cs typeface="+mn-cs"/>
              </a:rPr>
              <a:t>Formatted print( ) function to display a combination of message and value</a:t>
            </a:r>
          </a:p>
          <a:p>
            <a:r>
              <a:rPr lang="en-US" sz="1300" b="0" i="0" kern="1200" dirty="0">
                <a:solidFill>
                  <a:schemeClr val="tx1"/>
                </a:solidFill>
                <a:effectLst/>
                <a:latin typeface="+mn-lt"/>
                <a:ea typeface="+mn-ea"/>
                <a:cs typeface="+mn-cs"/>
              </a:rPr>
              <a:t>The built-in function </a:t>
            </a:r>
            <a:r>
              <a:rPr lang="en-US" sz="1300" b="1" i="0" kern="1200" dirty="0">
                <a:solidFill>
                  <a:schemeClr val="tx1"/>
                </a:solidFill>
                <a:effectLst/>
                <a:latin typeface="+mn-lt"/>
                <a:ea typeface="+mn-ea"/>
                <a:cs typeface="+mn-cs"/>
              </a:rPr>
              <a:t>print( )</a:t>
            </a:r>
            <a:r>
              <a:rPr lang="en-US" sz="1300" b="0" i="0" kern="1200" dirty="0">
                <a:solidFill>
                  <a:schemeClr val="tx1"/>
                </a:solidFill>
                <a:effectLst/>
                <a:latin typeface="+mn-lt"/>
                <a:ea typeface="+mn-ea"/>
                <a:cs typeface="+mn-cs"/>
              </a:rPr>
              <a:t> is also used to display the combination of message and variable value. Let's look at the following example.</a:t>
            </a:r>
          </a:p>
          <a:p>
            <a:r>
              <a:rPr lang="en-US" dirty="0"/>
              <a:t>num1 = 10 </a:t>
            </a:r>
            <a:r>
              <a:rPr lang="en-US" sz="1300" kern="1200" dirty="0">
                <a:solidFill>
                  <a:schemeClr val="tx1"/>
                </a:solidFill>
                <a:effectLst/>
                <a:latin typeface="+mn-lt"/>
                <a:ea typeface="+mn-ea"/>
                <a:cs typeface="+mn-cs"/>
              </a:rPr>
              <a:t>#variale num1 with value 10</a:t>
            </a:r>
            <a:r>
              <a:rPr lang="en-US" dirty="0"/>
              <a:t> </a:t>
            </a:r>
          </a:p>
          <a:p>
            <a:r>
              <a:rPr lang="en-US" dirty="0"/>
              <a:t>print('The value of variable num1 is ' + num1)</a:t>
            </a:r>
            <a:br>
              <a:rPr lang="pt-BR" dirty="0"/>
            </a:br>
            <a:endParaRPr lang="pt-BR" dirty="0"/>
          </a:p>
          <a:p>
            <a:r>
              <a:rPr lang="en-US" sz="1300" b="0" i="0" kern="1200" dirty="0">
                <a:solidFill>
                  <a:schemeClr val="tx1"/>
                </a:solidFill>
                <a:effectLst/>
                <a:latin typeface="+mn-lt"/>
                <a:ea typeface="+mn-ea"/>
                <a:cs typeface="+mn-cs"/>
              </a:rPr>
              <a:t>We can also write the same print( ) function as follows.</a:t>
            </a:r>
          </a:p>
          <a:p>
            <a:r>
              <a:rPr lang="en-US" dirty="0"/>
              <a:t>num1 = 10 </a:t>
            </a:r>
          </a:p>
          <a:p>
            <a:r>
              <a:rPr lang="en-US" dirty="0"/>
              <a:t>print(</a:t>
            </a:r>
            <a:r>
              <a:rPr lang="en-US" dirty="0" err="1"/>
              <a:t>f"The</a:t>
            </a:r>
            <a:r>
              <a:rPr lang="en-US" dirty="0"/>
              <a:t> value of variable num1 is {num1}")</a:t>
            </a:r>
          </a:p>
          <a:p>
            <a:r>
              <a:rPr lang="en-US" sz="1300" b="0" i="0" kern="1200" dirty="0">
                <a:solidFill>
                  <a:schemeClr val="tx1"/>
                </a:solidFill>
                <a:effectLst/>
                <a:latin typeface="+mn-lt"/>
                <a:ea typeface="+mn-ea"/>
                <a:cs typeface="+mn-cs"/>
              </a:rPr>
              <a:t>In the above example code, we have used a formatted string. In Python, we can use the formatted string that is prefixed with character "f". In the formatted string, the variable values are included using curly braces ({ }).</a:t>
            </a:r>
          </a:p>
          <a:p>
            <a:endParaRPr lang="en-US" sz="1300" b="0" i="0" kern="1200" dirty="0">
              <a:solidFill>
                <a:schemeClr val="tx1"/>
              </a:solidFill>
              <a:effectLst/>
              <a:latin typeface="+mn-lt"/>
              <a:ea typeface="+mn-ea"/>
              <a:cs typeface="+mn-cs"/>
            </a:endParaRPr>
          </a:p>
          <a:p>
            <a:r>
              <a:rPr lang="en-US" sz="1300" b="0" i="0" kern="1200" dirty="0">
                <a:solidFill>
                  <a:schemeClr val="tx1"/>
                </a:solidFill>
                <a:effectLst/>
                <a:latin typeface="+mn-lt"/>
                <a:ea typeface="+mn-ea"/>
                <a:cs typeface="+mn-cs"/>
              </a:rPr>
              <a:t>The Python provides a built-in function </a:t>
            </a:r>
            <a:r>
              <a:rPr lang="en-US" sz="1300" b="1" i="0" u="sng" kern="1200" dirty="0">
                <a:solidFill>
                  <a:schemeClr val="tx1"/>
                </a:solidFill>
                <a:effectLst/>
                <a:latin typeface="+mn-lt"/>
                <a:ea typeface="+mn-ea"/>
                <a:cs typeface="+mn-cs"/>
              </a:rPr>
              <a:t>input( )</a:t>
            </a:r>
            <a:r>
              <a:rPr lang="en-US" sz="1300" b="0" i="0" kern="1200" dirty="0">
                <a:solidFill>
                  <a:schemeClr val="tx1"/>
                </a:solidFill>
                <a:effectLst/>
                <a:latin typeface="+mn-lt"/>
                <a:ea typeface="+mn-ea"/>
                <a:cs typeface="+mn-cs"/>
              </a:rPr>
              <a:t> to perform input operations. The input( ) function can be used either with some message or without a message.</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27</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i="0" kern="1200">
                <a:solidFill>
                  <a:schemeClr val="tx1"/>
                </a:solidFill>
                <a:effectLst/>
                <a:latin typeface="+mn-lt"/>
                <a:ea typeface="+mn-ea"/>
                <a:cs typeface="+mn-cs"/>
              </a:rPr>
              <a:t>Displaying a variable value using print( ) function</a:t>
            </a:r>
          </a:p>
          <a:p>
            <a:r>
              <a:rPr lang="en-US" sz="1300" b="0" i="0" kern="1200">
                <a:solidFill>
                  <a:schemeClr val="tx1"/>
                </a:solidFill>
                <a:effectLst/>
                <a:latin typeface="+mn-lt"/>
                <a:ea typeface="+mn-ea"/>
                <a:cs typeface="+mn-cs"/>
              </a:rPr>
              <a:t>In Python, the built-in function print( ) function is also used to display variables value. The following example shows that how to display variable value using print( ) function.</a:t>
            </a:r>
          </a:p>
          <a:p>
            <a:r>
              <a:rPr lang="en-US" sz="1300" b="1" i="0" kern="1200">
                <a:solidFill>
                  <a:schemeClr val="tx1"/>
                </a:solidFill>
                <a:effectLst/>
                <a:latin typeface="+mn-lt"/>
                <a:ea typeface="+mn-ea"/>
                <a:cs typeface="+mn-cs"/>
              </a:rPr>
              <a:t>Example</a:t>
            </a:r>
          </a:p>
          <a:p>
            <a:r>
              <a:rPr lang="en-US" sz="1300" b="0" i="0" kern="1200">
                <a:solidFill>
                  <a:schemeClr val="tx1"/>
                </a:solidFill>
                <a:effectLst/>
                <a:latin typeface="+mn-lt"/>
                <a:ea typeface="+mn-ea"/>
                <a:cs typeface="+mn-cs"/>
              </a:rPr>
              <a:t>num1 = 10 </a:t>
            </a:r>
          </a:p>
          <a:p>
            <a:r>
              <a:rPr lang="en-US" sz="1300" b="0" i="0" kern="1200">
                <a:solidFill>
                  <a:schemeClr val="tx1"/>
                </a:solidFill>
                <a:effectLst/>
                <a:latin typeface="+mn-lt"/>
                <a:ea typeface="+mn-ea"/>
                <a:cs typeface="+mn-cs"/>
              </a:rPr>
              <a:t>print(num1) </a:t>
            </a:r>
          </a:p>
          <a:p>
            <a:br>
              <a:rPr lang="en-US"/>
            </a:b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28</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29</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above example code, we have used a formatted string. In Python, we can use the formatted string that is prefixed with character "f". In the formatted string, the variable values are included using curly braces ({ }).</a:t>
            </a:r>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30</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31</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32</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33</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34</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8</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9</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10</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i="0" kern="1200" dirty="0">
                <a:solidFill>
                  <a:schemeClr val="tx1"/>
                </a:solidFill>
                <a:effectLst/>
                <a:latin typeface="+mn-lt"/>
                <a:ea typeface="+mn-ea"/>
                <a:cs typeface="+mn-cs"/>
              </a:rPr>
              <a:t>Lists</a:t>
            </a:r>
          </a:p>
          <a:p>
            <a:r>
              <a:rPr lang="en-US" sz="1300" b="1" i="0" kern="1200" dirty="0">
                <a:solidFill>
                  <a:schemeClr val="tx1"/>
                </a:solidFill>
                <a:effectLst/>
                <a:latin typeface="+mn-lt"/>
                <a:ea typeface="+mn-ea"/>
                <a:cs typeface="+mn-cs"/>
              </a:rPr>
              <a:t>Ordered</a:t>
            </a:r>
          </a:p>
          <a:p>
            <a:r>
              <a:rPr lang="en-US" sz="1300" b="0" i="0" kern="1200" dirty="0">
                <a:solidFill>
                  <a:schemeClr val="tx1"/>
                </a:solidFill>
                <a:effectLst/>
                <a:latin typeface="+mn-lt"/>
                <a:ea typeface="+mn-ea"/>
                <a:cs typeface="+mn-cs"/>
              </a:rPr>
              <a:t>When we say that lists are ordered, it means that the items have a defined order, and that order will not change.</a:t>
            </a:r>
          </a:p>
          <a:p>
            <a:r>
              <a:rPr lang="en-US" sz="1300" b="1" i="0" kern="1200" dirty="0">
                <a:solidFill>
                  <a:schemeClr val="tx1"/>
                </a:solidFill>
                <a:effectLst/>
                <a:latin typeface="+mn-lt"/>
                <a:ea typeface="+mn-ea"/>
                <a:cs typeface="+mn-cs"/>
              </a:rPr>
              <a:t>Note:</a:t>
            </a:r>
            <a:r>
              <a:rPr lang="en-US" sz="1300" b="0" i="0" kern="1200" dirty="0">
                <a:solidFill>
                  <a:schemeClr val="tx1"/>
                </a:solidFill>
                <a:effectLst/>
                <a:latin typeface="+mn-lt"/>
                <a:ea typeface="+mn-ea"/>
                <a:cs typeface="+mn-cs"/>
              </a:rPr>
              <a:t> There are some </a:t>
            </a:r>
            <a:r>
              <a:rPr lang="en-US" sz="1300" b="0" i="0" kern="1200" dirty="0">
                <a:solidFill>
                  <a:schemeClr val="tx1"/>
                </a:solidFill>
                <a:effectLst/>
                <a:latin typeface="+mn-lt"/>
                <a:ea typeface="+mn-ea"/>
                <a:cs typeface="+mn-cs"/>
                <a:hlinkClick r:id="rId3"/>
              </a:rPr>
              <a:t>list methods</a:t>
            </a:r>
            <a:r>
              <a:rPr lang="en-US" sz="1300" b="0" i="0" kern="1200" dirty="0">
                <a:solidFill>
                  <a:schemeClr val="tx1"/>
                </a:solidFill>
                <a:effectLst/>
                <a:latin typeface="+mn-lt"/>
                <a:ea typeface="+mn-ea"/>
                <a:cs typeface="+mn-cs"/>
              </a:rPr>
              <a:t> that will change the order, but in general: the order of the items will not change.</a:t>
            </a:r>
          </a:p>
          <a:p>
            <a:r>
              <a:rPr lang="en-US" sz="1300" b="1" i="0" kern="1200" dirty="0">
                <a:solidFill>
                  <a:schemeClr val="tx1"/>
                </a:solidFill>
                <a:effectLst/>
                <a:latin typeface="+mn-lt"/>
                <a:ea typeface="+mn-ea"/>
                <a:cs typeface="+mn-cs"/>
              </a:rPr>
              <a:t>Changeable</a:t>
            </a:r>
          </a:p>
          <a:p>
            <a:r>
              <a:rPr lang="en-US" sz="1300" b="0" i="0" kern="1200" dirty="0">
                <a:solidFill>
                  <a:schemeClr val="tx1"/>
                </a:solidFill>
                <a:effectLst/>
                <a:latin typeface="+mn-lt"/>
                <a:ea typeface="+mn-ea"/>
                <a:cs typeface="+mn-cs"/>
              </a:rPr>
              <a:t>The list is changeable, meaning that we can change, add, and remove items in a list after it has been created.</a:t>
            </a:r>
          </a:p>
          <a:p>
            <a:r>
              <a:rPr lang="en-US" sz="1300" b="1" i="0" kern="1200" dirty="0">
                <a:solidFill>
                  <a:schemeClr val="tx1"/>
                </a:solidFill>
                <a:effectLst/>
                <a:latin typeface="+mn-lt"/>
                <a:ea typeface="+mn-ea"/>
                <a:cs typeface="+mn-cs"/>
              </a:rPr>
              <a:t>Allow Duplicates</a:t>
            </a:r>
          </a:p>
          <a:p>
            <a:r>
              <a:rPr lang="en-US" sz="1300" b="0" i="0" kern="1200" dirty="0">
                <a:solidFill>
                  <a:schemeClr val="tx1"/>
                </a:solidFill>
                <a:effectLst/>
                <a:latin typeface="+mn-lt"/>
                <a:ea typeface="+mn-ea"/>
                <a:cs typeface="+mn-cs"/>
              </a:rPr>
              <a:t>Since lists</a:t>
            </a:r>
            <a:r>
              <a:rPr lang="en-US" sz="1300" b="0" i="0" kern="1200" baseline="0" dirty="0">
                <a:solidFill>
                  <a:schemeClr val="tx1"/>
                </a:solidFill>
                <a:effectLst/>
                <a:latin typeface="+mn-lt"/>
                <a:ea typeface="+mn-ea"/>
                <a:cs typeface="+mn-cs"/>
              </a:rPr>
              <a:t> </a:t>
            </a:r>
            <a:r>
              <a:rPr lang="en-US" sz="1300" b="0" i="0" kern="1200" dirty="0">
                <a:solidFill>
                  <a:schemeClr val="tx1"/>
                </a:solidFill>
                <a:effectLst/>
                <a:latin typeface="+mn-lt"/>
                <a:ea typeface="+mn-ea"/>
                <a:cs typeface="+mn-cs"/>
              </a:rPr>
              <a:t>are indexed, they</a:t>
            </a:r>
            <a:r>
              <a:rPr lang="en-US" sz="1300" b="0" i="0" kern="1200" baseline="0" dirty="0">
                <a:solidFill>
                  <a:schemeClr val="tx1"/>
                </a:solidFill>
                <a:effectLst/>
                <a:latin typeface="+mn-lt"/>
                <a:ea typeface="+mn-ea"/>
                <a:cs typeface="+mn-cs"/>
              </a:rPr>
              <a:t> </a:t>
            </a:r>
            <a:r>
              <a:rPr lang="en-US" sz="1300" b="0" i="0" kern="1200" dirty="0">
                <a:solidFill>
                  <a:schemeClr val="tx1"/>
                </a:solidFill>
                <a:effectLst/>
                <a:latin typeface="+mn-lt"/>
                <a:ea typeface="+mn-ea"/>
                <a:cs typeface="+mn-cs"/>
              </a:rPr>
              <a:t>can have items with the same value:</a:t>
            </a:r>
          </a:p>
          <a:p>
            <a:endParaRPr lang="en-US" sz="1300" b="0"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Tuples</a:t>
            </a:r>
          </a:p>
          <a:p>
            <a:r>
              <a:rPr lang="en-US" sz="1300" b="1" i="0" kern="1200" dirty="0">
                <a:solidFill>
                  <a:schemeClr val="tx1"/>
                </a:solidFill>
                <a:effectLst/>
                <a:latin typeface="+mn-lt"/>
                <a:ea typeface="+mn-ea"/>
                <a:cs typeface="+mn-cs"/>
              </a:rPr>
              <a:t>Ordered</a:t>
            </a:r>
          </a:p>
          <a:p>
            <a:r>
              <a:rPr lang="en-US" sz="1300" b="0" i="0" kern="1200" dirty="0">
                <a:solidFill>
                  <a:schemeClr val="tx1"/>
                </a:solidFill>
                <a:effectLst/>
                <a:latin typeface="+mn-lt"/>
                <a:ea typeface="+mn-ea"/>
                <a:cs typeface="+mn-cs"/>
              </a:rPr>
              <a:t>When we say that lists are ordered, it means that the items have a defined order, and that order will not change.</a:t>
            </a:r>
            <a:endParaRPr lang="en-US" sz="1300" b="1"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Unchangeable</a:t>
            </a:r>
          </a:p>
          <a:p>
            <a:r>
              <a:rPr lang="en-US" sz="1300" b="0" i="0" kern="1200" dirty="0">
                <a:solidFill>
                  <a:schemeClr val="tx1"/>
                </a:solidFill>
                <a:effectLst/>
                <a:latin typeface="+mn-lt"/>
                <a:ea typeface="+mn-ea"/>
                <a:cs typeface="+mn-cs"/>
              </a:rPr>
              <a:t>Tuples are unchangeable, meaning that we cannot change, add or remove items after the tuple has been created.</a:t>
            </a:r>
          </a:p>
          <a:p>
            <a:r>
              <a:rPr lang="en-US" sz="1300" b="1" i="0" kern="1200" dirty="0">
                <a:solidFill>
                  <a:schemeClr val="tx1"/>
                </a:solidFill>
                <a:effectLst/>
                <a:latin typeface="+mn-lt"/>
                <a:ea typeface="+mn-ea"/>
                <a:cs typeface="+mn-cs"/>
              </a:rPr>
              <a:t>Allow Duplicates</a:t>
            </a:r>
          </a:p>
          <a:p>
            <a:r>
              <a:rPr lang="en-US" sz="1300" b="0" i="0" kern="1200" dirty="0">
                <a:solidFill>
                  <a:schemeClr val="tx1"/>
                </a:solidFill>
                <a:effectLst/>
                <a:latin typeface="+mn-lt"/>
                <a:ea typeface="+mn-ea"/>
                <a:cs typeface="+mn-cs"/>
              </a:rPr>
              <a:t>Since tuples are indexed, they</a:t>
            </a:r>
            <a:r>
              <a:rPr lang="en-US" sz="1300" b="0" i="0" kern="1200" baseline="0" dirty="0">
                <a:solidFill>
                  <a:schemeClr val="tx1"/>
                </a:solidFill>
                <a:effectLst/>
                <a:latin typeface="+mn-lt"/>
                <a:ea typeface="+mn-ea"/>
                <a:cs typeface="+mn-cs"/>
              </a:rPr>
              <a:t> </a:t>
            </a:r>
            <a:r>
              <a:rPr lang="en-US" sz="1300" b="0" i="0" kern="1200" dirty="0">
                <a:solidFill>
                  <a:schemeClr val="tx1"/>
                </a:solidFill>
                <a:effectLst/>
                <a:latin typeface="+mn-lt"/>
                <a:ea typeface="+mn-ea"/>
                <a:cs typeface="+mn-cs"/>
              </a:rPr>
              <a:t>can have items with the same value:</a:t>
            </a:r>
          </a:p>
          <a:p>
            <a:endParaRPr lang="en-US" sz="1300" b="0"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Sets</a:t>
            </a:r>
          </a:p>
          <a:p>
            <a:r>
              <a:rPr lang="en-US" sz="1300" b="1" i="0" kern="1200" dirty="0">
                <a:solidFill>
                  <a:schemeClr val="tx1"/>
                </a:solidFill>
                <a:effectLst/>
                <a:latin typeface="+mn-lt"/>
                <a:ea typeface="+mn-ea"/>
                <a:cs typeface="+mn-cs"/>
              </a:rPr>
              <a:t>Unordered</a:t>
            </a:r>
            <a:r>
              <a:rPr lang="en-US" sz="1300" b="1" i="0" kern="1200" baseline="0" dirty="0">
                <a:solidFill>
                  <a:schemeClr val="tx1"/>
                </a:solidFill>
                <a:effectLst/>
                <a:latin typeface="+mn-lt"/>
                <a:ea typeface="+mn-ea"/>
                <a:cs typeface="+mn-cs"/>
              </a:rPr>
              <a:t> </a:t>
            </a:r>
            <a:r>
              <a:rPr lang="en-US" sz="1300" b="0" i="0" kern="1200" dirty="0">
                <a:solidFill>
                  <a:schemeClr val="tx1"/>
                </a:solidFill>
                <a:effectLst/>
                <a:latin typeface="+mn-lt"/>
                <a:ea typeface="+mn-ea"/>
                <a:cs typeface="+mn-cs"/>
              </a:rPr>
              <a:t>means that the items in a set do not have a defined order.</a:t>
            </a:r>
          </a:p>
          <a:p>
            <a:r>
              <a:rPr lang="en-US" sz="1300" b="0" i="0" kern="1200" dirty="0">
                <a:solidFill>
                  <a:schemeClr val="tx1"/>
                </a:solidFill>
                <a:effectLst/>
                <a:latin typeface="+mn-lt"/>
                <a:ea typeface="+mn-ea"/>
                <a:cs typeface="+mn-cs"/>
              </a:rPr>
              <a:t>Set items can appear in a different order every time you use them, and cannot be referred to by index or key.</a:t>
            </a:r>
          </a:p>
          <a:p>
            <a:r>
              <a:rPr lang="en-US" sz="1300" b="1" i="0" kern="1200" dirty="0">
                <a:solidFill>
                  <a:schemeClr val="tx1"/>
                </a:solidFill>
                <a:effectLst/>
                <a:latin typeface="+mn-lt"/>
                <a:ea typeface="+mn-ea"/>
                <a:cs typeface="+mn-cs"/>
              </a:rPr>
              <a:t>Unchangeable</a:t>
            </a:r>
          </a:p>
          <a:p>
            <a:r>
              <a:rPr lang="en-US" sz="1300" b="0" i="0" kern="1200" dirty="0">
                <a:solidFill>
                  <a:schemeClr val="tx1"/>
                </a:solidFill>
                <a:effectLst/>
                <a:latin typeface="+mn-lt"/>
                <a:ea typeface="+mn-ea"/>
                <a:cs typeface="+mn-cs"/>
              </a:rPr>
              <a:t>Set items are unchangeable, meaning that we cannot change the items after the set has been created.</a:t>
            </a:r>
          </a:p>
          <a:p>
            <a:r>
              <a:rPr lang="en-US" sz="1300" b="1" i="0" kern="1200" dirty="0">
                <a:solidFill>
                  <a:schemeClr val="tx1"/>
                </a:solidFill>
                <a:effectLst/>
                <a:latin typeface="+mn-lt"/>
                <a:ea typeface="+mn-ea"/>
                <a:cs typeface="+mn-cs"/>
              </a:rPr>
              <a:t>Duplicates Not Allowed</a:t>
            </a:r>
          </a:p>
          <a:p>
            <a:r>
              <a:rPr lang="en-US" sz="1300" b="0" i="0" kern="1200" dirty="0">
                <a:solidFill>
                  <a:schemeClr val="tx1"/>
                </a:solidFill>
                <a:effectLst/>
                <a:latin typeface="+mn-lt"/>
                <a:ea typeface="+mn-ea"/>
                <a:cs typeface="+mn-cs"/>
              </a:rPr>
              <a:t>Sets cannot have two items with the same value.</a:t>
            </a:r>
          </a:p>
          <a:p>
            <a:r>
              <a:rPr lang="en-US" sz="1300" b="0" i="0" kern="1200" dirty="0">
                <a:solidFill>
                  <a:schemeClr val="tx1"/>
                </a:solidFill>
                <a:effectLst/>
                <a:latin typeface="+mn-lt"/>
                <a:ea typeface="+mn-ea"/>
                <a:cs typeface="+mn-cs"/>
              </a:rPr>
              <a:t>Once a set is created, you cannot change its items, but you can remove items and add new items.</a:t>
            </a:r>
          </a:p>
          <a:p>
            <a:endParaRPr lang="en-US" sz="1300" b="0"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Dictionaries</a:t>
            </a:r>
          </a:p>
          <a:p>
            <a:r>
              <a:rPr lang="en-US" sz="1300" b="0" i="0" kern="1200" dirty="0">
                <a:solidFill>
                  <a:schemeClr val="tx1"/>
                </a:solidFill>
                <a:effectLst/>
                <a:latin typeface="+mn-lt"/>
                <a:ea typeface="+mn-ea"/>
                <a:cs typeface="+mn-cs"/>
              </a:rPr>
              <a:t>When we say that dictionaries are ordered, it means that the items have a defined order, and that order will not change.</a:t>
            </a:r>
          </a:p>
          <a:p>
            <a:r>
              <a:rPr lang="en-US" sz="1300" b="0" i="0" kern="1200" dirty="0">
                <a:solidFill>
                  <a:schemeClr val="tx1"/>
                </a:solidFill>
                <a:effectLst/>
                <a:latin typeface="+mn-lt"/>
                <a:ea typeface="+mn-ea"/>
                <a:cs typeface="+mn-cs"/>
              </a:rPr>
              <a:t>Unordered means that the items does not have a defined order, you cannot refer to an item by using an index.</a:t>
            </a:r>
          </a:p>
          <a:p>
            <a:r>
              <a:rPr lang="en-US" sz="1300" b="1" i="0" kern="1200" dirty="0">
                <a:solidFill>
                  <a:schemeClr val="tx1"/>
                </a:solidFill>
                <a:effectLst/>
                <a:latin typeface="+mn-lt"/>
                <a:ea typeface="+mn-ea"/>
                <a:cs typeface="+mn-cs"/>
              </a:rPr>
              <a:t>Changeable</a:t>
            </a:r>
          </a:p>
          <a:p>
            <a:r>
              <a:rPr lang="en-US" sz="1300" b="0" i="0" kern="1200" dirty="0">
                <a:solidFill>
                  <a:schemeClr val="tx1"/>
                </a:solidFill>
                <a:effectLst/>
                <a:latin typeface="+mn-lt"/>
                <a:ea typeface="+mn-ea"/>
                <a:cs typeface="+mn-cs"/>
              </a:rPr>
              <a:t>Dictionaries are changeable, meaning that we can change, add or remove items after the dictionary has been created.</a:t>
            </a:r>
            <a:endParaRPr lang="en-US" sz="1300" b="1" i="0" kern="1200" dirty="0">
              <a:solidFill>
                <a:schemeClr val="tx1"/>
              </a:solidFill>
              <a:effectLst/>
              <a:latin typeface="+mn-lt"/>
              <a:ea typeface="+mn-ea"/>
              <a:cs typeface="+mn-cs"/>
            </a:endParaRPr>
          </a:p>
          <a:p>
            <a:r>
              <a:rPr lang="en-US" sz="1300" b="1" i="0" kern="1200" dirty="0">
                <a:solidFill>
                  <a:schemeClr val="tx1"/>
                </a:solidFill>
                <a:effectLst/>
                <a:latin typeface="+mn-lt"/>
                <a:ea typeface="+mn-ea"/>
                <a:cs typeface="+mn-cs"/>
              </a:rPr>
              <a:t>Duplicates Not Allowed</a:t>
            </a:r>
          </a:p>
          <a:p>
            <a:r>
              <a:rPr lang="en-US" sz="1300" b="0" i="0" kern="1200" dirty="0">
                <a:solidFill>
                  <a:schemeClr val="tx1"/>
                </a:solidFill>
                <a:effectLst/>
                <a:latin typeface="+mn-lt"/>
                <a:ea typeface="+mn-ea"/>
                <a:cs typeface="+mn-cs"/>
              </a:rPr>
              <a:t>Dictionaries cannot have two items with the same key:</a:t>
            </a:r>
          </a:p>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11</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12</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13</a:t>
            </a:fld>
            <a:endParaRPr lang="en-PH"/>
          </a:p>
        </p:txBody>
      </p:sp>
    </p:spTree>
    <p:extLst>
      <p:ext uri="{BB962C8B-B14F-4D97-AF65-F5344CB8AC3E}">
        <p14:creationId xmlns:p14="http://schemas.microsoft.com/office/powerpoint/2010/main" val="300353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F01BD-1372-43DB-A8D4-BEBC875FE474}" type="slidenum">
              <a:rPr lang="en-PH" smtClean="0"/>
              <a:t>14</a:t>
            </a:fld>
            <a:endParaRPr lang="en-PH"/>
          </a:p>
        </p:txBody>
      </p:sp>
    </p:spTree>
    <p:extLst>
      <p:ext uri="{BB962C8B-B14F-4D97-AF65-F5344CB8AC3E}">
        <p14:creationId xmlns:p14="http://schemas.microsoft.com/office/powerpoint/2010/main" val="300353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D76B022-9367-41C4-BA0B-21BF0D31E5C2}"/>
              </a:ext>
            </a:extLst>
          </p:cNvPr>
          <p:cNvSpPr/>
          <p:nvPr/>
        </p:nvSpPr>
        <p:spPr>
          <a:xfrm>
            <a:off x="778764" y="1389506"/>
            <a:ext cx="11244072" cy="2725294"/>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EEA2F9E1-F5B7-4E25-A6FC-BCE752FC4265}"/>
              </a:ext>
            </a:extLst>
          </p:cNvPr>
          <p:cNvSpPr>
            <a:spLocks noGrp="1"/>
          </p:cNvSpPr>
          <p:nvPr>
            <p:ph type="ctrTitle"/>
          </p:nvPr>
        </p:nvSpPr>
        <p:spPr>
          <a:xfrm>
            <a:off x="778764" y="1389506"/>
            <a:ext cx="11244072" cy="2725294"/>
          </a:xfrm>
          <a:prstGeom prst="rect">
            <a:avLst/>
          </a:prstGeom>
        </p:spPr>
        <p:txBody>
          <a:bodyPr anchor="ctr"/>
          <a:lstStyle>
            <a:lvl1pPr algn="ctr">
              <a:defRPr sz="6600">
                <a:solidFill>
                  <a:schemeClr val="bg1">
                    <a:lumMod val="95000"/>
                  </a:schemeClr>
                </a:solidFill>
              </a:defRPr>
            </a:lvl1pPr>
          </a:lstStyle>
          <a:p>
            <a:r>
              <a:rPr lang="en-US"/>
              <a:t>Click to edit Master title style</a:t>
            </a:r>
            <a:endParaRPr lang="en-PH"/>
          </a:p>
        </p:txBody>
      </p:sp>
      <p:sp>
        <p:nvSpPr>
          <p:cNvPr id="3" name="Subtitle 2">
            <a:extLst>
              <a:ext uri="{FF2B5EF4-FFF2-40B4-BE49-F238E27FC236}">
                <a16:creationId xmlns:a16="http://schemas.microsoft.com/office/drawing/2014/main" id="{4474B652-5AA3-4735-AED1-EC1163ADC39B}"/>
              </a:ext>
            </a:extLst>
          </p:cNvPr>
          <p:cNvSpPr>
            <a:spLocks noGrp="1"/>
          </p:cNvSpPr>
          <p:nvPr>
            <p:ph type="subTitle" idx="1"/>
          </p:nvPr>
        </p:nvSpPr>
        <p:spPr>
          <a:xfrm>
            <a:off x="1600200" y="4322446"/>
            <a:ext cx="9601200" cy="1986914"/>
          </a:xfrm>
          <a:prstGeom prst="rect">
            <a:avLst/>
          </a:prstGeom>
        </p:spPr>
        <p:txBody>
          <a:bodyPr>
            <a:normAutofit/>
          </a:bodyPr>
          <a:lstStyle>
            <a:lvl1pPr marL="0" indent="0" algn="ctr">
              <a:buNone/>
              <a:defRPr sz="2000"/>
            </a:lvl1pPr>
            <a:lvl2pPr marL="504749" indent="0" algn="ctr">
              <a:buNone/>
              <a:defRPr sz="2200"/>
            </a:lvl2pPr>
            <a:lvl3pPr marL="1009498" indent="0" algn="ctr">
              <a:buNone/>
              <a:defRPr sz="2000"/>
            </a:lvl3pPr>
            <a:lvl4pPr marL="1514246" indent="0" algn="ctr">
              <a:buNone/>
              <a:defRPr sz="1800"/>
            </a:lvl4pPr>
            <a:lvl5pPr marL="2018995" indent="0" algn="ctr">
              <a:buNone/>
              <a:defRPr sz="1800"/>
            </a:lvl5pPr>
            <a:lvl6pPr marL="2523744" indent="0" algn="ctr">
              <a:buNone/>
              <a:defRPr sz="1800"/>
            </a:lvl6pPr>
            <a:lvl7pPr marL="3028493" indent="0" algn="ctr">
              <a:buNone/>
              <a:defRPr sz="1800"/>
            </a:lvl7pPr>
            <a:lvl8pPr marL="3533242" indent="0" algn="ctr">
              <a:buNone/>
              <a:defRPr sz="1800"/>
            </a:lvl8pPr>
            <a:lvl9pPr marL="4037990" indent="0" algn="ctr">
              <a:buNone/>
              <a:defRPr sz="1800"/>
            </a:lvl9pPr>
          </a:lstStyle>
          <a:p>
            <a:r>
              <a:rPr lang="en-US"/>
              <a:t>Click to edit Master subtitle style</a:t>
            </a:r>
            <a:endParaRPr lang="en-PH"/>
          </a:p>
        </p:txBody>
      </p:sp>
      <p:sp>
        <p:nvSpPr>
          <p:cNvPr id="14" name="Footer Placeholder 4">
            <a:extLst>
              <a:ext uri="{FF2B5EF4-FFF2-40B4-BE49-F238E27FC236}">
                <a16:creationId xmlns:a16="http://schemas.microsoft.com/office/drawing/2014/main" id="{4FA3BCA6-44C4-4FE2-A65E-71B4D93A67B1}"/>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5" name="Slide Number Placeholder 5">
            <a:extLst>
              <a:ext uri="{FF2B5EF4-FFF2-40B4-BE49-F238E27FC236}">
                <a16:creationId xmlns:a16="http://schemas.microsoft.com/office/drawing/2014/main" id="{A9801C49-0FD2-4A06-B0FE-852DE9C64C32}"/>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452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72F2AF4-FA16-4495-8D3E-309303204890}"/>
              </a:ext>
            </a:extLst>
          </p:cNvPr>
          <p:cNvSpPr>
            <a:spLocks noGrp="1"/>
          </p:cNvSpPr>
          <p:nvPr>
            <p:ph type="body" orient="vert" idx="1"/>
          </p:nvPr>
        </p:nvSpPr>
        <p:spPr>
          <a:xfrm>
            <a:off x="880110" y="1437282"/>
            <a:ext cx="11041380" cy="597507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7586670-2893-4D30-985C-103C70C958FA}"/>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D15946A2-2F62-4B13-BD96-119C12CB81D4}"/>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3BCAC7A-D57A-410D-B8F3-F6736DBF4816}"/>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7" name="Rectangle: Rounded Corners 6">
            <a:extLst>
              <a:ext uri="{FF2B5EF4-FFF2-40B4-BE49-F238E27FC236}">
                <a16:creationId xmlns:a16="http://schemas.microsoft.com/office/drawing/2014/main" id="{7169FAAF-B749-43C3-97B6-59A0C1E9013F}"/>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118FD589-DDAF-40D6-BE27-0E5AECF1B5EE}"/>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78BCD69B-A2A8-4E4F-A1BB-60618A3DEDD9}"/>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0" name="Slide Number Placeholder 5">
            <a:extLst>
              <a:ext uri="{FF2B5EF4-FFF2-40B4-BE49-F238E27FC236}">
                <a16:creationId xmlns:a16="http://schemas.microsoft.com/office/drawing/2014/main" id="{F403D4D5-2A62-4F00-B778-C3C29FDD55CA}"/>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1" name="Rectangle: Rounded Corners 10">
            <a:extLst>
              <a:ext uri="{FF2B5EF4-FFF2-40B4-BE49-F238E27FC236}">
                <a16:creationId xmlns:a16="http://schemas.microsoft.com/office/drawing/2014/main" id="{3D91C8BF-E2DF-4475-BC45-8982793552D4}"/>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0FC8C97-D216-4A89-8336-136DBF9B2A93}"/>
              </a:ext>
            </a:extLst>
          </p:cNvPr>
          <p:cNvSpPr>
            <a:spLocks noGrp="1"/>
          </p:cNvSpPr>
          <p:nvPr>
            <p:ph type="title"/>
          </p:nvPr>
        </p:nvSpPr>
        <p:spPr>
          <a:xfrm>
            <a:off x="13522" y="309755"/>
            <a:ext cx="12846677"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1075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2C6A7-A49D-43CC-BE7C-0796F8DCD8D1}"/>
              </a:ext>
            </a:extLst>
          </p:cNvPr>
          <p:cNvSpPr>
            <a:spLocks noGrp="1"/>
          </p:cNvSpPr>
          <p:nvPr>
            <p:ph type="title" orient="vert"/>
          </p:nvPr>
        </p:nvSpPr>
        <p:spPr>
          <a:xfrm>
            <a:off x="9161145" y="438150"/>
            <a:ext cx="2760345" cy="6974206"/>
          </a:xfrm>
          <a:prstGeom prst="rect">
            <a:avLst/>
          </a:prstGeo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8D8E206-D625-4E9C-88C1-3F7ED82A9E0B}"/>
              </a:ext>
            </a:extLst>
          </p:cNvPr>
          <p:cNvSpPr>
            <a:spLocks noGrp="1"/>
          </p:cNvSpPr>
          <p:nvPr>
            <p:ph type="body" orient="vert" idx="1"/>
          </p:nvPr>
        </p:nvSpPr>
        <p:spPr>
          <a:xfrm>
            <a:off x="880110" y="438150"/>
            <a:ext cx="8121015"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68DA300-1982-46EA-8A2B-1D55FE5FCD50}"/>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5" name="Footer Placeholder 4">
            <a:extLst>
              <a:ext uri="{FF2B5EF4-FFF2-40B4-BE49-F238E27FC236}">
                <a16:creationId xmlns:a16="http://schemas.microsoft.com/office/drawing/2014/main" id="{E32CF532-5FBD-488D-9D85-C0794BDAE643}"/>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6" name="Slide Number Placeholder 5">
            <a:extLst>
              <a:ext uri="{FF2B5EF4-FFF2-40B4-BE49-F238E27FC236}">
                <a16:creationId xmlns:a16="http://schemas.microsoft.com/office/drawing/2014/main" id="{F4463F58-0BAF-4DEA-BAA2-445D90A67D85}"/>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Tree>
    <p:extLst>
      <p:ext uri="{BB962C8B-B14F-4D97-AF65-F5344CB8AC3E}">
        <p14:creationId xmlns:p14="http://schemas.microsoft.com/office/powerpoint/2010/main" val="382786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A2280BC-D913-4EC0-9E23-3DDF1B9DBAB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985882D-4A70-46CF-B348-06DF7F86D484}"/>
              </a:ext>
            </a:extLst>
          </p:cNvPr>
          <p:cNvSpPr>
            <a:spLocks noGrp="1"/>
          </p:cNvSpPr>
          <p:nvPr>
            <p:ph type="title"/>
          </p:nvPr>
        </p:nvSpPr>
        <p:spPr>
          <a:xfrm>
            <a:off x="1127" y="278387"/>
            <a:ext cx="12800473" cy="889459"/>
          </a:xfrm>
          <a:prstGeom prst="rect">
            <a:avLst/>
          </a:prstGeom>
        </p:spPr>
        <p:txBody>
          <a:bodyPr/>
          <a:lstStyle>
            <a:lvl1pPr>
              <a:defRPr>
                <a:solidFill>
                  <a:schemeClr val="bg1"/>
                </a:solidFill>
              </a:defRPr>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72E6F69-20D8-4783-A829-DA8F0A2CFD3B}"/>
              </a:ext>
            </a:extLst>
          </p:cNvPr>
          <p:cNvSpPr>
            <a:spLocks noGrp="1"/>
          </p:cNvSpPr>
          <p:nvPr>
            <p:ph idx="1"/>
          </p:nvPr>
        </p:nvSpPr>
        <p:spPr>
          <a:xfrm>
            <a:off x="880110" y="1312751"/>
            <a:ext cx="110413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Rectangle: Rounded Corners 6">
            <a:extLst>
              <a:ext uri="{FF2B5EF4-FFF2-40B4-BE49-F238E27FC236}">
                <a16:creationId xmlns:a16="http://schemas.microsoft.com/office/drawing/2014/main" id="{A5E58F08-7132-439A-BEAA-202F6F4BA081}"/>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56322EF-4E8C-49B2-8412-34152EC3460D}"/>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C964A5A6-8936-41A2-B494-30E56347FBD4}"/>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19A73F9E-65C4-4BB7-B382-09D6A634C4C5}"/>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315324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8F819C1-2AA5-45BA-82C8-1D0B6D0CFC20}"/>
              </a:ext>
            </a:extLst>
          </p:cNvPr>
          <p:cNvSpPr/>
          <p:nvPr/>
        </p:nvSpPr>
        <p:spPr>
          <a:xfrm>
            <a:off x="873443" y="2051685"/>
            <a:ext cx="11054715" cy="3445762"/>
          </a:xfrm>
          <a:prstGeom prst="roundRect">
            <a:avLst>
              <a:gd name="adj" fmla="val 778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616DA5AB-75AE-4F3A-AC9A-92E386B4E490}"/>
              </a:ext>
            </a:extLst>
          </p:cNvPr>
          <p:cNvSpPr>
            <a:spLocks noGrp="1"/>
          </p:cNvSpPr>
          <p:nvPr>
            <p:ph type="title"/>
          </p:nvPr>
        </p:nvSpPr>
        <p:spPr>
          <a:xfrm>
            <a:off x="873443" y="2051686"/>
            <a:ext cx="11041380" cy="3423284"/>
          </a:xfrm>
          <a:prstGeom prst="rect">
            <a:avLst/>
          </a:prstGeom>
        </p:spPr>
        <p:txBody>
          <a:bodyPr anchor="b"/>
          <a:lstStyle>
            <a:lvl1pPr>
              <a:defRPr sz="6600">
                <a:solidFill>
                  <a:schemeClr val="bg1"/>
                </a:solidFill>
              </a:defRPr>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E49FFAE7-4B8C-4D8F-ABC4-4244420BA711}"/>
              </a:ext>
            </a:extLst>
          </p:cNvPr>
          <p:cNvSpPr>
            <a:spLocks noGrp="1"/>
          </p:cNvSpPr>
          <p:nvPr>
            <p:ph type="body" idx="1"/>
          </p:nvPr>
        </p:nvSpPr>
        <p:spPr>
          <a:xfrm>
            <a:off x="873443" y="5507356"/>
            <a:ext cx="11041380" cy="1800224"/>
          </a:xfrm>
          <a:prstGeom prst="rect">
            <a:avLst/>
          </a:prstGeom>
        </p:spPr>
        <p:txBody>
          <a:bodyPr/>
          <a:lstStyle>
            <a:lvl1pPr marL="0" indent="0">
              <a:buNone/>
              <a:defRPr sz="2600">
                <a:solidFill>
                  <a:schemeClr val="tx1">
                    <a:tint val="75000"/>
                  </a:schemeClr>
                </a:solidFill>
              </a:defRPr>
            </a:lvl1pPr>
            <a:lvl2pPr marL="504749" indent="0">
              <a:buNone/>
              <a:defRPr sz="2200">
                <a:solidFill>
                  <a:schemeClr val="tx1">
                    <a:tint val="75000"/>
                  </a:schemeClr>
                </a:solidFill>
              </a:defRPr>
            </a:lvl2pPr>
            <a:lvl3pPr marL="1009498" indent="0">
              <a:buNone/>
              <a:defRPr sz="2000">
                <a:solidFill>
                  <a:schemeClr val="tx1">
                    <a:tint val="75000"/>
                  </a:schemeClr>
                </a:solidFill>
              </a:defRPr>
            </a:lvl3pPr>
            <a:lvl4pPr marL="1514246" indent="0">
              <a:buNone/>
              <a:defRPr sz="1800">
                <a:solidFill>
                  <a:schemeClr val="tx1">
                    <a:tint val="75000"/>
                  </a:schemeClr>
                </a:solidFill>
              </a:defRPr>
            </a:lvl4pPr>
            <a:lvl5pPr marL="2018995" indent="0">
              <a:buNone/>
              <a:defRPr sz="1800">
                <a:solidFill>
                  <a:schemeClr val="tx1">
                    <a:tint val="75000"/>
                  </a:schemeClr>
                </a:solidFill>
              </a:defRPr>
            </a:lvl5pPr>
            <a:lvl6pPr marL="2523744" indent="0">
              <a:buNone/>
              <a:defRPr sz="1800">
                <a:solidFill>
                  <a:schemeClr val="tx1">
                    <a:tint val="75000"/>
                  </a:schemeClr>
                </a:solidFill>
              </a:defRPr>
            </a:lvl6pPr>
            <a:lvl7pPr marL="3028493" indent="0">
              <a:buNone/>
              <a:defRPr sz="1800">
                <a:solidFill>
                  <a:schemeClr val="tx1">
                    <a:tint val="75000"/>
                  </a:schemeClr>
                </a:solidFill>
              </a:defRPr>
            </a:lvl7pPr>
            <a:lvl8pPr marL="3533242" indent="0">
              <a:buNone/>
              <a:defRPr sz="1800">
                <a:solidFill>
                  <a:schemeClr val="tx1">
                    <a:tint val="75000"/>
                  </a:schemeClr>
                </a:solidFill>
              </a:defRPr>
            </a:lvl8pPr>
            <a:lvl9pPr marL="4037990" indent="0">
              <a:buNone/>
              <a:defRPr sz="1800">
                <a:solidFill>
                  <a:schemeClr val="tx1">
                    <a:tint val="75000"/>
                  </a:schemeClr>
                </a:solidFill>
              </a:defRPr>
            </a:lvl9pPr>
          </a:lstStyle>
          <a:p>
            <a:pPr lvl="0"/>
            <a:r>
              <a:rPr lang="en-US"/>
              <a:t>Click to edit Master text styles</a:t>
            </a:r>
          </a:p>
        </p:txBody>
      </p:sp>
      <p:sp>
        <p:nvSpPr>
          <p:cNvPr id="7" name="Rectangle: Rounded Corners 6">
            <a:extLst>
              <a:ext uri="{FF2B5EF4-FFF2-40B4-BE49-F238E27FC236}">
                <a16:creationId xmlns:a16="http://schemas.microsoft.com/office/drawing/2014/main" id="{120023BF-B2B2-499C-90BE-C3E9FF9628B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69A2DD7B-115A-4124-AB17-CC6456692F9C}"/>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9" name="Footer Placeholder 4">
            <a:extLst>
              <a:ext uri="{FF2B5EF4-FFF2-40B4-BE49-F238E27FC236}">
                <a16:creationId xmlns:a16="http://schemas.microsoft.com/office/drawing/2014/main" id="{98F80D64-C1E8-4EA7-881B-A9417008B7FF}"/>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0" name="Slide Number Placeholder 5">
            <a:extLst>
              <a:ext uri="{FF2B5EF4-FFF2-40B4-BE49-F238E27FC236}">
                <a16:creationId xmlns:a16="http://schemas.microsoft.com/office/drawing/2014/main" id="{441E9722-46DA-4C35-836E-7F6726061A4B}"/>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58127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1023A-E85E-479D-A6F6-67819FDA9D9D}"/>
              </a:ext>
            </a:extLst>
          </p:cNvPr>
          <p:cNvSpPr>
            <a:spLocks noGrp="1"/>
          </p:cNvSpPr>
          <p:nvPr>
            <p:ph sz="half" idx="1"/>
          </p:nvPr>
        </p:nvSpPr>
        <p:spPr>
          <a:xfrm>
            <a:off x="8801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C01D7DA-504F-42A6-84F6-0723FC2FC468}"/>
              </a:ext>
            </a:extLst>
          </p:cNvPr>
          <p:cNvSpPr>
            <a:spLocks noGrp="1"/>
          </p:cNvSpPr>
          <p:nvPr>
            <p:ph sz="half" idx="2"/>
          </p:nvPr>
        </p:nvSpPr>
        <p:spPr>
          <a:xfrm>
            <a:off x="6480810" y="1312751"/>
            <a:ext cx="5440680" cy="60996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8" name="Rectangle: Rounded Corners 7">
            <a:extLst>
              <a:ext uri="{FF2B5EF4-FFF2-40B4-BE49-F238E27FC236}">
                <a16:creationId xmlns:a16="http://schemas.microsoft.com/office/drawing/2014/main" id="{4193D8CB-237C-424A-A042-CFF1E7CD4D69}"/>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1CA594D4-9355-4550-9FBF-B77D5001AE62}"/>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D4070DF3-6358-42C1-A491-FB18B80FA92E}"/>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1" name="Slide Number Placeholder 5">
            <a:extLst>
              <a:ext uri="{FF2B5EF4-FFF2-40B4-BE49-F238E27FC236}">
                <a16:creationId xmlns:a16="http://schemas.microsoft.com/office/drawing/2014/main" id="{0A5B3D2A-64F7-4151-96AD-8C2C4B5985D1}"/>
              </a:ext>
            </a:extLst>
          </p:cNvPr>
          <p:cNvSpPr>
            <a:spLocks noGrp="1"/>
          </p:cNvSpPr>
          <p:nvPr>
            <p:ph type="sldNum" sz="quarter" idx="4"/>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2" name="Rectangle: Rounded Corners 11">
            <a:extLst>
              <a:ext uri="{FF2B5EF4-FFF2-40B4-BE49-F238E27FC236}">
                <a16:creationId xmlns:a16="http://schemas.microsoft.com/office/drawing/2014/main" id="{EAEFB72D-F6B9-499D-B80F-432FB332F6CB}"/>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56E1BBBC-E2E4-4AC7-94C8-C6862566252B}"/>
              </a:ext>
            </a:extLst>
          </p:cNvPr>
          <p:cNvSpPr>
            <a:spLocks noGrp="1"/>
          </p:cNvSpPr>
          <p:nvPr>
            <p:ph type="title"/>
          </p:nvPr>
        </p:nvSpPr>
        <p:spPr>
          <a:xfrm>
            <a:off x="-4" y="309755"/>
            <a:ext cx="12801603" cy="889459"/>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85731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C687E6-52A5-440A-830F-64026667F164}"/>
              </a:ext>
            </a:extLst>
          </p:cNvPr>
          <p:cNvSpPr>
            <a:spLocks noGrp="1"/>
          </p:cNvSpPr>
          <p:nvPr>
            <p:ph type="body" idx="1"/>
          </p:nvPr>
        </p:nvSpPr>
        <p:spPr>
          <a:xfrm>
            <a:off x="878443" y="1355806"/>
            <a:ext cx="5415676"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BBB6A-9DD6-404A-8E84-D2CC66413C2F}"/>
              </a:ext>
            </a:extLst>
          </p:cNvPr>
          <p:cNvSpPr>
            <a:spLocks noGrp="1"/>
          </p:cNvSpPr>
          <p:nvPr>
            <p:ph sz="half" idx="2"/>
          </p:nvPr>
        </p:nvSpPr>
        <p:spPr>
          <a:xfrm>
            <a:off x="881778" y="2501093"/>
            <a:ext cx="5415676"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4E88B02-FFF0-4F41-B71E-4F6EAEF9BA98}"/>
              </a:ext>
            </a:extLst>
          </p:cNvPr>
          <p:cNvSpPr>
            <a:spLocks noGrp="1"/>
          </p:cNvSpPr>
          <p:nvPr>
            <p:ph type="body" sz="quarter" idx="3"/>
          </p:nvPr>
        </p:nvSpPr>
        <p:spPr>
          <a:xfrm>
            <a:off x="6480810" y="1355806"/>
            <a:ext cx="5442347" cy="988694"/>
          </a:xfrm>
          <a:prstGeom prst="rect">
            <a:avLst/>
          </a:prstGeom>
        </p:spPr>
        <p:txBody>
          <a:bodyPr anchor="b"/>
          <a:lstStyle>
            <a:lvl1pPr marL="0" indent="0">
              <a:buNone/>
              <a:defRPr sz="2600" b="1"/>
            </a:lvl1pPr>
            <a:lvl2pPr marL="504749" indent="0">
              <a:buNone/>
              <a:defRPr sz="2200" b="1"/>
            </a:lvl2pPr>
            <a:lvl3pPr marL="1009498" indent="0">
              <a:buNone/>
              <a:defRPr sz="2000" b="1"/>
            </a:lvl3pPr>
            <a:lvl4pPr marL="1514246" indent="0">
              <a:buNone/>
              <a:defRPr sz="1800" b="1"/>
            </a:lvl4pPr>
            <a:lvl5pPr marL="2018995" indent="0">
              <a:buNone/>
              <a:defRPr sz="1800" b="1"/>
            </a:lvl5pPr>
            <a:lvl6pPr marL="2523744" indent="0">
              <a:buNone/>
              <a:defRPr sz="1800" b="1"/>
            </a:lvl6pPr>
            <a:lvl7pPr marL="3028493" indent="0">
              <a:buNone/>
              <a:defRPr sz="1800" b="1"/>
            </a:lvl7pPr>
            <a:lvl8pPr marL="3533242" indent="0">
              <a:buNone/>
              <a:defRPr sz="1800" b="1"/>
            </a:lvl8pPr>
            <a:lvl9pPr marL="4037990" indent="0">
              <a:buNone/>
              <a:defRPr sz="18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26389-3C14-422D-A30E-300BBAFB1368}"/>
              </a:ext>
            </a:extLst>
          </p:cNvPr>
          <p:cNvSpPr>
            <a:spLocks noGrp="1"/>
          </p:cNvSpPr>
          <p:nvPr>
            <p:ph sz="quarter" idx="4"/>
          </p:nvPr>
        </p:nvSpPr>
        <p:spPr>
          <a:xfrm>
            <a:off x="6480810" y="2501092"/>
            <a:ext cx="5442347" cy="4926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0" name="Rectangle: Rounded Corners 9">
            <a:extLst>
              <a:ext uri="{FF2B5EF4-FFF2-40B4-BE49-F238E27FC236}">
                <a16:creationId xmlns:a16="http://schemas.microsoft.com/office/drawing/2014/main" id="{EAAA9D3B-911A-495B-92D0-81387E85B17D}"/>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1" name="Rectangle: Rounded Corners 10">
            <a:extLst>
              <a:ext uri="{FF2B5EF4-FFF2-40B4-BE49-F238E27FC236}">
                <a16:creationId xmlns:a16="http://schemas.microsoft.com/office/drawing/2014/main" id="{D33AC5B3-591A-4E7D-97F9-6A2B1C1DC6C6}"/>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2" name="Footer Placeholder 4">
            <a:extLst>
              <a:ext uri="{FF2B5EF4-FFF2-40B4-BE49-F238E27FC236}">
                <a16:creationId xmlns:a16="http://schemas.microsoft.com/office/drawing/2014/main" id="{E236DFBB-C436-402E-A923-CE328DE80F3D}"/>
              </a:ext>
            </a:extLst>
          </p:cNvPr>
          <p:cNvSpPr>
            <a:spLocks noGrp="1"/>
          </p:cNvSpPr>
          <p:nvPr>
            <p:ph type="ftr" sz="quarter" idx="10"/>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3" name="Slide Number Placeholder 5">
            <a:extLst>
              <a:ext uri="{FF2B5EF4-FFF2-40B4-BE49-F238E27FC236}">
                <a16:creationId xmlns:a16="http://schemas.microsoft.com/office/drawing/2014/main" id="{63C4D996-703C-496C-A7A4-48C40AD7E117}"/>
              </a:ext>
            </a:extLst>
          </p:cNvPr>
          <p:cNvSpPr>
            <a:spLocks noGrp="1"/>
          </p:cNvSpPr>
          <p:nvPr>
            <p:ph type="sldNum" sz="quarter" idx="11"/>
          </p:nvPr>
        </p:nvSpPr>
        <p:spPr>
          <a:xfrm>
            <a:off x="11921491" y="7687819"/>
            <a:ext cx="518325" cy="438150"/>
          </a:xfrm>
          <a:prstGeom prst="rect">
            <a:avLst/>
          </a:prstGeom>
        </p:spPr>
        <p:txBody>
          <a:bodyPr/>
          <a:lstStyle>
            <a:lvl1pPr>
              <a:defRPr b="1">
                <a:solidFill>
                  <a:schemeClr val="bg1"/>
                </a:solidFill>
              </a:defRPr>
            </a:lvl1pPr>
          </a:lstStyle>
          <a:p>
            <a:fld id="{69CFFD1D-FF66-4D54-A1AC-3D5574F8D7F0}" type="slidenum">
              <a:rPr lang="en-PH" smtClean="0"/>
              <a:t>‹#›</a:t>
            </a:fld>
            <a:endParaRPr lang="en-PH"/>
          </a:p>
        </p:txBody>
      </p:sp>
      <p:sp>
        <p:nvSpPr>
          <p:cNvPr id="15" name="Rectangle: Rounded Corners 14">
            <a:extLst>
              <a:ext uri="{FF2B5EF4-FFF2-40B4-BE49-F238E27FC236}">
                <a16:creationId xmlns:a16="http://schemas.microsoft.com/office/drawing/2014/main" id="{209046F7-EED0-48DC-8052-D64D1395C7B1}"/>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D7A1278A-ED9F-4373-882D-6D906959AA3F}"/>
              </a:ext>
            </a:extLst>
          </p:cNvPr>
          <p:cNvSpPr>
            <a:spLocks noGrp="1"/>
          </p:cNvSpPr>
          <p:nvPr>
            <p:ph type="title"/>
          </p:nvPr>
        </p:nvSpPr>
        <p:spPr>
          <a:xfrm>
            <a:off x="0" y="299846"/>
            <a:ext cx="12801600" cy="899368"/>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284290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4EB5303-62CC-45FB-9181-462CB1EF52DF}"/>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4" name="Footer Placeholder 3">
            <a:extLst>
              <a:ext uri="{FF2B5EF4-FFF2-40B4-BE49-F238E27FC236}">
                <a16:creationId xmlns:a16="http://schemas.microsoft.com/office/drawing/2014/main" id="{8B547F66-A077-4083-A235-DD2425F884F1}"/>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5" name="Slide Number Placeholder 4">
            <a:extLst>
              <a:ext uri="{FF2B5EF4-FFF2-40B4-BE49-F238E27FC236}">
                <a16:creationId xmlns:a16="http://schemas.microsoft.com/office/drawing/2014/main" id="{F9A44C0C-BFA2-40C8-BF8F-9FADC2FB7079}"/>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6" name="Rectangle: Rounded Corners 5">
            <a:extLst>
              <a:ext uri="{FF2B5EF4-FFF2-40B4-BE49-F238E27FC236}">
                <a16:creationId xmlns:a16="http://schemas.microsoft.com/office/drawing/2014/main" id="{77C0EE67-4478-4064-AA0C-4420E65BA9F7}"/>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7" name="Rectangle: Rounded Corners 6">
            <a:extLst>
              <a:ext uri="{FF2B5EF4-FFF2-40B4-BE49-F238E27FC236}">
                <a16:creationId xmlns:a16="http://schemas.microsoft.com/office/drawing/2014/main" id="{1DC49F15-9B13-45DF-A688-BF8192FBE45A}"/>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8" name="Footer Placeholder 4">
            <a:extLst>
              <a:ext uri="{FF2B5EF4-FFF2-40B4-BE49-F238E27FC236}">
                <a16:creationId xmlns:a16="http://schemas.microsoft.com/office/drawing/2014/main" id="{347BBFB8-9E92-4C24-94FC-C9EE4EC97D0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9" name="Slide Number Placeholder 5">
            <a:extLst>
              <a:ext uri="{FF2B5EF4-FFF2-40B4-BE49-F238E27FC236}">
                <a16:creationId xmlns:a16="http://schemas.microsoft.com/office/drawing/2014/main" id="{4CBC8FA1-60A3-4FFC-B704-2BAC303B79A2}"/>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0" name="Rectangle: Rounded Corners 9">
            <a:extLst>
              <a:ext uri="{FF2B5EF4-FFF2-40B4-BE49-F238E27FC236}">
                <a16:creationId xmlns:a16="http://schemas.microsoft.com/office/drawing/2014/main" id="{824C5B6E-072D-4934-831A-25F437E4BBFC}"/>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225FD0AC-BF86-4115-8AE6-8C5CF58E9CAA}"/>
              </a:ext>
            </a:extLst>
          </p:cNvPr>
          <p:cNvSpPr>
            <a:spLocks noGrp="1"/>
          </p:cNvSpPr>
          <p:nvPr>
            <p:ph type="title"/>
          </p:nvPr>
        </p:nvSpPr>
        <p:spPr>
          <a:xfrm>
            <a:off x="0" y="309754"/>
            <a:ext cx="12792585" cy="889460"/>
          </a:xfrm>
          <a:prstGeom prst="rect">
            <a:avLst/>
          </a:prstGeom>
        </p:spPr>
        <p:txBody>
          <a:bodyPr/>
          <a:lstStyle>
            <a:lvl1pPr>
              <a:defRPr>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19584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6B58F26-8E35-455B-A8EB-4BCEA9573B68}"/>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Date Placeholder 1">
            <a:extLst>
              <a:ext uri="{FF2B5EF4-FFF2-40B4-BE49-F238E27FC236}">
                <a16:creationId xmlns:a16="http://schemas.microsoft.com/office/drawing/2014/main" id="{14A9EAB2-65A5-4DE7-86D4-DEC3468519EB}"/>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3" name="Footer Placeholder 2">
            <a:extLst>
              <a:ext uri="{FF2B5EF4-FFF2-40B4-BE49-F238E27FC236}">
                <a16:creationId xmlns:a16="http://schemas.microsoft.com/office/drawing/2014/main" id="{39F99419-838B-499E-808F-29BC5F6F4AE0}"/>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4" name="Slide Number Placeholder 3">
            <a:extLst>
              <a:ext uri="{FF2B5EF4-FFF2-40B4-BE49-F238E27FC236}">
                <a16:creationId xmlns:a16="http://schemas.microsoft.com/office/drawing/2014/main" id="{1AD10897-65F0-4C77-898A-609DE1BA332C}"/>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5" name="Rectangle: Rounded Corners 4">
            <a:extLst>
              <a:ext uri="{FF2B5EF4-FFF2-40B4-BE49-F238E27FC236}">
                <a16:creationId xmlns:a16="http://schemas.microsoft.com/office/drawing/2014/main" id="{10651F17-9198-46F0-BE9F-ECE6C3801B06}"/>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6" name="Rectangle: Rounded Corners 5">
            <a:extLst>
              <a:ext uri="{FF2B5EF4-FFF2-40B4-BE49-F238E27FC236}">
                <a16:creationId xmlns:a16="http://schemas.microsoft.com/office/drawing/2014/main" id="{67DB1B8C-292B-48A6-9CD8-F7831A5C3365}"/>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7" name="Footer Placeholder 4">
            <a:extLst>
              <a:ext uri="{FF2B5EF4-FFF2-40B4-BE49-F238E27FC236}">
                <a16:creationId xmlns:a16="http://schemas.microsoft.com/office/drawing/2014/main" id="{CBD65163-C389-4FC6-9E6E-F0BE1E09E494}"/>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8" name="Slide Number Placeholder 5">
            <a:extLst>
              <a:ext uri="{FF2B5EF4-FFF2-40B4-BE49-F238E27FC236}">
                <a16:creationId xmlns:a16="http://schemas.microsoft.com/office/drawing/2014/main" id="{A2465522-CF14-4EC9-A016-BD7ADCD7261B}"/>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Tree>
    <p:extLst>
      <p:ext uri="{BB962C8B-B14F-4D97-AF65-F5344CB8AC3E}">
        <p14:creationId xmlns:p14="http://schemas.microsoft.com/office/powerpoint/2010/main" val="1919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CBDC-6581-4A86-A6FD-F5F53DE06B01}"/>
              </a:ext>
            </a:extLst>
          </p:cNvPr>
          <p:cNvSpPr>
            <a:spLocks noGrp="1"/>
          </p:cNvSpPr>
          <p:nvPr>
            <p:ph type="title"/>
          </p:nvPr>
        </p:nvSpPr>
        <p:spPr>
          <a:xfrm>
            <a:off x="881778" y="548640"/>
            <a:ext cx="4128849" cy="1920240"/>
          </a:xfrm>
          <a:prstGeom prst="rect">
            <a:avLst/>
          </a:prstGeom>
        </p:spPr>
        <p:txBody>
          <a:bodyPr anchor="b"/>
          <a:lstStyle>
            <a:lvl1pPr>
              <a:defRPr sz="35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C9119D2-19DE-46CE-B477-4A9631A7D5A1}"/>
              </a:ext>
            </a:extLst>
          </p:cNvPr>
          <p:cNvSpPr>
            <a:spLocks noGrp="1"/>
          </p:cNvSpPr>
          <p:nvPr>
            <p:ph idx="1"/>
          </p:nvPr>
        </p:nvSpPr>
        <p:spPr>
          <a:xfrm>
            <a:off x="5442347" y="1184911"/>
            <a:ext cx="6480810" cy="5848350"/>
          </a:xfrm>
          <a:prstGeom prst="rect">
            <a:avLst/>
          </a:prstGeo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E4865CC-BAF9-45BB-B388-5E101D6BC183}"/>
              </a:ext>
            </a:extLst>
          </p:cNvPr>
          <p:cNvSpPr>
            <a:spLocks noGrp="1"/>
          </p:cNvSpPr>
          <p:nvPr>
            <p:ph type="body" sz="half" idx="2"/>
          </p:nvPr>
        </p:nvSpPr>
        <p:spPr>
          <a:xfrm>
            <a:off x="881778" y="2468880"/>
            <a:ext cx="4128849" cy="4573906"/>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8A7EFA31-B7CE-4013-8902-8F8E47073526}"/>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29F381F6-3FFA-4930-A8C7-9A20969A4CEC}"/>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911EC53E-647D-44C2-B30F-DDB9B0E37DAD}"/>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75246C0-54AF-4693-A5F1-2E2A3E2E5FDB}"/>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9" name="Rectangle: Rounded Corners 8">
            <a:extLst>
              <a:ext uri="{FF2B5EF4-FFF2-40B4-BE49-F238E27FC236}">
                <a16:creationId xmlns:a16="http://schemas.microsoft.com/office/drawing/2014/main" id="{49A6390C-EAEF-43DE-A6FB-5E718A5DEC4B}"/>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10" name="Footer Placeholder 4">
            <a:extLst>
              <a:ext uri="{FF2B5EF4-FFF2-40B4-BE49-F238E27FC236}">
                <a16:creationId xmlns:a16="http://schemas.microsoft.com/office/drawing/2014/main" id="{FBC2FD1C-6195-4ABF-A914-4C155944262F}"/>
              </a:ext>
            </a:extLst>
          </p:cNvPr>
          <p:cNvSpPr txBox="1">
            <a:spLocks/>
          </p:cNvSpPr>
          <p:nvPr/>
        </p:nvSpPr>
        <p:spPr>
          <a:xfrm>
            <a:off x="-1" y="7687819"/>
            <a:ext cx="6400799" cy="438150"/>
          </a:xfrm>
          <a:prstGeom prst="rect">
            <a:avLst/>
          </a:prstGeom>
        </p:spPr>
        <p:txBody>
          <a:bodyPr vert="horz" lIns="100950" tIns="50475" rIns="100950" bIns="50475"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PH"/>
              <a:t>Footer</a:t>
            </a:r>
          </a:p>
        </p:txBody>
      </p:sp>
      <p:sp>
        <p:nvSpPr>
          <p:cNvPr id="11" name="Slide Number Placeholder 5">
            <a:extLst>
              <a:ext uri="{FF2B5EF4-FFF2-40B4-BE49-F238E27FC236}">
                <a16:creationId xmlns:a16="http://schemas.microsoft.com/office/drawing/2014/main" id="{D0735B31-8088-4811-BA02-184647726248}"/>
              </a:ext>
            </a:extLst>
          </p:cNvPr>
          <p:cNvSpPr txBox="1">
            <a:spLocks/>
          </p:cNvSpPr>
          <p:nvPr/>
        </p:nvSpPr>
        <p:spPr>
          <a:xfrm>
            <a:off x="11921491" y="7687819"/>
            <a:ext cx="518325" cy="438150"/>
          </a:xfrm>
          <a:prstGeom prst="rect">
            <a:avLst/>
          </a:prstGeom>
        </p:spPr>
        <p:txBody>
          <a:bodyPr lIns="100950" tIns="50475" rIns="100950" bIns="50475"/>
          <a:lstStyle>
            <a:defPPr>
              <a:defRPr lang="en-U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5BBFFA-DCD4-45A9-922A-60543836DFEA}" type="slidenum">
              <a:rPr lang="en-PH" smtClean="0"/>
              <a:pPr/>
              <a:t>‹#›</a:t>
            </a:fld>
            <a:endParaRPr lang="en-PH"/>
          </a:p>
        </p:txBody>
      </p:sp>
      <p:sp>
        <p:nvSpPr>
          <p:cNvPr id="12" name="Rectangle: Rounded Corners 11">
            <a:extLst>
              <a:ext uri="{FF2B5EF4-FFF2-40B4-BE49-F238E27FC236}">
                <a16:creationId xmlns:a16="http://schemas.microsoft.com/office/drawing/2014/main" id="{2AB70C2A-29F1-4781-8563-A332B481BFE5}"/>
              </a:ext>
            </a:extLst>
          </p:cNvPr>
          <p:cNvSpPr/>
          <p:nvPr/>
        </p:nvSpPr>
        <p:spPr>
          <a:xfrm>
            <a:off x="0" y="309754"/>
            <a:ext cx="12801600"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Tree>
    <p:extLst>
      <p:ext uri="{BB962C8B-B14F-4D97-AF65-F5344CB8AC3E}">
        <p14:creationId xmlns:p14="http://schemas.microsoft.com/office/powerpoint/2010/main" val="41525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223083-846D-4CAB-B9E4-85C298815E7E}"/>
              </a:ext>
            </a:extLst>
          </p:cNvPr>
          <p:cNvSpPr>
            <a:spLocks noGrp="1"/>
          </p:cNvSpPr>
          <p:nvPr>
            <p:ph type="pic" idx="1"/>
          </p:nvPr>
        </p:nvSpPr>
        <p:spPr>
          <a:xfrm>
            <a:off x="5442347" y="309754"/>
            <a:ext cx="6480810" cy="6723506"/>
          </a:xfrm>
          <a:prstGeom prst="rect">
            <a:avLst/>
          </a:prstGeom>
        </p:spPr>
        <p:txBody>
          <a:bodyPr/>
          <a:lstStyle>
            <a:lvl1pPr marL="0" indent="0">
              <a:buNone/>
              <a:defRPr sz="3500"/>
            </a:lvl1pPr>
            <a:lvl2pPr marL="504749" indent="0">
              <a:buNone/>
              <a:defRPr sz="3100"/>
            </a:lvl2pPr>
            <a:lvl3pPr marL="1009498" indent="0">
              <a:buNone/>
              <a:defRPr sz="2600"/>
            </a:lvl3pPr>
            <a:lvl4pPr marL="1514246" indent="0">
              <a:buNone/>
              <a:defRPr sz="2200"/>
            </a:lvl4pPr>
            <a:lvl5pPr marL="2018995" indent="0">
              <a:buNone/>
              <a:defRPr sz="2200"/>
            </a:lvl5pPr>
            <a:lvl6pPr marL="2523744" indent="0">
              <a:buNone/>
              <a:defRPr sz="2200"/>
            </a:lvl6pPr>
            <a:lvl7pPr marL="3028493" indent="0">
              <a:buNone/>
              <a:defRPr sz="2200"/>
            </a:lvl7pPr>
            <a:lvl8pPr marL="3533242" indent="0">
              <a:buNone/>
              <a:defRPr sz="2200"/>
            </a:lvl8pPr>
            <a:lvl9pPr marL="4037990" indent="0">
              <a:buNone/>
              <a:defRPr sz="2200"/>
            </a:lvl9pPr>
          </a:lstStyle>
          <a:p>
            <a:r>
              <a:rPr lang="en-US"/>
              <a:t>Click icon to add picture</a:t>
            </a:r>
            <a:endParaRPr lang="en-PH"/>
          </a:p>
        </p:txBody>
      </p:sp>
      <p:sp>
        <p:nvSpPr>
          <p:cNvPr id="4" name="Text Placeholder 3">
            <a:extLst>
              <a:ext uri="{FF2B5EF4-FFF2-40B4-BE49-F238E27FC236}">
                <a16:creationId xmlns:a16="http://schemas.microsoft.com/office/drawing/2014/main" id="{88A066A3-3605-47B8-A27F-EEF9860F6C65}"/>
              </a:ext>
            </a:extLst>
          </p:cNvPr>
          <p:cNvSpPr>
            <a:spLocks noGrp="1"/>
          </p:cNvSpPr>
          <p:nvPr>
            <p:ph type="body" sz="half" idx="2"/>
          </p:nvPr>
        </p:nvSpPr>
        <p:spPr>
          <a:xfrm>
            <a:off x="878443" y="1514556"/>
            <a:ext cx="4128849" cy="5518704"/>
          </a:xfrm>
          <a:prstGeom prst="rect">
            <a:avLst/>
          </a:prstGeom>
        </p:spPr>
        <p:txBody>
          <a:bodyPr/>
          <a:lstStyle>
            <a:lvl1pPr marL="0" indent="0">
              <a:buNone/>
              <a:defRPr sz="1800"/>
            </a:lvl1pPr>
            <a:lvl2pPr marL="504749" indent="0">
              <a:buNone/>
              <a:defRPr sz="1500"/>
            </a:lvl2pPr>
            <a:lvl3pPr marL="1009498" indent="0">
              <a:buNone/>
              <a:defRPr sz="1300"/>
            </a:lvl3pPr>
            <a:lvl4pPr marL="1514246" indent="0">
              <a:buNone/>
              <a:defRPr sz="1100"/>
            </a:lvl4pPr>
            <a:lvl5pPr marL="2018995" indent="0">
              <a:buNone/>
              <a:defRPr sz="1100"/>
            </a:lvl5pPr>
            <a:lvl6pPr marL="2523744" indent="0">
              <a:buNone/>
              <a:defRPr sz="1100"/>
            </a:lvl6pPr>
            <a:lvl7pPr marL="3028493" indent="0">
              <a:buNone/>
              <a:defRPr sz="1100"/>
            </a:lvl7pPr>
            <a:lvl8pPr marL="3533242" indent="0">
              <a:buNone/>
              <a:defRPr sz="1100"/>
            </a:lvl8pPr>
            <a:lvl9pPr marL="4037990"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CF70AF3B-7B6D-419B-A9C7-3FEA99519898}"/>
              </a:ext>
            </a:extLst>
          </p:cNvPr>
          <p:cNvSpPr>
            <a:spLocks noGrp="1"/>
          </p:cNvSpPr>
          <p:nvPr>
            <p:ph type="dt" sz="half" idx="10"/>
          </p:nvPr>
        </p:nvSpPr>
        <p:spPr>
          <a:xfrm>
            <a:off x="880110" y="7627621"/>
            <a:ext cx="2880360" cy="438150"/>
          </a:xfrm>
          <a:prstGeom prst="rect">
            <a:avLst/>
          </a:prstGeom>
        </p:spPr>
        <p:txBody>
          <a:bodyPr lIns="100950" tIns="50475" rIns="100950" bIns="50475"/>
          <a:lstStyle/>
          <a:p>
            <a:endParaRPr lang="en-PH"/>
          </a:p>
        </p:txBody>
      </p:sp>
      <p:sp>
        <p:nvSpPr>
          <p:cNvPr id="6" name="Footer Placeholder 5">
            <a:extLst>
              <a:ext uri="{FF2B5EF4-FFF2-40B4-BE49-F238E27FC236}">
                <a16:creationId xmlns:a16="http://schemas.microsoft.com/office/drawing/2014/main" id="{051383CF-8D14-4C62-B195-6F158D26AA42}"/>
              </a:ext>
            </a:extLst>
          </p:cNvPr>
          <p:cNvSpPr>
            <a:spLocks noGrp="1"/>
          </p:cNvSpPr>
          <p:nvPr>
            <p:ph type="ftr" sz="quarter" idx="11"/>
          </p:nvPr>
        </p:nvSpPr>
        <p:spPr>
          <a:xfrm>
            <a:off x="-1" y="7687819"/>
            <a:ext cx="6400799" cy="438150"/>
          </a:xfrm>
          <a:prstGeom prst="rect">
            <a:avLst/>
          </a:prstGeom>
        </p:spPr>
        <p:txBody>
          <a:bodyPr/>
          <a:lstStyle/>
          <a:p>
            <a:r>
              <a:rPr lang="en-US"/>
              <a:t>ELECTIVE 1 Web Systems and Technologies 2</a:t>
            </a:r>
            <a:endParaRPr lang="en-PH"/>
          </a:p>
        </p:txBody>
      </p:sp>
      <p:sp>
        <p:nvSpPr>
          <p:cNvPr id="7" name="Slide Number Placeholder 6">
            <a:extLst>
              <a:ext uri="{FF2B5EF4-FFF2-40B4-BE49-F238E27FC236}">
                <a16:creationId xmlns:a16="http://schemas.microsoft.com/office/drawing/2014/main" id="{466BA068-9C47-4602-966E-243F2412ADAE}"/>
              </a:ext>
            </a:extLst>
          </p:cNvPr>
          <p:cNvSpPr>
            <a:spLocks noGrp="1"/>
          </p:cNvSpPr>
          <p:nvPr>
            <p:ph type="sldNum" sz="quarter" idx="12"/>
          </p:nvPr>
        </p:nvSpPr>
        <p:spPr>
          <a:xfrm>
            <a:off x="9041130" y="7627621"/>
            <a:ext cx="2880360" cy="438150"/>
          </a:xfrm>
          <a:prstGeom prst="rect">
            <a:avLst/>
          </a:prstGeom>
        </p:spPr>
        <p:txBody>
          <a:bodyPr/>
          <a:lstStyle/>
          <a:p>
            <a:fld id="{69CFFD1D-FF66-4D54-A1AC-3D5574F8D7F0}" type="slidenum">
              <a:rPr lang="en-PH" smtClean="0"/>
              <a:t>‹#›</a:t>
            </a:fld>
            <a:endParaRPr lang="en-PH"/>
          </a:p>
        </p:txBody>
      </p:sp>
      <p:sp>
        <p:nvSpPr>
          <p:cNvPr id="8" name="Rectangle: Rounded Corners 7">
            <a:extLst>
              <a:ext uri="{FF2B5EF4-FFF2-40B4-BE49-F238E27FC236}">
                <a16:creationId xmlns:a16="http://schemas.microsoft.com/office/drawing/2014/main" id="{5C349146-D590-4719-9598-61C18980F8F9}"/>
              </a:ext>
            </a:extLst>
          </p:cNvPr>
          <p:cNvSpPr/>
          <p:nvPr/>
        </p:nvSpPr>
        <p:spPr>
          <a:xfrm>
            <a:off x="0" y="309754"/>
            <a:ext cx="5442347" cy="889459"/>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endParaRPr lang="en-PH" sz="5300">
              <a:latin typeface="Bahnschrift SemiBold" panose="020B0502040204020203" pitchFamily="34" charset="0"/>
            </a:endParaRPr>
          </a:p>
        </p:txBody>
      </p:sp>
      <p:sp>
        <p:nvSpPr>
          <p:cNvPr id="2" name="Title 1">
            <a:extLst>
              <a:ext uri="{FF2B5EF4-FFF2-40B4-BE49-F238E27FC236}">
                <a16:creationId xmlns:a16="http://schemas.microsoft.com/office/drawing/2014/main" id="{053571D5-F74A-40DC-8403-67CCBEB90952}"/>
              </a:ext>
            </a:extLst>
          </p:cNvPr>
          <p:cNvSpPr>
            <a:spLocks noGrp="1"/>
          </p:cNvSpPr>
          <p:nvPr>
            <p:ph type="title"/>
          </p:nvPr>
        </p:nvSpPr>
        <p:spPr>
          <a:xfrm>
            <a:off x="0" y="309754"/>
            <a:ext cx="5442347" cy="877061"/>
          </a:xfrm>
          <a:prstGeom prst="rect">
            <a:avLst/>
          </a:prstGeom>
        </p:spPr>
        <p:txBody>
          <a:bodyPr anchor="b"/>
          <a:lstStyle>
            <a:lvl1pPr>
              <a:defRPr sz="3500">
                <a:solidFill>
                  <a:schemeClr val="bg1"/>
                </a:solidFill>
              </a:defRPr>
            </a:lvl1pPr>
          </a:lstStyle>
          <a:p>
            <a:r>
              <a:rPr lang="en-US"/>
              <a:t>Click to edit Master title style</a:t>
            </a:r>
            <a:endParaRPr lang="en-PH"/>
          </a:p>
        </p:txBody>
      </p:sp>
    </p:spTree>
    <p:extLst>
      <p:ext uri="{BB962C8B-B14F-4D97-AF65-F5344CB8AC3E}">
        <p14:creationId xmlns:p14="http://schemas.microsoft.com/office/powerpoint/2010/main" val="351188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E12777D-5418-43E0-A88C-88022150508E}"/>
              </a:ext>
            </a:extLst>
          </p:cNvPr>
          <p:cNvSpPr/>
          <p:nvPr/>
        </p:nvSpPr>
        <p:spPr>
          <a:xfrm>
            <a:off x="-3" y="7584189"/>
            <a:ext cx="6400800" cy="645412"/>
          </a:xfrm>
          <a:prstGeom prst="roundRect">
            <a:avLst>
              <a:gd name="adj" fmla="val 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200">
              <a:latin typeface="Bahnschrift SemiBold" panose="020B0502040204020203" pitchFamily="34" charset="0"/>
            </a:endParaRPr>
          </a:p>
        </p:txBody>
      </p:sp>
      <p:sp>
        <p:nvSpPr>
          <p:cNvPr id="12" name="Rectangle: Rounded Corners 11">
            <a:extLst>
              <a:ext uri="{FF2B5EF4-FFF2-40B4-BE49-F238E27FC236}">
                <a16:creationId xmlns:a16="http://schemas.microsoft.com/office/drawing/2014/main" id="{978F518B-F4AE-4BA5-A684-AE479D0BB64F}"/>
              </a:ext>
            </a:extLst>
          </p:cNvPr>
          <p:cNvSpPr/>
          <p:nvPr/>
        </p:nvSpPr>
        <p:spPr>
          <a:xfrm>
            <a:off x="6400800" y="7574280"/>
            <a:ext cx="6400800" cy="645412"/>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950" tIns="50475" rIns="100950" bIns="50475" rtlCol="0" anchor="ctr"/>
          <a:lstStyle/>
          <a:p>
            <a:pPr algn="ctr"/>
            <a:endParaRPr lang="en-PH" sz="2600">
              <a:latin typeface="Bahnschrift SemiBold" panose="020B0502040204020203" pitchFamily="34" charset="0"/>
            </a:endParaRPr>
          </a:p>
        </p:txBody>
      </p:sp>
      <p:sp>
        <p:nvSpPr>
          <p:cNvPr id="2" name="Title Placeholder 1">
            <a:extLst>
              <a:ext uri="{FF2B5EF4-FFF2-40B4-BE49-F238E27FC236}">
                <a16:creationId xmlns:a16="http://schemas.microsoft.com/office/drawing/2014/main" id="{8DB9A86C-F3E2-485E-9C67-CD26CE8D797B}"/>
              </a:ext>
            </a:extLst>
          </p:cNvPr>
          <p:cNvSpPr>
            <a:spLocks noGrp="1"/>
          </p:cNvSpPr>
          <p:nvPr>
            <p:ph type="title"/>
          </p:nvPr>
        </p:nvSpPr>
        <p:spPr>
          <a:xfrm>
            <a:off x="880110" y="438150"/>
            <a:ext cx="11041380" cy="1590676"/>
          </a:xfrm>
          <a:prstGeom prst="rect">
            <a:avLst/>
          </a:prstGeom>
        </p:spPr>
        <p:txBody>
          <a:bodyPr vert="horz" lIns="100950" tIns="50475" rIns="100950" bIns="50475"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768B6C9-C419-45FA-BE94-F8E0DE41E1E0}"/>
              </a:ext>
            </a:extLst>
          </p:cNvPr>
          <p:cNvSpPr>
            <a:spLocks noGrp="1"/>
          </p:cNvSpPr>
          <p:nvPr>
            <p:ph type="body" idx="1"/>
          </p:nvPr>
        </p:nvSpPr>
        <p:spPr>
          <a:xfrm>
            <a:off x="880110" y="2190750"/>
            <a:ext cx="11041380" cy="5221606"/>
          </a:xfrm>
          <a:prstGeom prst="rect">
            <a:avLst/>
          </a:prstGeom>
        </p:spPr>
        <p:txBody>
          <a:bodyPr vert="horz" lIns="100950" tIns="50475" rIns="100950" bIns="5047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Footer Placeholder 4">
            <a:extLst>
              <a:ext uri="{FF2B5EF4-FFF2-40B4-BE49-F238E27FC236}">
                <a16:creationId xmlns:a16="http://schemas.microsoft.com/office/drawing/2014/main" id="{A2F85159-2E5E-46D6-B3F8-A06A54F3779C}"/>
              </a:ext>
            </a:extLst>
          </p:cNvPr>
          <p:cNvSpPr>
            <a:spLocks noGrp="1"/>
          </p:cNvSpPr>
          <p:nvPr>
            <p:ph type="ftr" sz="quarter" idx="3"/>
          </p:nvPr>
        </p:nvSpPr>
        <p:spPr>
          <a:xfrm>
            <a:off x="-1" y="7687819"/>
            <a:ext cx="6400799" cy="438150"/>
          </a:xfrm>
          <a:prstGeom prst="rect">
            <a:avLst/>
          </a:prstGeom>
        </p:spPr>
        <p:txBody>
          <a:bodyPr vert="horz" lIns="100950" tIns="50475" rIns="100950" bIns="50475" rtlCol="0" anchor="ctr"/>
          <a:lstStyle>
            <a:lvl1pPr algn="ctr">
              <a:defRPr sz="2200" b="1">
                <a:solidFill>
                  <a:schemeClr val="bg1"/>
                </a:solidFill>
              </a:defRPr>
            </a:lvl1pPr>
          </a:lstStyle>
          <a:p>
            <a:r>
              <a:rPr lang="en-US"/>
              <a:t>ELECTIVE 1 Web Systems and Technologies 2</a:t>
            </a:r>
            <a:endParaRPr lang="en-PH"/>
          </a:p>
        </p:txBody>
      </p:sp>
      <p:sp>
        <p:nvSpPr>
          <p:cNvPr id="14" name="Slide Number Placeholder 5">
            <a:extLst>
              <a:ext uri="{FF2B5EF4-FFF2-40B4-BE49-F238E27FC236}">
                <a16:creationId xmlns:a16="http://schemas.microsoft.com/office/drawing/2014/main" id="{88AC9798-F8EE-4ECF-8979-B35F7ABD555C}"/>
              </a:ext>
            </a:extLst>
          </p:cNvPr>
          <p:cNvSpPr>
            <a:spLocks noGrp="1"/>
          </p:cNvSpPr>
          <p:nvPr>
            <p:ph type="sldNum" sz="quarter" idx="4"/>
          </p:nvPr>
        </p:nvSpPr>
        <p:spPr>
          <a:xfrm>
            <a:off x="11921491" y="7687819"/>
            <a:ext cx="518325" cy="438150"/>
          </a:xfrm>
          <a:prstGeom prst="rect">
            <a:avLst/>
          </a:prstGeom>
        </p:spPr>
        <p:txBody>
          <a:bodyPr lIns="100950" tIns="50475" rIns="100950" bIns="50475"/>
          <a:lstStyle>
            <a:lvl1pPr>
              <a:defRPr b="1">
                <a:solidFill>
                  <a:schemeClr val="bg1"/>
                </a:solidFill>
              </a:defRPr>
            </a:lvl1pPr>
          </a:lstStyle>
          <a:p>
            <a:fld id="{69CFFD1D-FF66-4D54-A1AC-3D5574F8D7F0}" type="slidenum">
              <a:rPr lang="en-PH" smtClean="0"/>
              <a:t>‹#›</a:t>
            </a:fld>
            <a:endParaRPr lang="en-PH"/>
          </a:p>
        </p:txBody>
      </p:sp>
    </p:spTree>
    <p:extLst>
      <p:ext uri="{BB962C8B-B14F-4D97-AF65-F5344CB8AC3E}">
        <p14:creationId xmlns:p14="http://schemas.microsoft.com/office/powerpoint/2010/main" val="638440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009498"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52374" indent="-252374" algn="l" defTabSz="1009498" rtl="0" eaLnBrk="1" latinLnBrk="0" hangingPunct="1">
        <a:lnSpc>
          <a:spcPct val="90000"/>
        </a:lnSpc>
        <a:spcBef>
          <a:spcPts val="1104"/>
        </a:spcBef>
        <a:buFont typeface="Wingdings" panose="05000000000000000000" pitchFamily="2" charset="2"/>
        <a:buChar char="§"/>
        <a:defRPr sz="3100" kern="1200">
          <a:solidFill>
            <a:schemeClr val="tx1"/>
          </a:solidFill>
          <a:latin typeface="+mn-lt"/>
          <a:ea typeface="+mn-ea"/>
          <a:cs typeface="+mn-cs"/>
        </a:defRPr>
      </a:lvl1pPr>
      <a:lvl2pPr marL="757123" indent="-252374" algn="l" defTabSz="1009498" rtl="0" eaLnBrk="1" latinLnBrk="0" hangingPunct="1">
        <a:lnSpc>
          <a:spcPct val="90000"/>
        </a:lnSpc>
        <a:spcBef>
          <a:spcPts val="552"/>
        </a:spcBef>
        <a:buFont typeface="Wingdings" panose="05000000000000000000" pitchFamily="2" charset="2"/>
        <a:buChar char="§"/>
        <a:defRPr sz="2600" kern="1200">
          <a:solidFill>
            <a:schemeClr val="tx1"/>
          </a:solidFill>
          <a:latin typeface="+mn-lt"/>
          <a:ea typeface="+mn-ea"/>
          <a:cs typeface="+mn-cs"/>
        </a:defRPr>
      </a:lvl2pPr>
      <a:lvl3pPr marL="1261872" indent="-252374" algn="l" defTabSz="1009498" rtl="0" eaLnBrk="1" latinLnBrk="0" hangingPunct="1">
        <a:lnSpc>
          <a:spcPct val="90000"/>
        </a:lnSpc>
        <a:spcBef>
          <a:spcPts val="552"/>
        </a:spcBef>
        <a:buFont typeface="Wingdings" panose="05000000000000000000" pitchFamily="2" charset="2"/>
        <a:buChar char="§"/>
        <a:defRPr sz="2200" kern="1200">
          <a:solidFill>
            <a:schemeClr val="tx1"/>
          </a:solidFill>
          <a:latin typeface="+mn-lt"/>
          <a:ea typeface="+mn-ea"/>
          <a:cs typeface="+mn-cs"/>
        </a:defRPr>
      </a:lvl3pPr>
      <a:lvl4pPr marL="1766621"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4pPr>
      <a:lvl5pPr marL="2271370" indent="-252374" algn="l" defTabSz="1009498" rtl="0" eaLnBrk="1" latinLnBrk="0" hangingPunct="1">
        <a:lnSpc>
          <a:spcPct val="90000"/>
        </a:lnSpc>
        <a:spcBef>
          <a:spcPts val="552"/>
        </a:spcBef>
        <a:buFont typeface="Wingdings" panose="05000000000000000000" pitchFamily="2" charset="2"/>
        <a:buChar char="§"/>
        <a:defRPr sz="2000" kern="1200">
          <a:solidFill>
            <a:schemeClr val="tx1"/>
          </a:solidFill>
          <a:latin typeface="+mn-lt"/>
          <a:ea typeface="+mn-ea"/>
          <a:cs typeface="+mn-cs"/>
        </a:defRPr>
      </a:lvl5pPr>
      <a:lvl6pPr marL="2776118"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6pPr>
      <a:lvl7pPr marL="3280867"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7pPr>
      <a:lvl8pPr marL="3785616"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8pPr>
      <a:lvl9pPr marL="4290365" indent="-252374" algn="l" defTabSz="1009498" rtl="0" eaLnBrk="1" latinLnBrk="0" hangingPunct="1">
        <a:lnSpc>
          <a:spcPct val="90000"/>
        </a:lnSpc>
        <a:spcBef>
          <a:spcPts val="552"/>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1009498" rtl="0" eaLnBrk="1" latinLnBrk="0" hangingPunct="1">
        <a:defRPr sz="2000" kern="1200">
          <a:solidFill>
            <a:schemeClr val="tx1"/>
          </a:solidFill>
          <a:latin typeface="+mn-lt"/>
          <a:ea typeface="+mn-ea"/>
          <a:cs typeface="+mn-cs"/>
        </a:defRPr>
      </a:lvl1pPr>
      <a:lvl2pPr marL="504749" algn="l" defTabSz="1009498" rtl="0" eaLnBrk="1" latinLnBrk="0" hangingPunct="1">
        <a:defRPr sz="2000" kern="1200">
          <a:solidFill>
            <a:schemeClr val="tx1"/>
          </a:solidFill>
          <a:latin typeface="+mn-lt"/>
          <a:ea typeface="+mn-ea"/>
          <a:cs typeface="+mn-cs"/>
        </a:defRPr>
      </a:lvl2pPr>
      <a:lvl3pPr marL="1009498" algn="l" defTabSz="1009498" rtl="0" eaLnBrk="1" latinLnBrk="0" hangingPunct="1">
        <a:defRPr sz="2000" kern="1200">
          <a:solidFill>
            <a:schemeClr val="tx1"/>
          </a:solidFill>
          <a:latin typeface="+mn-lt"/>
          <a:ea typeface="+mn-ea"/>
          <a:cs typeface="+mn-cs"/>
        </a:defRPr>
      </a:lvl3pPr>
      <a:lvl4pPr marL="1514246" algn="l" defTabSz="1009498" rtl="0" eaLnBrk="1" latinLnBrk="0" hangingPunct="1">
        <a:defRPr sz="2000" kern="1200">
          <a:solidFill>
            <a:schemeClr val="tx1"/>
          </a:solidFill>
          <a:latin typeface="+mn-lt"/>
          <a:ea typeface="+mn-ea"/>
          <a:cs typeface="+mn-cs"/>
        </a:defRPr>
      </a:lvl4pPr>
      <a:lvl5pPr marL="2018995" algn="l" defTabSz="1009498" rtl="0" eaLnBrk="1" latinLnBrk="0" hangingPunct="1">
        <a:defRPr sz="2000" kern="1200">
          <a:solidFill>
            <a:schemeClr val="tx1"/>
          </a:solidFill>
          <a:latin typeface="+mn-lt"/>
          <a:ea typeface="+mn-ea"/>
          <a:cs typeface="+mn-cs"/>
        </a:defRPr>
      </a:lvl5pPr>
      <a:lvl6pPr marL="2523744" algn="l" defTabSz="1009498" rtl="0" eaLnBrk="1" latinLnBrk="0" hangingPunct="1">
        <a:defRPr sz="2000" kern="1200">
          <a:solidFill>
            <a:schemeClr val="tx1"/>
          </a:solidFill>
          <a:latin typeface="+mn-lt"/>
          <a:ea typeface="+mn-ea"/>
          <a:cs typeface="+mn-cs"/>
        </a:defRPr>
      </a:lvl6pPr>
      <a:lvl7pPr marL="3028493" algn="l" defTabSz="1009498" rtl="0" eaLnBrk="1" latinLnBrk="0" hangingPunct="1">
        <a:defRPr sz="2000" kern="1200">
          <a:solidFill>
            <a:schemeClr val="tx1"/>
          </a:solidFill>
          <a:latin typeface="+mn-lt"/>
          <a:ea typeface="+mn-ea"/>
          <a:cs typeface="+mn-cs"/>
        </a:defRPr>
      </a:lvl7pPr>
      <a:lvl8pPr marL="3533242" algn="l" defTabSz="1009498" rtl="0" eaLnBrk="1" latinLnBrk="0" hangingPunct="1">
        <a:defRPr sz="2000" kern="1200">
          <a:solidFill>
            <a:schemeClr val="tx1"/>
          </a:solidFill>
          <a:latin typeface="+mn-lt"/>
          <a:ea typeface="+mn-ea"/>
          <a:cs typeface="+mn-cs"/>
        </a:defRPr>
      </a:lvl8pPr>
      <a:lvl9pPr marL="4037990" algn="l" defTabSz="100949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7.xm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lstStyle/>
          <a:p>
            <a:r>
              <a:rPr lang="en-US" b="1" dirty="0"/>
              <a:t>Basic Elements of Python</a:t>
            </a:r>
            <a:endParaRPr lang="en-US" dirty="0"/>
          </a:p>
        </p:txBody>
      </p:sp>
      <p:sp>
        <p:nvSpPr>
          <p:cNvPr id="3" name="Subtitle 2"/>
          <p:cNvSpPr>
            <a:spLocks noGrp="1"/>
          </p:cNvSpPr>
          <p:nvPr>
            <p:ph type="subTitle" idx="1"/>
          </p:nvPr>
        </p:nvSpPr>
        <p:spPr/>
        <p:txBody>
          <a:bodyPr>
            <a:normAutofit/>
          </a:bodyPr>
          <a:lstStyle/>
          <a:p>
            <a:r>
              <a:rPr lang="en-US" sz="5400" b="1" dirty="0"/>
              <a:t>Lesson  2</a:t>
            </a:r>
          </a:p>
        </p:txBody>
      </p:sp>
      <p:sp>
        <p:nvSpPr>
          <p:cNvPr id="4" name="Footer Placeholder 3">
            <a:extLst>
              <a:ext uri="{FF2B5EF4-FFF2-40B4-BE49-F238E27FC236}">
                <a16:creationId xmlns:a16="http://schemas.microsoft.com/office/drawing/2014/main" id="{53166A3E-B087-459F-B1B4-A4668E8E764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D7567EA3-9AA7-4B82-A1EE-A261E0B80F55}"/>
              </a:ext>
            </a:extLst>
          </p:cNvPr>
          <p:cNvSpPr>
            <a:spLocks noGrp="1"/>
          </p:cNvSpPr>
          <p:nvPr>
            <p:ph type="sldNum" sz="quarter" idx="4"/>
          </p:nvPr>
        </p:nvSpPr>
        <p:spPr/>
        <p:txBody>
          <a:bodyPr/>
          <a:lstStyle/>
          <a:p>
            <a:fld id="{69CFFD1D-FF66-4D54-A1AC-3D5574F8D7F0}" type="slidenum">
              <a:rPr lang="en-PH" smtClean="0"/>
              <a:t>1</a:t>
            </a:fld>
            <a:endParaRPr lang="en-PH"/>
          </a:p>
        </p:txBody>
      </p:sp>
    </p:spTree>
    <p:extLst>
      <p:ext uri="{BB962C8B-B14F-4D97-AF65-F5344CB8AC3E}">
        <p14:creationId xmlns:p14="http://schemas.microsoft.com/office/powerpoint/2010/main" val="240065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2.2.3 Collection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10</a:t>
            </a:fld>
            <a:endParaRPr lang="en-PH"/>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1475" y="2333576"/>
            <a:ext cx="12393930" cy="594378"/>
          </a:xfrm>
          <a:prstGeom prst="rect">
            <a:avLst/>
          </a:prstGeom>
          <a:noFill/>
        </p:spPr>
        <p:txBody>
          <a:bodyPr wrap="square" lIns="100950" tIns="50475" rIns="100950" bIns="50475" rtlCol="0">
            <a:spAutoFit/>
          </a:bodyPr>
          <a:lstStyle/>
          <a:p>
            <a:r>
              <a:rPr lang="en-US" sz="3200" b="1" dirty="0"/>
              <a:t>Various ways to create a list.</a:t>
            </a:r>
          </a:p>
        </p:txBody>
      </p:sp>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7794" t="9114" r="17059" b="58334"/>
          <a:stretch/>
        </p:blipFill>
        <p:spPr bwMode="auto">
          <a:xfrm>
            <a:off x="571500" y="3137503"/>
            <a:ext cx="11447238" cy="4311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407670" y="2333577"/>
            <a:ext cx="12393930" cy="594378"/>
          </a:xfrm>
          <a:prstGeom prst="rect">
            <a:avLst/>
          </a:prstGeom>
          <a:noFill/>
        </p:spPr>
        <p:txBody>
          <a:bodyPr wrap="square" lIns="100950" tIns="50475" rIns="100950" bIns="50475" rtlCol="0">
            <a:spAutoFit/>
          </a:bodyPr>
          <a:lstStyle/>
          <a:p>
            <a:r>
              <a:rPr lang="en-US" sz="3200" b="1" dirty="0"/>
              <a:t>Various ways to create a tuple</a:t>
            </a:r>
          </a:p>
        </p:txBody>
      </p:sp>
      <p:pic>
        <p:nvPicPr>
          <p:cNvPr id="307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8088" t="9114" r="15294" b="53125"/>
          <a:stretch/>
        </p:blipFill>
        <p:spPr bwMode="auto">
          <a:xfrm>
            <a:off x="571500" y="3137503"/>
            <a:ext cx="11447238" cy="4311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07670" y="2333577"/>
            <a:ext cx="12393930" cy="594378"/>
          </a:xfrm>
          <a:prstGeom prst="rect">
            <a:avLst/>
          </a:prstGeom>
          <a:noFill/>
        </p:spPr>
        <p:txBody>
          <a:bodyPr wrap="square" lIns="100950" tIns="50475" rIns="100950" bIns="50475" rtlCol="0">
            <a:spAutoFit/>
          </a:bodyPr>
          <a:lstStyle/>
          <a:p>
            <a:r>
              <a:rPr lang="en-US" sz="3200" b="1" dirty="0"/>
              <a:t>How to create a set</a:t>
            </a:r>
          </a:p>
        </p:txBody>
      </p:sp>
      <p:pic>
        <p:nvPicPr>
          <p:cNvPr id="3077"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28547" t="8796" r="24324" b="65508"/>
          <a:stretch/>
        </p:blipFill>
        <p:spPr bwMode="auto">
          <a:xfrm>
            <a:off x="571500" y="3137502"/>
            <a:ext cx="11447238" cy="431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407670" y="2333577"/>
            <a:ext cx="12393930" cy="594378"/>
          </a:xfrm>
          <a:prstGeom prst="rect">
            <a:avLst/>
          </a:prstGeom>
          <a:noFill/>
        </p:spPr>
        <p:txBody>
          <a:bodyPr wrap="square" lIns="100950" tIns="50475" rIns="100950" bIns="50475" rtlCol="0">
            <a:spAutoFit/>
          </a:bodyPr>
          <a:lstStyle/>
          <a:p>
            <a:r>
              <a:rPr lang="en-US" sz="3200" b="1" dirty="0"/>
              <a:t>How to create a dictionary</a:t>
            </a:r>
          </a:p>
        </p:txBody>
      </p:sp>
      <p:pic>
        <p:nvPicPr>
          <p:cNvPr id="3079"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l="28823" t="8594" r="7795" b="53906"/>
          <a:stretch/>
        </p:blipFill>
        <p:spPr bwMode="auto">
          <a:xfrm>
            <a:off x="571500" y="3137502"/>
            <a:ext cx="11447238" cy="431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hlinkClick r:id="rId8" action="ppaction://hlinksldjump"/>
          </p:cNvPr>
          <p:cNvSpPr/>
          <p:nvPr/>
        </p:nvSpPr>
        <p:spPr>
          <a:xfrm>
            <a:off x="8649853" y="1456834"/>
            <a:ext cx="3330785" cy="646331"/>
          </a:xfrm>
          <a:prstGeom prst="rect">
            <a:avLst/>
          </a:prstGeom>
          <a:solidFill>
            <a:schemeClr val="accent6">
              <a:lumMod val="75000"/>
            </a:schemeClr>
          </a:solidFill>
          <a:effectLst>
            <a:glow rad="228600">
              <a:schemeClr val="accent6">
                <a:satMod val="175000"/>
                <a:alpha val="40000"/>
              </a:schemeClr>
            </a:glow>
          </a:effectLst>
        </p:spPr>
        <p:txBody>
          <a:bodyPr wrap="none" lIns="91440" tIns="45720" rIns="91440" bIns="45720">
            <a:spAutoFit/>
          </a:bodyPr>
          <a:lstStyle/>
          <a:p>
            <a:pPr algn="ctr"/>
            <a:r>
              <a:rPr lang="en-US" sz="3600" b="1" dirty="0">
                <a:ln w="1905">
                  <a:noFill/>
                </a:ln>
                <a:solidFill>
                  <a:schemeClr val="bg1"/>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COMPARISON</a:t>
            </a:r>
            <a:endParaRPr lang="en-US" sz="3600" b="1" cap="none" spc="0" dirty="0">
              <a:ln w="1905">
                <a:noFill/>
              </a:ln>
              <a:solidFill>
                <a:schemeClr val="bg1"/>
              </a:soli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8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075"/>
                                        </p:tgtEl>
                                      </p:cBhvr>
                                    </p:animEffect>
                                    <p:set>
                                      <p:cBhvr>
                                        <p:cTn id="16" dur="1" fill="hold">
                                          <p:stCondLst>
                                            <p:cond delay="499"/>
                                          </p:stCondLst>
                                        </p:cTn>
                                        <p:tgtEl>
                                          <p:spTgt spid="307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076"/>
                                        </p:tgtEl>
                                      </p:cBhvr>
                                    </p:animEffect>
                                    <p:set>
                                      <p:cBhvr>
                                        <p:cTn id="30" dur="1" fill="hold">
                                          <p:stCondLst>
                                            <p:cond delay="499"/>
                                          </p:stCondLst>
                                        </p:cTn>
                                        <p:tgtEl>
                                          <p:spTgt spid="307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077"/>
                                        </p:tgtEl>
                                      </p:cBhvr>
                                    </p:animEffect>
                                    <p:set>
                                      <p:cBhvr>
                                        <p:cTn id="44" dur="1" fill="hold">
                                          <p:stCondLst>
                                            <p:cond delay="499"/>
                                          </p:stCondLst>
                                        </p:cTn>
                                        <p:tgtEl>
                                          <p:spTgt spid="30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3079"/>
                                        </p:tgtEl>
                                        <p:attrNameLst>
                                          <p:attrName>style.visibility</p:attrName>
                                        </p:attrNameLst>
                                      </p:cBhvr>
                                      <p:to>
                                        <p:strVal val="visible"/>
                                      </p:to>
                                    </p:set>
                                    <p:animEffect transition="in" filter="fade">
                                      <p:cBhvr>
                                        <p:cTn id="52" dur="500"/>
                                        <p:tgtEl>
                                          <p:spTgt spid="307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3079"/>
                                        </p:tgtEl>
                                      </p:cBhvr>
                                    </p:animEffect>
                                    <p:set>
                                      <p:cBhvr>
                                        <p:cTn id="60" dur="1" fill="hold">
                                          <p:stCondLst>
                                            <p:cond delay="499"/>
                                          </p:stCondLst>
                                        </p:cTn>
                                        <p:tgtEl>
                                          <p:spTgt spid="30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p:bldP spid="16" grpId="1"/>
      <p:bldP spid="19" grpId="0"/>
      <p:bldP spid="19" grpId="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2.2.3 Collection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11</a:t>
            </a:fld>
            <a:endParaRPr lang="en-PH"/>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81124471"/>
              </p:ext>
            </p:extLst>
          </p:nvPr>
        </p:nvGraphicFramePr>
        <p:xfrm>
          <a:off x="371476" y="2298701"/>
          <a:ext cx="12296776" cy="5206754"/>
        </p:xfrm>
        <a:graphic>
          <a:graphicData uri="http://schemas.openxmlformats.org/drawingml/2006/table">
            <a:tbl>
              <a:tblPr firstRow="1" bandRow="1">
                <a:tableStyleId>{93296810-A885-4BE3-A3E7-6D5BEEA58F35}</a:tableStyleId>
              </a:tblPr>
              <a:tblGrid>
                <a:gridCol w="3074194">
                  <a:extLst>
                    <a:ext uri="{9D8B030D-6E8A-4147-A177-3AD203B41FA5}">
                      <a16:colId xmlns:a16="http://schemas.microsoft.com/office/drawing/2014/main" val="20000"/>
                    </a:ext>
                  </a:extLst>
                </a:gridCol>
                <a:gridCol w="3074194">
                  <a:extLst>
                    <a:ext uri="{9D8B030D-6E8A-4147-A177-3AD203B41FA5}">
                      <a16:colId xmlns:a16="http://schemas.microsoft.com/office/drawing/2014/main" val="20001"/>
                    </a:ext>
                  </a:extLst>
                </a:gridCol>
                <a:gridCol w="3074194">
                  <a:extLst>
                    <a:ext uri="{9D8B030D-6E8A-4147-A177-3AD203B41FA5}">
                      <a16:colId xmlns:a16="http://schemas.microsoft.com/office/drawing/2014/main" val="20002"/>
                    </a:ext>
                  </a:extLst>
                </a:gridCol>
                <a:gridCol w="3074194">
                  <a:extLst>
                    <a:ext uri="{9D8B030D-6E8A-4147-A177-3AD203B41FA5}">
                      <a16:colId xmlns:a16="http://schemas.microsoft.com/office/drawing/2014/main" val="20003"/>
                    </a:ext>
                  </a:extLst>
                </a:gridCol>
              </a:tblGrid>
              <a:tr h="909074">
                <a:tc>
                  <a:txBody>
                    <a:bodyPr/>
                    <a:lstStyle/>
                    <a:p>
                      <a:pPr algn="ctr"/>
                      <a:r>
                        <a:rPr lang="en-US" dirty="0">
                          <a:solidFill>
                            <a:schemeClr val="bg1"/>
                          </a:solidFill>
                        </a:rPr>
                        <a:t>LISTS</a:t>
                      </a:r>
                    </a:p>
                  </a:txBody>
                  <a:tcPr anchor="ctr"/>
                </a:tc>
                <a:tc>
                  <a:txBody>
                    <a:bodyPr/>
                    <a:lstStyle/>
                    <a:p>
                      <a:pPr algn="ctr"/>
                      <a:r>
                        <a:rPr lang="en-US" dirty="0">
                          <a:solidFill>
                            <a:schemeClr val="bg1"/>
                          </a:solidFill>
                        </a:rPr>
                        <a:t>TUPLES</a:t>
                      </a:r>
                    </a:p>
                  </a:txBody>
                  <a:tcPr anchor="ctr"/>
                </a:tc>
                <a:tc>
                  <a:txBody>
                    <a:bodyPr/>
                    <a:lstStyle/>
                    <a:p>
                      <a:pPr algn="ctr"/>
                      <a:r>
                        <a:rPr lang="en-US" dirty="0">
                          <a:solidFill>
                            <a:schemeClr val="bg1"/>
                          </a:solidFill>
                        </a:rPr>
                        <a:t>SETS</a:t>
                      </a:r>
                    </a:p>
                  </a:txBody>
                  <a:tcPr anchor="ctr"/>
                </a:tc>
                <a:tc>
                  <a:txBody>
                    <a:bodyPr/>
                    <a:lstStyle/>
                    <a:p>
                      <a:pPr algn="ctr"/>
                      <a:r>
                        <a:rPr lang="en-US" dirty="0">
                          <a:solidFill>
                            <a:schemeClr val="bg1"/>
                          </a:solidFill>
                        </a:rPr>
                        <a:t>DICTIONARIES</a:t>
                      </a:r>
                    </a:p>
                  </a:txBody>
                  <a:tcPr anchor="ctr"/>
                </a:tc>
                <a:extLst>
                  <a:ext uri="{0D108BD9-81ED-4DB2-BD59-A6C34878D82A}">
                    <a16:rowId xmlns:a16="http://schemas.microsoft.com/office/drawing/2014/main" val="10000"/>
                  </a:ext>
                </a:extLst>
              </a:tr>
              <a:tr h="1506336">
                <a:tc>
                  <a:txBody>
                    <a:bodyPr/>
                    <a:lstStyle/>
                    <a:p>
                      <a:pPr algn="ctr"/>
                      <a:r>
                        <a:rPr lang="en-US" sz="2800" b="0" i="0" kern="1200" dirty="0">
                          <a:solidFill>
                            <a:schemeClr val="dk1"/>
                          </a:solidFill>
                          <a:effectLst/>
                          <a:latin typeface="+mn-lt"/>
                          <a:ea typeface="+mn-ea"/>
                          <a:cs typeface="+mn-cs"/>
                        </a:rPr>
                        <a:t>A list is a collection of </a:t>
                      </a:r>
                      <a:r>
                        <a:rPr lang="en-US" sz="2800" b="0" i="1" kern="1200" dirty="0">
                          <a:solidFill>
                            <a:schemeClr val="dk1"/>
                          </a:solidFill>
                          <a:effectLst/>
                          <a:latin typeface="+mn-lt"/>
                          <a:ea typeface="+mn-ea"/>
                          <a:cs typeface="+mn-cs"/>
                        </a:rPr>
                        <a:t>ordered</a:t>
                      </a:r>
                      <a:r>
                        <a:rPr lang="en-US" sz="2800" b="0" i="0" kern="1200" dirty="0">
                          <a:solidFill>
                            <a:schemeClr val="dk1"/>
                          </a:solidFill>
                          <a:effectLst/>
                          <a:latin typeface="+mn-lt"/>
                          <a:ea typeface="+mn-ea"/>
                          <a:cs typeface="+mn-cs"/>
                        </a:rPr>
                        <a:t> data.</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A tuple is an </a:t>
                      </a:r>
                      <a:r>
                        <a:rPr lang="en-US" sz="2400" b="0" i="1" kern="1200" dirty="0">
                          <a:solidFill>
                            <a:schemeClr val="dk1"/>
                          </a:solidFill>
                          <a:effectLst/>
                          <a:latin typeface="+mn-lt"/>
                          <a:ea typeface="+mn-ea"/>
                          <a:cs typeface="+mn-cs"/>
                        </a:rPr>
                        <a:t>ordered</a:t>
                      </a:r>
                      <a:r>
                        <a:rPr lang="en-US" sz="2400" b="0" i="0" kern="1200" dirty="0">
                          <a:solidFill>
                            <a:schemeClr val="dk1"/>
                          </a:solidFill>
                          <a:effectLst/>
                          <a:latin typeface="+mn-lt"/>
                          <a:ea typeface="+mn-ea"/>
                          <a:cs typeface="+mn-cs"/>
                        </a:rPr>
                        <a:t> collection of data.</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A set is an </a:t>
                      </a:r>
                      <a:r>
                        <a:rPr lang="en-US" sz="2400" b="0" i="1" kern="1200" dirty="0">
                          <a:solidFill>
                            <a:schemeClr val="dk1"/>
                          </a:solidFill>
                          <a:effectLst/>
                          <a:latin typeface="+mn-lt"/>
                          <a:ea typeface="+mn-ea"/>
                          <a:cs typeface="+mn-cs"/>
                        </a:rPr>
                        <a:t>unordered</a:t>
                      </a:r>
                      <a:r>
                        <a:rPr lang="en-US" sz="2400" b="0" i="0" kern="1200" dirty="0">
                          <a:solidFill>
                            <a:schemeClr val="dk1"/>
                          </a:solidFill>
                          <a:effectLst/>
                          <a:latin typeface="+mn-lt"/>
                          <a:ea typeface="+mn-ea"/>
                          <a:cs typeface="+mn-cs"/>
                        </a:rPr>
                        <a:t> collection.</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A dictionary is an </a:t>
                      </a:r>
                      <a:r>
                        <a:rPr lang="en-US" sz="2400" b="0" i="1" kern="1200" dirty="0">
                          <a:solidFill>
                            <a:schemeClr val="dk1"/>
                          </a:solidFill>
                          <a:effectLst/>
                          <a:latin typeface="+mn-lt"/>
                          <a:ea typeface="+mn-ea"/>
                          <a:cs typeface="+mn-cs"/>
                        </a:rPr>
                        <a:t>unordered</a:t>
                      </a:r>
                      <a:r>
                        <a:rPr lang="en-US" sz="2400" b="0" i="0" kern="1200" dirty="0">
                          <a:solidFill>
                            <a:schemeClr val="dk1"/>
                          </a:solidFill>
                          <a:effectLst/>
                          <a:latin typeface="+mn-lt"/>
                          <a:ea typeface="+mn-ea"/>
                          <a:cs typeface="+mn-cs"/>
                        </a:rPr>
                        <a:t> collection of data that stores data in key-value pairs.</a:t>
                      </a:r>
                      <a:endParaRPr lang="en-US" sz="2800" dirty="0">
                        <a:solidFill>
                          <a:schemeClr val="bg1"/>
                        </a:solidFill>
                      </a:endParaRPr>
                    </a:p>
                  </a:txBody>
                  <a:tcPr anchor="ctr"/>
                </a:tc>
                <a:extLst>
                  <a:ext uri="{0D108BD9-81ED-4DB2-BD59-A6C34878D82A}">
                    <a16:rowId xmlns:a16="http://schemas.microsoft.com/office/drawing/2014/main" val="10001"/>
                  </a:ext>
                </a:extLst>
              </a:tr>
              <a:tr h="1151904">
                <a:tc>
                  <a:txBody>
                    <a:bodyPr/>
                    <a:lstStyle/>
                    <a:p>
                      <a:pPr algn="ctr"/>
                      <a:r>
                        <a:rPr lang="en-US" sz="2400" b="0" i="0" kern="1200" dirty="0">
                          <a:solidFill>
                            <a:schemeClr val="dk1"/>
                          </a:solidFill>
                          <a:effectLst/>
                          <a:latin typeface="+mn-lt"/>
                          <a:ea typeface="+mn-ea"/>
                          <a:cs typeface="+mn-cs"/>
                        </a:rPr>
                        <a:t>Lists are </a:t>
                      </a:r>
                      <a:r>
                        <a:rPr lang="en-US" sz="2400" b="0" i="1" kern="1200" dirty="0">
                          <a:solidFill>
                            <a:schemeClr val="dk1"/>
                          </a:solidFill>
                          <a:effectLst/>
                          <a:latin typeface="+mn-lt"/>
                          <a:ea typeface="+mn-ea"/>
                          <a:cs typeface="+mn-cs"/>
                        </a:rPr>
                        <a:t>mutable</a:t>
                      </a:r>
                      <a:r>
                        <a:rPr lang="en-US" sz="2400" b="0" i="0" kern="1200" baseline="0" dirty="0">
                          <a:solidFill>
                            <a:schemeClr val="dk1"/>
                          </a:solidFill>
                          <a:effectLst/>
                          <a:latin typeface="+mn-lt"/>
                          <a:ea typeface="+mn-ea"/>
                          <a:cs typeface="+mn-cs"/>
                        </a:rPr>
                        <a:t> and allow </a:t>
                      </a:r>
                      <a:r>
                        <a:rPr lang="en-US" sz="2400" b="0" i="1" kern="1200" baseline="0" dirty="0">
                          <a:solidFill>
                            <a:schemeClr val="dk1"/>
                          </a:solidFill>
                          <a:effectLst/>
                          <a:latin typeface="+mn-lt"/>
                          <a:ea typeface="+mn-ea"/>
                          <a:cs typeface="+mn-cs"/>
                        </a:rPr>
                        <a:t>duplicates</a:t>
                      </a:r>
                      <a:r>
                        <a:rPr lang="en-US" sz="2400" b="0" i="0" kern="1200" baseline="0" dirty="0">
                          <a:solidFill>
                            <a:schemeClr val="dk1"/>
                          </a:solidFill>
                          <a:effectLst/>
                          <a:latin typeface="+mn-lt"/>
                          <a:ea typeface="+mn-ea"/>
                          <a:cs typeface="+mn-cs"/>
                        </a:rPr>
                        <a:t>.</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Tuples are </a:t>
                      </a:r>
                      <a:r>
                        <a:rPr lang="en-US" sz="2400" b="0" i="1" kern="1200" dirty="0">
                          <a:solidFill>
                            <a:schemeClr val="dk1"/>
                          </a:solidFill>
                          <a:effectLst/>
                          <a:latin typeface="+mn-lt"/>
                          <a:ea typeface="+mn-ea"/>
                          <a:cs typeface="+mn-cs"/>
                        </a:rPr>
                        <a:t>immutable</a:t>
                      </a:r>
                      <a:r>
                        <a:rPr lang="en-US" sz="2400" b="0" i="0" kern="1200" dirty="0">
                          <a:solidFill>
                            <a:schemeClr val="dk1"/>
                          </a:solidFill>
                          <a:effectLst/>
                          <a:latin typeface="+mn-lt"/>
                          <a:ea typeface="+mn-ea"/>
                          <a:cs typeface="+mn-cs"/>
                        </a:rPr>
                        <a:t>.</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Sets are </a:t>
                      </a:r>
                      <a:r>
                        <a:rPr lang="en-US" sz="2400" b="0" i="1" kern="1200" dirty="0">
                          <a:solidFill>
                            <a:schemeClr val="dk1"/>
                          </a:solidFill>
                          <a:effectLst/>
                          <a:latin typeface="+mn-lt"/>
                          <a:ea typeface="+mn-ea"/>
                          <a:cs typeface="+mn-cs"/>
                        </a:rPr>
                        <a:t>mutable</a:t>
                      </a:r>
                      <a:r>
                        <a:rPr lang="en-US" sz="2400" b="0" i="0" kern="1200" dirty="0">
                          <a:solidFill>
                            <a:schemeClr val="dk1"/>
                          </a:solidFill>
                          <a:effectLst/>
                          <a:latin typeface="+mn-lt"/>
                          <a:ea typeface="+mn-ea"/>
                          <a:cs typeface="+mn-cs"/>
                        </a:rPr>
                        <a:t> and have </a:t>
                      </a:r>
                      <a:r>
                        <a:rPr lang="en-US" sz="2400" b="0" i="1" kern="1200" dirty="0">
                          <a:solidFill>
                            <a:schemeClr val="dk1"/>
                          </a:solidFill>
                          <a:effectLst/>
                          <a:latin typeface="+mn-lt"/>
                          <a:ea typeface="+mn-ea"/>
                          <a:cs typeface="+mn-cs"/>
                        </a:rPr>
                        <a:t>no duplicate elements</a:t>
                      </a:r>
                      <a:r>
                        <a:rPr lang="en-US" sz="2400" b="0" i="0" kern="1200" dirty="0">
                          <a:solidFill>
                            <a:schemeClr val="dk1"/>
                          </a:solidFill>
                          <a:effectLst/>
                          <a:latin typeface="+mn-lt"/>
                          <a:ea typeface="+mn-ea"/>
                          <a:cs typeface="+mn-cs"/>
                        </a:rPr>
                        <a:t>.</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Dictionaries are mutable and keys do not allow duplicates.</a:t>
                      </a:r>
                      <a:endParaRPr lang="en-US" sz="2800" dirty="0">
                        <a:solidFill>
                          <a:schemeClr val="bg1"/>
                        </a:solidFill>
                      </a:endParaRPr>
                    </a:p>
                  </a:txBody>
                  <a:tcPr anchor="ctr"/>
                </a:tc>
                <a:extLst>
                  <a:ext uri="{0D108BD9-81ED-4DB2-BD59-A6C34878D82A}">
                    <a16:rowId xmlns:a16="http://schemas.microsoft.com/office/drawing/2014/main" val="10002"/>
                  </a:ext>
                </a:extLst>
              </a:tr>
              <a:tr h="1506336">
                <a:tc>
                  <a:txBody>
                    <a:bodyPr/>
                    <a:lstStyle/>
                    <a:p>
                      <a:pPr algn="ctr"/>
                      <a:r>
                        <a:rPr lang="en-US" sz="2400" b="0" i="0" kern="1200" dirty="0">
                          <a:solidFill>
                            <a:schemeClr val="dk1"/>
                          </a:solidFill>
                          <a:effectLst/>
                          <a:latin typeface="+mn-lt"/>
                          <a:ea typeface="+mn-ea"/>
                          <a:cs typeface="+mn-cs"/>
                        </a:rPr>
                        <a:t>Lists are declared with square braces.</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Tuples are enclosed within parenthesis.</a:t>
                      </a:r>
                      <a:endParaRPr lang="en-US" sz="2800" dirty="0">
                        <a:solidFill>
                          <a:schemeClr val="bg1"/>
                        </a:solidFill>
                      </a:endParaRPr>
                    </a:p>
                  </a:txBody>
                  <a:tcPr anchor="ctr"/>
                </a:tc>
                <a:tc>
                  <a:txBody>
                    <a:bodyPr/>
                    <a:lstStyle/>
                    <a:p>
                      <a:pPr algn="ctr"/>
                      <a:r>
                        <a:rPr lang="en-US" sz="2400" b="0" i="0" kern="1200" dirty="0">
                          <a:solidFill>
                            <a:schemeClr val="dk1"/>
                          </a:solidFill>
                          <a:effectLst/>
                          <a:latin typeface="+mn-lt"/>
                          <a:ea typeface="+mn-ea"/>
                          <a:cs typeface="+mn-cs"/>
                        </a:rPr>
                        <a:t>Sets are represented in curly brackets.</a:t>
                      </a:r>
                      <a:endParaRPr lang="en-US" sz="2800" dirty="0">
                        <a:solidFill>
                          <a:schemeClr val="bg1"/>
                        </a:solidFill>
                      </a:endParaRPr>
                    </a:p>
                  </a:txBody>
                  <a:tcPr anchor="ctr"/>
                </a:tc>
                <a:tc>
                  <a:txBody>
                    <a:bodyPr/>
                    <a:lstStyle/>
                    <a:p>
                      <a:pPr algn="ctr"/>
                      <a:r>
                        <a:rPr lang="en-US" sz="2400" b="0" i="0" kern="1200">
                          <a:solidFill>
                            <a:schemeClr val="dk1"/>
                          </a:solidFill>
                          <a:effectLst/>
                          <a:latin typeface="+mn-lt"/>
                          <a:ea typeface="+mn-ea"/>
                          <a:cs typeface="+mn-cs"/>
                        </a:rPr>
                        <a:t>Dictionaries are enclosed in curly brackets in the form of key-value pairs.</a:t>
                      </a:r>
                      <a:endParaRPr lang="en-US" sz="2800" dirty="0">
                        <a:solidFill>
                          <a:schemeClr val="bg1"/>
                        </a:solidFill>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256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2.2.4 Boolean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12</a:t>
            </a:fld>
            <a:endParaRPr lang="en-PH"/>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66800" y="2175808"/>
            <a:ext cx="10858500" cy="2246769"/>
          </a:xfrm>
          <a:prstGeom prst="rect">
            <a:avLst/>
          </a:prstGeom>
        </p:spPr>
        <p:txBody>
          <a:bodyPr wrap="square">
            <a:spAutoFit/>
          </a:bodyPr>
          <a:lstStyle/>
          <a:p>
            <a:pPr algn="just"/>
            <a:r>
              <a:rPr lang="en-US" sz="2800" dirty="0"/>
              <a:t>In programming you often need to know if an expression is True or False.</a:t>
            </a:r>
          </a:p>
          <a:p>
            <a:pPr algn="just"/>
            <a:r>
              <a:rPr lang="en-US" sz="2800" dirty="0"/>
              <a:t>You can evaluate any expression in Python, and get one of two answers, True or False.</a:t>
            </a:r>
          </a:p>
          <a:p>
            <a:pPr algn="just"/>
            <a:r>
              <a:rPr lang="en-US" sz="2800" dirty="0"/>
              <a:t>When you compare two values, the expression is evaluated and Python returns the Boolean answer:</a:t>
            </a:r>
          </a:p>
        </p:txBody>
      </p:sp>
      <p:sp>
        <p:nvSpPr>
          <p:cNvPr id="14" name="Google Shape;475;p62"/>
          <p:cNvSpPr txBox="1">
            <a:spLocks/>
          </p:cNvSpPr>
          <p:nvPr/>
        </p:nvSpPr>
        <p:spPr>
          <a:xfrm flipH="1">
            <a:off x="1066800" y="4648200"/>
            <a:ext cx="6950766" cy="20992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fontAlgn="base"/>
            <a:r>
              <a:rPr lang="en-US" sz="3200" dirty="0">
                <a:solidFill>
                  <a:schemeClr val="tx1"/>
                </a:solidFill>
              </a:rPr>
              <a:t>Ex.</a:t>
            </a:r>
          </a:p>
          <a:p>
            <a:pPr fontAlgn="base"/>
            <a:r>
              <a:rPr lang="en-US" sz="3200" dirty="0">
                <a:solidFill>
                  <a:schemeClr val="tx1"/>
                </a:solidFill>
              </a:rPr>
              <a:t>print(10 &gt; 9)</a:t>
            </a:r>
            <a:br>
              <a:rPr lang="en-US" sz="3200" dirty="0">
                <a:solidFill>
                  <a:schemeClr val="tx1"/>
                </a:solidFill>
              </a:rPr>
            </a:br>
            <a:r>
              <a:rPr lang="en-US" sz="3200" dirty="0">
                <a:solidFill>
                  <a:schemeClr val="tx1"/>
                </a:solidFill>
              </a:rPr>
              <a:t>print(10 == 9)</a:t>
            </a:r>
            <a:br>
              <a:rPr lang="en-US" sz="3200" dirty="0">
                <a:solidFill>
                  <a:schemeClr val="tx1"/>
                </a:solidFill>
              </a:rPr>
            </a:br>
            <a:r>
              <a:rPr lang="en-US" sz="3200" dirty="0">
                <a:solidFill>
                  <a:schemeClr val="tx1"/>
                </a:solidFill>
              </a:rPr>
              <a:t>print(10 &lt; 9)</a:t>
            </a:r>
          </a:p>
        </p:txBody>
      </p:sp>
    </p:spTree>
    <p:extLst>
      <p:ext uri="{BB962C8B-B14F-4D97-AF65-F5344CB8AC3E}">
        <p14:creationId xmlns:p14="http://schemas.microsoft.com/office/powerpoint/2010/main" val="4158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2.2.5 None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13</a:t>
            </a:fld>
            <a:endParaRPr lang="en-PH"/>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04925" y="2505045"/>
            <a:ext cx="8730275" cy="646331"/>
          </a:xfrm>
          <a:prstGeom prst="rect">
            <a:avLst/>
          </a:prstGeom>
        </p:spPr>
        <p:txBody>
          <a:bodyPr wrap="none">
            <a:spAutoFit/>
          </a:bodyPr>
          <a:lstStyle/>
          <a:p>
            <a:r>
              <a:rPr lang="en-US" sz="3600" dirty="0"/>
              <a:t>It is a variable who has an empty or None value</a:t>
            </a:r>
          </a:p>
        </p:txBody>
      </p:sp>
      <p:sp>
        <p:nvSpPr>
          <p:cNvPr id="14" name="Google Shape;475;p62"/>
          <p:cNvSpPr txBox="1">
            <a:spLocks/>
          </p:cNvSpPr>
          <p:nvPr/>
        </p:nvSpPr>
        <p:spPr>
          <a:xfrm flipH="1">
            <a:off x="1304925" y="3950850"/>
            <a:ext cx="6950766" cy="102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fontAlgn="base"/>
            <a:r>
              <a:rPr lang="en-US" sz="3600" dirty="0">
                <a:solidFill>
                  <a:schemeClr val="tx1"/>
                </a:solidFill>
              </a:rPr>
              <a:t>Ex.</a:t>
            </a:r>
          </a:p>
          <a:p>
            <a:pPr fontAlgn="base"/>
            <a:r>
              <a:rPr lang="en-US" sz="3600" dirty="0" err="1">
                <a:solidFill>
                  <a:schemeClr val="tx1"/>
                </a:solidFill>
              </a:rPr>
              <a:t>myNoneValue</a:t>
            </a:r>
            <a:r>
              <a:rPr lang="en-US" sz="3600" dirty="0">
                <a:solidFill>
                  <a:schemeClr val="tx1"/>
                </a:solidFill>
              </a:rPr>
              <a:t> = None</a:t>
            </a:r>
          </a:p>
        </p:txBody>
      </p:sp>
    </p:spTree>
    <p:extLst>
      <p:ext uri="{BB962C8B-B14F-4D97-AF65-F5344CB8AC3E}">
        <p14:creationId xmlns:p14="http://schemas.microsoft.com/office/powerpoint/2010/main" val="3451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2.3 Variables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14</a:t>
            </a:fld>
            <a:endParaRPr lang="en-PH"/>
          </a:p>
        </p:txBody>
      </p:sp>
      <p:sp>
        <p:nvSpPr>
          <p:cNvPr id="8" name="TextBox 7"/>
          <p:cNvSpPr txBox="1"/>
          <p:nvPr/>
        </p:nvSpPr>
        <p:spPr>
          <a:xfrm>
            <a:off x="266700" y="1356360"/>
            <a:ext cx="12096750" cy="6195912"/>
          </a:xfrm>
          <a:prstGeom prst="rect">
            <a:avLst/>
          </a:prstGeom>
          <a:noFill/>
        </p:spPr>
        <p:txBody>
          <a:bodyPr wrap="square" lIns="100950" tIns="50475" rIns="100950" bIns="50475" rtlCol="0">
            <a:spAutoFit/>
          </a:bodyPr>
          <a:lstStyle/>
          <a:p>
            <a:pPr algn="just"/>
            <a:r>
              <a:rPr lang="en-US" sz="3600" dirty="0"/>
              <a:t>Variables are containers for storing data values.</a:t>
            </a:r>
          </a:p>
          <a:p>
            <a:pPr algn="just"/>
            <a:r>
              <a:rPr lang="en-US" sz="3600" dirty="0"/>
              <a:t>A variable can have a short name (like x and y) or a more descriptive name (age, </a:t>
            </a:r>
            <a:r>
              <a:rPr lang="en-US" sz="3600" dirty="0" err="1"/>
              <a:t>carname</a:t>
            </a:r>
            <a:r>
              <a:rPr lang="en-US" sz="3600" dirty="0"/>
              <a:t>, </a:t>
            </a:r>
            <a:r>
              <a:rPr lang="en-US" sz="3600" dirty="0" err="1"/>
              <a:t>total_volume</a:t>
            </a:r>
            <a:r>
              <a:rPr lang="en-US" sz="3600" dirty="0"/>
              <a:t>). </a:t>
            </a:r>
          </a:p>
          <a:p>
            <a:pPr algn="just"/>
            <a:r>
              <a:rPr lang="en-US" sz="3600" b="1" dirty="0"/>
              <a:t>Rules for Python variables: </a:t>
            </a:r>
          </a:p>
          <a:p>
            <a:pPr marL="857250" indent="-342900" algn="just">
              <a:buFont typeface="Wingdings" panose="05000000000000000000" pitchFamily="2" charset="2"/>
              <a:buChar char="Ø"/>
            </a:pPr>
            <a:r>
              <a:rPr lang="en-US" sz="3600" dirty="0"/>
              <a:t>A variable name must start with a letter or the underscore character</a:t>
            </a:r>
          </a:p>
          <a:p>
            <a:pPr marL="857250" indent="-342900" algn="just">
              <a:buFont typeface="Wingdings" panose="05000000000000000000" pitchFamily="2" charset="2"/>
              <a:buChar char="Ø"/>
            </a:pPr>
            <a:r>
              <a:rPr lang="en-US" sz="3600" dirty="0"/>
              <a:t>A variable name cannot start with a number</a:t>
            </a:r>
          </a:p>
          <a:p>
            <a:pPr marL="857250" indent="-342900" algn="just">
              <a:buFont typeface="Wingdings" panose="05000000000000000000" pitchFamily="2" charset="2"/>
              <a:buChar char="Ø"/>
            </a:pPr>
            <a:r>
              <a:rPr lang="en-US" sz="3600" dirty="0"/>
              <a:t>A variable name can only contain alpha-numeric characters and underscores (A-z, 0-9, and _ )</a:t>
            </a:r>
          </a:p>
          <a:p>
            <a:pPr marL="857250" indent="-342900" algn="just">
              <a:buFont typeface="Wingdings" panose="05000000000000000000" pitchFamily="2" charset="2"/>
              <a:buChar char="Ø"/>
            </a:pPr>
            <a:r>
              <a:rPr lang="en-US" sz="3600" dirty="0"/>
              <a:t>Variable names are case-sensitive (age, Age and AGE are three different variables)</a:t>
            </a:r>
          </a:p>
        </p:txBody>
      </p:sp>
    </p:spTree>
    <p:extLst>
      <p:ext uri="{BB962C8B-B14F-4D97-AF65-F5344CB8AC3E}">
        <p14:creationId xmlns:p14="http://schemas.microsoft.com/office/powerpoint/2010/main" val="359548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2.3 Variables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15</a:t>
            </a:fld>
            <a:endParaRPr lang="en-PH"/>
          </a:p>
        </p:txBody>
      </p:sp>
      <p:sp>
        <p:nvSpPr>
          <p:cNvPr id="8" name="TextBox 7"/>
          <p:cNvSpPr txBox="1"/>
          <p:nvPr/>
        </p:nvSpPr>
        <p:spPr>
          <a:xfrm>
            <a:off x="266700" y="1356360"/>
            <a:ext cx="12096750" cy="6195912"/>
          </a:xfrm>
          <a:prstGeom prst="rect">
            <a:avLst/>
          </a:prstGeom>
          <a:noFill/>
        </p:spPr>
        <p:txBody>
          <a:bodyPr wrap="square" lIns="100950" tIns="50475" rIns="100950" bIns="50475" rtlCol="0">
            <a:spAutoFit/>
          </a:bodyPr>
          <a:lstStyle/>
          <a:p>
            <a:pPr algn="just"/>
            <a:r>
              <a:rPr lang="en-US" sz="3600" dirty="0"/>
              <a:t>Variables are containers for storing data values.</a:t>
            </a:r>
          </a:p>
          <a:p>
            <a:pPr algn="just"/>
            <a:r>
              <a:rPr lang="en-US" sz="3600" dirty="0"/>
              <a:t>A variable can have a short name (like x and y) or a more descriptive name (age, </a:t>
            </a:r>
            <a:r>
              <a:rPr lang="en-US" sz="3600" dirty="0" err="1"/>
              <a:t>carname</a:t>
            </a:r>
            <a:r>
              <a:rPr lang="en-US" sz="3600" dirty="0"/>
              <a:t>, </a:t>
            </a:r>
            <a:r>
              <a:rPr lang="en-US" sz="3600" dirty="0" err="1"/>
              <a:t>total_volume</a:t>
            </a:r>
            <a:r>
              <a:rPr lang="en-US" sz="3600" dirty="0"/>
              <a:t>). </a:t>
            </a:r>
          </a:p>
          <a:p>
            <a:pPr algn="just"/>
            <a:r>
              <a:rPr lang="en-US" sz="3600" b="1" dirty="0"/>
              <a:t>Rules for Python variables: </a:t>
            </a:r>
          </a:p>
          <a:p>
            <a:pPr marL="857250" indent="-342900" algn="just">
              <a:buFont typeface="Wingdings" panose="05000000000000000000" pitchFamily="2" charset="2"/>
              <a:buChar char="Ø"/>
            </a:pPr>
            <a:r>
              <a:rPr lang="en-US" sz="3600" dirty="0"/>
              <a:t>A variable name must start with a letter or the underscore character</a:t>
            </a:r>
          </a:p>
          <a:p>
            <a:pPr marL="857250" indent="-342900" algn="just">
              <a:buFont typeface="Wingdings" panose="05000000000000000000" pitchFamily="2" charset="2"/>
              <a:buChar char="Ø"/>
            </a:pPr>
            <a:r>
              <a:rPr lang="en-US" sz="3600" dirty="0"/>
              <a:t>A variable name cannot start with a number</a:t>
            </a:r>
          </a:p>
          <a:p>
            <a:pPr marL="857250" indent="-342900" algn="just">
              <a:buFont typeface="Wingdings" panose="05000000000000000000" pitchFamily="2" charset="2"/>
              <a:buChar char="Ø"/>
            </a:pPr>
            <a:r>
              <a:rPr lang="en-US" sz="3600" dirty="0"/>
              <a:t>A variable name can only contain alpha-numeric characters and underscores (A-z, 0-9, and _ )</a:t>
            </a:r>
          </a:p>
          <a:p>
            <a:pPr marL="857250" indent="-342900" algn="just">
              <a:buFont typeface="Wingdings" panose="05000000000000000000" pitchFamily="2" charset="2"/>
              <a:buChar char="Ø"/>
            </a:pPr>
            <a:r>
              <a:rPr lang="en-US" sz="3600" dirty="0"/>
              <a:t>Variable names are case-sensitive (age, Age and AGE are three different variables)</a:t>
            </a:r>
          </a:p>
        </p:txBody>
      </p:sp>
    </p:spTree>
    <p:extLst>
      <p:ext uri="{BB962C8B-B14F-4D97-AF65-F5344CB8AC3E}">
        <p14:creationId xmlns:p14="http://schemas.microsoft.com/office/powerpoint/2010/main" val="348596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2.3 Variables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16</a:t>
            </a:fld>
            <a:endParaRPr lang="en-PH"/>
          </a:p>
        </p:txBody>
      </p:sp>
      <p:sp>
        <p:nvSpPr>
          <p:cNvPr id="8" name="TextBox 7"/>
          <p:cNvSpPr txBox="1"/>
          <p:nvPr/>
        </p:nvSpPr>
        <p:spPr>
          <a:xfrm>
            <a:off x="304800" y="1756410"/>
            <a:ext cx="4152900" cy="3425923"/>
          </a:xfrm>
          <a:prstGeom prst="rect">
            <a:avLst/>
          </a:prstGeom>
          <a:noFill/>
        </p:spPr>
        <p:txBody>
          <a:bodyPr wrap="square" lIns="100950" tIns="50475" rIns="100950" bIns="50475" rtlCol="0">
            <a:spAutoFit/>
          </a:bodyPr>
          <a:lstStyle/>
          <a:p>
            <a:r>
              <a:rPr lang="en-US" sz="3600" dirty="0"/>
              <a:t>Example:</a:t>
            </a:r>
          </a:p>
          <a:p>
            <a:endParaRPr lang="en-US" sz="3600" dirty="0"/>
          </a:p>
          <a:p>
            <a:r>
              <a:rPr lang="en-US" sz="3600" dirty="0"/>
              <a:t>x = 5</a:t>
            </a:r>
            <a:br>
              <a:rPr lang="en-US" sz="3600" dirty="0"/>
            </a:br>
            <a:r>
              <a:rPr lang="en-US" sz="3600" dirty="0"/>
              <a:t>y = "John"</a:t>
            </a:r>
            <a:br>
              <a:rPr lang="en-US" sz="3600" dirty="0"/>
            </a:br>
            <a:r>
              <a:rPr lang="en-US" sz="3600" dirty="0"/>
              <a:t>print(x)</a:t>
            </a:r>
            <a:br>
              <a:rPr lang="en-US" sz="3600" dirty="0"/>
            </a:br>
            <a:r>
              <a:rPr lang="en-US" sz="3600" dirty="0"/>
              <a:t>print(y)</a:t>
            </a:r>
          </a:p>
        </p:txBody>
      </p:sp>
      <p:sp>
        <p:nvSpPr>
          <p:cNvPr id="2" name="Rectangle 1"/>
          <p:cNvSpPr/>
          <p:nvPr/>
        </p:nvSpPr>
        <p:spPr>
          <a:xfrm>
            <a:off x="4533900" y="1757631"/>
            <a:ext cx="6400800" cy="2308324"/>
          </a:xfrm>
          <a:prstGeom prst="rect">
            <a:avLst/>
          </a:prstGeom>
        </p:spPr>
        <p:txBody>
          <a:bodyPr>
            <a:spAutoFit/>
          </a:bodyPr>
          <a:lstStyle/>
          <a:p>
            <a:r>
              <a:rPr lang="en-US" sz="3600" dirty="0"/>
              <a:t>Output:</a:t>
            </a:r>
          </a:p>
          <a:p>
            <a:endParaRPr lang="en-US" sz="3600" dirty="0"/>
          </a:p>
          <a:p>
            <a:r>
              <a:rPr lang="en-US" sz="3600" dirty="0"/>
              <a:t>5</a:t>
            </a:r>
            <a:br>
              <a:rPr lang="en-US" sz="3600" dirty="0"/>
            </a:br>
            <a:r>
              <a:rPr lang="en-US" sz="3600" dirty="0"/>
              <a:t>John</a:t>
            </a:r>
          </a:p>
        </p:txBody>
      </p:sp>
    </p:spTree>
    <p:extLst>
      <p:ext uri="{BB962C8B-B14F-4D97-AF65-F5344CB8AC3E}">
        <p14:creationId xmlns:p14="http://schemas.microsoft.com/office/powerpoint/2010/main" val="41971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2.3 Variables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17</a:t>
            </a:fld>
            <a:endParaRPr lang="en-PH"/>
          </a:p>
        </p:txBody>
      </p:sp>
      <p:sp>
        <p:nvSpPr>
          <p:cNvPr id="8" name="TextBox 7"/>
          <p:cNvSpPr txBox="1"/>
          <p:nvPr/>
        </p:nvSpPr>
        <p:spPr>
          <a:xfrm>
            <a:off x="304800" y="1584960"/>
            <a:ext cx="11868150" cy="1209931"/>
          </a:xfrm>
          <a:prstGeom prst="rect">
            <a:avLst/>
          </a:prstGeom>
          <a:noFill/>
        </p:spPr>
        <p:txBody>
          <a:bodyPr wrap="square" lIns="100950" tIns="50475" rIns="100950" bIns="50475" rtlCol="0">
            <a:spAutoFit/>
          </a:bodyPr>
          <a:lstStyle/>
          <a:p>
            <a:r>
              <a:rPr lang="en-US" sz="3600" dirty="0"/>
              <a:t>If you want to specify the data type of a variable, this can be done with casting.</a:t>
            </a:r>
          </a:p>
        </p:txBody>
      </p:sp>
      <p:sp>
        <p:nvSpPr>
          <p:cNvPr id="7" name="TextBox 6"/>
          <p:cNvSpPr txBox="1"/>
          <p:nvPr/>
        </p:nvSpPr>
        <p:spPr>
          <a:xfrm>
            <a:off x="762000" y="2990850"/>
            <a:ext cx="2590800" cy="5078313"/>
          </a:xfrm>
          <a:prstGeom prst="rect">
            <a:avLst/>
          </a:prstGeom>
          <a:noFill/>
        </p:spPr>
        <p:txBody>
          <a:bodyPr wrap="square" rtlCol="0">
            <a:spAutoFit/>
          </a:bodyPr>
          <a:lstStyle/>
          <a:p>
            <a:r>
              <a:rPr lang="en-US" sz="3600" dirty="0"/>
              <a:t>Example:</a:t>
            </a:r>
          </a:p>
          <a:p>
            <a:endParaRPr lang="en-US" sz="3600" dirty="0"/>
          </a:p>
          <a:p>
            <a:r>
              <a:rPr lang="en-US" sz="3600" dirty="0"/>
              <a:t>x = </a:t>
            </a:r>
            <a:r>
              <a:rPr lang="en-US" sz="3600" dirty="0" err="1"/>
              <a:t>str</a:t>
            </a:r>
            <a:r>
              <a:rPr lang="en-US" sz="3600" dirty="0"/>
              <a:t>(3)    </a:t>
            </a:r>
          </a:p>
          <a:p>
            <a:r>
              <a:rPr lang="en-US" sz="3600" dirty="0"/>
              <a:t>y = </a:t>
            </a:r>
            <a:r>
              <a:rPr lang="en-US" sz="3600" dirty="0" err="1"/>
              <a:t>int</a:t>
            </a:r>
            <a:r>
              <a:rPr lang="en-US" sz="3600" dirty="0"/>
              <a:t>(3)  </a:t>
            </a:r>
          </a:p>
          <a:p>
            <a:r>
              <a:rPr lang="en-US" sz="3600" dirty="0"/>
              <a:t>z = float(3)</a:t>
            </a:r>
            <a:br>
              <a:rPr lang="en-US" sz="3600" dirty="0"/>
            </a:br>
            <a:r>
              <a:rPr lang="en-US" sz="3600" dirty="0"/>
              <a:t>print(x)</a:t>
            </a:r>
            <a:br>
              <a:rPr lang="en-US" sz="3600" dirty="0"/>
            </a:br>
            <a:r>
              <a:rPr lang="en-US" sz="3600" dirty="0"/>
              <a:t>print(y)</a:t>
            </a:r>
          </a:p>
          <a:p>
            <a:r>
              <a:rPr lang="en-US" sz="3600" dirty="0"/>
              <a:t>print(z)</a:t>
            </a:r>
          </a:p>
          <a:p>
            <a:endParaRPr lang="en-US" sz="3600" dirty="0"/>
          </a:p>
        </p:txBody>
      </p:sp>
      <p:sp>
        <p:nvSpPr>
          <p:cNvPr id="9" name="TextBox 8"/>
          <p:cNvSpPr txBox="1"/>
          <p:nvPr/>
        </p:nvSpPr>
        <p:spPr>
          <a:xfrm>
            <a:off x="3619500" y="3028949"/>
            <a:ext cx="2590800" cy="2862322"/>
          </a:xfrm>
          <a:prstGeom prst="rect">
            <a:avLst/>
          </a:prstGeom>
          <a:noFill/>
        </p:spPr>
        <p:txBody>
          <a:bodyPr wrap="square" rtlCol="0">
            <a:spAutoFit/>
          </a:bodyPr>
          <a:lstStyle/>
          <a:p>
            <a:r>
              <a:rPr lang="en-US" sz="3600" dirty="0"/>
              <a:t>Output:</a:t>
            </a:r>
          </a:p>
          <a:p>
            <a:endParaRPr lang="en-US" sz="3600" dirty="0"/>
          </a:p>
          <a:p>
            <a:r>
              <a:rPr lang="en-US" sz="3600" dirty="0"/>
              <a:t>3</a:t>
            </a:r>
          </a:p>
          <a:p>
            <a:r>
              <a:rPr lang="en-US" sz="3600" dirty="0"/>
              <a:t>3</a:t>
            </a:r>
          </a:p>
          <a:p>
            <a:r>
              <a:rPr lang="en-US" sz="3600" dirty="0"/>
              <a:t>3.0</a:t>
            </a:r>
          </a:p>
        </p:txBody>
      </p:sp>
      <p:sp>
        <p:nvSpPr>
          <p:cNvPr id="10" name="TextBox 9"/>
          <p:cNvSpPr txBox="1"/>
          <p:nvPr/>
        </p:nvSpPr>
        <p:spPr>
          <a:xfrm>
            <a:off x="3619500" y="6267386"/>
            <a:ext cx="8553451"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sz="3200" dirty="0">
                <a:solidFill>
                  <a:schemeClr val="bg1"/>
                </a:solidFill>
              </a:rPr>
              <a:t>Remember that variable names are case-sensitive.</a:t>
            </a:r>
          </a:p>
        </p:txBody>
      </p:sp>
    </p:spTree>
    <p:extLst>
      <p:ext uri="{BB962C8B-B14F-4D97-AF65-F5344CB8AC3E}">
        <p14:creationId xmlns:p14="http://schemas.microsoft.com/office/powerpoint/2010/main" val="207795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2.3 Variables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18</a:t>
            </a:fld>
            <a:endParaRPr lang="en-PH"/>
          </a:p>
        </p:txBody>
      </p:sp>
      <p:sp>
        <p:nvSpPr>
          <p:cNvPr id="8" name="TextBox 7"/>
          <p:cNvSpPr txBox="1"/>
          <p:nvPr/>
        </p:nvSpPr>
        <p:spPr>
          <a:xfrm>
            <a:off x="304800" y="1584960"/>
            <a:ext cx="11868150" cy="1209931"/>
          </a:xfrm>
          <a:prstGeom prst="rect">
            <a:avLst/>
          </a:prstGeom>
          <a:noFill/>
        </p:spPr>
        <p:txBody>
          <a:bodyPr wrap="square" lIns="100950" tIns="50475" rIns="100950" bIns="50475" rtlCol="0">
            <a:spAutoFit/>
          </a:bodyPr>
          <a:lstStyle/>
          <a:p>
            <a:r>
              <a:rPr lang="en-US" sz="3600" dirty="0"/>
              <a:t>If you want to specify the data type of a variable, this can be done with casting.</a:t>
            </a:r>
          </a:p>
        </p:txBody>
      </p:sp>
      <p:sp>
        <p:nvSpPr>
          <p:cNvPr id="7" name="TextBox 6"/>
          <p:cNvSpPr txBox="1"/>
          <p:nvPr/>
        </p:nvSpPr>
        <p:spPr>
          <a:xfrm>
            <a:off x="762000" y="2990850"/>
            <a:ext cx="2590800" cy="5078313"/>
          </a:xfrm>
          <a:prstGeom prst="rect">
            <a:avLst/>
          </a:prstGeom>
          <a:noFill/>
        </p:spPr>
        <p:txBody>
          <a:bodyPr wrap="square" rtlCol="0">
            <a:spAutoFit/>
          </a:bodyPr>
          <a:lstStyle/>
          <a:p>
            <a:r>
              <a:rPr lang="en-US" sz="3600" dirty="0"/>
              <a:t>Example:</a:t>
            </a:r>
          </a:p>
          <a:p>
            <a:endParaRPr lang="en-US" sz="3600" dirty="0"/>
          </a:p>
          <a:p>
            <a:r>
              <a:rPr lang="en-US" sz="3600" dirty="0"/>
              <a:t>x = </a:t>
            </a:r>
            <a:r>
              <a:rPr lang="en-US" sz="3600" dirty="0" err="1"/>
              <a:t>str</a:t>
            </a:r>
            <a:r>
              <a:rPr lang="en-US" sz="3600" dirty="0"/>
              <a:t>(3)    </a:t>
            </a:r>
          </a:p>
          <a:p>
            <a:r>
              <a:rPr lang="en-US" sz="3600" dirty="0"/>
              <a:t>y = </a:t>
            </a:r>
            <a:r>
              <a:rPr lang="en-US" sz="3600" dirty="0" err="1"/>
              <a:t>int</a:t>
            </a:r>
            <a:r>
              <a:rPr lang="en-US" sz="3600" dirty="0"/>
              <a:t>(3)  </a:t>
            </a:r>
          </a:p>
          <a:p>
            <a:r>
              <a:rPr lang="en-US" sz="3600" dirty="0"/>
              <a:t>z = float(3)</a:t>
            </a:r>
            <a:br>
              <a:rPr lang="en-US" sz="3600" dirty="0"/>
            </a:br>
            <a:r>
              <a:rPr lang="en-US" sz="3600" dirty="0"/>
              <a:t>print(x)</a:t>
            </a:r>
            <a:br>
              <a:rPr lang="en-US" sz="3600" dirty="0"/>
            </a:br>
            <a:r>
              <a:rPr lang="en-US" sz="3600" dirty="0"/>
              <a:t>print(y)</a:t>
            </a:r>
          </a:p>
          <a:p>
            <a:r>
              <a:rPr lang="en-US" sz="3600" dirty="0"/>
              <a:t>print(z)</a:t>
            </a:r>
          </a:p>
          <a:p>
            <a:endParaRPr lang="en-US" sz="3600" dirty="0"/>
          </a:p>
        </p:txBody>
      </p:sp>
      <p:sp>
        <p:nvSpPr>
          <p:cNvPr id="9" name="TextBox 8"/>
          <p:cNvSpPr txBox="1"/>
          <p:nvPr/>
        </p:nvSpPr>
        <p:spPr>
          <a:xfrm>
            <a:off x="3619500" y="3028949"/>
            <a:ext cx="2590800" cy="2862322"/>
          </a:xfrm>
          <a:prstGeom prst="rect">
            <a:avLst/>
          </a:prstGeom>
          <a:noFill/>
        </p:spPr>
        <p:txBody>
          <a:bodyPr wrap="square" rtlCol="0">
            <a:spAutoFit/>
          </a:bodyPr>
          <a:lstStyle/>
          <a:p>
            <a:r>
              <a:rPr lang="en-US" sz="3600" dirty="0"/>
              <a:t>Output:</a:t>
            </a:r>
          </a:p>
          <a:p>
            <a:endParaRPr lang="en-US" sz="3600" dirty="0"/>
          </a:p>
          <a:p>
            <a:r>
              <a:rPr lang="en-US" sz="3600" dirty="0"/>
              <a:t>3</a:t>
            </a:r>
          </a:p>
          <a:p>
            <a:r>
              <a:rPr lang="en-US" sz="3600" dirty="0"/>
              <a:t>3</a:t>
            </a:r>
          </a:p>
          <a:p>
            <a:r>
              <a:rPr lang="en-US" sz="3600" dirty="0"/>
              <a:t>3.0</a:t>
            </a:r>
          </a:p>
        </p:txBody>
      </p:sp>
      <p:sp>
        <p:nvSpPr>
          <p:cNvPr id="10" name="TextBox 9"/>
          <p:cNvSpPr txBox="1"/>
          <p:nvPr/>
        </p:nvSpPr>
        <p:spPr>
          <a:xfrm>
            <a:off x="3619500" y="6267386"/>
            <a:ext cx="8553451" cy="584775"/>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sz="3200" dirty="0">
                <a:solidFill>
                  <a:schemeClr val="bg1"/>
                </a:solidFill>
              </a:rPr>
              <a:t>Remember that variable names are case-sensitive.</a:t>
            </a:r>
          </a:p>
        </p:txBody>
      </p:sp>
    </p:spTree>
    <p:extLst>
      <p:ext uri="{BB962C8B-B14F-4D97-AF65-F5344CB8AC3E}">
        <p14:creationId xmlns:p14="http://schemas.microsoft.com/office/powerpoint/2010/main" val="354348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 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19</a:t>
            </a:fld>
            <a:endParaRPr lang="en-PH"/>
          </a:p>
        </p:txBody>
      </p:sp>
      <p:sp>
        <p:nvSpPr>
          <p:cNvPr id="8" name="TextBox 7"/>
          <p:cNvSpPr txBox="1"/>
          <p:nvPr/>
        </p:nvSpPr>
        <p:spPr>
          <a:xfrm>
            <a:off x="304800" y="1584960"/>
            <a:ext cx="11868150" cy="2317927"/>
          </a:xfrm>
          <a:prstGeom prst="rect">
            <a:avLst/>
          </a:prstGeom>
          <a:noFill/>
        </p:spPr>
        <p:txBody>
          <a:bodyPr wrap="square" lIns="100950" tIns="50475" rIns="100950" bIns="50475" rtlCol="0">
            <a:spAutoFit/>
          </a:bodyPr>
          <a:lstStyle/>
          <a:p>
            <a:r>
              <a:rPr lang="en-US" sz="3600" dirty="0"/>
              <a:t>Operators are used to perform operations on variables and values.</a:t>
            </a:r>
          </a:p>
          <a:p>
            <a:r>
              <a:rPr lang="en-US" sz="3600" dirty="0"/>
              <a:t>In the example below, we use the + operator to add together two values:</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94" t="8854" b="64063"/>
          <a:stretch/>
        </p:blipFill>
        <p:spPr bwMode="auto">
          <a:xfrm>
            <a:off x="304800" y="4074337"/>
            <a:ext cx="118681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3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62050" y="316487"/>
            <a:ext cx="10446068" cy="889459"/>
          </a:xfrm>
        </p:spPr>
        <p:txBody>
          <a:bodyPr>
            <a:normAutofit/>
          </a:bodyPr>
          <a:lstStyle/>
          <a:p>
            <a:r>
              <a:rPr lang="en-US" sz="4400" b="1" dirty="0"/>
              <a:t>MODULE OVERVIEW</a:t>
            </a:r>
            <a:endParaRPr lang="en-PH" sz="44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2</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560070" y="1699260"/>
            <a:ext cx="11181398" cy="5087916"/>
          </a:xfrm>
          <a:prstGeom prst="rect">
            <a:avLst/>
          </a:prstGeom>
          <a:noFill/>
        </p:spPr>
        <p:txBody>
          <a:bodyPr wrap="square" lIns="100950" tIns="50475" rIns="100950" bIns="50475" rtlCol="0">
            <a:spAutoFit/>
          </a:bodyPr>
          <a:lstStyle/>
          <a:p>
            <a:pPr algn="just"/>
            <a:r>
              <a:rPr lang="en-US" sz="3600" dirty="0"/>
              <a:t>In this module, you will learn how to write a program and familiarize with the different data types under Python Programming. You should be able to create or declare a variable following the correct format. In addition, this module helps you familiarize with the different operators which can be useful in solving logics and creating equations. You can make the program interactive using the input/output operations. And last, an activity will have to be accomplished to assess your proficiency.</a:t>
            </a:r>
            <a:endParaRPr lang="en-US" sz="3500" dirty="0">
              <a:latin typeface="Arial" panose="020B0604020202020204" pitchFamily="34" charset="0"/>
              <a:cs typeface="Arial" panose="020B0604020202020204" pitchFamily="34" charset="0"/>
            </a:endParaRPr>
          </a:p>
        </p:txBody>
      </p:sp>
      <p:sp>
        <p:nvSpPr>
          <p:cNvPr id="7" name="Freeform 6" descr="{&quot;Key&quot;:&quot;POWER_USER_SHAPE_ICON&quot;,&quot;Value&quot;:&quot;POWER_USER_SHAPE_ICON_STYLE_1&quot;}"/>
          <p:cNvSpPr>
            <a:spLocks noChangeAspect="1" noEditPoints="1"/>
          </p:cNvSpPr>
          <p:nvPr/>
        </p:nvSpPr>
        <p:spPr bwMode="auto">
          <a:xfrm>
            <a:off x="186213" y="376237"/>
            <a:ext cx="766763" cy="766763"/>
          </a:xfrm>
          <a:custGeom>
            <a:avLst/>
            <a:gdLst>
              <a:gd name="T0" fmla="*/ 48986 w 5137"/>
              <a:gd name="T1" fmla="*/ 48986 h 5137"/>
              <a:gd name="T2" fmla="*/ 167552 w 5137"/>
              <a:gd name="T3" fmla="*/ 48986 h 5137"/>
              <a:gd name="T4" fmla="*/ 167552 w 5137"/>
              <a:gd name="T5" fmla="*/ 167499 h 5137"/>
              <a:gd name="T6" fmla="*/ 48986 w 5137"/>
              <a:gd name="T7" fmla="*/ 167499 h 5137"/>
              <a:gd name="T8" fmla="*/ 48986 w 5137"/>
              <a:gd name="T9" fmla="*/ 48986 h 5137"/>
              <a:gd name="T10" fmla="*/ 139860 w 5137"/>
              <a:gd name="T11" fmla="*/ 101252 h 5137"/>
              <a:gd name="T12" fmla="*/ 125396 w 5137"/>
              <a:gd name="T13" fmla="*/ 113942 h 5137"/>
              <a:gd name="T14" fmla="*/ 110985 w 5137"/>
              <a:gd name="T15" fmla="*/ 126686 h 5137"/>
              <a:gd name="T16" fmla="*/ 108242 w 5137"/>
              <a:gd name="T17" fmla="*/ 129052 h 5137"/>
              <a:gd name="T18" fmla="*/ 105500 w 5137"/>
              <a:gd name="T19" fmla="*/ 126686 h 5137"/>
              <a:gd name="T20" fmla="*/ 91089 w 5137"/>
              <a:gd name="T21" fmla="*/ 113942 h 5137"/>
              <a:gd name="T22" fmla="*/ 76625 w 5137"/>
              <a:gd name="T23" fmla="*/ 101252 h 5137"/>
              <a:gd name="T24" fmla="*/ 82056 w 5137"/>
              <a:gd name="T25" fmla="*/ 95015 h 5137"/>
              <a:gd name="T26" fmla="*/ 96520 w 5137"/>
              <a:gd name="T27" fmla="*/ 107758 h 5137"/>
              <a:gd name="T28" fmla="*/ 108242 w 5137"/>
              <a:gd name="T29" fmla="*/ 118083 h 5137"/>
              <a:gd name="T30" fmla="*/ 119965 w 5137"/>
              <a:gd name="T31" fmla="*/ 107758 h 5137"/>
              <a:gd name="T32" fmla="*/ 134429 w 5137"/>
              <a:gd name="T33" fmla="*/ 95015 h 5137"/>
              <a:gd name="T34" fmla="*/ 139860 w 5137"/>
              <a:gd name="T35" fmla="*/ 101252 h 5137"/>
              <a:gd name="T36" fmla="*/ 131149 w 5137"/>
              <a:gd name="T37" fmla="*/ 68559 h 5137"/>
              <a:gd name="T38" fmla="*/ 108242 w 5137"/>
              <a:gd name="T39" fmla="*/ 55331 h 5137"/>
              <a:gd name="T40" fmla="*/ 85336 w 5137"/>
              <a:gd name="T41" fmla="*/ 68559 h 5137"/>
              <a:gd name="T42" fmla="*/ 62429 w 5137"/>
              <a:gd name="T43" fmla="*/ 81787 h 5137"/>
              <a:gd name="T44" fmla="*/ 62429 w 5137"/>
              <a:gd name="T45" fmla="*/ 108242 h 5137"/>
              <a:gd name="T46" fmla="*/ 62429 w 5137"/>
              <a:gd name="T47" fmla="*/ 134752 h 5137"/>
              <a:gd name="T48" fmla="*/ 85336 w 5137"/>
              <a:gd name="T49" fmla="*/ 147926 h 5137"/>
              <a:gd name="T50" fmla="*/ 108242 w 5137"/>
              <a:gd name="T51" fmla="*/ 161207 h 5137"/>
              <a:gd name="T52" fmla="*/ 131149 w 5137"/>
              <a:gd name="T53" fmla="*/ 147926 h 5137"/>
              <a:gd name="T54" fmla="*/ 154056 w 5137"/>
              <a:gd name="T55" fmla="*/ 134752 h 5137"/>
              <a:gd name="T56" fmla="*/ 154056 w 5137"/>
              <a:gd name="T57" fmla="*/ 108242 h 5137"/>
              <a:gd name="T58" fmla="*/ 154056 w 5137"/>
              <a:gd name="T59" fmla="*/ 81787 h 5137"/>
              <a:gd name="T60" fmla="*/ 131149 w 5137"/>
              <a:gd name="T61" fmla="*/ 68559 h 5137"/>
              <a:gd name="T62" fmla="*/ 253587 w 5137"/>
              <a:gd name="T63" fmla="*/ 276225 h 5137"/>
              <a:gd name="T64" fmla="*/ 276225 w 5137"/>
              <a:gd name="T65" fmla="*/ 253587 h 5137"/>
              <a:gd name="T66" fmla="*/ 201160 w 5137"/>
              <a:gd name="T67" fmla="*/ 178522 h 5137"/>
              <a:gd name="T68" fmla="*/ 197718 w 5137"/>
              <a:gd name="T69" fmla="*/ 182877 h 5137"/>
              <a:gd name="T70" fmla="*/ 190621 w 5137"/>
              <a:gd name="T71" fmla="*/ 190621 h 5137"/>
              <a:gd name="T72" fmla="*/ 182877 w 5137"/>
              <a:gd name="T73" fmla="*/ 197718 h 5137"/>
              <a:gd name="T74" fmla="*/ 178522 w 5137"/>
              <a:gd name="T75" fmla="*/ 201160 h 5137"/>
              <a:gd name="T76" fmla="*/ 253587 w 5137"/>
              <a:gd name="T77" fmla="*/ 276225 h 5137"/>
              <a:gd name="T78" fmla="*/ 31672 w 5137"/>
              <a:gd name="T79" fmla="*/ 31672 h 5137"/>
              <a:gd name="T80" fmla="*/ 31672 w 5137"/>
              <a:gd name="T81" fmla="*/ 31672 h 5137"/>
              <a:gd name="T82" fmla="*/ 31672 w 5137"/>
              <a:gd name="T83" fmla="*/ 31672 h 5137"/>
              <a:gd name="T84" fmla="*/ 0 w 5137"/>
              <a:gd name="T85" fmla="*/ 108242 h 5137"/>
              <a:gd name="T86" fmla="*/ 31672 w 5137"/>
              <a:gd name="T87" fmla="*/ 184813 h 5137"/>
              <a:gd name="T88" fmla="*/ 31672 w 5137"/>
              <a:gd name="T89" fmla="*/ 184813 h 5137"/>
              <a:gd name="T90" fmla="*/ 31672 w 5137"/>
              <a:gd name="T91" fmla="*/ 184813 h 5137"/>
              <a:gd name="T92" fmla="*/ 108242 w 5137"/>
              <a:gd name="T93" fmla="*/ 216485 h 5137"/>
              <a:gd name="T94" fmla="*/ 184813 w 5137"/>
              <a:gd name="T95" fmla="*/ 184813 h 5137"/>
              <a:gd name="T96" fmla="*/ 184813 w 5137"/>
              <a:gd name="T97" fmla="*/ 184813 h 5137"/>
              <a:gd name="T98" fmla="*/ 184813 w 5137"/>
              <a:gd name="T99" fmla="*/ 184813 h 5137"/>
              <a:gd name="T100" fmla="*/ 216485 w 5137"/>
              <a:gd name="T101" fmla="*/ 108242 h 5137"/>
              <a:gd name="T102" fmla="*/ 184813 w 5137"/>
              <a:gd name="T103" fmla="*/ 31672 h 5137"/>
              <a:gd name="T104" fmla="*/ 184813 w 5137"/>
              <a:gd name="T105" fmla="*/ 31672 h 5137"/>
              <a:gd name="T106" fmla="*/ 184813 w 5137"/>
              <a:gd name="T107" fmla="*/ 31672 h 5137"/>
              <a:gd name="T108" fmla="*/ 108242 w 5137"/>
              <a:gd name="T109" fmla="*/ 0 h 5137"/>
              <a:gd name="T110" fmla="*/ 31672 w 5137"/>
              <a:gd name="T111" fmla="*/ 31672 h 5137"/>
              <a:gd name="T112" fmla="*/ 31672 w 5137"/>
              <a:gd name="T113" fmla="*/ 31672 h 5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137" h="5137">
                <a:moveTo>
                  <a:pt x="911" y="911"/>
                </a:moveTo>
                <a:cubicBezTo>
                  <a:pt x="1519" y="302"/>
                  <a:pt x="2507" y="302"/>
                  <a:pt x="3116" y="911"/>
                </a:cubicBezTo>
                <a:cubicBezTo>
                  <a:pt x="3725" y="1519"/>
                  <a:pt x="3725" y="2507"/>
                  <a:pt x="3116" y="3115"/>
                </a:cubicBezTo>
                <a:cubicBezTo>
                  <a:pt x="2507" y="3725"/>
                  <a:pt x="1519" y="3725"/>
                  <a:pt x="911" y="3115"/>
                </a:cubicBezTo>
                <a:cubicBezTo>
                  <a:pt x="302" y="2507"/>
                  <a:pt x="302" y="1519"/>
                  <a:pt x="911" y="911"/>
                </a:cubicBezTo>
                <a:close/>
                <a:moveTo>
                  <a:pt x="2601" y="1883"/>
                </a:moveTo>
                <a:lnTo>
                  <a:pt x="2332" y="2119"/>
                </a:lnTo>
                <a:lnTo>
                  <a:pt x="2064" y="2356"/>
                </a:lnTo>
                <a:lnTo>
                  <a:pt x="2013" y="2400"/>
                </a:lnTo>
                <a:lnTo>
                  <a:pt x="1962" y="2356"/>
                </a:lnTo>
                <a:lnTo>
                  <a:pt x="1694" y="2119"/>
                </a:lnTo>
                <a:lnTo>
                  <a:pt x="1425" y="1883"/>
                </a:lnTo>
                <a:lnTo>
                  <a:pt x="1526" y="1767"/>
                </a:lnTo>
                <a:lnTo>
                  <a:pt x="1795" y="2004"/>
                </a:lnTo>
                <a:lnTo>
                  <a:pt x="2013" y="2196"/>
                </a:lnTo>
                <a:lnTo>
                  <a:pt x="2231" y="2004"/>
                </a:lnTo>
                <a:lnTo>
                  <a:pt x="2500" y="1767"/>
                </a:lnTo>
                <a:lnTo>
                  <a:pt x="2601" y="1883"/>
                </a:lnTo>
                <a:close/>
                <a:moveTo>
                  <a:pt x="2439" y="1275"/>
                </a:moveTo>
                <a:lnTo>
                  <a:pt x="2013" y="1029"/>
                </a:lnTo>
                <a:lnTo>
                  <a:pt x="1587" y="1275"/>
                </a:lnTo>
                <a:lnTo>
                  <a:pt x="1161" y="1521"/>
                </a:lnTo>
                <a:lnTo>
                  <a:pt x="1161" y="2013"/>
                </a:lnTo>
                <a:lnTo>
                  <a:pt x="1161" y="2506"/>
                </a:lnTo>
                <a:lnTo>
                  <a:pt x="1587" y="2751"/>
                </a:lnTo>
                <a:lnTo>
                  <a:pt x="2013" y="2998"/>
                </a:lnTo>
                <a:lnTo>
                  <a:pt x="2439" y="2751"/>
                </a:lnTo>
                <a:lnTo>
                  <a:pt x="2865" y="2506"/>
                </a:lnTo>
                <a:lnTo>
                  <a:pt x="2865" y="2013"/>
                </a:lnTo>
                <a:lnTo>
                  <a:pt x="2865" y="1521"/>
                </a:lnTo>
                <a:lnTo>
                  <a:pt x="2439" y="1275"/>
                </a:lnTo>
                <a:close/>
                <a:moveTo>
                  <a:pt x="4716" y="5137"/>
                </a:moveTo>
                <a:lnTo>
                  <a:pt x="5137" y="4716"/>
                </a:lnTo>
                <a:lnTo>
                  <a:pt x="3741" y="3320"/>
                </a:lnTo>
                <a:cubicBezTo>
                  <a:pt x="3720" y="3348"/>
                  <a:pt x="3699" y="3375"/>
                  <a:pt x="3677" y="3401"/>
                </a:cubicBezTo>
                <a:cubicBezTo>
                  <a:pt x="3635" y="3451"/>
                  <a:pt x="3591" y="3499"/>
                  <a:pt x="3545" y="3545"/>
                </a:cubicBezTo>
                <a:cubicBezTo>
                  <a:pt x="3499" y="3591"/>
                  <a:pt x="3451" y="3635"/>
                  <a:pt x="3401" y="3677"/>
                </a:cubicBezTo>
                <a:cubicBezTo>
                  <a:pt x="3375" y="3699"/>
                  <a:pt x="3348" y="3720"/>
                  <a:pt x="3320" y="3741"/>
                </a:cubicBezTo>
                <a:cubicBezTo>
                  <a:pt x="3786" y="4207"/>
                  <a:pt x="4251" y="4672"/>
                  <a:pt x="4716" y="5137"/>
                </a:cubicBezTo>
                <a:close/>
                <a:moveTo>
                  <a:pt x="589" y="589"/>
                </a:moveTo>
                <a:lnTo>
                  <a:pt x="589" y="589"/>
                </a:lnTo>
                <a:cubicBezTo>
                  <a:pt x="196" y="982"/>
                  <a:pt x="0" y="1498"/>
                  <a:pt x="0" y="2013"/>
                </a:cubicBezTo>
                <a:cubicBezTo>
                  <a:pt x="0" y="2528"/>
                  <a:pt x="196" y="3043"/>
                  <a:pt x="589" y="3437"/>
                </a:cubicBezTo>
                <a:cubicBezTo>
                  <a:pt x="983" y="3830"/>
                  <a:pt x="1498" y="4026"/>
                  <a:pt x="2013" y="4026"/>
                </a:cubicBezTo>
                <a:cubicBezTo>
                  <a:pt x="2528" y="4026"/>
                  <a:pt x="3043" y="3830"/>
                  <a:pt x="3437" y="3437"/>
                </a:cubicBezTo>
                <a:cubicBezTo>
                  <a:pt x="3830" y="3043"/>
                  <a:pt x="4026" y="2528"/>
                  <a:pt x="4026" y="2013"/>
                </a:cubicBezTo>
                <a:cubicBezTo>
                  <a:pt x="4026" y="1498"/>
                  <a:pt x="3830" y="982"/>
                  <a:pt x="3437" y="589"/>
                </a:cubicBezTo>
                <a:cubicBezTo>
                  <a:pt x="3043" y="196"/>
                  <a:pt x="2528" y="0"/>
                  <a:pt x="2013" y="0"/>
                </a:cubicBezTo>
                <a:cubicBezTo>
                  <a:pt x="1498" y="0"/>
                  <a:pt x="983" y="196"/>
                  <a:pt x="589" y="5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334520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2.4.1 </a:t>
            </a:r>
            <a:r>
              <a:rPr lang="en-US" dirty="0"/>
              <a:t>Arithmetic</a:t>
            </a:r>
            <a:r>
              <a:rPr lang="en-US" b="1" dirty="0"/>
              <a:t> 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20</a:t>
            </a:fld>
            <a:endParaRPr lang="en-PH"/>
          </a:p>
        </p:txBody>
      </p:sp>
      <p:sp>
        <p:nvSpPr>
          <p:cNvPr id="8" name="TextBox 7"/>
          <p:cNvSpPr txBox="1"/>
          <p:nvPr/>
        </p:nvSpPr>
        <p:spPr>
          <a:xfrm>
            <a:off x="304800" y="1280160"/>
            <a:ext cx="11868150" cy="1209931"/>
          </a:xfrm>
          <a:prstGeom prst="rect">
            <a:avLst/>
          </a:prstGeom>
          <a:noFill/>
        </p:spPr>
        <p:txBody>
          <a:bodyPr wrap="square" lIns="100950" tIns="50475" rIns="100950" bIns="50475" rtlCol="0">
            <a:spAutoFit/>
          </a:bodyPr>
          <a:lstStyle/>
          <a:p>
            <a:r>
              <a:rPr lang="en-US" sz="3600" dirty="0"/>
              <a:t>Arithmetic operators are used with numeric values to perform common mathematical operations.</a:t>
            </a:r>
          </a:p>
        </p:txBody>
      </p:sp>
      <p:graphicFrame>
        <p:nvGraphicFramePr>
          <p:cNvPr id="2" name="Table 1"/>
          <p:cNvGraphicFramePr>
            <a:graphicFrameLocks noGrp="1"/>
          </p:cNvGraphicFramePr>
          <p:nvPr>
            <p:extLst>
              <p:ext uri="{D42A27DB-BD31-4B8C-83A1-F6EECF244321}">
                <p14:modId xmlns:p14="http://schemas.microsoft.com/office/powerpoint/2010/main" val="2812170755"/>
              </p:ext>
            </p:extLst>
          </p:nvPr>
        </p:nvGraphicFramePr>
        <p:xfrm>
          <a:off x="457200" y="2490091"/>
          <a:ext cx="12039600" cy="4846320"/>
        </p:xfrm>
        <a:graphic>
          <a:graphicData uri="http://schemas.openxmlformats.org/drawingml/2006/table">
            <a:tbl>
              <a:tblPr firstRow="1" bandRow="1">
                <a:tableStyleId>{10A1B5D5-9B99-4C35-A422-299274C87663}</a:tableStyleId>
              </a:tblPr>
              <a:tblGrid>
                <a:gridCol w="4013200">
                  <a:extLst>
                    <a:ext uri="{9D8B030D-6E8A-4147-A177-3AD203B41FA5}">
                      <a16:colId xmlns:a16="http://schemas.microsoft.com/office/drawing/2014/main" val="20000"/>
                    </a:ext>
                  </a:extLst>
                </a:gridCol>
                <a:gridCol w="4013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538679">
                <a:tc>
                  <a:txBody>
                    <a:bodyPr/>
                    <a:lstStyle/>
                    <a:p>
                      <a:pPr algn="ctr" fontAlgn="t"/>
                      <a:r>
                        <a:rPr lang="en-US" sz="2800" dirty="0">
                          <a:effectLst/>
                        </a:rPr>
                        <a:t>Operator</a:t>
                      </a:r>
                    </a:p>
                  </a:txBody>
                  <a:tcPr marL="152400" marR="76200" marT="76200" marB="76200"/>
                </a:tc>
                <a:tc>
                  <a:txBody>
                    <a:bodyPr/>
                    <a:lstStyle/>
                    <a:p>
                      <a:pPr algn="ctr" fontAlgn="t"/>
                      <a:r>
                        <a:rPr lang="en-US" sz="2800" dirty="0">
                          <a:effectLst/>
                        </a:rPr>
                        <a:t>Name</a:t>
                      </a:r>
                    </a:p>
                  </a:txBody>
                  <a:tcPr marL="152400" marR="76200" marT="76200" marB="76200"/>
                </a:tc>
                <a:tc>
                  <a:txBody>
                    <a:bodyPr/>
                    <a:lstStyle/>
                    <a:p>
                      <a:pPr algn="ctr" fontAlgn="t"/>
                      <a:r>
                        <a:rPr lang="en-US" sz="2800" dirty="0">
                          <a:effectLst/>
                        </a:rPr>
                        <a:t>Example</a:t>
                      </a:r>
                    </a:p>
                  </a:txBody>
                  <a:tcPr marL="76200" marR="76200" marT="76200" marB="76200"/>
                </a:tc>
                <a:extLst>
                  <a:ext uri="{0D108BD9-81ED-4DB2-BD59-A6C34878D82A}">
                    <a16:rowId xmlns:a16="http://schemas.microsoft.com/office/drawing/2014/main" val="10000"/>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a:effectLst/>
                        </a:rPr>
                        <a:t>Addition</a:t>
                      </a:r>
                      <a:endParaRPr lang="en-US" sz="3000">
                        <a:solidFill>
                          <a:schemeClr val="bg1"/>
                        </a:solidFill>
                        <a:effectLst/>
                      </a:endParaRPr>
                    </a:p>
                  </a:txBody>
                  <a:tcPr marL="76200" marR="76200" marT="76200" marB="76200" anchor="ctr"/>
                </a:tc>
                <a:tc>
                  <a:txBody>
                    <a:bodyPr/>
                    <a:lstStyle/>
                    <a:p>
                      <a:pPr algn="ctr" fontAlgn="t"/>
                      <a:r>
                        <a:rPr lang="en-US" sz="3000">
                          <a:effectLst/>
                        </a:rPr>
                        <a:t>x + y</a:t>
                      </a:r>
                      <a:endParaRPr lang="en-US" sz="3000">
                        <a:solidFill>
                          <a:schemeClr val="bg1"/>
                        </a:solidFill>
                        <a:effectLst/>
                      </a:endParaRPr>
                    </a:p>
                  </a:txBody>
                  <a:tcPr marL="76200" marR="76200" marT="76200" marB="76200" anchor="ctr"/>
                </a:tc>
                <a:extLst>
                  <a:ext uri="{0D108BD9-81ED-4DB2-BD59-A6C34878D82A}">
                    <a16:rowId xmlns:a16="http://schemas.microsoft.com/office/drawing/2014/main" val="10001"/>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dirty="0">
                          <a:effectLst/>
                        </a:rPr>
                        <a:t>Subtraction</a:t>
                      </a:r>
                      <a:endParaRPr lang="en-US" sz="3000" dirty="0">
                        <a:solidFill>
                          <a:schemeClr val="bg1"/>
                        </a:solidFill>
                        <a:effectLst/>
                      </a:endParaRPr>
                    </a:p>
                  </a:txBody>
                  <a:tcPr marL="76200" marR="76200" marT="76200" marB="76200" anchor="ctr"/>
                </a:tc>
                <a:tc>
                  <a:txBody>
                    <a:bodyPr/>
                    <a:lstStyle/>
                    <a:p>
                      <a:pPr algn="ctr" fontAlgn="t"/>
                      <a:r>
                        <a:rPr lang="en-US" sz="3000">
                          <a:effectLst/>
                        </a:rPr>
                        <a:t>x - y</a:t>
                      </a:r>
                      <a:endParaRPr lang="en-US" sz="3000">
                        <a:solidFill>
                          <a:schemeClr val="bg1"/>
                        </a:solidFill>
                        <a:effectLst/>
                      </a:endParaRPr>
                    </a:p>
                  </a:txBody>
                  <a:tcPr marL="76200" marR="76200" marT="76200" marB="76200" anchor="ctr"/>
                </a:tc>
                <a:extLst>
                  <a:ext uri="{0D108BD9-81ED-4DB2-BD59-A6C34878D82A}">
                    <a16:rowId xmlns:a16="http://schemas.microsoft.com/office/drawing/2014/main" val="10002"/>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a:effectLst/>
                        </a:rPr>
                        <a:t>Multiplication</a:t>
                      </a:r>
                      <a:endParaRPr lang="en-US" sz="3000">
                        <a:solidFill>
                          <a:schemeClr val="bg1"/>
                        </a:solidFill>
                        <a:effectLst/>
                      </a:endParaRPr>
                    </a:p>
                  </a:txBody>
                  <a:tcPr marL="76200" marR="76200" marT="76200" marB="76200" anchor="ctr"/>
                </a:tc>
                <a:tc>
                  <a:txBody>
                    <a:bodyPr/>
                    <a:lstStyle/>
                    <a:p>
                      <a:pPr algn="ctr" fontAlgn="t"/>
                      <a:r>
                        <a:rPr lang="en-US" sz="3000">
                          <a:effectLst/>
                        </a:rPr>
                        <a:t>x * y</a:t>
                      </a:r>
                      <a:endParaRPr lang="en-US" sz="3000">
                        <a:solidFill>
                          <a:schemeClr val="bg1"/>
                        </a:solidFill>
                        <a:effectLst/>
                      </a:endParaRPr>
                    </a:p>
                  </a:txBody>
                  <a:tcPr marL="76200" marR="76200" marT="76200" marB="76200" anchor="ctr"/>
                </a:tc>
                <a:extLst>
                  <a:ext uri="{0D108BD9-81ED-4DB2-BD59-A6C34878D82A}">
                    <a16:rowId xmlns:a16="http://schemas.microsoft.com/office/drawing/2014/main" val="10003"/>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a:effectLst/>
                        </a:rPr>
                        <a:t>Division</a:t>
                      </a:r>
                      <a:endParaRPr lang="en-US" sz="3000">
                        <a:solidFill>
                          <a:schemeClr val="bg1"/>
                        </a:solidFill>
                        <a:effectLst/>
                      </a:endParaRPr>
                    </a:p>
                  </a:txBody>
                  <a:tcPr marL="76200" marR="76200" marT="76200" marB="76200" anchor="ctr"/>
                </a:tc>
                <a:tc>
                  <a:txBody>
                    <a:bodyPr/>
                    <a:lstStyle/>
                    <a:p>
                      <a:pPr algn="ctr" fontAlgn="t"/>
                      <a:r>
                        <a:rPr lang="en-US" sz="3000" dirty="0">
                          <a:effectLst/>
                        </a:rPr>
                        <a:t>x / y</a:t>
                      </a:r>
                      <a:endParaRPr lang="en-US" sz="3000" dirty="0">
                        <a:solidFill>
                          <a:schemeClr val="bg1"/>
                        </a:solidFill>
                        <a:effectLst/>
                      </a:endParaRPr>
                    </a:p>
                  </a:txBody>
                  <a:tcPr marL="76200" marR="76200" marT="76200" marB="76200" anchor="ctr"/>
                </a:tc>
                <a:extLst>
                  <a:ext uri="{0D108BD9-81ED-4DB2-BD59-A6C34878D82A}">
                    <a16:rowId xmlns:a16="http://schemas.microsoft.com/office/drawing/2014/main" val="10004"/>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a:effectLst/>
                        </a:rPr>
                        <a:t>Modulus</a:t>
                      </a:r>
                      <a:endParaRPr lang="en-US" sz="3000">
                        <a:solidFill>
                          <a:schemeClr val="bg1"/>
                        </a:solidFill>
                        <a:effectLst/>
                      </a:endParaRPr>
                    </a:p>
                  </a:txBody>
                  <a:tcPr marL="76200" marR="76200" marT="76200" marB="76200" anchor="ctr"/>
                </a:tc>
                <a:tc>
                  <a:txBody>
                    <a:bodyPr/>
                    <a:lstStyle/>
                    <a:p>
                      <a:pPr algn="ctr" fontAlgn="t"/>
                      <a:r>
                        <a:rPr lang="en-US" sz="3000">
                          <a:effectLst/>
                        </a:rPr>
                        <a:t>x % y</a:t>
                      </a:r>
                      <a:endParaRPr lang="en-US" sz="3000">
                        <a:solidFill>
                          <a:schemeClr val="bg1"/>
                        </a:solidFill>
                        <a:effectLst/>
                      </a:endParaRPr>
                    </a:p>
                  </a:txBody>
                  <a:tcPr marL="76200" marR="76200" marT="76200" marB="76200" anchor="ctr"/>
                </a:tc>
                <a:extLst>
                  <a:ext uri="{0D108BD9-81ED-4DB2-BD59-A6C34878D82A}">
                    <a16:rowId xmlns:a16="http://schemas.microsoft.com/office/drawing/2014/main" val="10005"/>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dirty="0">
                          <a:effectLst/>
                        </a:rPr>
                        <a:t>Exponentiation</a:t>
                      </a:r>
                      <a:endParaRPr lang="en-US" sz="3000" dirty="0">
                        <a:solidFill>
                          <a:schemeClr val="bg1"/>
                        </a:solidFill>
                        <a:effectLst/>
                      </a:endParaRPr>
                    </a:p>
                  </a:txBody>
                  <a:tcPr marL="76200" marR="76200" marT="76200" marB="76200" anchor="ctr"/>
                </a:tc>
                <a:tc>
                  <a:txBody>
                    <a:bodyPr/>
                    <a:lstStyle/>
                    <a:p>
                      <a:pPr algn="ctr" fontAlgn="t"/>
                      <a:r>
                        <a:rPr lang="en-US" sz="3000">
                          <a:effectLst/>
                        </a:rPr>
                        <a:t>x ** y</a:t>
                      </a:r>
                      <a:endParaRPr lang="en-US" sz="3000">
                        <a:solidFill>
                          <a:schemeClr val="bg1"/>
                        </a:solidFill>
                        <a:effectLst/>
                      </a:endParaRPr>
                    </a:p>
                  </a:txBody>
                  <a:tcPr marL="76200" marR="76200" marT="76200" marB="76200" anchor="ctr"/>
                </a:tc>
                <a:extLst>
                  <a:ext uri="{0D108BD9-81ED-4DB2-BD59-A6C34878D82A}">
                    <a16:rowId xmlns:a16="http://schemas.microsoft.com/office/drawing/2014/main" val="10006"/>
                  </a:ext>
                </a:extLst>
              </a:tr>
              <a:tr h="571526">
                <a:tc>
                  <a:txBody>
                    <a:bodyPr/>
                    <a:lstStyle/>
                    <a:p>
                      <a:pPr algn="ctr" fontAlgn="t"/>
                      <a:r>
                        <a:rPr lang="en-US" sz="2800" dirty="0">
                          <a:effectLst/>
                        </a:rPr>
                        <a:t>//</a:t>
                      </a:r>
                      <a:endParaRPr lang="en-US" sz="2800" dirty="0">
                        <a:solidFill>
                          <a:schemeClr val="bg1"/>
                        </a:solidFill>
                        <a:effectLst/>
                      </a:endParaRPr>
                    </a:p>
                  </a:txBody>
                  <a:tcPr marL="152400" marR="76200" marT="76200" marB="76200" anchor="ctr"/>
                </a:tc>
                <a:tc>
                  <a:txBody>
                    <a:bodyPr/>
                    <a:lstStyle/>
                    <a:p>
                      <a:pPr algn="ctr" fontAlgn="t"/>
                      <a:r>
                        <a:rPr lang="en-US" sz="3000" dirty="0">
                          <a:effectLst/>
                        </a:rPr>
                        <a:t>Floor division</a:t>
                      </a:r>
                      <a:endParaRPr lang="en-US" sz="3000" dirty="0">
                        <a:solidFill>
                          <a:schemeClr val="bg1"/>
                        </a:solidFill>
                        <a:effectLst/>
                      </a:endParaRPr>
                    </a:p>
                  </a:txBody>
                  <a:tcPr marL="76200" marR="76200" marT="76200" marB="76200" anchor="ctr"/>
                </a:tc>
                <a:tc>
                  <a:txBody>
                    <a:bodyPr/>
                    <a:lstStyle/>
                    <a:p>
                      <a:pPr algn="ctr" fontAlgn="t"/>
                      <a:r>
                        <a:rPr lang="en-US" sz="3000" dirty="0">
                          <a:effectLst/>
                        </a:rPr>
                        <a:t>x // y</a:t>
                      </a:r>
                      <a:endParaRPr lang="en-US" sz="3000" dirty="0">
                        <a:solidFill>
                          <a:schemeClr val="bg1"/>
                        </a:solidFill>
                        <a:effectLst/>
                      </a:endParaRPr>
                    </a:p>
                  </a:txBody>
                  <a:tcPr marL="76200" marR="76200" marT="76200" marB="7620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4568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2.4.2 </a:t>
            </a:r>
            <a:r>
              <a:rPr lang="en-US" dirty="0"/>
              <a:t>Assignment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21</a:t>
            </a:fld>
            <a:endParaRPr lang="en-PH"/>
          </a:p>
        </p:txBody>
      </p:sp>
      <p:sp>
        <p:nvSpPr>
          <p:cNvPr id="8" name="TextBox 7"/>
          <p:cNvSpPr txBox="1"/>
          <p:nvPr/>
        </p:nvSpPr>
        <p:spPr>
          <a:xfrm>
            <a:off x="304800" y="1280160"/>
            <a:ext cx="11868150" cy="655934"/>
          </a:xfrm>
          <a:prstGeom prst="rect">
            <a:avLst/>
          </a:prstGeom>
          <a:noFill/>
        </p:spPr>
        <p:txBody>
          <a:bodyPr wrap="square" lIns="100950" tIns="50475" rIns="100950" bIns="50475" rtlCol="0">
            <a:spAutoFit/>
          </a:bodyPr>
          <a:lstStyle/>
          <a:p>
            <a:r>
              <a:rPr lang="en-US" sz="3600" dirty="0"/>
              <a:t>Assignment operators are used to assign values to variables.</a:t>
            </a:r>
          </a:p>
        </p:txBody>
      </p:sp>
      <p:graphicFrame>
        <p:nvGraphicFramePr>
          <p:cNvPr id="2" name="Table 1"/>
          <p:cNvGraphicFramePr>
            <a:graphicFrameLocks noGrp="1"/>
          </p:cNvGraphicFramePr>
          <p:nvPr>
            <p:extLst>
              <p:ext uri="{D42A27DB-BD31-4B8C-83A1-F6EECF244321}">
                <p14:modId xmlns:p14="http://schemas.microsoft.com/office/powerpoint/2010/main" val="1015496546"/>
              </p:ext>
            </p:extLst>
          </p:nvPr>
        </p:nvGraphicFramePr>
        <p:xfrm>
          <a:off x="457200" y="2183744"/>
          <a:ext cx="12039600" cy="4998104"/>
        </p:xfrm>
        <a:graphic>
          <a:graphicData uri="http://schemas.openxmlformats.org/drawingml/2006/table">
            <a:tbl>
              <a:tblPr firstRow="1" bandRow="1">
                <a:tableStyleId>{10A1B5D5-9B99-4C35-A422-299274C87663}</a:tableStyleId>
              </a:tblPr>
              <a:tblGrid>
                <a:gridCol w="4013200">
                  <a:extLst>
                    <a:ext uri="{9D8B030D-6E8A-4147-A177-3AD203B41FA5}">
                      <a16:colId xmlns:a16="http://schemas.microsoft.com/office/drawing/2014/main" val="20000"/>
                    </a:ext>
                  </a:extLst>
                </a:gridCol>
                <a:gridCol w="4013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765839">
                <a:tc>
                  <a:txBody>
                    <a:bodyPr/>
                    <a:lstStyle/>
                    <a:p>
                      <a:pPr algn="ctr" fontAlgn="t"/>
                      <a:r>
                        <a:rPr lang="en-US" sz="2800" dirty="0">
                          <a:effectLst/>
                        </a:rPr>
                        <a:t>Operator</a:t>
                      </a:r>
                    </a:p>
                  </a:txBody>
                  <a:tcPr marL="152400" marR="76200" marT="76200" marB="76200"/>
                </a:tc>
                <a:tc>
                  <a:txBody>
                    <a:bodyPr/>
                    <a:lstStyle/>
                    <a:p>
                      <a:pPr algn="ctr" fontAlgn="t"/>
                      <a:r>
                        <a:rPr lang="en-US" sz="2800" dirty="0">
                          <a:effectLst/>
                        </a:rPr>
                        <a:t>Example</a:t>
                      </a:r>
                    </a:p>
                  </a:txBody>
                  <a:tcPr marL="152400" marR="76200" marT="76200" marB="76200"/>
                </a:tc>
                <a:tc>
                  <a:txBody>
                    <a:bodyPr/>
                    <a:lstStyle/>
                    <a:p>
                      <a:pPr algn="ctr" fontAlgn="t"/>
                      <a:r>
                        <a:rPr lang="en-US" sz="2800" dirty="0">
                          <a:effectLst/>
                        </a:rPr>
                        <a:t>Same as</a:t>
                      </a:r>
                    </a:p>
                  </a:txBody>
                  <a:tcPr marL="76200" marR="76200" marT="76200" marB="76200"/>
                </a:tc>
                <a:extLst>
                  <a:ext uri="{0D108BD9-81ED-4DB2-BD59-A6C34878D82A}">
                    <a16:rowId xmlns:a16="http://schemas.microsoft.com/office/drawing/2014/main" val="10000"/>
                  </a:ext>
                </a:extLst>
              </a:tr>
              <a:tr h="846453">
                <a:tc>
                  <a:txBody>
                    <a:bodyPr/>
                    <a:lstStyle/>
                    <a:p>
                      <a:pPr algn="ctr" fontAlgn="t"/>
                      <a:r>
                        <a:rPr lang="en-US" sz="3200" dirty="0">
                          <a:effectLst/>
                        </a:rPr>
                        <a:t>=</a:t>
                      </a:r>
                    </a:p>
                  </a:txBody>
                  <a:tcPr marL="152400" marR="76200" marT="76200" marB="76200" anchor="ctr"/>
                </a:tc>
                <a:tc>
                  <a:txBody>
                    <a:bodyPr/>
                    <a:lstStyle/>
                    <a:p>
                      <a:pPr algn="ctr" fontAlgn="t"/>
                      <a:r>
                        <a:rPr lang="en-US" sz="3200">
                          <a:effectLst/>
                        </a:rPr>
                        <a:t>x = 5</a:t>
                      </a:r>
                    </a:p>
                  </a:txBody>
                  <a:tcPr marL="76200" marR="76200" marT="76200" marB="76200" anchor="ctr"/>
                </a:tc>
                <a:tc>
                  <a:txBody>
                    <a:bodyPr/>
                    <a:lstStyle/>
                    <a:p>
                      <a:pPr algn="ctr" fontAlgn="t"/>
                      <a:r>
                        <a:rPr lang="en-US" sz="3200">
                          <a:effectLst/>
                        </a:rPr>
                        <a:t>x = 5</a:t>
                      </a:r>
                    </a:p>
                  </a:txBody>
                  <a:tcPr marL="76200" marR="76200" marT="76200" marB="76200" anchor="ctr"/>
                </a:tc>
                <a:extLst>
                  <a:ext uri="{0D108BD9-81ED-4DB2-BD59-A6C34878D82A}">
                    <a16:rowId xmlns:a16="http://schemas.microsoft.com/office/drawing/2014/main" val="10001"/>
                  </a:ext>
                </a:extLst>
              </a:tr>
              <a:tr h="846453">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a:effectLst/>
                        </a:rPr>
                        <a:t>x = x + 3</a:t>
                      </a:r>
                    </a:p>
                  </a:txBody>
                  <a:tcPr marL="76200" marR="76200" marT="76200" marB="76200" anchor="ctr"/>
                </a:tc>
                <a:extLst>
                  <a:ext uri="{0D108BD9-81ED-4DB2-BD59-A6C34878D82A}">
                    <a16:rowId xmlns:a16="http://schemas.microsoft.com/office/drawing/2014/main" val="10002"/>
                  </a:ext>
                </a:extLst>
              </a:tr>
              <a:tr h="846453">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a:effectLst/>
                        </a:rPr>
                        <a:t>x = x - 3</a:t>
                      </a:r>
                    </a:p>
                  </a:txBody>
                  <a:tcPr marL="76200" marR="76200" marT="76200" marB="76200" anchor="ctr"/>
                </a:tc>
                <a:extLst>
                  <a:ext uri="{0D108BD9-81ED-4DB2-BD59-A6C34878D82A}">
                    <a16:rowId xmlns:a16="http://schemas.microsoft.com/office/drawing/2014/main" val="10003"/>
                  </a:ext>
                </a:extLst>
              </a:tr>
              <a:tr h="846453">
                <a:tc>
                  <a:txBody>
                    <a:bodyPr/>
                    <a:lstStyle/>
                    <a:p>
                      <a:pPr algn="ctr" fontAlgn="t"/>
                      <a:r>
                        <a:rPr lang="en-US" sz="320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4"/>
                  </a:ext>
                </a:extLst>
              </a:tr>
              <a:tr h="846453">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590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2.4.2 </a:t>
            </a:r>
            <a:r>
              <a:rPr lang="en-US" dirty="0"/>
              <a:t>Assignment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22</a:t>
            </a:fld>
            <a:endParaRPr lang="en-PH"/>
          </a:p>
        </p:txBody>
      </p:sp>
      <p:sp>
        <p:nvSpPr>
          <p:cNvPr id="8" name="TextBox 7"/>
          <p:cNvSpPr txBox="1"/>
          <p:nvPr/>
        </p:nvSpPr>
        <p:spPr>
          <a:xfrm>
            <a:off x="304800" y="1280160"/>
            <a:ext cx="11868150" cy="655934"/>
          </a:xfrm>
          <a:prstGeom prst="rect">
            <a:avLst/>
          </a:prstGeom>
          <a:noFill/>
        </p:spPr>
        <p:txBody>
          <a:bodyPr wrap="square" lIns="100950" tIns="50475" rIns="100950" bIns="50475" rtlCol="0">
            <a:spAutoFit/>
          </a:bodyPr>
          <a:lstStyle/>
          <a:p>
            <a:r>
              <a:rPr lang="en-US" sz="3600" dirty="0"/>
              <a:t>Assignment operators are used to assign values to variables.</a:t>
            </a:r>
          </a:p>
        </p:txBody>
      </p:sp>
      <p:graphicFrame>
        <p:nvGraphicFramePr>
          <p:cNvPr id="2" name="Table 1"/>
          <p:cNvGraphicFramePr>
            <a:graphicFrameLocks noGrp="1"/>
          </p:cNvGraphicFramePr>
          <p:nvPr>
            <p:extLst>
              <p:ext uri="{D42A27DB-BD31-4B8C-83A1-F6EECF244321}">
                <p14:modId xmlns:p14="http://schemas.microsoft.com/office/powerpoint/2010/main" val="2943271223"/>
              </p:ext>
            </p:extLst>
          </p:nvPr>
        </p:nvGraphicFramePr>
        <p:xfrm>
          <a:off x="457200" y="2490091"/>
          <a:ext cx="12039600" cy="4577458"/>
        </p:xfrm>
        <a:graphic>
          <a:graphicData uri="http://schemas.openxmlformats.org/drawingml/2006/table">
            <a:tbl>
              <a:tblPr firstRow="1" bandRow="1">
                <a:tableStyleId>{10A1B5D5-9B99-4C35-A422-299274C87663}</a:tableStyleId>
              </a:tblPr>
              <a:tblGrid>
                <a:gridCol w="4013200">
                  <a:extLst>
                    <a:ext uri="{9D8B030D-6E8A-4147-A177-3AD203B41FA5}">
                      <a16:colId xmlns:a16="http://schemas.microsoft.com/office/drawing/2014/main" val="20000"/>
                    </a:ext>
                  </a:extLst>
                </a:gridCol>
                <a:gridCol w="4013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844386">
                <a:tc>
                  <a:txBody>
                    <a:bodyPr/>
                    <a:lstStyle/>
                    <a:p>
                      <a:pPr algn="ctr" fontAlgn="t"/>
                      <a:r>
                        <a:rPr lang="en-US" sz="2800" dirty="0">
                          <a:effectLst/>
                        </a:rPr>
                        <a:t>Operator</a:t>
                      </a:r>
                    </a:p>
                  </a:txBody>
                  <a:tcPr marL="152400" marR="76200" marT="76200" marB="76200"/>
                </a:tc>
                <a:tc>
                  <a:txBody>
                    <a:bodyPr/>
                    <a:lstStyle/>
                    <a:p>
                      <a:pPr algn="ctr" fontAlgn="t"/>
                      <a:r>
                        <a:rPr lang="en-US" sz="2800" dirty="0">
                          <a:effectLst/>
                        </a:rPr>
                        <a:t>Example</a:t>
                      </a:r>
                    </a:p>
                  </a:txBody>
                  <a:tcPr marL="152400" marR="76200" marT="76200" marB="76200"/>
                </a:tc>
                <a:tc>
                  <a:txBody>
                    <a:bodyPr/>
                    <a:lstStyle/>
                    <a:p>
                      <a:pPr algn="ctr" fontAlgn="t"/>
                      <a:r>
                        <a:rPr lang="en-US" sz="2800" dirty="0">
                          <a:effectLst/>
                        </a:rPr>
                        <a:t>Same as</a:t>
                      </a:r>
                    </a:p>
                  </a:txBody>
                  <a:tcPr marL="76200" marR="76200" marT="76200" marB="76200"/>
                </a:tc>
                <a:extLst>
                  <a:ext uri="{0D108BD9-81ED-4DB2-BD59-A6C34878D82A}">
                    <a16:rowId xmlns:a16="http://schemas.microsoft.com/office/drawing/2014/main" val="10000"/>
                  </a:ext>
                </a:extLst>
              </a:tr>
              <a:tr h="933268">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1"/>
                  </a:ext>
                </a:extLst>
              </a:tr>
              <a:tr h="933268">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2"/>
                  </a:ext>
                </a:extLst>
              </a:tr>
              <a:tr h="933268">
                <a:tc>
                  <a:txBody>
                    <a:bodyPr/>
                    <a:lstStyle/>
                    <a:p>
                      <a:pPr algn="ctr" fontAlgn="t"/>
                      <a:r>
                        <a:rPr lang="en-US" sz="3200" dirty="0">
                          <a:effectLst/>
                        </a:rPr>
                        <a:t>**=</a:t>
                      </a:r>
                    </a:p>
                  </a:txBody>
                  <a:tcPr marL="152400" marR="76200" marT="76200" marB="76200" anchor="ctr"/>
                </a:tc>
                <a:tc>
                  <a:txBody>
                    <a:bodyPr/>
                    <a:lstStyle/>
                    <a:p>
                      <a:pPr algn="ctr" fontAlgn="t"/>
                      <a:r>
                        <a:rPr lang="en-US" sz="320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3"/>
                  </a:ext>
                </a:extLst>
              </a:tr>
              <a:tr h="933268">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x ^= 3</a:t>
                      </a:r>
                    </a:p>
                  </a:txBody>
                  <a:tcPr marL="76200" marR="76200" marT="76200" marB="76200" anchor="ctr"/>
                </a:tc>
                <a:tc>
                  <a:txBody>
                    <a:bodyPr/>
                    <a:lstStyle/>
                    <a:p>
                      <a:pPr algn="ctr" fontAlgn="t"/>
                      <a:r>
                        <a:rPr lang="en-US" sz="3200" dirty="0">
                          <a:effectLst/>
                        </a:rPr>
                        <a:t>x = x ^ 3</a:t>
                      </a:r>
                    </a:p>
                  </a:txBody>
                  <a:tcPr marL="76200" marR="762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490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2.4.3 </a:t>
            </a:r>
            <a:r>
              <a:rPr lang="en-US" dirty="0"/>
              <a:t>Comparison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23</a:t>
            </a:fld>
            <a:endParaRPr lang="en-PH"/>
          </a:p>
        </p:txBody>
      </p:sp>
      <p:sp>
        <p:nvSpPr>
          <p:cNvPr id="8" name="TextBox 7"/>
          <p:cNvSpPr txBox="1"/>
          <p:nvPr/>
        </p:nvSpPr>
        <p:spPr>
          <a:xfrm>
            <a:off x="304800" y="1280160"/>
            <a:ext cx="11868150" cy="655934"/>
          </a:xfrm>
          <a:prstGeom prst="rect">
            <a:avLst/>
          </a:prstGeom>
          <a:noFill/>
        </p:spPr>
        <p:txBody>
          <a:bodyPr wrap="square" lIns="100950" tIns="50475" rIns="100950" bIns="50475" rtlCol="0">
            <a:spAutoFit/>
          </a:bodyPr>
          <a:lstStyle/>
          <a:p>
            <a:r>
              <a:rPr lang="en-US" sz="3600" dirty="0"/>
              <a:t>Comparison operators are used to compare two values.</a:t>
            </a:r>
          </a:p>
        </p:txBody>
      </p:sp>
      <p:graphicFrame>
        <p:nvGraphicFramePr>
          <p:cNvPr id="2" name="Table 1"/>
          <p:cNvGraphicFramePr>
            <a:graphicFrameLocks noGrp="1"/>
          </p:cNvGraphicFramePr>
          <p:nvPr>
            <p:extLst>
              <p:ext uri="{D42A27DB-BD31-4B8C-83A1-F6EECF244321}">
                <p14:modId xmlns:p14="http://schemas.microsoft.com/office/powerpoint/2010/main" val="3436748840"/>
              </p:ext>
            </p:extLst>
          </p:nvPr>
        </p:nvGraphicFramePr>
        <p:xfrm>
          <a:off x="304800" y="2069444"/>
          <a:ext cx="12039600" cy="5093354"/>
        </p:xfrm>
        <a:graphic>
          <a:graphicData uri="http://schemas.openxmlformats.org/drawingml/2006/table">
            <a:tbl>
              <a:tblPr firstRow="1" bandRow="1">
                <a:tableStyleId>{10A1B5D5-9B99-4C35-A422-299274C87663}</a:tableStyleId>
              </a:tblPr>
              <a:tblGrid>
                <a:gridCol w="4013200">
                  <a:extLst>
                    <a:ext uri="{9D8B030D-6E8A-4147-A177-3AD203B41FA5}">
                      <a16:colId xmlns:a16="http://schemas.microsoft.com/office/drawing/2014/main" val="20000"/>
                    </a:ext>
                  </a:extLst>
                </a:gridCol>
                <a:gridCol w="4013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667406">
                <a:tc>
                  <a:txBody>
                    <a:bodyPr/>
                    <a:lstStyle/>
                    <a:p>
                      <a:pPr algn="ctr" fontAlgn="t"/>
                      <a:r>
                        <a:rPr lang="en-US" sz="3200" dirty="0">
                          <a:effectLst/>
                        </a:rPr>
                        <a:t>Operator</a:t>
                      </a:r>
                    </a:p>
                  </a:txBody>
                  <a:tcPr marL="152400" marR="76200" marT="76200" marB="76200"/>
                </a:tc>
                <a:tc>
                  <a:txBody>
                    <a:bodyPr/>
                    <a:lstStyle/>
                    <a:p>
                      <a:pPr algn="ctr" fontAlgn="t"/>
                      <a:r>
                        <a:rPr lang="en-US" sz="3200" dirty="0">
                          <a:effectLst/>
                        </a:rPr>
                        <a:t>Name</a:t>
                      </a:r>
                    </a:p>
                  </a:txBody>
                  <a:tcPr marL="152400" marR="76200" marT="76200" marB="76200"/>
                </a:tc>
                <a:tc>
                  <a:txBody>
                    <a:bodyPr/>
                    <a:lstStyle/>
                    <a:p>
                      <a:pPr algn="ctr" fontAlgn="t"/>
                      <a:r>
                        <a:rPr lang="en-US" sz="3200" dirty="0">
                          <a:effectLst/>
                        </a:rPr>
                        <a:t>Example</a:t>
                      </a:r>
                    </a:p>
                  </a:txBody>
                  <a:tcPr marL="76200" marR="76200" marT="76200" marB="76200"/>
                </a:tc>
                <a:extLst>
                  <a:ext uri="{0D108BD9-81ED-4DB2-BD59-A6C34878D82A}">
                    <a16:rowId xmlns:a16="http://schemas.microsoft.com/office/drawing/2014/main" val="10000"/>
                  </a:ext>
                </a:extLst>
              </a:tr>
              <a:tr h="737658">
                <a:tc>
                  <a:txBody>
                    <a:bodyPr/>
                    <a:lstStyle/>
                    <a:p>
                      <a:pPr algn="ctr" fontAlgn="t"/>
                      <a:r>
                        <a:rPr lang="en-US" sz="3200" dirty="0">
                          <a:effectLst/>
                        </a:rPr>
                        <a:t>==</a:t>
                      </a:r>
                    </a:p>
                  </a:txBody>
                  <a:tcPr marL="152400" marR="76200" marT="76200" marB="76200" anchor="ctr"/>
                </a:tc>
                <a:tc>
                  <a:txBody>
                    <a:bodyPr/>
                    <a:lstStyle/>
                    <a:p>
                      <a:pPr algn="ctr" fontAlgn="t"/>
                      <a:r>
                        <a:rPr lang="en-US" sz="3200">
                          <a:effectLst/>
                        </a:rPr>
                        <a:t>Equal</a:t>
                      </a:r>
                    </a:p>
                  </a:txBody>
                  <a:tcPr marL="76200" marR="76200" marT="76200" marB="76200" anchor="ctr"/>
                </a:tc>
                <a:tc>
                  <a:txBody>
                    <a:bodyPr/>
                    <a:lstStyle/>
                    <a:p>
                      <a:pPr algn="ctr" fontAlgn="t"/>
                      <a:r>
                        <a:rPr lang="en-US" sz="3200">
                          <a:effectLst/>
                        </a:rPr>
                        <a:t>x == y</a:t>
                      </a:r>
                    </a:p>
                  </a:txBody>
                  <a:tcPr marL="76200" marR="76200" marT="76200" marB="76200" anchor="ctr"/>
                </a:tc>
                <a:extLst>
                  <a:ext uri="{0D108BD9-81ED-4DB2-BD59-A6C34878D82A}">
                    <a16:rowId xmlns:a16="http://schemas.microsoft.com/office/drawing/2014/main" val="10001"/>
                  </a:ext>
                </a:extLst>
              </a:tr>
              <a:tr h="737658">
                <a:tc>
                  <a:txBody>
                    <a:bodyPr/>
                    <a:lstStyle/>
                    <a:p>
                      <a:pPr algn="ctr" fontAlgn="t"/>
                      <a:r>
                        <a:rPr lang="en-US" sz="3200" dirty="0">
                          <a:effectLst/>
                        </a:rPr>
                        <a:t>!=</a:t>
                      </a:r>
                    </a:p>
                  </a:txBody>
                  <a:tcPr marL="152400" marR="76200" marT="76200" marB="76200" anchor="ctr"/>
                </a:tc>
                <a:tc>
                  <a:txBody>
                    <a:bodyPr/>
                    <a:lstStyle/>
                    <a:p>
                      <a:pPr algn="ctr" fontAlgn="t"/>
                      <a:r>
                        <a:rPr lang="en-US" sz="3200" dirty="0">
                          <a:effectLst/>
                        </a:rPr>
                        <a:t>Not equal</a:t>
                      </a:r>
                    </a:p>
                  </a:txBody>
                  <a:tcPr marL="76200" marR="76200" marT="76200" marB="76200" anchor="ctr"/>
                </a:tc>
                <a:tc>
                  <a:txBody>
                    <a:bodyPr/>
                    <a:lstStyle/>
                    <a:p>
                      <a:pPr algn="ctr" fontAlgn="t"/>
                      <a:r>
                        <a:rPr lang="en-US" sz="3200" dirty="0">
                          <a:effectLst/>
                        </a:rPr>
                        <a:t>x != y</a:t>
                      </a:r>
                    </a:p>
                  </a:txBody>
                  <a:tcPr marL="76200" marR="76200" marT="76200" marB="76200" anchor="ctr"/>
                </a:tc>
                <a:extLst>
                  <a:ext uri="{0D108BD9-81ED-4DB2-BD59-A6C34878D82A}">
                    <a16:rowId xmlns:a16="http://schemas.microsoft.com/office/drawing/2014/main" val="10002"/>
                  </a:ext>
                </a:extLst>
              </a:tr>
              <a:tr h="737658">
                <a:tc>
                  <a:txBody>
                    <a:bodyPr/>
                    <a:lstStyle/>
                    <a:p>
                      <a:pPr algn="ctr" fontAlgn="t"/>
                      <a:r>
                        <a:rPr lang="en-US" sz="3200">
                          <a:effectLst/>
                        </a:rPr>
                        <a:t>&gt;</a:t>
                      </a:r>
                    </a:p>
                  </a:txBody>
                  <a:tcPr marL="152400" marR="76200" marT="76200" marB="76200" anchor="ctr"/>
                </a:tc>
                <a:tc>
                  <a:txBody>
                    <a:bodyPr/>
                    <a:lstStyle/>
                    <a:p>
                      <a:pPr algn="ctr" fontAlgn="t"/>
                      <a:r>
                        <a:rPr lang="en-US" sz="3200">
                          <a:effectLst/>
                        </a:rPr>
                        <a:t>Greater than</a:t>
                      </a:r>
                    </a:p>
                  </a:txBody>
                  <a:tcPr marL="76200" marR="76200" marT="76200" marB="76200" anchor="ctr"/>
                </a:tc>
                <a:tc>
                  <a:txBody>
                    <a:bodyPr/>
                    <a:lstStyle/>
                    <a:p>
                      <a:pPr algn="ctr" fontAlgn="t"/>
                      <a:r>
                        <a:rPr lang="en-US" sz="3200" dirty="0">
                          <a:effectLst/>
                        </a:rPr>
                        <a:t>x &gt; y</a:t>
                      </a:r>
                    </a:p>
                  </a:txBody>
                  <a:tcPr marL="76200" marR="76200" marT="76200" marB="76200" anchor="ctr"/>
                </a:tc>
                <a:extLst>
                  <a:ext uri="{0D108BD9-81ED-4DB2-BD59-A6C34878D82A}">
                    <a16:rowId xmlns:a16="http://schemas.microsoft.com/office/drawing/2014/main" val="10003"/>
                  </a:ext>
                </a:extLst>
              </a:tr>
              <a:tr h="737658">
                <a:tc>
                  <a:txBody>
                    <a:bodyPr/>
                    <a:lstStyle/>
                    <a:p>
                      <a:pPr algn="ctr" fontAlgn="t"/>
                      <a:r>
                        <a:rPr lang="en-US" sz="3200">
                          <a:effectLst/>
                        </a:rPr>
                        <a:t>&lt;</a:t>
                      </a:r>
                    </a:p>
                  </a:txBody>
                  <a:tcPr marL="152400" marR="76200" marT="76200" marB="76200" anchor="ctr"/>
                </a:tc>
                <a:tc>
                  <a:txBody>
                    <a:bodyPr/>
                    <a:lstStyle/>
                    <a:p>
                      <a:pPr algn="ctr" fontAlgn="t"/>
                      <a:r>
                        <a:rPr lang="en-US" sz="3200" dirty="0">
                          <a:effectLst/>
                        </a:rPr>
                        <a:t>Less than</a:t>
                      </a:r>
                    </a:p>
                  </a:txBody>
                  <a:tcPr marL="76200" marR="76200" marT="76200" marB="76200" anchor="ctr"/>
                </a:tc>
                <a:tc>
                  <a:txBody>
                    <a:bodyPr/>
                    <a:lstStyle/>
                    <a:p>
                      <a:pPr algn="ctr" fontAlgn="t"/>
                      <a:r>
                        <a:rPr lang="en-US" sz="3200" dirty="0">
                          <a:effectLst/>
                        </a:rPr>
                        <a:t>x &lt; y</a:t>
                      </a:r>
                    </a:p>
                  </a:txBody>
                  <a:tcPr marL="76200" marR="76200" marT="76200" marB="76200" anchor="ctr"/>
                </a:tc>
                <a:extLst>
                  <a:ext uri="{0D108BD9-81ED-4DB2-BD59-A6C34878D82A}">
                    <a16:rowId xmlns:a16="http://schemas.microsoft.com/office/drawing/2014/main" val="10004"/>
                  </a:ext>
                </a:extLst>
              </a:tr>
              <a:tr h="737658">
                <a:tc>
                  <a:txBody>
                    <a:bodyPr/>
                    <a:lstStyle/>
                    <a:p>
                      <a:pPr algn="ctr" fontAlgn="t"/>
                      <a:r>
                        <a:rPr lang="en-US" sz="3200">
                          <a:effectLst/>
                        </a:rPr>
                        <a:t>&gt;=</a:t>
                      </a:r>
                    </a:p>
                  </a:txBody>
                  <a:tcPr marL="152400" marR="76200" marT="76200" marB="76200" anchor="ctr"/>
                </a:tc>
                <a:tc>
                  <a:txBody>
                    <a:bodyPr/>
                    <a:lstStyle/>
                    <a:p>
                      <a:pPr algn="ctr" fontAlgn="t"/>
                      <a:r>
                        <a:rPr lang="en-US" sz="3200">
                          <a:effectLst/>
                        </a:rPr>
                        <a:t>Greater than or equal to</a:t>
                      </a:r>
                    </a:p>
                  </a:txBody>
                  <a:tcPr marL="76200" marR="76200" marT="76200" marB="76200" anchor="ctr"/>
                </a:tc>
                <a:tc>
                  <a:txBody>
                    <a:bodyPr/>
                    <a:lstStyle/>
                    <a:p>
                      <a:pPr algn="ctr" fontAlgn="t"/>
                      <a:r>
                        <a:rPr lang="en-US" sz="3200" dirty="0">
                          <a:effectLst/>
                        </a:rPr>
                        <a:t>x &gt;= y</a:t>
                      </a:r>
                    </a:p>
                  </a:txBody>
                  <a:tcPr marL="76200" marR="76200" marT="76200" marB="76200" anchor="ctr"/>
                </a:tc>
                <a:extLst>
                  <a:ext uri="{0D108BD9-81ED-4DB2-BD59-A6C34878D82A}">
                    <a16:rowId xmlns:a16="http://schemas.microsoft.com/office/drawing/2014/main" val="10005"/>
                  </a:ext>
                </a:extLst>
              </a:tr>
              <a:tr h="737658">
                <a:tc>
                  <a:txBody>
                    <a:bodyPr/>
                    <a:lstStyle/>
                    <a:p>
                      <a:pPr algn="ctr" fontAlgn="t"/>
                      <a:r>
                        <a:rPr lang="en-US" sz="3200">
                          <a:effectLst/>
                        </a:rPr>
                        <a:t>&lt;=</a:t>
                      </a:r>
                    </a:p>
                  </a:txBody>
                  <a:tcPr marL="152400" marR="76200" marT="76200" marB="76200" anchor="ctr"/>
                </a:tc>
                <a:tc>
                  <a:txBody>
                    <a:bodyPr/>
                    <a:lstStyle/>
                    <a:p>
                      <a:pPr algn="ctr" fontAlgn="t"/>
                      <a:r>
                        <a:rPr lang="en-US" sz="3200">
                          <a:effectLst/>
                        </a:rPr>
                        <a:t>Less than or equal to</a:t>
                      </a:r>
                    </a:p>
                  </a:txBody>
                  <a:tcPr marL="76200" marR="76200" marT="76200" marB="76200" anchor="ctr"/>
                </a:tc>
                <a:tc>
                  <a:txBody>
                    <a:bodyPr/>
                    <a:lstStyle/>
                    <a:p>
                      <a:pPr algn="ctr" fontAlgn="t"/>
                      <a:r>
                        <a:rPr lang="en-US" sz="3200" dirty="0">
                          <a:effectLst/>
                        </a:rPr>
                        <a:t>x &lt;= y</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7425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2.4.4 </a:t>
            </a:r>
            <a:r>
              <a:rPr lang="en-US" dirty="0"/>
              <a:t>Logical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24</a:t>
            </a:fld>
            <a:endParaRPr lang="en-PH"/>
          </a:p>
        </p:txBody>
      </p:sp>
      <p:sp>
        <p:nvSpPr>
          <p:cNvPr id="8" name="TextBox 7"/>
          <p:cNvSpPr txBox="1"/>
          <p:nvPr/>
        </p:nvSpPr>
        <p:spPr>
          <a:xfrm>
            <a:off x="304800" y="1280160"/>
            <a:ext cx="11868150" cy="655934"/>
          </a:xfrm>
          <a:prstGeom prst="rect">
            <a:avLst/>
          </a:prstGeom>
          <a:noFill/>
        </p:spPr>
        <p:txBody>
          <a:bodyPr wrap="square" lIns="100950" tIns="50475" rIns="100950" bIns="50475" rtlCol="0">
            <a:spAutoFit/>
          </a:bodyPr>
          <a:lstStyle/>
          <a:p>
            <a:r>
              <a:rPr lang="en-US" sz="3600" dirty="0"/>
              <a:t>Logical operators are used to combine conditional statements.</a:t>
            </a:r>
          </a:p>
        </p:txBody>
      </p:sp>
      <p:graphicFrame>
        <p:nvGraphicFramePr>
          <p:cNvPr id="2" name="Table 1"/>
          <p:cNvGraphicFramePr>
            <a:graphicFrameLocks noGrp="1"/>
          </p:cNvGraphicFramePr>
          <p:nvPr>
            <p:extLst>
              <p:ext uri="{D42A27DB-BD31-4B8C-83A1-F6EECF244321}">
                <p14:modId xmlns:p14="http://schemas.microsoft.com/office/powerpoint/2010/main" val="2304536335"/>
              </p:ext>
            </p:extLst>
          </p:nvPr>
        </p:nvGraphicFramePr>
        <p:xfrm>
          <a:off x="304800" y="2183744"/>
          <a:ext cx="12039600" cy="4731407"/>
        </p:xfrm>
        <a:graphic>
          <a:graphicData uri="http://schemas.openxmlformats.org/drawingml/2006/table">
            <a:tbl>
              <a:tblPr firstRow="1" bandRow="1">
                <a:tableStyleId>{10A1B5D5-9B99-4C35-A422-299274C87663}</a:tableStyleId>
              </a:tblPr>
              <a:tblGrid>
                <a:gridCol w="3124200">
                  <a:extLst>
                    <a:ext uri="{9D8B030D-6E8A-4147-A177-3AD203B41FA5}">
                      <a16:colId xmlns:a16="http://schemas.microsoft.com/office/drawing/2014/main" val="20000"/>
                    </a:ext>
                  </a:extLst>
                </a:gridCol>
                <a:gridCol w="4902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1069196">
                <a:tc>
                  <a:txBody>
                    <a:bodyPr/>
                    <a:lstStyle/>
                    <a:p>
                      <a:pPr algn="ctr" fontAlgn="t"/>
                      <a:r>
                        <a:rPr lang="en-US" sz="3200" dirty="0">
                          <a:effectLst/>
                        </a:rPr>
                        <a:t>Operator</a:t>
                      </a:r>
                    </a:p>
                  </a:txBody>
                  <a:tcPr marL="152400" marR="76200" marT="76200" marB="76200"/>
                </a:tc>
                <a:tc>
                  <a:txBody>
                    <a:bodyPr/>
                    <a:lstStyle/>
                    <a:p>
                      <a:pPr algn="ctr" fontAlgn="t"/>
                      <a:r>
                        <a:rPr lang="en-US" sz="3200" dirty="0">
                          <a:effectLst/>
                        </a:rPr>
                        <a:t>Description</a:t>
                      </a:r>
                    </a:p>
                  </a:txBody>
                  <a:tcPr marL="152400" marR="76200" marT="76200" marB="76200"/>
                </a:tc>
                <a:tc>
                  <a:txBody>
                    <a:bodyPr/>
                    <a:lstStyle/>
                    <a:p>
                      <a:pPr algn="ctr" fontAlgn="t"/>
                      <a:r>
                        <a:rPr lang="en-US" sz="3200" dirty="0">
                          <a:effectLst/>
                        </a:rPr>
                        <a:t>Example</a:t>
                      </a:r>
                    </a:p>
                  </a:txBody>
                  <a:tcPr marL="76200" marR="76200" marT="76200" marB="76200"/>
                </a:tc>
                <a:extLst>
                  <a:ext uri="{0D108BD9-81ED-4DB2-BD59-A6C34878D82A}">
                    <a16:rowId xmlns:a16="http://schemas.microsoft.com/office/drawing/2014/main" val="10000"/>
                  </a:ext>
                </a:extLst>
              </a:tr>
              <a:tr h="1220737">
                <a:tc>
                  <a:txBody>
                    <a:bodyPr/>
                    <a:lstStyle/>
                    <a:p>
                      <a:pPr algn="ctr" fontAlgn="t"/>
                      <a:r>
                        <a:rPr lang="en-US" sz="3200" dirty="0">
                          <a:effectLst/>
                        </a:rPr>
                        <a:t>and </a:t>
                      </a:r>
                    </a:p>
                  </a:txBody>
                  <a:tcPr marL="152400" marR="76200" marT="76200" marB="76200" anchor="ctr"/>
                </a:tc>
                <a:tc>
                  <a:txBody>
                    <a:bodyPr/>
                    <a:lstStyle/>
                    <a:p>
                      <a:pPr algn="ctr" fontAlgn="t"/>
                      <a:r>
                        <a:rPr lang="en-US" sz="3200" dirty="0">
                          <a:effectLst/>
                        </a:rPr>
                        <a:t>Returns True if both statements are true</a:t>
                      </a:r>
                    </a:p>
                  </a:txBody>
                  <a:tcPr marL="76200" marR="76200" marT="76200" marB="76200" anchor="ctr"/>
                </a:tc>
                <a:tc>
                  <a:txBody>
                    <a:bodyPr/>
                    <a:lstStyle/>
                    <a:p>
                      <a:pPr algn="ctr" fontAlgn="t"/>
                      <a:r>
                        <a:rPr lang="en-US" sz="3200">
                          <a:effectLst/>
                        </a:rPr>
                        <a:t>x &lt; 5 and  x &lt; 10</a:t>
                      </a:r>
                    </a:p>
                  </a:txBody>
                  <a:tcPr marL="76200" marR="76200" marT="76200" marB="76200" anchor="ctr"/>
                </a:tc>
                <a:extLst>
                  <a:ext uri="{0D108BD9-81ED-4DB2-BD59-A6C34878D82A}">
                    <a16:rowId xmlns:a16="http://schemas.microsoft.com/office/drawing/2014/main" val="10001"/>
                  </a:ext>
                </a:extLst>
              </a:tr>
              <a:tr h="1220737">
                <a:tc>
                  <a:txBody>
                    <a:bodyPr/>
                    <a:lstStyle/>
                    <a:p>
                      <a:pPr algn="ctr" fontAlgn="t"/>
                      <a:r>
                        <a:rPr lang="en-US" sz="3200">
                          <a:effectLst/>
                        </a:rPr>
                        <a:t>or</a:t>
                      </a:r>
                    </a:p>
                  </a:txBody>
                  <a:tcPr marL="152400" marR="76200" marT="76200" marB="76200" anchor="ctr"/>
                </a:tc>
                <a:tc>
                  <a:txBody>
                    <a:bodyPr/>
                    <a:lstStyle/>
                    <a:p>
                      <a:pPr algn="ctr" fontAlgn="t"/>
                      <a:r>
                        <a:rPr lang="en-US" sz="3200" dirty="0">
                          <a:effectLst/>
                        </a:rPr>
                        <a:t>Returns True if one of the statements is true</a:t>
                      </a:r>
                    </a:p>
                  </a:txBody>
                  <a:tcPr marL="76200" marR="76200" marT="76200" marB="76200" anchor="ctr"/>
                </a:tc>
                <a:tc>
                  <a:txBody>
                    <a:bodyPr/>
                    <a:lstStyle/>
                    <a:p>
                      <a:pPr algn="ctr" fontAlgn="t"/>
                      <a:r>
                        <a:rPr lang="en-US" sz="3200" dirty="0">
                          <a:effectLst/>
                        </a:rPr>
                        <a:t>x &lt; 5 or x &lt; 4</a:t>
                      </a:r>
                    </a:p>
                  </a:txBody>
                  <a:tcPr marL="76200" marR="76200" marT="76200" marB="76200" anchor="ctr"/>
                </a:tc>
                <a:extLst>
                  <a:ext uri="{0D108BD9-81ED-4DB2-BD59-A6C34878D82A}">
                    <a16:rowId xmlns:a16="http://schemas.microsoft.com/office/drawing/2014/main" val="10002"/>
                  </a:ext>
                </a:extLst>
              </a:tr>
              <a:tr h="1220737">
                <a:tc>
                  <a:txBody>
                    <a:bodyPr/>
                    <a:lstStyle/>
                    <a:p>
                      <a:pPr algn="ctr" fontAlgn="t"/>
                      <a:r>
                        <a:rPr lang="en-US" sz="3200">
                          <a:effectLst/>
                        </a:rPr>
                        <a:t>not</a:t>
                      </a:r>
                    </a:p>
                  </a:txBody>
                  <a:tcPr marL="152400" marR="76200" marT="76200" marB="76200" anchor="ctr"/>
                </a:tc>
                <a:tc>
                  <a:txBody>
                    <a:bodyPr/>
                    <a:lstStyle/>
                    <a:p>
                      <a:pPr algn="ctr" fontAlgn="t"/>
                      <a:r>
                        <a:rPr lang="en-US" sz="3200">
                          <a:effectLst/>
                        </a:rPr>
                        <a:t>Reverse the result, returns False if the result is true</a:t>
                      </a:r>
                    </a:p>
                  </a:txBody>
                  <a:tcPr marL="76200" marR="76200" marT="76200" marB="76200" anchor="ctr"/>
                </a:tc>
                <a:tc>
                  <a:txBody>
                    <a:bodyPr/>
                    <a:lstStyle/>
                    <a:p>
                      <a:pPr algn="ctr" fontAlgn="t"/>
                      <a:r>
                        <a:rPr lang="en-US" sz="3200" dirty="0">
                          <a:effectLst/>
                        </a:rPr>
                        <a:t>not(x &lt; 5 and x &lt; 10)</a:t>
                      </a:r>
                    </a:p>
                  </a:txBody>
                  <a:tcPr marL="76200" marR="76200" marT="76200" marB="762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252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2.4.5 </a:t>
            </a:r>
            <a:r>
              <a:rPr lang="en-US" dirty="0"/>
              <a:t>Identity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25</a:t>
            </a:fld>
            <a:endParaRPr lang="en-PH"/>
          </a:p>
        </p:txBody>
      </p:sp>
      <p:sp>
        <p:nvSpPr>
          <p:cNvPr id="8" name="TextBox 7"/>
          <p:cNvSpPr txBox="1"/>
          <p:nvPr/>
        </p:nvSpPr>
        <p:spPr>
          <a:xfrm>
            <a:off x="304800" y="1280160"/>
            <a:ext cx="11868150" cy="1763929"/>
          </a:xfrm>
          <a:prstGeom prst="rect">
            <a:avLst/>
          </a:prstGeom>
          <a:noFill/>
        </p:spPr>
        <p:txBody>
          <a:bodyPr wrap="square" lIns="100950" tIns="50475" rIns="100950" bIns="50475" rtlCol="0">
            <a:spAutoFit/>
          </a:bodyPr>
          <a:lstStyle/>
          <a:p>
            <a:r>
              <a:rPr lang="en-US" sz="3600" dirty="0"/>
              <a:t>Identity operators are used to compare the objects, not if they are equal, but if they are actually the same object, with the same memory location.</a:t>
            </a:r>
          </a:p>
        </p:txBody>
      </p:sp>
      <p:graphicFrame>
        <p:nvGraphicFramePr>
          <p:cNvPr id="2" name="Table 1"/>
          <p:cNvGraphicFramePr>
            <a:graphicFrameLocks noGrp="1"/>
          </p:cNvGraphicFramePr>
          <p:nvPr>
            <p:extLst>
              <p:ext uri="{D42A27DB-BD31-4B8C-83A1-F6EECF244321}">
                <p14:modId xmlns:p14="http://schemas.microsoft.com/office/powerpoint/2010/main" val="1262024431"/>
              </p:ext>
            </p:extLst>
          </p:nvPr>
        </p:nvGraphicFramePr>
        <p:xfrm>
          <a:off x="295275" y="3251350"/>
          <a:ext cx="12039600" cy="3911451"/>
        </p:xfrm>
        <a:graphic>
          <a:graphicData uri="http://schemas.openxmlformats.org/drawingml/2006/table">
            <a:tbl>
              <a:tblPr firstRow="1" bandRow="1">
                <a:tableStyleId>{10A1B5D5-9B99-4C35-A422-299274C87663}</a:tableStyleId>
              </a:tblPr>
              <a:tblGrid>
                <a:gridCol w="3124200">
                  <a:extLst>
                    <a:ext uri="{9D8B030D-6E8A-4147-A177-3AD203B41FA5}">
                      <a16:colId xmlns:a16="http://schemas.microsoft.com/office/drawing/2014/main" val="20000"/>
                    </a:ext>
                  </a:extLst>
                </a:gridCol>
                <a:gridCol w="4902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820061">
                <a:tc>
                  <a:txBody>
                    <a:bodyPr/>
                    <a:lstStyle/>
                    <a:p>
                      <a:pPr algn="ctr" fontAlgn="t"/>
                      <a:r>
                        <a:rPr lang="en-US" sz="3200" dirty="0">
                          <a:effectLst/>
                        </a:rPr>
                        <a:t>Operator</a:t>
                      </a:r>
                    </a:p>
                  </a:txBody>
                  <a:tcPr marL="152400" marR="76200" marT="76200" marB="76200"/>
                </a:tc>
                <a:tc>
                  <a:txBody>
                    <a:bodyPr/>
                    <a:lstStyle/>
                    <a:p>
                      <a:pPr algn="ctr" fontAlgn="t"/>
                      <a:r>
                        <a:rPr lang="en-US" sz="3200" dirty="0">
                          <a:effectLst/>
                        </a:rPr>
                        <a:t>Description</a:t>
                      </a:r>
                    </a:p>
                  </a:txBody>
                  <a:tcPr marL="152400" marR="76200" marT="76200" marB="76200"/>
                </a:tc>
                <a:tc>
                  <a:txBody>
                    <a:bodyPr/>
                    <a:lstStyle/>
                    <a:p>
                      <a:pPr algn="ctr" fontAlgn="t"/>
                      <a:r>
                        <a:rPr lang="en-US" sz="3200" dirty="0">
                          <a:effectLst/>
                        </a:rPr>
                        <a:t>Example</a:t>
                      </a:r>
                    </a:p>
                  </a:txBody>
                  <a:tcPr marL="76200" marR="76200" marT="76200" marB="76200"/>
                </a:tc>
                <a:extLst>
                  <a:ext uri="{0D108BD9-81ED-4DB2-BD59-A6C34878D82A}">
                    <a16:rowId xmlns:a16="http://schemas.microsoft.com/office/drawing/2014/main" val="10000"/>
                  </a:ext>
                </a:extLst>
              </a:tr>
              <a:tr h="1545695">
                <a:tc>
                  <a:txBody>
                    <a:bodyPr/>
                    <a:lstStyle/>
                    <a:p>
                      <a:pPr algn="ctr" fontAlgn="t"/>
                      <a:r>
                        <a:rPr lang="en-US" sz="3200">
                          <a:effectLst/>
                        </a:rPr>
                        <a:t>is </a:t>
                      </a:r>
                    </a:p>
                  </a:txBody>
                  <a:tcPr marL="152400" marR="76200" marT="76200" marB="76200" anchor="ctr"/>
                </a:tc>
                <a:tc>
                  <a:txBody>
                    <a:bodyPr/>
                    <a:lstStyle/>
                    <a:p>
                      <a:pPr algn="ctr" fontAlgn="t"/>
                      <a:r>
                        <a:rPr lang="en-US" sz="3200">
                          <a:effectLst/>
                        </a:rPr>
                        <a:t>Returns True if both variables are the same object</a:t>
                      </a:r>
                    </a:p>
                  </a:txBody>
                  <a:tcPr marL="76200" marR="76200" marT="76200" marB="76200" anchor="ctr"/>
                </a:tc>
                <a:tc>
                  <a:txBody>
                    <a:bodyPr/>
                    <a:lstStyle/>
                    <a:p>
                      <a:pPr algn="ctr" fontAlgn="t"/>
                      <a:r>
                        <a:rPr lang="en-US" sz="3200">
                          <a:effectLst/>
                        </a:rPr>
                        <a:t>x is y</a:t>
                      </a:r>
                    </a:p>
                  </a:txBody>
                  <a:tcPr marL="76200" marR="76200" marT="76200" marB="76200" anchor="ctr"/>
                </a:tc>
                <a:extLst>
                  <a:ext uri="{0D108BD9-81ED-4DB2-BD59-A6C34878D82A}">
                    <a16:rowId xmlns:a16="http://schemas.microsoft.com/office/drawing/2014/main" val="10001"/>
                  </a:ext>
                </a:extLst>
              </a:tr>
              <a:tr h="1545695">
                <a:tc>
                  <a:txBody>
                    <a:bodyPr/>
                    <a:lstStyle/>
                    <a:p>
                      <a:pPr algn="ctr" fontAlgn="t"/>
                      <a:r>
                        <a:rPr lang="en-US" sz="3200" dirty="0">
                          <a:effectLst/>
                        </a:rPr>
                        <a:t>is not</a:t>
                      </a:r>
                    </a:p>
                  </a:txBody>
                  <a:tcPr marL="152400" marR="76200" marT="76200" marB="76200" anchor="ctr"/>
                </a:tc>
                <a:tc>
                  <a:txBody>
                    <a:bodyPr/>
                    <a:lstStyle/>
                    <a:p>
                      <a:pPr algn="ctr" fontAlgn="t"/>
                      <a:r>
                        <a:rPr lang="en-US" sz="3200">
                          <a:effectLst/>
                        </a:rPr>
                        <a:t>Returns True if both variables are not the same object</a:t>
                      </a:r>
                    </a:p>
                  </a:txBody>
                  <a:tcPr marL="76200" marR="76200" marT="76200" marB="76200" anchor="ctr"/>
                </a:tc>
                <a:tc>
                  <a:txBody>
                    <a:bodyPr/>
                    <a:lstStyle/>
                    <a:p>
                      <a:pPr algn="ctr" fontAlgn="t"/>
                      <a:r>
                        <a:rPr lang="en-US" sz="3200" dirty="0">
                          <a:effectLst/>
                        </a:rPr>
                        <a:t>x is not y</a:t>
                      </a:r>
                    </a:p>
                  </a:txBody>
                  <a:tcPr marL="76200" marR="76200" marT="76200" marB="762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36316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2.4.5 </a:t>
            </a:r>
            <a:r>
              <a:rPr lang="en-US" dirty="0"/>
              <a:t>Membership </a:t>
            </a:r>
            <a:r>
              <a:rPr lang="en-US" b="1" dirty="0"/>
              <a:t>Operators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26</a:t>
            </a:fld>
            <a:endParaRPr lang="en-PH"/>
          </a:p>
        </p:txBody>
      </p:sp>
      <p:sp>
        <p:nvSpPr>
          <p:cNvPr id="8" name="TextBox 7"/>
          <p:cNvSpPr txBox="1"/>
          <p:nvPr/>
        </p:nvSpPr>
        <p:spPr>
          <a:xfrm>
            <a:off x="304800" y="1280160"/>
            <a:ext cx="11868150" cy="1209931"/>
          </a:xfrm>
          <a:prstGeom prst="rect">
            <a:avLst/>
          </a:prstGeom>
          <a:noFill/>
        </p:spPr>
        <p:txBody>
          <a:bodyPr wrap="square" lIns="100950" tIns="50475" rIns="100950" bIns="50475" rtlCol="0">
            <a:spAutoFit/>
          </a:bodyPr>
          <a:lstStyle/>
          <a:p>
            <a:r>
              <a:rPr lang="en-US" sz="3600" dirty="0"/>
              <a:t>Membership operators are used to test if a sequence is presented in an object.</a:t>
            </a:r>
          </a:p>
        </p:txBody>
      </p:sp>
      <p:graphicFrame>
        <p:nvGraphicFramePr>
          <p:cNvPr id="2" name="Table 1"/>
          <p:cNvGraphicFramePr>
            <a:graphicFrameLocks noGrp="1"/>
          </p:cNvGraphicFramePr>
          <p:nvPr>
            <p:extLst>
              <p:ext uri="{D42A27DB-BD31-4B8C-83A1-F6EECF244321}">
                <p14:modId xmlns:p14="http://schemas.microsoft.com/office/powerpoint/2010/main" val="819976927"/>
              </p:ext>
            </p:extLst>
          </p:nvPr>
        </p:nvGraphicFramePr>
        <p:xfrm>
          <a:off x="304800" y="2679044"/>
          <a:ext cx="12039600" cy="4300076"/>
        </p:xfrm>
        <a:graphic>
          <a:graphicData uri="http://schemas.openxmlformats.org/drawingml/2006/table">
            <a:tbl>
              <a:tblPr firstRow="1" bandRow="1">
                <a:tableStyleId>{10A1B5D5-9B99-4C35-A422-299274C87663}</a:tableStyleId>
              </a:tblPr>
              <a:tblGrid>
                <a:gridCol w="3124200">
                  <a:extLst>
                    <a:ext uri="{9D8B030D-6E8A-4147-A177-3AD203B41FA5}">
                      <a16:colId xmlns:a16="http://schemas.microsoft.com/office/drawing/2014/main" val="20000"/>
                    </a:ext>
                  </a:extLst>
                </a:gridCol>
                <a:gridCol w="4902200">
                  <a:extLst>
                    <a:ext uri="{9D8B030D-6E8A-4147-A177-3AD203B41FA5}">
                      <a16:colId xmlns:a16="http://schemas.microsoft.com/office/drawing/2014/main" val="20001"/>
                    </a:ext>
                  </a:extLst>
                </a:gridCol>
                <a:gridCol w="4013200">
                  <a:extLst>
                    <a:ext uri="{9D8B030D-6E8A-4147-A177-3AD203B41FA5}">
                      <a16:colId xmlns:a16="http://schemas.microsoft.com/office/drawing/2014/main" val="20002"/>
                    </a:ext>
                  </a:extLst>
                </a:gridCol>
              </a:tblGrid>
              <a:tr h="1069196">
                <a:tc>
                  <a:txBody>
                    <a:bodyPr/>
                    <a:lstStyle/>
                    <a:p>
                      <a:pPr algn="ctr" fontAlgn="t"/>
                      <a:r>
                        <a:rPr lang="en-US" sz="3200" dirty="0">
                          <a:effectLst/>
                        </a:rPr>
                        <a:t>Operator</a:t>
                      </a:r>
                    </a:p>
                  </a:txBody>
                  <a:tcPr marL="152400" marR="76200" marT="76200" marB="76200"/>
                </a:tc>
                <a:tc>
                  <a:txBody>
                    <a:bodyPr/>
                    <a:lstStyle/>
                    <a:p>
                      <a:pPr algn="ctr" fontAlgn="t"/>
                      <a:r>
                        <a:rPr lang="en-US" sz="3200" dirty="0">
                          <a:effectLst/>
                        </a:rPr>
                        <a:t>Description</a:t>
                      </a:r>
                    </a:p>
                  </a:txBody>
                  <a:tcPr marL="152400" marR="76200" marT="76200" marB="76200"/>
                </a:tc>
                <a:tc>
                  <a:txBody>
                    <a:bodyPr/>
                    <a:lstStyle/>
                    <a:p>
                      <a:pPr algn="ctr" fontAlgn="t"/>
                      <a:r>
                        <a:rPr lang="en-US" sz="3200" dirty="0">
                          <a:effectLst/>
                        </a:rPr>
                        <a:t>Example</a:t>
                      </a:r>
                    </a:p>
                  </a:txBody>
                  <a:tcPr marL="76200" marR="76200" marT="76200" marB="76200"/>
                </a:tc>
                <a:extLst>
                  <a:ext uri="{0D108BD9-81ED-4DB2-BD59-A6C34878D82A}">
                    <a16:rowId xmlns:a16="http://schemas.microsoft.com/office/drawing/2014/main" val="10000"/>
                  </a:ext>
                </a:extLst>
              </a:tr>
              <a:tr h="1220737">
                <a:tc>
                  <a:txBody>
                    <a:bodyPr/>
                    <a:lstStyle/>
                    <a:p>
                      <a:pPr algn="ctr" fontAlgn="t"/>
                      <a:r>
                        <a:rPr lang="en-US" sz="3200">
                          <a:effectLst/>
                        </a:rPr>
                        <a:t>in </a:t>
                      </a:r>
                    </a:p>
                  </a:txBody>
                  <a:tcPr marL="152400" marR="76200" marT="76200" marB="76200" anchor="ctr"/>
                </a:tc>
                <a:tc>
                  <a:txBody>
                    <a:bodyPr/>
                    <a:lstStyle/>
                    <a:p>
                      <a:pPr algn="ctr" fontAlgn="t"/>
                      <a:r>
                        <a:rPr lang="en-US" sz="3200">
                          <a:effectLst/>
                        </a:rPr>
                        <a:t>Returns True if a sequence with the specified value is present in the object</a:t>
                      </a:r>
                    </a:p>
                  </a:txBody>
                  <a:tcPr marL="76200" marR="76200" marT="76200" marB="76200" anchor="ctr"/>
                </a:tc>
                <a:tc>
                  <a:txBody>
                    <a:bodyPr/>
                    <a:lstStyle/>
                    <a:p>
                      <a:pPr algn="ctr" fontAlgn="t"/>
                      <a:r>
                        <a:rPr lang="en-US" sz="3200">
                          <a:effectLst/>
                        </a:rPr>
                        <a:t>x in y</a:t>
                      </a:r>
                    </a:p>
                  </a:txBody>
                  <a:tcPr marL="76200" marR="76200" marT="76200" marB="76200" anchor="ctr"/>
                </a:tc>
                <a:extLst>
                  <a:ext uri="{0D108BD9-81ED-4DB2-BD59-A6C34878D82A}">
                    <a16:rowId xmlns:a16="http://schemas.microsoft.com/office/drawing/2014/main" val="10001"/>
                  </a:ext>
                </a:extLst>
              </a:tr>
              <a:tr h="1220737">
                <a:tc>
                  <a:txBody>
                    <a:bodyPr/>
                    <a:lstStyle/>
                    <a:p>
                      <a:pPr algn="ctr" fontAlgn="t"/>
                      <a:r>
                        <a:rPr lang="en-US" sz="3200">
                          <a:effectLst/>
                        </a:rPr>
                        <a:t>not in</a:t>
                      </a:r>
                    </a:p>
                  </a:txBody>
                  <a:tcPr marL="152400" marR="76200" marT="76200" marB="76200" anchor="ctr"/>
                </a:tc>
                <a:tc>
                  <a:txBody>
                    <a:bodyPr/>
                    <a:lstStyle/>
                    <a:p>
                      <a:pPr algn="ctr" fontAlgn="t"/>
                      <a:r>
                        <a:rPr lang="en-US" sz="3200">
                          <a:effectLst/>
                        </a:rPr>
                        <a:t>Returns True if a sequence with the specified value is not present in the object</a:t>
                      </a:r>
                    </a:p>
                  </a:txBody>
                  <a:tcPr marL="76200" marR="76200" marT="76200" marB="76200" anchor="ctr"/>
                </a:tc>
                <a:tc>
                  <a:txBody>
                    <a:bodyPr/>
                    <a:lstStyle/>
                    <a:p>
                      <a:pPr algn="ctr" fontAlgn="t"/>
                      <a:r>
                        <a:rPr lang="en-US" sz="3200" dirty="0">
                          <a:effectLst/>
                        </a:rPr>
                        <a:t>x not in y</a:t>
                      </a:r>
                    </a:p>
                  </a:txBody>
                  <a:tcPr marL="76200" marR="76200" marT="76200" marB="762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4014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2.5 </a:t>
            </a:r>
            <a:r>
              <a:rPr lang="en-US" dirty="0" err="1"/>
              <a:t>Input/Output</a:t>
            </a:r>
            <a:r>
              <a:rPr lang="en-US" dirty="0"/>
              <a:t> Operations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27</a:t>
            </a:fld>
            <a:endParaRPr lang="en-PH"/>
          </a:p>
        </p:txBody>
      </p:sp>
      <p:sp>
        <p:nvSpPr>
          <p:cNvPr id="8" name="TextBox 7"/>
          <p:cNvSpPr txBox="1"/>
          <p:nvPr/>
        </p:nvSpPr>
        <p:spPr>
          <a:xfrm>
            <a:off x="304800" y="1280160"/>
            <a:ext cx="11868150" cy="4533918"/>
          </a:xfrm>
          <a:prstGeom prst="rect">
            <a:avLst/>
          </a:prstGeom>
          <a:noFill/>
        </p:spPr>
        <p:txBody>
          <a:bodyPr wrap="square" lIns="100950" tIns="50475" rIns="100950" bIns="50475" rtlCol="0">
            <a:spAutoFit/>
          </a:bodyPr>
          <a:lstStyle/>
          <a:p>
            <a:pPr algn="just"/>
            <a:r>
              <a:rPr lang="en-US" sz="3600" dirty="0"/>
              <a:t>In Python, input and output operations (OI Operations) are performed using two built-in functions. Following are the two built-in functions to perform output operations and input operations.</a:t>
            </a:r>
          </a:p>
          <a:p>
            <a:pPr algn="just"/>
            <a:endParaRPr lang="en-US" sz="3600" dirty="0"/>
          </a:p>
          <a:p>
            <a:r>
              <a:rPr lang="en-US" sz="3600" b="1" dirty="0"/>
              <a:t>print( )</a:t>
            </a:r>
            <a:r>
              <a:rPr lang="en-US" sz="3600" dirty="0"/>
              <a:t> - Used for output operation.</a:t>
            </a:r>
          </a:p>
          <a:p>
            <a:r>
              <a:rPr lang="en-US" sz="3600" b="1" dirty="0"/>
              <a:t>input( )</a:t>
            </a:r>
            <a:r>
              <a:rPr lang="en-US" sz="3600" dirty="0"/>
              <a:t> - Used for input operations.</a:t>
            </a:r>
          </a:p>
          <a:p>
            <a:pPr algn="just"/>
            <a:endParaRPr lang="en-US" sz="3600" dirty="0"/>
          </a:p>
        </p:txBody>
      </p:sp>
    </p:spTree>
    <p:extLst>
      <p:ext uri="{BB962C8B-B14F-4D97-AF65-F5344CB8AC3E}">
        <p14:creationId xmlns:p14="http://schemas.microsoft.com/office/powerpoint/2010/main" val="3989167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2800473" cy="889459"/>
          </a:xfrm>
        </p:spPr>
        <p:txBody>
          <a:bodyPr>
            <a:normAutofit/>
          </a:bodyPr>
          <a:lstStyle/>
          <a:p>
            <a:r>
              <a:rPr lang="en-US" sz="4400" b="1" dirty="0"/>
              <a:t>2.5.1 Displaying a message using print( ) function</a:t>
            </a:r>
            <a:endParaRPr lang="en-PH" sz="44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28</a:t>
            </a:fld>
            <a:endParaRPr lang="en-PH"/>
          </a:p>
        </p:txBody>
      </p:sp>
      <p:sp>
        <p:nvSpPr>
          <p:cNvPr id="8" name="TextBox 7"/>
          <p:cNvSpPr txBox="1"/>
          <p:nvPr/>
        </p:nvSpPr>
        <p:spPr>
          <a:xfrm>
            <a:off x="304800" y="1642110"/>
            <a:ext cx="11868150" cy="3425923"/>
          </a:xfrm>
          <a:prstGeom prst="rect">
            <a:avLst/>
          </a:prstGeom>
          <a:noFill/>
        </p:spPr>
        <p:txBody>
          <a:bodyPr wrap="square" lIns="100950" tIns="50475" rIns="100950" bIns="50475" rtlCol="0">
            <a:spAutoFit/>
          </a:bodyPr>
          <a:lstStyle/>
          <a:p>
            <a:pPr algn="just"/>
            <a:r>
              <a:rPr lang="en-US" sz="3600" dirty="0"/>
              <a:t>When we use the print( ) function to display a message, the string can be enclosed either in the </a:t>
            </a:r>
            <a:r>
              <a:rPr lang="en-US" sz="3600" b="1" dirty="0"/>
              <a:t>single quotation</a:t>
            </a:r>
            <a:r>
              <a:rPr lang="en-US" sz="3600" dirty="0"/>
              <a:t> or </a:t>
            </a:r>
            <a:r>
              <a:rPr lang="en-US" sz="3600" b="1" dirty="0"/>
              <a:t>double quotation</a:t>
            </a:r>
            <a:r>
              <a:rPr lang="en-US" sz="3600" dirty="0"/>
              <a:t>.</a:t>
            </a:r>
          </a:p>
          <a:p>
            <a:pPr algn="just"/>
            <a:endParaRPr lang="en-US" sz="3600" dirty="0"/>
          </a:p>
          <a:p>
            <a:pPr algn="just"/>
            <a:r>
              <a:rPr lang="en-US" sz="3600" dirty="0"/>
              <a:t>print('This message is displayed on the screen') </a:t>
            </a:r>
          </a:p>
          <a:p>
            <a:pPr algn="just"/>
            <a:r>
              <a:rPr lang="en-US" sz="3600" dirty="0"/>
              <a:t>print("This message is also displayed on the screen")</a:t>
            </a:r>
          </a:p>
        </p:txBody>
      </p:sp>
    </p:spTree>
    <p:extLst>
      <p:ext uri="{BB962C8B-B14F-4D97-AF65-F5344CB8AC3E}">
        <p14:creationId xmlns:p14="http://schemas.microsoft.com/office/powerpoint/2010/main" val="219693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2800473" cy="889459"/>
          </a:xfrm>
        </p:spPr>
        <p:txBody>
          <a:bodyPr>
            <a:noAutofit/>
          </a:bodyPr>
          <a:lstStyle/>
          <a:p>
            <a:r>
              <a:rPr lang="en-US" sz="4000" b="1" dirty="0"/>
              <a:t>2.5.1 </a:t>
            </a:r>
            <a:r>
              <a:rPr lang="en-US" sz="4000" dirty="0"/>
              <a:t>Displaying a variable value using print( ) function</a:t>
            </a:r>
            <a:endParaRPr lang="en-PH" sz="40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29</a:t>
            </a:fld>
            <a:endParaRPr lang="en-PH"/>
          </a:p>
        </p:txBody>
      </p:sp>
      <p:sp>
        <p:nvSpPr>
          <p:cNvPr id="8" name="TextBox 7"/>
          <p:cNvSpPr txBox="1"/>
          <p:nvPr/>
        </p:nvSpPr>
        <p:spPr>
          <a:xfrm>
            <a:off x="304800" y="1623060"/>
            <a:ext cx="11868150" cy="4533918"/>
          </a:xfrm>
          <a:prstGeom prst="rect">
            <a:avLst/>
          </a:prstGeom>
          <a:noFill/>
        </p:spPr>
        <p:txBody>
          <a:bodyPr wrap="square" lIns="100950" tIns="50475" rIns="100950" bIns="50475" rtlCol="0">
            <a:spAutoFit/>
          </a:bodyPr>
          <a:lstStyle/>
          <a:p>
            <a:pPr algn="just"/>
            <a:r>
              <a:rPr lang="en-US" sz="3600" dirty="0"/>
              <a:t>In Python, the built-in function print( ) function is also used to display variables value. The following example shows that how to display variable value using print( ) function.</a:t>
            </a:r>
          </a:p>
          <a:p>
            <a:pPr algn="just"/>
            <a:endParaRPr lang="en-US" sz="3600" dirty="0"/>
          </a:p>
          <a:p>
            <a:pPr algn="just"/>
            <a:r>
              <a:rPr lang="en-US" sz="3600" dirty="0"/>
              <a:t>Example:</a:t>
            </a:r>
          </a:p>
          <a:p>
            <a:pPr algn="just"/>
            <a:endParaRPr lang="en-US" sz="3600" dirty="0"/>
          </a:p>
          <a:p>
            <a:pPr algn="just"/>
            <a:r>
              <a:rPr lang="en-US" sz="3600" dirty="0"/>
              <a:t>num1 = 10 </a:t>
            </a:r>
          </a:p>
          <a:p>
            <a:pPr algn="just"/>
            <a:r>
              <a:rPr lang="en-US" sz="3600" dirty="0"/>
              <a:t>print(num1) </a:t>
            </a:r>
          </a:p>
        </p:txBody>
      </p:sp>
    </p:spTree>
    <p:extLst>
      <p:ext uri="{BB962C8B-B14F-4D97-AF65-F5344CB8AC3E}">
        <p14:creationId xmlns:p14="http://schemas.microsoft.com/office/powerpoint/2010/main" val="5679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62050" y="316487"/>
            <a:ext cx="10446068" cy="889459"/>
          </a:xfrm>
        </p:spPr>
        <p:txBody>
          <a:bodyPr>
            <a:normAutofit/>
          </a:bodyPr>
          <a:lstStyle/>
          <a:p>
            <a:r>
              <a:rPr lang="en-US" sz="4400" b="1" dirty="0"/>
              <a:t>MODULE LEARNING OBJECTIVES</a:t>
            </a:r>
            <a:endParaRPr lang="en-PH" sz="44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3</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331470" y="1737360"/>
            <a:ext cx="12260580" cy="5641914"/>
          </a:xfrm>
          <a:prstGeom prst="rect">
            <a:avLst/>
          </a:prstGeom>
          <a:noFill/>
        </p:spPr>
        <p:txBody>
          <a:bodyPr wrap="square" lIns="100950" tIns="50475" rIns="100950" bIns="50475" rtlCol="0">
            <a:spAutoFit/>
          </a:bodyPr>
          <a:lstStyle/>
          <a:p>
            <a:r>
              <a:rPr lang="en-US" sz="4000" dirty="0"/>
              <a:t>By the end of this module, you should be able to:</a:t>
            </a:r>
          </a:p>
          <a:p>
            <a:endParaRPr lang="en-US" sz="4000" dirty="0"/>
          </a:p>
          <a:p>
            <a:pPr marL="1257300" lvl="0" indent="-514350" algn="just">
              <a:buFont typeface="Wingdings" panose="05000000000000000000" pitchFamily="2" charset="2"/>
              <a:buChar char="Ø"/>
            </a:pPr>
            <a:r>
              <a:rPr lang="en-US" sz="4000" dirty="0"/>
              <a:t>Create your first program.</a:t>
            </a:r>
          </a:p>
          <a:p>
            <a:pPr marL="1257300" lvl="0" indent="-514350" algn="just">
              <a:buFont typeface="Wingdings" panose="05000000000000000000" pitchFamily="2" charset="2"/>
              <a:buChar char="Ø"/>
            </a:pPr>
            <a:r>
              <a:rPr lang="en-US" sz="4000" dirty="0"/>
              <a:t>Able to declare variables, differentiate each of the operators, and use comments to explain or describe what’s happening in this certain line of code.</a:t>
            </a:r>
          </a:p>
          <a:p>
            <a:pPr marL="1257300" lvl="0" indent="-514350" algn="just">
              <a:buFont typeface="Wingdings" panose="05000000000000000000" pitchFamily="2" charset="2"/>
              <a:buChar char="Ø"/>
            </a:pPr>
            <a:r>
              <a:rPr lang="en-US" sz="4000" dirty="0"/>
              <a:t>Make an interactive program that can ask inputs from a user and display outputs.</a:t>
            </a:r>
          </a:p>
          <a:p>
            <a:pPr marL="1257300" indent="-514350" algn="just">
              <a:buFont typeface="Wingdings" panose="05000000000000000000" pitchFamily="2" charset="2"/>
              <a:buChar char="Ø"/>
            </a:pPr>
            <a:r>
              <a:rPr lang="en-US" sz="4000" dirty="0"/>
              <a:t>Design a program solution on a given problem.</a:t>
            </a:r>
          </a:p>
        </p:txBody>
      </p:sp>
      <p:sp>
        <p:nvSpPr>
          <p:cNvPr id="8" name="Freeform 7"/>
          <p:cNvSpPr>
            <a:spLocks/>
          </p:cNvSpPr>
          <p:nvPr/>
        </p:nvSpPr>
        <p:spPr bwMode="auto">
          <a:xfrm>
            <a:off x="207486" y="367665"/>
            <a:ext cx="743268" cy="756285"/>
          </a:xfrm>
          <a:custGeom>
            <a:avLst/>
            <a:gdLst>
              <a:gd name="T0" fmla="*/ 1855705 w 21600"/>
              <a:gd name="T1" fmla="*/ 1115892 h 21600"/>
              <a:gd name="T2" fmla="*/ 2094974 w 21600"/>
              <a:gd name="T3" fmla="*/ 843766 h 21600"/>
              <a:gd name="T4" fmla="*/ 2094974 w 21600"/>
              <a:gd name="T5" fmla="*/ 1747676 h 21600"/>
              <a:gd name="T6" fmla="*/ 2063848 w 21600"/>
              <a:gd name="T7" fmla="*/ 1916093 h 21600"/>
              <a:gd name="T8" fmla="*/ 1980947 w 21600"/>
              <a:gd name="T9" fmla="*/ 2054478 h 21600"/>
              <a:gd name="T10" fmla="*/ 1860572 w 21600"/>
              <a:gd name="T11" fmla="*/ 2148787 h 21600"/>
              <a:gd name="T12" fmla="*/ 1712992 w 21600"/>
              <a:gd name="T13" fmla="*/ 2183463 h 21600"/>
              <a:gd name="T14" fmla="*/ 380397 w 21600"/>
              <a:gd name="T15" fmla="*/ 2183463 h 21600"/>
              <a:gd name="T16" fmla="*/ 232282 w 21600"/>
              <a:gd name="T17" fmla="*/ 2148787 h 21600"/>
              <a:gd name="T18" fmla="*/ 111372 w 21600"/>
              <a:gd name="T19" fmla="*/ 2054478 h 21600"/>
              <a:gd name="T20" fmla="*/ 30282 w 21600"/>
              <a:gd name="T21" fmla="*/ 1916093 h 21600"/>
              <a:gd name="T22" fmla="*/ 0 w 21600"/>
              <a:gd name="T23" fmla="*/ 1747676 h 21600"/>
              <a:gd name="T24" fmla="*/ 0 w 21600"/>
              <a:gd name="T25" fmla="*/ 438814 h 21600"/>
              <a:gd name="T26" fmla="*/ 30282 w 21600"/>
              <a:gd name="T27" fmla="*/ 269190 h 21600"/>
              <a:gd name="T28" fmla="*/ 111372 w 21600"/>
              <a:gd name="T29" fmla="*/ 130704 h 21600"/>
              <a:gd name="T30" fmla="*/ 232282 w 21600"/>
              <a:gd name="T31" fmla="*/ 38206 h 21600"/>
              <a:gd name="T32" fmla="*/ 380397 w 21600"/>
              <a:gd name="T33" fmla="*/ 3539 h 21600"/>
              <a:gd name="T34" fmla="*/ 1712992 w 21600"/>
              <a:gd name="T35" fmla="*/ 3539 h 21600"/>
              <a:gd name="T36" fmla="*/ 1726224 w 21600"/>
              <a:gd name="T37" fmla="*/ 4756 h 21600"/>
              <a:gd name="T38" fmla="*/ 1739137 w 21600"/>
              <a:gd name="T39" fmla="*/ 6465 h 21600"/>
              <a:gd name="T40" fmla="*/ 1502410 w 21600"/>
              <a:gd name="T41" fmla="*/ 277485 h 21600"/>
              <a:gd name="T42" fmla="*/ 380397 w 21600"/>
              <a:gd name="T43" fmla="*/ 277485 h 21600"/>
              <a:gd name="T44" fmla="*/ 280663 w 21600"/>
              <a:gd name="T45" fmla="*/ 324890 h 21600"/>
              <a:gd name="T46" fmla="*/ 239269 w 21600"/>
              <a:gd name="T47" fmla="*/ 439015 h 21600"/>
              <a:gd name="T48" fmla="*/ 239269 w 21600"/>
              <a:gd name="T49" fmla="*/ 1747676 h 21600"/>
              <a:gd name="T50" fmla="*/ 280663 w 21600"/>
              <a:gd name="T51" fmla="*/ 1862414 h 21600"/>
              <a:gd name="T52" fmla="*/ 380397 w 21600"/>
              <a:gd name="T53" fmla="*/ 1909819 h 21600"/>
              <a:gd name="T54" fmla="*/ 1712992 w 21600"/>
              <a:gd name="T55" fmla="*/ 1909819 h 21600"/>
              <a:gd name="T56" fmla="*/ 1813457 w 21600"/>
              <a:gd name="T57" fmla="*/ 1862414 h 21600"/>
              <a:gd name="T58" fmla="*/ 1855705 w 21600"/>
              <a:gd name="T59" fmla="*/ 1747676 h 21600"/>
              <a:gd name="T60" fmla="*/ 1855705 w 21600"/>
              <a:gd name="T61" fmla="*/ 1115892 h 21600"/>
              <a:gd name="T62" fmla="*/ 1998316 w 21600"/>
              <a:gd name="T63" fmla="*/ 646242 h 21600"/>
              <a:gd name="T64" fmla="*/ 1191147 w 21600"/>
              <a:gd name="T65" fmla="*/ 1570370 h 21600"/>
              <a:gd name="T66" fmla="*/ 782063 w 21600"/>
              <a:gd name="T67" fmla="*/ 1723928 h 21600"/>
              <a:gd name="T68" fmla="*/ 915886 w 21600"/>
              <a:gd name="T69" fmla="*/ 1256700 h 21600"/>
              <a:gd name="T70" fmla="*/ 1724320 w 21600"/>
              <a:gd name="T71" fmla="*/ 331466 h 21600"/>
              <a:gd name="T72" fmla="*/ 1998316 w 21600"/>
              <a:gd name="T73" fmla="*/ 646242 h 21600"/>
              <a:gd name="T74" fmla="*/ 1749519 w 21600"/>
              <a:gd name="T75" fmla="*/ 566794 h 21600"/>
              <a:gd name="T76" fmla="*/ 1749519 w 21600"/>
              <a:gd name="T77" fmla="*/ 517056 h 21600"/>
              <a:gd name="T78" fmla="*/ 1706005 w 21600"/>
              <a:gd name="T79" fmla="*/ 517056 h 21600"/>
              <a:gd name="T80" fmla="*/ 1073632 w 21600"/>
              <a:gd name="T81" fmla="*/ 1240634 h 21600"/>
              <a:gd name="T82" fmla="*/ 1073632 w 21600"/>
              <a:gd name="T83" fmla="*/ 1290462 h 21600"/>
              <a:gd name="T84" fmla="*/ 1094808 w 21600"/>
              <a:gd name="T85" fmla="*/ 1302095 h 21600"/>
              <a:gd name="T86" fmla="*/ 1114501 w 21600"/>
              <a:gd name="T87" fmla="*/ 1290462 h 21600"/>
              <a:gd name="T88" fmla="*/ 1749519 w 21600"/>
              <a:gd name="T89" fmla="*/ 566794 h 21600"/>
              <a:gd name="T90" fmla="*/ 2252401 w 21600"/>
              <a:gd name="T91" fmla="*/ 169523 h 21600"/>
              <a:gd name="T92" fmla="*/ 2286592 w 21600"/>
              <a:gd name="T93" fmla="*/ 263831 h 21600"/>
              <a:gd name="T94" fmla="*/ 2252401 w 21600"/>
              <a:gd name="T95" fmla="*/ 358150 h 21600"/>
              <a:gd name="T96" fmla="*/ 2134567 w 21600"/>
              <a:gd name="T97" fmla="*/ 488250 h 21600"/>
              <a:gd name="T98" fmla="*/ 1860572 w 21600"/>
              <a:gd name="T99" fmla="*/ 174269 h 21600"/>
              <a:gd name="T100" fmla="*/ 1974804 w 21600"/>
              <a:gd name="T101" fmla="*/ 41242 h 21600"/>
              <a:gd name="T102" fmla="*/ 2058971 w 21600"/>
              <a:gd name="T103" fmla="*/ 0 h 21600"/>
              <a:gd name="T104" fmla="*/ 2139434 w 21600"/>
              <a:gd name="T105" fmla="*/ 41242 h 21600"/>
              <a:gd name="T106" fmla="*/ 2196715 w 21600"/>
              <a:gd name="T107" fmla="*/ 104925 h 21600"/>
              <a:gd name="T108" fmla="*/ 2252401 w 21600"/>
              <a:gd name="T109" fmla="*/ 169523 h 21600"/>
              <a:gd name="T110" fmla="*/ 2252401 w 21600"/>
              <a:gd name="T111" fmla="*/ 169523 h 216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600" h="21600">
                <a:moveTo>
                  <a:pt x="17528" y="11039"/>
                </a:moveTo>
                <a:lnTo>
                  <a:pt x="19788" y="8347"/>
                </a:lnTo>
                <a:lnTo>
                  <a:pt x="19788" y="17289"/>
                </a:lnTo>
                <a:cubicBezTo>
                  <a:pt x="19788" y="17878"/>
                  <a:pt x="19690" y="18436"/>
                  <a:pt x="19494" y="18955"/>
                </a:cubicBezTo>
                <a:cubicBezTo>
                  <a:pt x="19298" y="19471"/>
                  <a:pt x="19039" y="19928"/>
                  <a:pt x="18711" y="20324"/>
                </a:cubicBezTo>
                <a:cubicBezTo>
                  <a:pt x="18384" y="20714"/>
                  <a:pt x="18004" y="21028"/>
                  <a:pt x="17574" y="21257"/>
                </a:cubicBezTo>
                <a:cubicBezTo>
                  <a:pt x="17146" y="21486"/>
                  <a:pt x="16681" y="21600"/>
                  <a:pt x="16180" y="21600"/>
                </a:cubicBezTo>
                <a:lnTo>
                  <a:pt x="3593" y="21600"/>
                </a:lnTo>
                <a:cubicBezTo>
                  <a:pt x="3101" y="21600"/>
                  <a:pt x="2634" y="21486"/>
                  <a:pt x="2194" y="21257"/>
                </a:cubicBezTo>
                <a:cubicBezTo>
                  <a:pt x="1754" y="21028"/>
                  <a:pt x="1372" y="20711"/>
                  <a:pt x="1052" y="20324"/>
                </a:cubicBezTo>
                <a:cubicBezTo>
                  <a:pt x="734" y="19928"/>
                  <a:pt x="477" y="19471"/>
                  <a:pt x="286" y="18955"/>
                </a:cubicBezTo>
                <a:cubicBezTo>
                  <a:pt x="95" y="18433"/>
                  <a:pt x="0" y="17878"/>
                  <a:pt x="0" y="17289"/>
                </a:cubicBezTo>
                <a:lnTo>
                  <a:pt x="0" y="4341"/>
                </a:lnTo>
                <a:cubicBezTo>
                  <a:pt x="0" y="3751"/>
                  <a:pt x="95" y="3194"/>
                  <a:pt x="286" y="2663"/>
                </a:cubicBezTo>
                <a:cubicBezTo>
                  <a:pt x="477" y="2135"/>
                  <a:pt x="734" y="1677"/>
                  <a:pt x="1052" y="1293"/>
                </a:cubicBezTo>
                <a:cubicBezTo>
                  <a:pt x="1372" y="915"/>
                  <a:pt x="1754" y="607"/>
                  <a:pt x="2194" y="378"/>
                </a:cubicBezTo>
                <a:cubicBezTo>
                  <a:pt x="2634" y="149"/>
                  <a:pt x="3101" y="35"/>
                  <a:pt x="3593" y="35"/>
                </a:cubicBezTo>
                <a:lnTo>
                  <a:pt x="16180" y="35"/>
                </a:lnTo>
                <a:cubicBezTo>
                  <a:pt x="16212" y="35"/>
                  <a:pt x="16253" y="41"/>
                  <a:pt x="16305" y="47"/>
                </a:cubicBezTo>
                <a:cubicBezTo>
                  <a:pt x="16356" y="59"/>
                  <a:pt x="16395" y="64"/>
                  <a:pt x="16427" y="64"/>
                </a:cubicBezTo>
                <a:lnTo>
                  <a:pt x="14191" y="2745"/>
                </a:lnTo>
                <a:lnTo>
                  <a:pt x="3593" y="2745"/>
                </a:lnTo>
                <a:cubicBezTo>
                  <a:pt x="3226" y="2745"/>
                  <a:pt x="2913" y="2900"/>
                  <a:pt x="2651" y="3214"/>
                </a:cubicBezTo>
                <a:cubicBezTo>
                  <a:pt x="2390" y="3528"/>
                  <a:pt x="2260" y="3906"/>
                  <a:pt x="2260" y="4343"/>
                </a:cubicBezTo>
                <a:lnTo>
                  <a:pt x="2260" y="17289"/>
                </a:lnTo>
                <a:cubicBezTo>
                  <a:pt x="2260" y="17729"/>
                  <a:pt x="2390" y="18107"/>
                  <a:pt x="2651" y="18424"/>
                </a:cubicBezTo>
                <a:cubicBezTo>
                  <a:pt x="2913" y="18732"/>
                  <a:pt x="3226" y="18893"/>
                  <a:pt x="3593" y="18893"/>
                </a:cubicBezTo>
                <a:lnTo>
                  <a:pt x="16180" y="18893"/>
                </a:lnTo>
                <a:cubicBezTo>
                  <a:pt x="16547" y="18893"/>
                  <a:pt x="16865" y="18732"/>
                  <a:pt x="17129" y="18424"/>
                </a:cubicBezTo>
                <a:cubicBezTo>
                  <a:pt x="17395" y="18110"/>
                  <a:pt x="17528" y="17732"/>
                  <a:pt x="17528" y="17289"/>
                </a:cubicBezTo>
                <a:lnTo>
                  <a:pt x="17528" y="11039"/>
                </a:lnTo>
                <a:close/>
                <a:moveTo>
                  <a:pt x="18875" y="6393"/>
                </a:moveTo>
                <a:lnTo>
                  <a:pt x="11251" y="15535"/>
                </a:lnTo>
                <a:lnTo>
                  <a:pt x="7387" y="17054"/>
                </a:lnTo>
                <a:lnTo>
                  <a:pt x="8651" y="12432"/>
                </a:lnTo>
                <a:lnTo>
                  <a:pt x="16287" y="3279"/>
                </a:lnTo>
                <a:lnTo>
                  <a:pt x="18875" y="6393"/>
                </a:lnTo>
                <a:close/>
                <a:moveTo>
                  <a:pt x="16525" y="5607"/>
                </a:moveTo>
                <a:cubicBezTo>
                  <a:pt x="16664" y="5440"/>
                  <a:pt x="16664" y="5282"/>
                  <a:pt x="16525" y="5115"/>
                </a:cubicBezTo>
                <a:cubicBezTo>
                  <a:pt x="16383" y="4965"/>
                  <a:pt x="16246" y="4965"/>
                  <a:pt x="16114" y="5115"/>
                </a:cubicBezTo>
                <a:lnTo>
                  <a:pt x="10141" y="12273"/>
                </a:lnTo>
                <a:cubicBezTo>
                  <a:pt x="10001" y="12447"/>
                  <a:pt x="10001" y="12611"/>
                  <a:pt x="10141" y="12766"/>
                </a:cubicBezTo>
                <a:cubicBezTo>
                  <a:pt x="10190" y="12840"/>
                  <a:pt x="10256" y="12881"/>
                  <a:pt x="10341" y="12881"/>
                </a:cubicBezTo>
                <a:cubicBezTo>
                  <a:pt x="10420" y="12881"/>
                  <a:pt x="10481" y="12840"/>
                  <a:pt x="10527" y="12766"/>
                </a:cubicBezTo>
                <a:lnTo>
                  <a:pt x="16525" y="5607"/>
                </a:lnTo>
                <a:close/>
                <a:moveTo>
                  <a:pt x="21275" y="1677"/>
                </a:moveTo>
                <a:cubicBezTo>
                  <a:pt x="21485" y="1947"/>
                  <a:pt x="21593" y="2255"/>
                  <a:pt x="21598" y="2610"/>
                </a:cubicBezTo>
                <a:cubicBezTo>
                  <a:pt x="21600" y="2959"/>
                  <a:pt x="21492" y="3270"/>
                  <a:pt x="21275" y="3543"/>
                </a:cubicBezTo>
                <a:lnTo>
                  <a:pt x="20162" y="4830"/>
                </a:lnTo>
                <a:lnTo>
                  <a:pt x="17574" y="1724"/>
                </a:lnTo>
                <a:lnTo>
                  <a:pt x="18653" y="408"/>
                </a:lnTo>
                <a:cubicBezTo>
                  <a:pt x="18880" y="138"/>
                  <a:pt x="19144" y="0"/>
                  <a:pt x="19448" y="0"/>
                </a:cubicBezTo>
                <a:cubicBezTo>
                  <a:pt x="19753" y="0"/>
                  <a:pt x="20005" y="138"/>
                  <a:pt x="20208" y="408"/>
                </a:cubicBezTo>
                <a:lnTo>
                  <a:pt x="20749" y="1038"/>
                </a:lnTo>
                <a:lnTo>
                  <a:pt x="21275" y="1677"/>
                </a:lnTo>
                <a:close/>
                <a:moveTo>
                  <a:pt x="21275" y="1677"/>
                </a:moveTo>
              </a:path>
            </a:pathLst>
          </a:custGeom>
          <a:solidFill>
            <a:schemeClr val="bg1">
              <a:lumMod val="100000"/>
              <a:lumOff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325112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2800473" cy="889459"/>
          </a:xfrm>
        </p:spPr>
        <p:txBody>
          <a:bodyPr>
            <a:noAutofit/>
          </a:bodyPr>
          <a:lstStyle/>
          <a:p>
            <a:r>
              <a:rPr lang="en-US" sz="3200" b="1" dirty="0"/>
              <a:t>2.5.1 </a:t>
            </a:r>
            <a:r>
              <a:rPr lang="en-US" sz="3200" dirty="0"/>
              <a:t>Formatted print( ) function to display a combination of message and value</a:t>
            </a:r>
            <a:endParaRPr lang="en-PH" sz="32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30</a:t>
            </a:fld>
            <a:endParaRPr lang="en-PH"/>
          </a:p>
        </p:txBody>
      </p:sp>
      <p:sp>
        <p:nvSpPr>
          <p:cNvPr id="8" name="TextBox 7"/>
          <p:cNvSpPr txBox="1"/>
          <p:nvPr/>
        </p:nvSpPr>
        <p:spPr>
          <a:xfrm>
            <a:off x="304800" y="1337310"/>
            <a:ext cx="11868150" cy="6195912"/>
          </a:xfrm>
          <a:prstGeom prst="rect">
            <a:avLst/>
          </a:prstGeom>
          <a:noFill/>
        </p:spPr>
        <p:txBody>
          <a:bodyPr wrap="square" lIns="100950" tIns="50475" rIns="100950" bIns="50475" rtlCol="0">
            <a:spAutoFit/>
          </a:bodyPr>
          <a:lstStyle/>
          <a:p>
            <a:pPr algn="just"/>
            <a:r>
              <a:rPr lang="en-US" sz="3600" dirty="0"/>
              <a:t>The built-in function print( ) is also used to display the combination of message and variable value. Let's look at the following example.</a:t>
            </a:r>
          </a:p>
          <a:p>
            <a:pPr algn="just"/>
            <a:endParaRPr lang="en-US" sz="3600" dirty="0"/>
          </a:p>
          <a:p>
            <a:pPr algn="just"/>
            <a:r>
              <a:rPr lang="en-US" sz="3600" dirty="0"/>
              <a:t>num1 = 10 </a:t>
            </a:r>
          </a:p>
          <a:p>
            <a:r>
              <a:rPr lang="en-US" sz="3600" dirty="0"/>
              <a:t>print('The value of variable num1 is ' + num1)</a:t>
            </a:r>
            <a:br>
              <a:rPr lang="en-US" sz="3600" dirty="0"/>
            </a:br>
            <a:endParaRPr lang="en-US" sz="3600" dirty="0"/>
          </a:p>
          <a:p>
            <a:r>
              <a:rPr lang="en-US" sz="3600" dirty="0"/>
              <a:t>We can also write the same print( ) function as follows.</a:t>
            </a:r>
          </a:p>
          <a:p>
            <a:endParaRPr lang="en-US" sz="3600" dirty="0"/>
          </a:p>
          <a:p>
            <a:r>
              <a:rPr lang="en-US" sz="3600" dirty="0"/>
              <a:t>num1 = 10 </a:t>
            </a:r>
          </a:p>
          <a:p>
            <a:r>
              <a:rPr lang="en-US" sz="3600" dirty="0"/>
              <a:t>print(</a:t>
            </a:r>
            <a:r>
              <a:rPr lang="en-US" sz="3600" dirty="0" err="1"/>
              <a:t>f"The</a:t>
            </a:r>
            <a:r>
              <a:rPr lang="en-US" sz="3600" dirty="0"/>
              <a:t> value of variable num1 is {num1}")</a:t>
            </a:r>
          </a:p>
        </p:txBody>
      </p:sp>
    </p:spTree>
    <p:extLst>
      <p:ext uri="{BB962C8B-B14F-4D97-AF65-F5344CB8AC3E}">
        <p14:creationId xmlns:p14="http://schemas.microsoft.com/office/powerpoint/2010/main" val="289035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2800473" cy="889459"/>
          </a:xfrm>
        </p:spPr>
        <p:txBody>
          <a:bodyPr>
            <a:noAutofit/>
          </a:bodyPr>
          <a:lstStyle/>
          <a:p>
            <a:r>
              <a:rPr lang="en-US" sz="3200" b="1" dirty="0"/>
              <a:t>2.5.1 </a:t>
            </a:r>
            <a:r>
              <a:rPr lang="en-US" sz="3200" dirty="0"/>
              <a:t>Formatted print( ) function to display a combination of message and value</a:t>
            </a:r>
            <a:endParaRPr lang="en-PH" sz="3200"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31</a:t>
            </a:fld>
            <a:endParaRPr lang="en-PH"/>
          </a:p>
        </p:txBody>
      </p:sp>
      <p:sp>
        <p:nvSpPr>
          <p:cNvPr id="8" name="TextBox 7"/>
          <p:cNvSpPr txBox="1"/>
          <p:nvPr/>
        </p:nvSpPr>
        <p:spPr>
          <a:xfrm>
            <a:off x="304800" y="1337310"/>
            <a:ext cx="11868150" cy="6195912"/>
          </a:xfrm>
          <a:prstGeom prst="rect">
            <a:avLst/>
          </a:prstGeom>
          <a:noFill/>
        </p:spPr>
        <p:txBody>
          <a:bodyPr wrap="square" lIns="100950" tIns="50475" rIns="100950" bIns="50475" rtlCol="0">
            <a:spAutoFit/>
          </a:bodyPr>
          <a:lstStyle/>
          <a:p>
            <a:pPr algn="just"/>
            <a:r>
              <a:rPr lang="en-US" sz="3600" dirty="0"/>
              <a:t>The built-in function print( ) is also used to display the combination of message and variable value. Let's look at the following example.</a:t>
            </a:r>
          </a:p>
          <a:p>
            <a:pPr algn="just"/>
            <a:endParaRPr lang="en-US" sz="3600" dirty="0"/>
          </a:p>
          <a:p>
            <a:pPr algn="just"/>
            <a:r>
              <a:rPr lang="en-US" sz="3600" dirty="0"/>
              <a:t>num1 = 10 </a:t>
            </a:r>
          </a:p>
          <a:p>
            <a:r>
              <a:rPr lang="en-US" sz="3600" dirty="0"/>
              <a:t>print('The value of variable num1 is ' + num1)</a:t>
            </a:r>
            <a:br>
              <a:rPr lang="en-US" sz="3600" dirty="0"/>
            </a:br>
            <a:endParaRPr lang="en-US" sz="3600" dirty="0"/>
          </a:p>
          <a:p>
            <a:r>
              <a:rPr lang="en-US" sz="3600" dirty="0"/>
              <a:t>We can also write the same print( ) function as follows.</a:t>
            </a:r>
          </a:p>
          <a:p>
            <a:endParaRPr lang="en-US" sz="3600" dirty="0"/>
          </a:p>
          <a:p>
            <a:r>
              <a:rPr lang="en-US" sz="3600" dirty="0"/>
              <a:t>num1 = 10 </a:t>
            </a:r>
          </a:p>
          <a:p>
            <a:r>
              <a:rPr lang="en-US" sz="3600" dirty="0"/>
              <a:t>print(</a:t>
            </a:r>
            <a:r>
              <a:rPr lang="en-US" sz="3600" dirty="0" err="1"/>
              <a:t>f"The</a:t>
            </a:r>
            <a:r>
              <a:rPr lang="en-US" sz="3600" dirty="0"/>
              <a:t> value of variable num1 is {num1}")</a:t>
            </a:r>
          </a:p>
        </p:txBody>
      </p:sp>
    </p:spTree>
    <p:extLst>
      <p:ext uri="{BB962C8B-B14F-4D97-AF65-F5344CB8AC3E}">
        <p14:creationId xmlns:p14="http://schemas.microsoft.com/office/powerpoint/2010/main" val="3755463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2.5.2 </a:t>
            </a:r>
            <a:r>
              <a:rPr lang="en-US" sz="5400" dirty="0"/>
              <a:t>I</a:t>
            </a:r>
            <a:r>
              <a:rPr lang="en" sz="5400" dirty="0"/>
              <a:t>nput () Functions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32</a:t>
            </a:fld>
            <a:endParaRPr lang="en-PH"/>
          </a:p>
        </p:txBody>
      </p:sp>
      <p:sp>
        <p:nvSpPr>
          <p:cNvPr id="8" name="TextBox 7"/>
          <p:cNvSpPr txBox="1"/>
          <p:nvPr/>
        </p:nvSpPr>
        <p:spPr>
          <a:xfrm>
            <a:off x="304800" y="2023110"/>
            <a:ext cx="12496800" cy="4533918"/>
          </a:xfrm>
          <a:prstGeom prst="rect">
            <a:avLst/>
          </a:prstGeom>
          <a:noFill/>
        </p:spPr>
        <p:txBody>
          <a:bodyPr wrap="square" lIns="100950" tIns="50475" rIns="100950" bIns="50475" rtlCol="0">
            <a:spAutoFit/>
          </a:bodyPr>
          <a:lstStyle/>
          <a:p>
            <a:r>
              <a:rPr lang="en-US" sz="3600" dirty="0"/>
              <a:t>Python allows for user input. The Python provides a built-in function </a:t>
            </a:r>
            <a:r>
              <a:rPr lang="en-US" sz="3600" b="1" u="sng" dirty="0"/>
              <a:t>input( )</a:t>
            </a:r>
            <a:r>
              <a:rPr lang="en-US" sz="3600" dirty="0"/>
              <a:t> to perform input operations. It can be used either with some message or without a message.</a:t>
            </a:r>
          </a:p>
          <a:p>
            <a:endParaRPr lang="en-US" sz="3600" dirty="0"/>
          </a:p>
          <a:p>
            <a:r>
              <a:rPr lang="en-US" sz="3600" dirty="0"/>
              <a:t>That means we are able to ask the user for input.</a:t>
            </a:r>
          </a:p>
          <a:p>
            <a:endParaRPr lang="en-US" sz="3600" dirty="0"/>
          </a:p>
          <a:p>
            <a:endParaRPr lang="en-US" sz="3600" dirty="0"/>
          </a:p>
          <a:p>
            <a:endParaRPr lang="en-US" sz="3600" dirty="0"/>
          </a:p>
        </p:txBody>
      </p:sp>
    </p:spTree>
    <p:extLst>
      <p:ext uri="{BB962C8B-B14F-4D97-AF65-F5344CB8AC3E}">
        <p14:creationId xmlns:p14="http://schemas.microsoft.com/office/powerpoint/2010/main" val="225345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2.5.2 </a:t>
            </a:r>
            <a:r>
              <a:rPr lang="en-US" sz="5400" dirty="0"/>
              <a:t>I</a:t>
            </a:r>
            <a:r>
              <a:rPr lang="en" sz="5400" dirty="0"/>
              <a:t>nput () Functions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33</a:t>
            </a:fld>
            <a:endParaRPr lang="en-PH"/>
          </a:p>
        </p:txBody>
      </p:sp>
      <p:sp>
        <p:nvSpPr>
          <p:cNvPr id="8" name="TextBox 7"/>
          <p:cNvSpPr txBox="1"/>
          <p:nvPr/>
        </p:nvSpPr>
        <p:spPr>
          <a:xfrm>
            <a:off x="304800" y="1418144"/>
            <a:ext cx="12496800" cy="6195912"/>
          </a:xfrm>
          <a:prstGeom prst="rect">
            <a:avLst/>
          </a:prstGeom>
          <a:noFill/>
        </p:spPr>
        <p:txBody>
          <a:bodyPr wrap="square" lIns="100950" tIns="50475" rIns="100950" bIns="50475" rtlCol="0">
            <a:spAutoFit/>
          </a:bodyPr>
          <a:lstStyle/>
          <a:p>
            <a:pPr algn="just"/>
            <a:r>
              <a:rPr lang="en-US" sz="3600" b="1" dirty="0"/>
              <a:t>Reading a single character in Python</a:t>
            </a:r>
          </a:p>
          <a:p>
            <a:pPr algn="just"/>
            <a:endParaRPr lang="en-US" sz="3600" b="1" dirty="0"/>
          </a:p>
          <a:p>
            <a:pPr algn="just"/>
            <a:r>
              <a:rPr lang="en-US" sz="3600" dirty="0"/>
              <a:t>The Python does not provide any direct function to read a single character as input. But we can use the index value to extract a single character from the user entered input value. Let's look at the following Python code.</a:t>
            </a:r>
          </a:p>
          <a:p>
            <a:pPr algn="just"/>
            <a:endParaRPr lang="en-US" sz="3600" b="1" dirty="0"/>
          </a:p>
          <a:p>
            <a:pPr algn="just"/>
            <a:r>
              <a:rPr lang="en-US" sz="3600" b="1" dirty="0"/>
              <a:t>Example:</a:t>
            </a:r>
          </a:p>
          <a:p>
            <a:pPr algn="just"/>
            <a:r>
              <a:rPr lang="en-US" sz="3600" dirty="0" err="1"/>
              <a:t>ch</a:t>
            </a:r>
            <a:r>
              <a:rPr lang="en-US" sz="3600" dirty="0"/>
              <a:t> = input('Enter any data: ')[0] </a:t>
            </a:r>
          </a:p>
          <a:p>
            <a:pPr algn="just"/>
            <a:r>
              <a:rPr lang="en-US" sz="3600" dirty="0"/>
              <a:t>print(</a:t>
            </a:r>
            <a:r>
              <a:rPr lang="en-US" sz="3600" dirty="0" err="1"/>
              <a:t>f'The</a:t>
            </a:r>
            <a:r>
              <a:rPr lang="en-US" sz="3600" dirty="0"/>
              <a:t> character entered is {</a:t>
            </a:r>
            <a:r>
              <a:rPr lang="en-US" sz="3600" dirty="0" err="1"/>
              <a:t>ch</a:t>
            </a:r>
            <a:r>
              <a:rPr lang="en-US" sz="3600" dirty="0"/>
              <a:t>}') </a:t>
            </a:r>
            <a:endParaRPr lang="en-US" sz="3600" b="1" dirty="0"/>
          </a:p>
          <a:p>
            <a:pPr algn="just"/>
            <a:endParaRPr lang="en-US" sz="3600" b="1" dirty="0"/>
          </a:p>
        </p:txBody>
      </p:sp>
    </p:spTree>
    <p:extLst>
      <p:ext uri="{BB962C8B-B14F-4D97-AF65-F5344CB8AC3E}">
        <p14:creationId xmlns:p14="http://schemas.microsoft.com/office/powerpoint/2010/main" val="328423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2.6 Comments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34</a:t>
            </a:fld>
            <a:endParaRPr lang="en-PH"/>
          </a:p>
        </p:txBody>
      </p:sp>
      <p:sp>
        <p:nvSpPr>
          <p:cNvPr id="8" name="TextBox 7"/>
          <p:cNvSpPr txBox="1"/>
          <p:nvPr/>
        </p:nvSpPr>
        <p:spPr>
          <a:xfrm>
            <a:off x="304800" y="2023110"/>
            <a:ext cx="11868150" cy="2871925"/>
          </a:xfrm>
          <a:prstGeom prst="rect">
            <a:avLst/>
          </a:prstGeom>
          <a:noFill/>
        </p:spPr>
        <p:txBody>
          <a:bodyPr wrap="square" lIns="100950" tIns="50475" rIns="100950" bIns="50475" rtlCol="0">
            <a:spAutoFit/>
          </a:bodyPr>
          <a:lstStyle/>
          <a:p>
            <a:pPr marL="571500" indent="-571500" algn="just">
              <a:buFont typeface="Wingdings" panose="05000000000000000000" pitchFamily="2" charset="2"/>
              <a:buChar char="v"/>
            </a:pPr>
            <a:r>
              <a:rPr lang="en-US" sz="3600" dirty="0"/>
              <a:t>Comments can be used to explain Python code.</a:t>
            </a:r>
          </a:p>
          <a:p>
            <a:pPr marL="571500" indent="-571500" algn="just">
              <a:buFont typeface="Wingdings" panose="05000000000000000000" pitchFamily="2" charset="2"/>
              <a:buChar char="v"/>
            </a:pPr>
            <a:r>
              <a:rPr lang="en-US" sz="3600" dirty="0"/>
              <a:t>Comments can be used to make the code more readable.</a:t>
            </a:r>
          </a:p>
          <a:p>
            <a:pPr marL="571500" indent="-571500" algn="just">
              <a:buFont typeface="Wingdings" panose="05000000000000000000" pitchFamily="2" charset="2"/>
              <a:buChar char="v"/>
            </a:pPr>
            <a:r>
              <a:rPr lang="en-US" sz="3600" dirty="0"/>
              <a:t>Comments can be used to prevent execution when testing code.</a:t>
            </a:r>
          </a:p>
          <a:p>
            <a:pPr marL="571500" indent="-571500" algn="just">
              <a:buFont typeface="Wingdings" panose="05000000000000000000" pitchFamily="2" charset="2"/>
              <a:buChar char="v"/>
            </a:pPr>
            <a:r>
              <a:rPr lang="en-US" sz="3600" dirty="0"/>
              <a:t>Comments starts with a #, and Python will ignore them:</a:t>
            </a:r>
          </a:p>
        </p:txBody>
      </p:sp>
    </p:spTree>
    <p:extLst>
      <p:ext uri="{BB962C8B-B14F-4D97-AF65-F5344CB8AC3E}">
        <p14:creationId xmlns:p14="http://schemas.microsoft.com/office/powerpoint/2010/main" val="358759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2.1 How to write a program?</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4</a:t>
            </a:fld>
            <a:endParaRPr lang="en-PH"/>
          </a:p>
        </p:txBody>
      </p:sp>
      <p:sp>
        <p:nvSpPr>
          <p:cNvPr id="14" name="TextBox 13"/>
          <p:cNvSpPr txBox="1"/>
          <p:nvPr/>
        </p:nvSpPr>
        <p:spPr>
          <a:xfrm>
            <a:off x="179070" y="1289642"/>
            <a:ext cx="12393930" cy="1086821"/>
          </a:xfrm>
          <a:prstGeom prst="rect">
            <a:avLst/>
          </a:prstGeom>
          <a:noFill/>
        </p:spPr>
        <p:txBody>
          <a:bodyPr wrap="square" lIns="100950" tIns="50475" rIns="100950" bIns="50475" rtlCol="0">
            <a:spAutoFit/>
          </a:bodyPr>
          <a:lstStyle/>
          <a:p>
            <a:pPr algn="just"/>
            <a:r>
              <a:rPr lang="en-US" sz="3200" dirty="0"/>
              <a:t>Let’s say you have created a python file called index.py which can be done in any text editor.</a:t>
            </a:r>
            <a:endParaRPr lang="en-US" sz="32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94" t="8854" b="73763"/>
          <a:stretch/>
        </p:blipFill>
        <p:spPr bwMode="auto">
          <a:xfrm>
            <a:off x="323850" y="2533650"/>
            <a:ext cx="12077700" cy="164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23850" y="4594592"/>
            <a:ext cx="12249150" cy="2062103"/>
          </a:xfrm>
          <a:prstGeom prst="rect">
            <a:avLst/>
          </a:prstGeom>
        </p:spPr>
        <p:txBody>
          <a:bodyPr wrap="square">
            <a:spAutoFit/>
          </a:bodyPr>
          <a:lstStyle/>
          <a:p>
            <a:pPr algn="just"/>
            <a:r>
              <a:rPr lang="en-US" sz="3200" b="1" dirty="0"/>
              <a:t>Python Quick Start</a:t>
            </a:r>
            <a:endParaRPr lang="en-US" sz="3200" dirty="0"/>
          </a:p>
          <a:p>
            <a:pPr algn="just"/>
            <a:r>
              <a:rPr lang="en-US" sz="3200" dirty="0"/>
              <a:t>Given that Python is an interpreted programming language, developers must first create Python (.</a:t>
            </a:r>
            <a:r>
              <a:rPr lang="en-US" sz="3200" dirty="0" err="1"/>
              <a:t>py</a:t>
            </a:r>
            <a:r>
              <a:rPr lang="en-US" sz="3200" dirty="0"/>
              <a:t>) files in a text editor before submitting them to the Python interpreter for execution.</a:t>
            </a:r>
          </a:p>
        </p:txBody>
      </p:sp>
    </p:spTree>
    <p:extLst>
      <p:ext uri="{BB962C8B-B14F-4D97-AF65-F5344CB8AC3E}">
        <p14:creationId xmlns:p14="http://schemas.microsoft.com/office/powerpoint/2010/main" val="134479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2.1 How to write a program?</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5</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179070" y="1289642"/>
            <a:ext cx="12393930" cy="4041476"/>
          </a:xfrm>
          <a:prstGeom prst="rect">
            <a:avLst/>
          </a:prstGeom>
          <a:noFill/>
        </p:spPr>
        <p:txBody>
          <a:bodyPr wrap="square" lIns="100950" tIns="50475" rIns="100950" bIns="50475" rtlCol="0">
            <a:spAutoFit/>
          </a:bodyPr>
          <a:lstStyle/>
          <a:p>
            <a:pPr algn="just"/>
            <a:endParaRPr lang="en-US" sz="3200" dirty="0"/>
          </a:p>
          <a:p>
            <a:pPr algn="just"/>
            <a:r>
              <a:rPr lang="en-US" sz="3200" dirty="0"/>
              <a:t>You can run a python file on a command line following these steps:</a:t>
            </a:r>
          </a:p>
          <a:p>
            <a:pPr marL="514350" lvl="0" indent="-514350" algn="just"/>
            <a:r>
              <a:rPr lang="en-US" sz="3200" b="1" dirty="0"/>
              <a:t>a) </a:t>
            </a:r>
            <a:r>
              <a:rPr lang="en-US" sz="3200" b="1" i="1" dirty="0"/>
              <a:t>Option 1</a:t>
            </a:r>
            <a:r>
              <a:rPr lang="en-US" sz="3200" dirty="0"/>
              <a:t>:  Navigate to the directory where you saved your file. On the address bar, type cmd. </a:t>
            </a:r>
          </a:p>
          <a:p>
            <a:pPr marL="514350" indent="-57150" algn="just"/>
            <a:r>
              <a:rPr lang="en-US" sz="3200" b="1" i="1" dirty="0"/>
              <a:t>Option 2</a:t>
            </a:r>
            <a:r>
              <a:rPr lang="en-US" sz="3200" dirty="0"/>
              <a:t>:  If you just search on the Start Bar, navigate to your directory by using the </a:t>
            </a:r>
            <a:r>
              <a:rPr lang="en-US" sz="3200" b="1" i="1" dirty="0"/>
              <a:t>cd</a:t>
            </a:r>
            <a:r>
              <a:rPr lang="en-US" sz="3200" dirty="0"/>
              <a:t>  command.</a:t>
            </a:r>
          </a:p>
          <a:p>
            <a:pPr lvl="0" algn="just"/>
            <a:r>
              <a:rPr lang="en-US" sz="3200" b="1" dirty="0"/>
              <a:t>b</a:t>
            </a:r>
            <a:r>
              <a:rPr lang="en-US" sz="3200" dirty="0"/>
              <a:t>) On the command prompt, type python filename.py</a:t>
            </a:r>
          </a:p>
          <a:p>
            <a:pPr algn="just"/>
            <a:r>
              <a:rPr lang="en-US" sz="3200" b="1" dirty="0"/>
              <a:t>c) </a:t>
            </a:r>
            <a:r>
              <a:rPr lang="en-US" sz="3200" dirty="0"/>
              <a:t>See output.</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65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 Python Data Types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6</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sp>
        <p:nvSpPr>
          <p:cNvPr id="14" name="TextBox 13"/>
          <p:cNvSpPr txBox="1"/>
          <p:nvPr/>
        </p:nvSpPr>
        <p:spPr>
          <a:xfrm>
            <a:off x="179070" y="1784942"/>
            <a:ext cx="12393930" cy="3425923"/>
          </a:xfrm>
          <a:prstGeom prst="rect">
            <a:avLst/>
          </a:prstGeom>
          <a:noFill/>
        </p:spPr>
        <p:txBody>
          <a:bodyPr wrap="square" lIns="100950" tIns="50475" rIns="100950" bIns="50475" rtlCol="0">
            <a:spAutoFit/>
          </a:bodyPr>
          <a:lstStyle/>
          <a:p>
            <a:pPr algn="just"/>
            <a:r>
              <a:rPr lang="en-US" sz="3600" dirty="0"/>
              <a:t>A data type in programming consists of a group of values and a group of operations that can be applied to those values. A literal is how a data type value appears to a programmer. In a program, the programmer can refer to a data value using a literal. The literal that is evaluated by the Python interpreter is the only value that is returned.</a:t>
            </a:r>
          </a:p>
        </p:txBody>
      </p:sp>
    </p:spTree>
    <p:extLst>
      <p:ext uri="{BB962C8B-B14F-4D97-AF65-F5344CB8AC3E}">
        <p14:creationId xmlns:p14="http://schemas.microsoft.com/office/powerpoint/2010/main" val="312898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 Python Data Types</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fld id="{69CFFD1D-FF66-4D54-A1AC-3D5574F8D7F0}" type="slidenum">
              <a:rPr lang="en-PH" smtClean="0"/>
              <a:t>7</a:t>
            </a:fld>
            <a:endParaRPr lang="en-PH"/>
          </a:p>
        </p:txBody>
      </p:sp>
      <p:sp>
        <p:nvSpPr>
          <p:cNvPr id="9" name="TextBox 8"/>
          <p:cNvSpPr txBox="1"/>
          <p:nvPr/>
        </p:nvSpPr>
        <p:spPr>
          <a:xfrm>
            <a:off x="4220528" y="2766060"/>
            <a:ext cx="203936" cy="409712"/>
          </a:xfrm>
          <a:prstGeom prst="rect">
            <a:avLst/>
          </a:prstGeom>
          <a:noFill/>
        </p:spPr>
        <p:txBody>
          <a:bodyPr wrap="none" lIns="100950" tIns="50475" rIns="100950" bIns="50475"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52367230"/>
              </p:ext>
            </p:extLst>
          </p:nvPr>
        </p:nvGraphicFramePr>
        <p:xfrm>
          <a:off x="514350" y="1324480"/>
          <a:ext cx="11906250" cy="6181018"/>
        </p:xfrm>
        <a:graphic>
          <a:graphicData uri="http://schemas.openxmlformats.org/drawingml/2006/table">
            <a:tbl>
              <a:tblPr>
                <a:tableStyleId>{E8B1032C-EA38-4F05-BA0D-38AFFFC7BED3}</a:tableStyleId>
              </a:tblPr>
              <a:tblGrid>
                <a:gridCol w="2976562">
                  <a:extLst>
                    <a:ext uri="{9D8B030D-6E8A-4147-A177-3AD203B41FA5}">
                      <a16:colId xmlns:a16="http://schemas.microsoft.com/office/drawing/2014/main" val="20000"/>
                    </a:ext>
                  </a:extLst>
                </a:gridCol>
                <a:gridCol w="2535590">
                  <a:extLst>
                    <a:ext uri="{9D8B030D-6E8A-4147-A177-3AD203B41FA5}">
                      <a16:colId xmlns:a16="http://schemas.microsoft.com/office/drawing/2014/main" val="20001"/>
                    </a:ext>
                  </a:extLst>
                </a:gridCol>
                <a:gridCol w="6394098">
                  <a:extLst>
                    <a:ext uri="{9D8B030D-6E8A-4147-A177-3AD203B41FA5}">
                      <a16:colId xmlns:a16="http://schemas.microsoft.com/office/drawing/2014/main" val="20002"/>
                    </a:ext>
                  </a:extLst>
                </a:gridCol>
              </a:tblGrid>
              <a:tr h="1548980">
                <a:tc>
                  <a:txBody>
                    <a:bodyPr/>
                    <a:lstStyle/>
                    <a:p>
                      <a:pPr algn="l" fontAlgn="t"/>
                      <a:r>
                        <a:rPr lang="en-US" sz="2800" dirty="0">
                          <a:solidFill>
                            <a:schemeClr val="tx1"/>
                          </a:solidFill>
                          <a:effectLst/>
                          <a:hlinkClick r:id="rId3" action="ppaction://hlinksldjump"/>
                        </a:rPr>
                        <a:t>Text Type:</a:t>
                      </a:r>
                      <a:endParaRPr lang="en-US" sz="2800" dirty="0">
                        <a:solidFill>
                          <a:schemeClr val="tx1"/>
                        </a:solidFill>
                        <a:effectLst/>
                      </a:endParaRPr>
                    </a:p>
                  </a:txBody>
                  <a:tcPr marL="151205" marR="75603" marT="75603" marB="75603"/>
                </a:tc>
                <a:tc>
                  <a:txBody>
                    <a:bodyPr/>
                    <a:lstStyle/>
                    <a:p>
                      <a:pPr algn="l" fontAlgn="t"/>
                      <a:r>
                        <a:rPr lang="en-US" sz="2800" dirty="0" err="1">
                          <a:effectLst/>
                        </a:rPr>
                        <a:t>str</a:t>
                      </a:r>
                      <a:endParaRPr lang="en-US" sz="2800" dirty="0">
                        <a:effectLst/>
                      </a:endParaRPr>
                    </a:p>
                  </a:txBody>
                  <a:tcPr marL="75603" marR="75603" marT="75603" marB="75603"/>
                </a:tc>
                <a:tc>
                  <a:txBody>
                    <a:bodyPr/>
                    <a:lstStyle/>
                    <a:p>
                      <a:pPr algn="l" fontAlgn="t"/>
                      <a:r>
                        <a:rPr lang="en-US" sz="2800" u="none" strike="noStrike" cap="none" dirty="0">
                          <a:effectLst/>
                          <a:sym typeface="Arial"/>
                        </a:rPr>
                        <a:t>Strings in python are surrounded by either single quotation marks, or double quotation marks.</a:t>
                      </a:r>
                      <a:endParaRPr lang="en-US" sz="2800" dirty="0">
                        <a:effectLst/>
                      </a:endParaRPr>
                    </a:p>
                  </a:txBody>
                  <a:tcPr marL="75603" marR="75603" marT="75603" marB="75603"/>
                </a:tc>
                <a:extLst>
                  <a:ext uri="{0D108BD9-81ED-4DB2-BD59-A6C34878D82A}">
                    <a16:rowId xmlns:a16="http://schemas.microsoft.com/office/drawing/2014/main" val="10000"/>
                  </a:ext>
                </a:extLst>
              </a:tr>
              <a:tr h="1012740">
                <a:tc>
                  <a:txBody>
                    <a:bodyPr/>
                    <a:lstStyle/>
                    <a:p>
                      <a:pPr algn="l" fontAlgn="t"/>
                      <a:r>
                        <a:rPr lang="en-US" sz="2800" dirty="0">
                          <a:effectLst/>
                          <a:hlinkClick r:id="rId4" action="ppaction://hlinksldjump"/>
                        </a:rPr>
                        <a:t>Numeric Types:</a:t>
                      </a:r>
                      <a:endParaRPr lang="en-US" sz="2800" dirty="0">
                        <a:effectLst/>
                      </a:endParaRPr>
                    </a:p>
                  </a:txBody>
                  <a:tcPr marL="151205" marR="75603" marT="75603" marB="75603"/>
                </a:tc>
                <a:tc>
                  <a:txBody>
                    <a:bodyPr/>
                    <a:lstStyle/>
                    <a:p>
                      <a:pPr algn="l" fontAlgn="t"/>
                      <a:r>
                        <a:rPr lang="en-US" sz="2800" dirty="0" err="1">
                          <a:effectLst/>
                        </a:rPr>
                        <a:t>int</a:t>
                      </a:r>
                      <a:r>
                        <a:rPr lang="en-US" sz="2800" dirty="0">
                          <a:effectLst/>
                        </a:rPr>
                        <a:t>, float, complex</a:t>
                      </a:r>
                    </a:p>
                  </a:txBody>
                  <a:tcPr marL="75603" marR="75603" marT="75603" marB="75603"/>
                </a:tc>
                <a:tc>
                  <a:txBody>
                    <a:bodyPr/>
                    <a:lstStyle/>
                    <a:p>
                      <a:pPr algn="l" fontAlgn="t"/>
                      <a:r>
                        <a:rPr lang="en-US" sz="2800" u="none" strike="noStrike" cap="none" dirty="0">
                          <a:effectLst/>
                          <a:sym typeface="Arial"/>
                        </a:rPr>
                        <a:t>Variables of numeric types are created when you assign a value to them.</a:t>
                      </a:r>
                      <a:endParaRPr lang="en-US" sz="2800" dirty="0">
                        <a:effectLst/>
                      </a:endParaRPr>
                    </a:p>
                  </a:txBody>
                  <a:tcPr marL="75603" marR="75603" marT="75603" marB="75603"/>
                </a:tc>
                <a:extLst>
                  <a:ext uri="{0D108BD9-81ED-4DB2-BD59-A6C34878D82A}">
                    <a16:rowId xmlns:a16="http://schemas.microsoft.com/office/drawing/2014/main" val="10001"/>
                  </a:ext>
                </a:extLst>
              </a:tr>
              <a:tr h="1162050">
                <a:tc>
                  <a:txBody>
                    <a:bodyPr/>
                    <a:lstStyle/>
                    <a:p>
                      <a:pPr algn="l" fontAlgn="t"/>
                      <a:r>
                        <a:rPr lang="en-US" sz="2800" dirty="0">
                          <a:effectLst/>
                          <a:hlinkClick r:id="rId5" action="ppaction://hlinksldjump"/>
                        </a:rPr>
                        <a:t>Collection Types:</a:t>
                      </a:r>
                      <a:endParaRPr lang="en-US" sz="2800" dirty="0">
                        <a:effectLst/>
                      </a:endParaRPr>
                    </a:p>
                  </a:txBody>
                  <a:tcPr marL="151205" marR="75603" marT="75603" marB="75603"/>
                </a:tc>
                <a:tc>
                  <a:txBody>
                    <a:bodyPr/>
                    <a:lstStyle/>
                    <a:p>
                      <a:pPr algn="l" fontAlgn="t"/>
                      <a:r>
                        <a:rPr lang="en-US" sz="2800" dirty="0">
                          <a:effectLst/>
                        </a:rPr>
                        <a:t>list, tuple,</a:t>
                      </a:r>
                      <a:r>
                        <a:rPr lang="en-US" sz="2800" baseline="0" dirty="0">
                          <a:effectLst/>
                        </a:rPr>
                        <a:t> sets, dictionaries</a:t>
                      </a:r>
                      <a:endParaRPr lang="en-US" sz="2800" dirty="0">
                        <a:effectLst/>
                      </a:endParaRPr>
                    </a:p>
                  </a:txBody>
                  <a:tcPr marL="75603" marR="75603" marT="75603" marB="75603"/>
                </a:tc>
                <a:tc>
                  <a:txBody>
                    <a:bodyPr/>
                    <a:lstStyle/>
                    <a:p>
                      <a:pPr algn="l" fontAlgn="t"/>
                      <a:r>
                        <a:rPr lang="en-US" sz="2800" dirty="0">
                          <a:effectLst/>
                        </a:rPr>
                        <a:t>Are </a:t>
                      </a:r>
                      <a:r>
                        <a:rPr lang="en-US" sz="2800" u="none" strike="noStrike" cap="none" dirty="0">
                          <a:effectLst/>
                          <a:sym typeface="Arial"/>
                        </a:rPr>
                        <a:t>used to store multiple items in a single variable.</a:t>
                      </a:r>
                      <a:endParaRPr lang="en-US" sz="2800" dirty="0">
                        <a:effectLst/>
                      </a:endParaRPr>
                    </a:p>
                  </a:txBody>
                  <a:tcPr marL="75603" marR="75603" marT="75603" marB="75603"/>
                </a:tc>
                <a:extLst>
                  <a:ext uri="{0D108BD9-81ED-4DB2-BD59-A6C34878D82A}">
                    <a16:rowId xmlns:a16="http://schemas.microsoft.com/office/drawing/2014/main" val="10002"/>
                  </a:ext>
                </a:extLst>
              </a:tr>
              <a:tr h="917240">
                <a:tc>
                  <a:txBody>
                    <a:bodyPr/>
                    <a:lstStyle/>
                    <a:p>
                      <a:pPr algn="l" fontAlgn="t"/>
                      <a:r>
                        <a:rPr lang="en-US" sz="2800" b="0" dirty="0">
                          <a:effectLst/>
                          <a:hlinkClick r:id="rId6" action="ppaction://hlinksldjump"/>
                        </a:rPr>
                        <a:t>Boolean Type:</a:t>
                      </a:r>
                      <a:endParaRPr lang="en-US" sz="2800" b="0" dirty="0">
                        <a:effectLst/>
                      </a:endParaRPr>
                    </a:p>
                  </a:txBody>
                  <a:tcPr marL="151205" marR="75603" marT="75603" marB="75603"/>
                </a:tc>
                <a:tc>
                  <a:txBody>
                    <a:bodyPr/>
                    <a:lstStyle/>
                    <a:p>
                      <a:pPr algn="l" fontAlgn="t"/>
                      <a:r>
                        <a:rPr lang="en-US" sz="2800" b="0" dirty="0">
                          <a:effectLst/>
                        </a:rPr>
                        <a:t>bool</a:t>
                      </a:r>
                    </a:p>
                  </a:txBody>
                  <a:tcPr marL="75603" marR="75603" marT="75603" marB="75603"/>
                </a:tc>
                <a:tc>
                  <a:txBody>
                    <a:bodyPr/>
                    <a:lstStyle/>
                    <a:p>
                      <a:pPr algn="l" fontAlgn="t"/>
                      <a:r>
                        <a:rPr lang="en-US" sz="2800" b="0" i="0" u="none" strike="noStrike" cap="none" dirty="0">
                          <a:solidFill>
                            <a:schemeClr val="tx1"/>
                          </a:solidFill>
                          <a:effectLst/>
                          <a:latin typeface="+mn-lt"/>
                          <a:ea typeface="+mn-ea"/>
                          <a:cs typeface="+mn-cs"/>
                          <a:sym typeface="Arial"/>
                        </a:rPr>
                        <a:t>represent one of two values: </a:t>
                      </a:r>
                      <a:r>
                        <a:rPr lang="en-US" sz="2800" b="0" dirty="0"/>
                        <a:t>True</a:t>
                      </a:r>
                      <a:r>
                        <a:rPr lang="en-US" sz="2800" b="0" i="0" u="none" strike="noStrike" cap="none" dirty="0">
                          <a:solidFill>
                            <a:schemeClr val="tx1"/>
                          </a:solidFill>
                          <a:effectLst/>
                          <a:latin typeface="+mn-lt"/>
                          <a:ea typeface="+mn-ea"/>
                          <a:cs typeface="+mn-cs"/>
                          <a:sym typeface="Arial"/>
                        </a:rPr>
                        <a:t> or </a:t>
                      </a:r>
                      <a:r>
                        <a:rPr lang="en-US" sz="2800" b="0" dirty="0"/>
                        <a:t>False</a:t>
                      </a:r>
                      <a:r>
                        <a:rPr lang="en-US" sz="2800" b="0" i="0" u="none" strike="noStrike" cap="none" dirty="0">
                          <a:solidFill>
                            <a:schemeClr val="tx1"/>
                          </a:solidFill>
                          <a:effectLst/>
                          <a:latin typeface="+mn-lt"/>
                          <a:ea typeface="+mn-ea"/>
                          <a:cs typeface="+mn-cs"/>
                          <a:sym typeface="Arial"/>
                        </a:rPr>
                        <a:t>.</a:t>
                      </a:r>
                      <a:endParaRPr lang="en-US" sz="2800" b="0" dirty="0">
                        <a:effectLst/>
                      </a:endParaRPr>
                    </a:p>
                  </a:txBody>
                  <a:tcPr marL="75603" marR="75603" marT="75603" marB="75603"/>
                </a:tc>
                <a:extLst>
                  <a:ext uri="{0D108BD9-81ED-4DB2-BD59-A6C34878D82A}">
                    <a16:rowId xmlns:a16="http://schemas.microsoft.com/office/drawing/2014/main" val="10003"/>
                  </a:ext>
                </a:extLst>
              </a:tr>
              <a:tr h="1540008">
                <a:tc>
                  <a:txBody>
                    <a:bodyPr/>
                    <a:lstStyle/>
                    <a:p>
                      <a:pPr algn="l" fontAlgn="t"/>
                      <a:r>
                        <a:rPr lang="en-US" sz="2800" b="0" dirty="0">
                          <a:effectLst/>
                          <a:hlinkClick r:id="rId7" action="ppaction://hlinksldjump"/>
                        </a:rPr>
                        <a:t>None Type:</a:t>
                      </a:r>
                      <a:endParaRPr lang="en-US" sz="2800" b="0" dirty="0">
                        <a:effectLst/>
                      </a:endParaRPr>
                    </a:p>
                  </a:txBody>
                  <a:tcPr marL="151205" marR="75603" marT="75603" marB="75603"/>
                </a:tc>
                <a:tc>
                  <a:txBody>
                    <a:bodyPr/>
                    <a:lstStyle/>
                    <a:p>
                      <a:pPr algn="l" fontAlgn="t"/>
                      <a:r>
                        <a:rPr lang="en-US" sz="2800" b="0" dirty="0" err="1">
                          <a:effectLst/>
                        </a:rPr>
                        <a:t>NoneType</a:t>
                      </a:r>
                      <a:endParaRPr lang="en-US" sz="2800" b="0" dirty="0">
                        <a:effectLst/>
                      </a:endParaRPr>
                    </a:p>
                  </a:txBody>
                  <a:tcPr marL="75603" marR="75603" marT="75603" marB="75603"/>
                </a:tc>
                <a:tc>
                  <a:txBody>
                    <a:bodyPr/>
                    <a:lstStyle/>
                    <a:p>
                      <a:pPr algn="l" fontAlgn="t"/>
                      <a:r>
                        <a:rPr lang="en-US" sz="2800" b="0" i="0" u="none" strike="noStrike" cap="none" dirty="0">
                          <a:solidFill>
                            <a:schemeClr val="tx1"/>
                          </a:solidFill>
                          <a:effectLst/>
                          <a:latin typeface="+mn-lt"/>
                          <a:ea typeface="+mn-ea"/>
                          <a:cs typeface="+mn-cs"/>
                          <a:sym typeface="Arial"/>
                        </a:rPr>
                        <a:t>a data type that simply shows that an object has no value/has a value of None </a:t>
                      </a:r>
                      <a:endParaRPr lang="en-US" sz="2800" b="0" dirty="0">
                        <a:effectLst/>
                      </a:endParaRPr>
                    </a:p>
                  </a:txBody>
                  <a:tcPr marL="75603" marR="75603" marT="75603" marB="7560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759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2.2.1 Text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8</a:t>
            </a:fld>
            <a:endParaRPr lang="en-PH"/>
          </a:p>
        </p:txBody>
      </p:sp>
      <p:sp>
        <p:nvSpPr>
          <p:cNvPr id="8" name="Google Shape;475;p62"/>
          <p:cNvSpPr txBox="1">
            <a:spLocks/>
          </p:cNvSpPr>
          <p:nvPr/>
        </p:nvSpPr>
        <p:spPr>
          <a:xfrm flipH="1">
            <a:off x="1621444" y="3192810"/>
            <a:ext cx="8703655" cy="37223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buClr>
                <a:schemeClr val="dk1"/>
              </a:buClr>
              <a:buSzPts val="1100"/>
              <a:buFont typeface="Arial"/>
              <a:buNone/>
            </a:pPr>
            <a:r>
              <a:rPr lang="en-US" sz="5400" dirty="0" err="1">
                <a:solidFill>
                  <a:schemeClr val="tx1"/>
                </a:solidFill>
              </a:rPr>
              <a:t>varName</a:t>
            </a:r>
            <a:r>
              <a:rPr lang="en-US" sz="5400" dirty="0">
                <a:solidFill>
                  <a:schemeClr val="tx1"/>
                </a:solidFill>
              </a:rPr>
              <a:t> = “Hello world!”</a:t>
            </a:r>
          </a:p>
          <a:p>
            <a:pPr algn="ctr">
              <a:buClr>
                <a:schemeClr val="dk1"/>
              </a:buClr>
              <a:buSzPts val="1100"/>
              <a:buFont typeface="Arial"/>
              <a:buNone/>
            </a:pPr>
            <a:endParaRPr lang="en-US" sz="5400" dirty="0">
              <a:solidFill>
                <a:schemeClr val="tx1"/>
              </a:solidFill>
            </a:endParaRPr>
          </a:p>
          <a:p>
            <a:pPr algn="ctr">
              <a:buClr>
                <a:schemeClr val="dk1"/>
              </a:buClr>
              <a:buSzPts val="1100"/>
            </a:pPr>
            <a:r>
              <a:rPr lang="en-US" sz="5400" dirty="0" err="1">
                <a:solidFill>
                  <a:schemeClr val="tx1"/>
                </a:solidFill>
              </a:rPr>
              <a:t>varName</a:t>
            </a:r>
            <a:r>
              <a:rPr lang="en-US" sz="5400" dirty="0">
                <a:solidFill>
                  <a:schemeClr val="tx1"/>
                </a:solidFill>
              </a:rPr>
              <a:t> = ‘Hello world!'</a:t>
            </a:r>
          </a:p>
          <a:p>
            <a:pPr algn="ctr">
              <a:buClr>
                <a:schemeClr val="dk1"/>
              </a:buClr>
              <a:buSzPts val="1100"/>
              <a:buFont typeface="Arial"/>
              <a:buNone/>
            </a:pPr>
            <a:endParaRPr lang="en-US" sz="5400" dirty="0">
              <a:solidFill>
                <a:schemeClr val="tx1"/>
              </a:solidFill>
            </a:endParaRPr>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475;p62"/>
          <p:cNvSpPr txBox="1">
            <a:spLocks/>
          </p:cNvSpPr>
          <p:nvPr/>
        </p:nvSpPr>
        <p:spPr>
          <a:xfrm flipH="1">
            <a:off x="838200" y="2030760"/>
            <a:ext cx="2324100"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buClr>
                <a:schemeClr val="dk1"/>
              </a:buClr>
              <a:buSzPts val="1100"/>
              <a:buFont typeface="Arial"/>
              <a:buNone/>
            </a:pPr>
            <a:r>
              <a:rPr lang="en-US" sz="4400" b="1" dirty="0">
                <a:solidFill>
                  <a:schemeClr val="tx1"/>
                </a:solidFill>
              </a:rPr>
              <a:t>String</a:t>
            </a:r>
          </a:p>
        </p:txBody>
      </p:sp>
    </p:spTree>
    <p:extLst>
      <p:ext uri="{BB962C8B-B14F-4D97-AF65-F5344CB8AC3E}">
        <p14:creationId xmlns:p14="http://schemas.microsoft.com/office/powerpoint/2010/main" val="232141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3C6B5-8AA4-42B1-93B0-1DE92206B5D5}"/>
              </a:ext>
            </a:extLst>
          </p:cNvPr>
          <p:cNvSpPr>
            <a:spLocks noGrp="1"/>
          </p:cNvSpPr>
          <p:nvPr>
            <p:ph type="title"/>
          </p:nvPr>
        </p:nvSpPr>
        <p:spPr>
          <a:xfrm>
            <a:off x="1127" y="278387"/>
            <a:ext cx="11740341" cy="889459"/>
          </a:xfrm>
        </p:spPr>
        <p:txBody>
          <a:bodyPr>
            <a:normAutofit/>
          </a:bodyPr>
          <a:lstStyle/>
          <a:p>
            <a:r>
              <a:rPr lang="en-US" b="1" dirty="0"/>
              <a:t>2.2.2 Numeric Data Type</a:t>
            </a:r>
            <a:endParaRPr lang="en-PH" dirty="0"/>
          </a:p>
        </p:txBody>
      </p:sp>
      <p:sp>
        <p:nvSpPr>
          <p:cNvPr id="4" name="Footer Placeholder 3">
            <a:extLst>
              <a:ext uri="{FF2B5EF4-FFF2-40B4-BE49-F238E27FC236}">
                <a16:creationId xmlns:a16="http://schemas.microsoft.com/office/drawing/2014/main" id="{ABECB57E-A1C7-4812-91A9-AEE6A5618975}"/>
              </a:ext>
            </a:extLst>
          </p:cNvPr>
          <p:cNvSpPr>
            <a:spLocks noGrp="1"/>
          </p:cNvSpPr>
          <p:nvPr>
            <p:ph type="ftr" sz="quarter" idx="3"/>
          </p:nvPr>
        </p:nvSpPr>
        <p:spPr/>
        <p:txBody>
          <a:bodyPr/>
          <a:lstStyle/>
          <a:p>
            <a:r>
              <a:rPr lang="en-PH" dirty="0"/>
              <a:t>ELECTIVE 4 Special Topics on Web and Mobile 2</a:t>
            </a:r>
          </a:p>
        </p:txBody>
      </p:sp>
      <p:sp>
        <p:nvSpPr>
          <p:cNvPr id="5" name="Slide Number Placeholder 4">
            <a:extLst>
              <a:ext uri="{FF2B5EF4-FFF2-40B4-BE49-F238E27FC236}">
                <a16:creationId xmlns:a16="http://schemas.microsoft.com/office/drawing/2014/main" id="{9AEED0E2-A5E9-453F-9E7E-716425394003}"/>
              </a:ext>
            </a:extLst>
          </p:cNvPr>
          <p:cNvSpPr>
            <a:spLocks noGrp="1"/>
          </p:cNvSpPr>
          <p:nvPr>
            <p:ph type="sldNum" sz="quarter" idx="4"/>
          </p:nvPr>
        </p:nvSpPr>
        <p:spPr/>
        <p:txBody>
          <a:bodyPr/>
          <a:lstStyle/>
          <a:p>
            <a:pPr algn="ctr"/>
            <a:fld id="{69CFFD1D-FF66-4D54-A1AC-3D5574F8D7F0}" type="slidenum">
              <a:rPr lang="en-PH" smtClean="0"/>
              <a:pPr algn="ctr"/>
              <a:t>9</a:t>
            </a:fld>
            <a:endParaRPr lang="en-PH"/>
          </a:p>
        </p:txBody>
      </p:sp>
      <p:sp>
        <p:nvSpPr>
          <p:cNvPr id="8" name="Google Shape;475;p62"/>
          <p:cNvSpPr txBox="1">
            <a:spLocks/>
          </p:cNvSpPr>
          <p:nvPr/>
        </p:nvSpPr>
        <p:spPr>
          <a:xfrm flipH="1">
            <a:off x="4514850" y="2122215"/>
            <a:ext cx="1864706" cy="1074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pPr>
            <a:r>
              <a:rPr lang="en-US" sz="5400" dirty="0">
                <a:solidFill>
                  <a:schemeClr val="tx1"/>
                </a:solidFill>
              </a:rPr>
              <a:t>x = 1</a:t>
            </a:r>
          </a:p>
        </p:txBody>
      </p:sp>
      <p:sp>
        <p:nvSpPr>
          <p:cNvPr id="2" name="Left Arrow 1">
            <a:hlinkClick r:id="rId3" action="ppaction://hlinksldjump"/>
          </p:cNvPr>
          <p:cNvSpPr/>
          <p:nvPr/>
        </p:nvSpPr>
        <p:spPr>
          <a:xfrm>
            <a:off x="371475" y="1444005"/>
            <a:ext cx="933450" cy="678210"/>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475;p62"/>
          <p:cNvSpPr txBox="1">
            <a:spLocks/>
          </p:cNvSpPr>
          <p:nvPr/>
        </p:nvSpPr>
        <p:spPr>
          <a:xfrm flipH="1">
            <a:off x="1257300" y="2068860"/>
            <a:ext cx="1504950"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4400" b="1" dirty="0" err="1">
                <a:solidFill>
                  <a:schemeClr val="tx1"/>
                </a:solidFill>
              </a:rPr>
              <a:t>int</a:t>
            </a:r>
            <a:endParaRPr lang="en-US" sz="4400" b="1" dirty="0">
              <a:solidFill>
                <a:schemeClr val="tx1"/>
              </a:solidFill>
            </a:endParaRPr>
          </a:p>
        </p:txBody>
      </p:sp>
      <p:sp>
        <p:nvSpPr>
          <p:cNvPr id="9" name="Google Shape;475;p62"/>
          <p:cNvSpPr txBox="1">
            <a:spLocks/>
          </p:cNvSpPr>
          <p:nvPr/>
        </p:nvSpPr>
        <p:spPr>
          <a:xfrm flipH="1">
            <a:off x="4514850" y="3703365"/>
            <a:ext cx="2533650" cy="1074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pPr>
            <a:r>
              <a:rPr lang="en-US" sz="5400" dirty="0">
                <a:solidFill>
                  <a:schemeClr val="tx1"/>
                </a:solidFill>
              </a:rPr>
              <a:t>x = 3.5</a:t>
            </a:r>
          </a:p>
        </p:txBody>
      </p:sp>
      <p:sp>
        <p:nvSpPr>
          <p:cNvPr id="10" name="Google Shape;475;p62"/>
          <p:cNvSpPr txBox="1">
            <a:spLocks/>
          </p:cNvSpPr>
          <p:nvPr/>
        </p:nvSpPr>
        <p:spPr>
          <a:xfrm flipH="1">
            <a:off x="1304925" y="3609975"/>
            <a:ext cx="1457325"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4400" b="1" dirty="0">
                <a:solidFill>
                  <a:schemeClr val="tx1"/>
                </a:solidFill>
              </a:rPr>
              <a:t>float</a:t>
            </a:r>
          </a:p>
        </p:txBody>
      </p:sp>
      <p:sp>
        <p:nvSpPr>
          <p:cNvPr id="12" name="Google Shape;475;p62"/>
          <p:cNvSpPr txBox="1">
            <a:spLocks/>
          </p:cNvSpPr>
          <p:nvPr/>
        </p:nvSpPr>
        <p:spPr>
          <a:xfrm flipH="1">
            <a:off x="4514850" y="5000700"/>
            <a:ext cx="3409950" cy="1074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pPr>
            <a:r>
              <a:rPr lang="en-US" sz="5400" dirty="0">
                <a:solidFill>
                  <a:schemeClr val="tx1"/>
                </a:solidFill>
              </a:rPr>
              <a:t>x = 5 +3j</a:t>
            </a:r>
          </a:p>
        </p:txBody>
      </p:sp>
      <p:sp>
        <p:nvSpPr>
          <p:cNvPr id="13" name="Google Shape;475;p62"/>
          <p:cNvSpPr txBox="1">
            <a:spLocks/>
          </p:cNvSpPr>
          <p:nvPr/>
        </p:nvSpPr>
        <p:spPr>
          <a:xfrm flipH="1">
            <a:off x="1304922" y="4907310"/>
            <a:ext cx="2638427" cy="1123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Squada One"/>
              <a:buNone/>
              <a:defRPr sz="50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US" sz="4400" b="1" dirty="0">
                <a:solidFill>
                  <a:schemeClr val="tx1"/>
                </a:solidFill>
              </a:rPr>
              <a:t>complex</a:t>
            </a:r>
          </a:p>
        </p:txBody>
      </p:sp>
    </p:spTree>
    <p:extLst>
      <p:ext uri="{BB962C8B-B14F-4D97-AF65-F5344CB8AC3E}">
        <p14:creationId xmlns:p14="http://schemas.microsoft.com/office/powerpoint/2010/main" val="2037053733"/>
      </p:ext>
    </p:extLst>
  </p:cSld>
  <p:clrMapOvr>
    <a:masterClrMapping/>
  </p:clrMapOvr>
</p:sld>
</file>

<file path=ppt/theme/theme1.xml><?xml version="1.0" encoding="utf-8"?>
<a:theme xmlns:a="http://schemas.openxmlformats.org/drawingml/2006/main" name="Adora - Template">
  <a:themeElements>
    <a:clrScheme name="Custom 7">
      <a:dk1>
        <a:sysClr val="windowText" lastClr="000000"/>
      </a:dk1>
      <a:lt1>
        <a:sysClr val="window" lastClr="FFFFFF"/>
      </a:lt1>
      <a:dk2>
        <a:srgbClr val="44546A"/>
      </a:dk2>
      <a:lt2>
        <a:srgbClr val="E7E6E6"/>
      </a:lt2>
      <a:accent1>
        <a:srgbClr val="F4B183"/>
      </a:accent1>
      <a:accent2>
        <a:srgbClr val="ED7D31"/>
      </a:accent2>
      <a:accent3>
        <a:srgbClr val="A5A5A5"/>
      </a:accent3>
      <a:accent4>
        <a:srgbClr val="FFC000"/>
      </a:accent4>
      <a:accent5>
        <a:srgbClr val="C55A11"/>
      </a:accent5>
      <a:accent6>
        <a:srgbClr val="70AD47"/>
      </a:accent6>
      <a:hlink>
        <a:srgbClr val="0563C1"/>
      </a:hlink>
      <a:folHlink>
        <a:srgbClr val="954F72"/>
      </a:folHlink>
    </a:clrScheme>
    <a:fontScheme name="Bahnschrift">
      <a:majorFont>
        <a:latin typeface="Bahnschrift SemiBold"/>
        <a:ea typeface=""/>
        <a:cs typeface=""/>
      </a:majorFont>
      <a:minorFont>
        <a:latin typeface="Bahnschrift Light Semi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A-Template" id="{CFD243A6-8551-4530-834B-B27F13F708F2}" vid="{B84FD5FF-CA63-41B1-8E2A-E6F33AF28A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113A595FC6D544A7B2E756E45184D3" ma:contentTypeVersion="11" ma:contentTypeDescription="Create a new document." ma:contentTypeScope="" ma:versionID="c026258fc917206951f691505cd60d9a">
  <xsd:schema xmlns:xsd="http://www.w3.org/2001/XMLSchema" xmlns:xs="http://www.w3.org/2001/XMLSchema" xmlns:p="http://schemas.microsoft.com/office/2006/metadata/properties" xmlns:ns2="fd3eef48-d270-4425-9136-9916a912f45f" xmlns:ns3="9dca8a34-52ec-4115-a37f-b9e7f2c5cb55" targetNamespace="http://schemas.microsoft.com/office/2006/metadata/properties" ma:root="true" ma:fieldsID="7e7dd436209d40f0a36d437ed1d7290d" ns2:_="" ns3:_="">
    <xsd:import namespace="fd3eef48-d270-4425-9136-9916a912f45f"/>
    <xsd:import namespace="9dca8a34-52ec-4115-a37f-b9e7f2c5cb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eef48-d270-4425-9136-9916a912f4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ca8a34-52ec-4115-a37f-b9e7f2c5cb5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AD7F40-8319-4FF6-8922-30C74FCAE4D3}">
  <ds:schemaRefs>
    <ds:schemaRef ds:uri="9dca8a34-52ec-4115-a37f-b9e7f2c5cb55"/>
    <ds:schemaRef ds:uri="http://schemas.openxmlformats.org/package/2006/metadata/core-properties"/>
    <ds:schemaRef ds:uri="http://purl.org/dc/dcmitype/"/>
    <ds:schemaRef ds:uri="fd3eef48-d270-4425-9136-9916a912f45f"/>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A117D49-D34D-4FD0-B954-789A6687C397}">
  <ds:schemaRefs>
    <ds:schemaRef ds:uri="9dca8a34-52ec-4115-a37f-b9e7f2c5cb55"/>
    <ds:schemaRef ds:uri="fd3eef48-d270-4425-9136-9916a912f4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E14FBB-9B5A-469A-BE6C-6F99CE366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Adora - Template</Template>
  <TotalTime>1149</TotalTime>
  <Words>3189</Words>
  <Application>Microsoft Office PowerPoint</Application>
  <PresentationFormat>Custom</PresentationFormat>
  <Paragraphs>469</Paragraphs>
  <Slides>34</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Bahnschrift Light SemiCondensed</vt:lpstr>
      <vt:lpstr>Bahnschrift SemiBold</vt:lpstr>
      <vt:lpstr>Calibri</vt:lpstr>
      <vt:lpstr>Wingdings</vt:lpstr>
      <vt:lpstr>Adora - Template</vt:lpstr>
      <vt:lpstr>Basic Elements of Python</vt:lpstr>
      <vt:lpstr>MODULE OVERVIEW</vt:lpstr>
      <vt:lpstr>MODULE LEARNING OBJECTIVES</vt:lpstr>
      <vt:lpstr>2.1 How to write a program?</vt:lpstr>
      <vt:lpstr>2.1 How to write a program?</vt:lpstr>
      <vt:lpstr>2.2 Python Data Types</vt:lpstr>
      <vt:lpstr>2.2 Python Data Types</vt:lpstr>
      <vt:lpstr>2.2.1 Text Data Type</vt:lpstr>
      <vt:lpstr>2.2.2 Numeric Data Type</vt:lpstr>
      <vt:lpstr>2.2.3 Collection Data Type</vt:lpstr>
      <vt:lpstr>2.2.3 Collection Data Type</vt:lpstr>
      <vt:lpstr>2.2.4 Boolean Data Type</vt:lpstr>
      <vt:lpstr>2.2.5 None Data Type</vt:lpstr>
      <vt:lpstr>2.3 Variables</vt:lpstr>
      <vt:lpstr>2.3 Variables</vt:lpstr>
      <vt:lpstr>2.3 Variables</vt:lpstr>
      <vt:lpstr>2.3 Variables</vt:lpstr>
      <vt:lpstr>2.3 Variables</vt:lpstr>
      <vt:lpstr>2.4 Operators</vt:lpstr>
      <vt:lpstr>2.4.1 Arithmetic Operators</vt:lpstr>
      <vt:lpstr>2.4.2 Assignment Operators</vt:lpstr>
      <vt:lpstr>2.4.2 Assignment Operators</vt:lpstr>
      <vt:lpstr>2.4.3 Comparison Operators</vt:lpstr>
      <vt:lpstr>2.4.4 Logical Operators</vt:lpstr>
      <vt:lpstr>2.4.5 Identity Operators</vt:lpstr>
      <vt:lpstr>2.4.5 Membership Operators</vt:lpstr>
      <vt:lpstr>2.5 Input/Output Operations</vt:lpstr>
      <vt:lpstr>2.5.1 Displaying a message using print( ) function</vt:lpstr>
      <vt:lpstr>2.5.1 Displaying a variable value using print( ) function</vt:lpstr>
      <vt:lpstr>2.5.1 Formatted print( ) function to display a combination of message and value</vt:lpstr>
      <vt:lpstr>2.5.1 Formatted print( ) function to display a combination of message and value</vt:lpstr>
      <vt:lpstr>2.5.2 Input () Functions</vt:lpstr>
      <vt:lpstr>2.5.2 Input () Functions</vt:lpstr>
      <vt:lpstr>2.6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Pauline Roa</dc:creator>
  <cp:lastModifiedBy>Mark Denver Adora</cp:lastModifiedBy>
  <cp:revision>136</cp:revision>
  <dcterms:created xsi:type="dcterms:W3CDTF">2021-03-22T00:32:14Z</dcterms:created>
  <dcterms:modified xsi:type="dcterms:W3CDTF">2024-08-28T01:30:00Z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0x01010063113A595FC6D544A7B2E756E45184D3</vt:lpwstr>
  </property>
</Properties>
</file>