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49"/>
  </p:notesMasterIdLst>
  <p:sldIdLst>
    <p:sldId id="296" r:id="rId5"/>
    <p:sldId id="315"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18" r:id="rId30"/>
    <p:sldId id="316" r:id="rId31"/>
    <p:sldId id="317" r:id="rId32"/>
    <p:sldId id="342" r:id="rId33"/>
    <p:sldId id="343" r:id="rId34"/>
    <p:sldId id="344" r:id="rId35"/>
    <p:sldId id="345" r:id="rId36"/>
    <p:sldId id="346" r:id="rId37"/>
    <p:sldId id="347" r:id="rId38"/>
    <p:sldId id="348" r:id="rId39"/>
    <p:sldId id="349" r:id="rId40"/>
    <p:sldId id="350" r:id="rId41"/>
    <p:sldId id="351" r:id="rId42"/>
    <p:sldId id="352" r:id="rId43"/>
    <p:sldId id="354" r:id="rId44"/>
    <p:sldId id="355" r:id="rId45"/>
    <p:sldId id="356" r:id="rId46"/>
    <p:sldId id="357" r:id="rId47"/>
    <p:sldId id="358" r:id="rId48"/>
  </p:sldIdLst>
  <p:sldSz cx="12801600" cy="8229600"/>
  <p:notesSz cx="6858000" cy="9144000"/>
  <p:defaultTextStyle>
    <a:defPPr>
      <a:defRPr lang="en-US"/>
    </a:defPPr>
    <a:lvl1pPr marL="0" algn="l" defTabSz="1009498" rtl="0" eaLnBrk="1" latinLnBrk="0" hangingPunct="1">
      <a:defRPr sz="2000" kern="1200">
        <a:solidFill>
          <a:schemeClr val="tx1"/>
        </a:solidFill>
        <a:latin typeface="+mn-lt"/>
        <a:ea typeface="+mn-ea"/>
        <a:cs typeface="+mn-cs"/>
      </a:defRPr>
    </a:lvl1pPr>
    <a:lvl2pPr marL="504749" algn="l" defTabSz="1009498" rtl="0" eaLnBrk="1" latinLnBrk="0" hangingPunct="1">
      <a:defRPr sz="2000" kern="1200">
        <a:solidFill>
          <a:schemeClr val="tx1"/>
        </a:solidFill>
        <a:latin typeface="+mn-lt"/>
        <a:ea typeface="+mn-ea"/>
        <a:cs typeface="+mn-cs"/>
      </a:defRPr>
    </a:lvl2pPr>
    <a:lvl3pPr marL="1009498" algn="l" defTabSz="1009498" rtl="0" eaLnBrk="1" latinLnBrk="0" hangingPunct="1">
      <a:defRPr sz="2000" kern="1200">
        <a:solidFill>
          <a:schemeClr val="tx1"/>
        </a:solidFill>
        <a:latin typeface="+mn-lt"/>
        <a:ea typeface="+mn-ea"/>
        <a:cs typeface="+mn-cs"/>
      </a:defRPr>
    </a:lvl3pPr>
    <a:lvl4pPr marL="1514246" algn="l" defTabSz="1009498" rtl="0" eaLnBrk="1" latinLnBrk="0" hangingPunct="1">
      <a:defRPr sz="2000" kern="1200">
        <a:solidFill>
          <a:schemeClr val="tx1"/>
        </a:solidFill>
        <a:latin typeface="+mn-lt"/>
        <a:ea typeface="+mn-ea"/>
        <a:cs typeface="+mn-cs"/>
      </a:defRPr>
    </a:lvl4pPr>
    <a:lvl5pPr marL="2018995" algn="l" defTabSz="1009498" rtl="0" eaLnBrk="1" latinLnBrk="0" hangingPunct="1">
      <a:defRPr sz="2000" kern="1200">
        <a:solidFill>
          <a:schemeClr val="tx1"/>
        </a:solidFill>
        <a:latin typeface="+mn-lt"/>
        <a:ea typeface="+mn-ea"/>
        <a:cs typeface="+mn-cs"/>
      </a:defRPr>
    </a:lvl5pPr>
    <a:lvl6pPr marL="2523744" algn="l" defTabSz="1009498" rtl="0" eaLnBrk="1" latinLnBrk="0" hangingPunct="1">
      <a:defRPr sz="2000" kern="1200">
        <a:solidFill>
          <a:schemeClr val="tx1"/>
        </a:solidFill>
        <a:latin typeface="+mn-lt"/>
        <a:ea typeface="+mn-ea"/>
        <a:cs typeface="+mn-cs"/>
      </a:defRPr>
    </a:lvl6pPr>
    <a:lvl7pPr marL="3028493" algn="l" defTabSz="1009498" rtl="0" eaLnBrk="1" latinLnBrk="0" hangingPunct="1">
      <a:defRPr sz="2000" kern="1200">
        <a:solidFill>
          <a:schemeClr val="tx1"/>
        </a:solidFill>
        <a:latin typeface="+mn-lt"/>
        <a:ea typeface="+mn-ea"/>
        <a:cs typeface="+mn-cs"/>
      </a:defRPr>
    </a:lvl7pPr>
    <a:lvl8pPr marL="3533242" algn="l" defTabSz="1009498" rtl="0" eaLnBrk="1" latinLnBrk="0" hangingPunct="1">
      <a:defRPr sz="2000" kern="1200">
        <a:solidFill>
          <a:schemeClr val="tx1"/>
        </a:solidFill>
        <a:latin typeface="+mn-lt"/>
        <a:ea typeface="+mn-ea"/>
        <a:cs typeface="+mn-cs"/>
      </a:defRPr>
    </a:lvl8pPr>
    <a:lvl9pPr marL="4037990" algn="l" defTabSz="1009498"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0000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00E7BD-2589-4600-A153-3E09FA8E4DF4}" v="1" dt="2021-06-20T13:50:43.367"/>
    <p1510:client id="{2C1AD898-D48C-40E0-94CD-12F9CCE45E8E}" v="1" dt="2021-06-20T09:47:30.506"/>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79893" autoAdjust="0"/>
  </p:normalViewPr>
  <p:slideViewPr>
    <p:cSldViewPr snapToGrid="0">
      <p:cViewPr varScale="1">
        <p:scale>
          <a:sx n="55" d="100"/>
          <a:sy n="55" d="100"/>
        </p:scale>
        <p:origin x="1613" y="43"/>
      </p:cViewPr>
      <p:guideLst>
        <p:guide orient="horz" pos="2592"/>
        <p:guide pos="403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ynante De Vera" userId="S::18ur0803_ms@psu.edu.ph::c4efa2b6-21d3-4480-bdae-785c90042ef4" providerId="AD" clId="Web-{1E00E7BD-2589-4600-A153-3E09FA8E4DF4}"/>
    <pc:docChg chg="delSld">
      <pc:chgData name="Reynante De Vera" userId="S::18ur0803_ms@psu.edu.ph::c4efa2b6-21d3-4480-bdae-785c90042ef4" providerId="AD" clId="Web-{1E00E7BD-2589-4600-A153-3E09FA8E4DF4}" dt="2021-06-20T13:50:43.367" v="0"/>
      <pc:docMkLst>
        <pc:docMk/>
      </pc:docMkLst>
      <pc:sldChg chg="del">
        <pc:chgData name="Reynante De Vera" userId="S::18ur0803_ms@psu.edu.ph::c4efa2b6-21d3-4480-bdae-785c90042ef4" providerId="AD" clId="Web-{1E00E7BD-2589-4600-A153-3E09FA8E4DF4}" dt="2021-06-20T13:50:43.367" v="0"/>
        <pc:sldMkLst>
          <pc:docMk/>
          <pc:sldMk cId="3295371940" sldId="288"/>
        </pc:sldMkLst>
      </pc:sldChg>
    </pc:docChg>
  </pc:docChgLst>
  <pc:docChgLst>
    <pc:chgData name="Nicole Dalisay" userId="S::18ur0783_ms@psu.edu.ph::64c24e0b-d87f-4674-b828-f4aefaa8f248" providerId="AD" clId="Web-{2C1AD898-D48C-40E0-94CD-12F9CCE45E8E}"/>
    <pc:docChg chg="addSld">
      <pc:chgData name="Nicole Dalisay" userId="S::18ur0783_ms@psu.edu.ph::64c24e0b-d87f-4674-b828-f4aefaa8f248" providerId="AD" clId="Web-{2C1AD898-D48C-40E0-94CD-12F9CCE45E8E}" dt="2021-06-20T09:47:30.506" v="0"/>
      <pc:docMkLst>
        <pc:docMk/>
      </pc:docMkLst>
      <pc:sldChg chg="new">
        <pc:chgData name="Nicole Dalisay" userId="S::18ur0783_ms@psu.edu.ph::64c24e0b-d87f-4674-b828-f4aefaa8f248" providerId="AD" clId="Web-{2C1AD898-D48C-40E0-94CD-12F9CCE45E8E}" dt="2021-06-20T09:47:30.506" v="0"/>
        <pc:sldMkLst>
          <pc:docMk/>
          <pc:sldMk cId="153487673" sldId="32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B75EF-69B3-4070-B22D-CC785B672964}" type="datetimeFigureOut">
              <a:rPr lang="en-PH" smtClean="0"/>
              <a:t>02/09/2024</a:t>
            </a:fld>
            <a:endParaRPr lang="en-PH"/>
          </a:p>
        </p:txBody>
      </p:sp>
      <p:sp>
        <p:nvSpPr>
          <p:cNvPr id="4" name="Slide Image Placeholder 3"/>
          <p:cNvSpPr>
            <a:spLocks noGrp="1" noRot="1" noChangeAspect="1"/>
          </p:cNvSpPr>
          <p:nvPr>
            <p:ph type="sldImg" idx="2"/>
          </p:nvPr>
        </p:nvSpPr>
        <p:spPr>
          <a:xfrm>
            <a:off x="1028700" y="1143000"/>
            <a:ext cx="48006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EF01BD-1372-43DB-A8D4-BEBC875FE474}" type="slidenum">
              <a:rPr lang="en-PH" smtClean="0"/>
              <a:t>‹#›</a:t>
            </a:fld>
            <a:endParaRPr lang="en-PH"/>
          </a:p>
        </p:txBody>
      </p:sp>
    </p:spTree>
    <p:extLst>
      <p:ext uri="{BB962C8B-B14F-4D97-AF65-F5344CB8AC3E}">
        <p14:creationId xmlns:p14="http://schemas.microsoft.com/office/powerpoint/2010/main" val="3812209651"/>
      </p:ext>
    </p:extLst>
  </p:cSld>
  <p:clrMap bg1="lt1" tx1="dk1" bg2="lt2" tx2="dk2" accent1="accent1" accent2="accent2" accent3="accent3" accent4="accent4" accent5="accent5" accent6="accent6" hlink="hlink" folHlink="folHlink"/>
  <p:notesStyle>
    <a:lvl1pPr marL="0" algn="l" defTabSz="1009498" rtl="0" eaLnBrk="1" latinLnBrk="0" hangingPunct="1">
      <a:defRPr sz="1300" kern="1200">
        <a:solidFill>
          <a:schemeClr val="tx1"/>
        </a:solidFill>
        <a:latin typeface="+mn-lt"/>
        <a:ea typeface="+mn-ea"/>
        <a:cs typeface="+mn-cs"/>
      </a:defRPr>
    </a:lvl1pPr>
    <a:lvl2pPr marL="504749" algn="l" defTabSz="1009498" rtl="0" eaLnBrk="1" latinLnBrk="0" hangingPunct="1">
      <a:defRPr sz="1300" kern="1200">
        <a:solidFill>
          <a:schemeClr val="tx1"/>
        </a:solidFill>
        <a:latin typeface="+mn-lt"/>
        <a:ea typeface="+mn-ea"/>
        <a:cs typeface="+mn-cs"/>
      </a:defRPr>
    </a:lvl2pPr>
    <a:lvl3pPr marL="1009498" algn="l" defTabSz="1009498" rtl="0" eaLnBrk="1" latinLnBrk="0" hangingPunct="1">
      <a:defRPr sz="1300" kern="1200">
        <a:solidFill>
          <a:schemeClr val="tx1"/>
        </a:solidFill>
        <a:latin typeface="+mn-lt"/>
        <a:ea typeface="+mn-ea"/>
        <a:cs typeface="+mn-cs"/>
      </a:defRPr>
    </a:lvl3pPr>
    <a:lvl4pPr marL="1514246" algn="l" defTabSz="1009498" rtl="0" eaLnBrk="1" latinLnBrk="0" hangingPunct="1">
      <a:defRPr sz="1300" kern="1200">
        <a:solidFill>
          <a:schemeClr val="tx1"/>
        </a:solidFill>
        <a:latin typeface="+mn-lt"/>
        <a:ea typeface="+mn-ea"/>
        <a:cs typeface="+mn-cs"/>
      </a:defRPr>
    </a:lvl4pPr>
    <a:lvl5pPr marL="2018995" algn="l" defTabSz="1009498" rtl="0" eaLnBrk="1" latinLnBrk="0" hangingPunct="1">
      <a:defRPr sz="1300" kern="1200">
        <a:solidFill>
          <a:schemeClr val="tx1"/>
        </a:solidFill>
        <a:latin typeface="+mn-lt"/>
        <a:ea typeface="+mn-ea"/>
        <a:cs typeface="+mn-cs"/>
      </a:defRPr>
    </a:lvl5pPr>
    <a:lvl6pPr marL="2523744" algn="l" defTabSz="1009498" rtl="0" eaLnBrk="1" latinLnBrk="0" hangingPunct="1">
      <a:defRPr sz="1300" kern="1200">
        <a:solidFill>
          <a:schemeClr val="tx1"/>
        </a:solidFill>
        <a:latin typeface="+mn-lt"/>
        <a:ea typeface="+mn-ea"/>
        <a:cs typeface="+mn-cs"/>
      </a:defRPr>
    </a:lvl6pPr>
    <a:lvl7pPr marL="3028493" algn="l" defTabSz="1009498" rtl="0" eaLnBrk="1" latinLnBrk="0" hangingPunct="1">
      <a:defRPr sz="1300" kern="1200">
        <a:solidFill>
          <a:schemeClr val="tx1"/>
        </a:solidFill>
        <a:latin typeface="+mn-lt"/>
        <a:ea typeface="+mn-ea"/>
        <a:cs typeface="+mn-cs"/>
      </a:defRPr>
    </a:lvl7pPr>
    <a:lvl8pPr marL="3533242" algn="l" defTabSz="1009498" rtl="0" eaLnBrk="1" latinLnBrk="0" hangingPunct="1">
      <a:defRPr sz="1300" kern="1200">
        <a:solidFill>
          <a:schemeClr val="tx1"/>
        </a:solidFill>
        <a:latin typeface="+mn-lt"/>
        <a:ea typeface="+mn-ea"/>
        <a:cs typeface="+mn-cs"/>
      </a:defRPr>
    </a:lvl8pPr>
    <a:lvl9pPr marL="4037990" algn="l" defTabSz="1009498"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0" i="0" kern="1200" dirty="0">
                <a:solidFill>
                  <a:schemeClr val="tx1"/>
                </a:solidFill>
                <a:effectLst/>
                <a:latin typeface="+mn-lt"/>
                <a:ea typeface="+mn-ea"/>
                <a:cs typeface="+mn-cs"/>
              </a:rPr>
              <a:t>These conditions can be used in several ways, most commonly in "if statements" and loops.</a:t>
            </a:r>
          </a:p>
          <a:p>
            <a:r>
              <a:rPr lang="en-US" sz="1300" b="0" i="0" kern="1200" dirty="0">
                <a:solidFill>
                  <a:schemeClr val="tx1"/>
                </a:solidFill>
                <a:effectLst/>
                <a:latin typeface="+mn-lt"/>
                <a:ea typeface="+mn-ea"/>
                <a:cs typeface="+mn-cs"/>
              </a:rPr>
              <a:t>An "if statement" is written by using the if keyword.</a:t>
            </a:r>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2</a:t>
            </a:fld>
            <a:endParaRPr lang="en-PH"/>
          </a:p>
        </p:txBody>
      </p:sp>
    </p:spTree>
    <p:extLst>
      <p:ext uri="{BB962C8B-B14F-4D97-AF65-F5344CB8AC3E}">
        <p14:creationId xmlns:p14="http://schemas.microsoft.com/office/powerpoint/2010/main" val="2846973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11</a:t>
            </a:fld>
            <a:endParaRPr lang="en-PH"/>
          </a:p>
        </p:txBody>
      </p:sp>
    </p:spTree>
    <p:extLst>
      <p:ext uri="{BB962C8B-B14F-4D97-AF65-F5344CB8AC3E}">
        <p14:creationId xmlns:p14="http://schemas.microsoft.com/office/powerpoint/2010/main" val="2846973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12</a:t>
            </a:fld>
            <a:endParaRPr lang="en-PH"/>
          </a:p>
        </p:txBody>
      </p:sp>
    </p:spTree>
    <p:extLst>
      <p:ext uri="{BB962C8B-B14F-4D97-AF65-F5344CB8AC3E}">
        <p14:creationId xmlns:p14="http://schemas.microsoft.com/office/powerpoint/2010/main" val="2846973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13</a:t>
            </a:fld>
            <a:endParaRPr lang="en-PH"/>
          </a:p>
        </p:txBody>
      </p:sp>
    </p:spTree>
    <p:extLst>
      <p:ext uri="{BB962C8B-B14F-4D97-AF65-F5344CB8AC3E}">
        <p14:creationId xmlns:p14="http://schemas.microsoft.com/office/powerpoint/2010/main" val="2846973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14</a:t>
            </a:fld>
            <a:endParaRPr lang="en-PH"/>
          </a:p>
        </p:txBody>
      </p:sp>
    </p:spTree>
    <p:extLst>
      <p:ext uri="{BB962C8B-B14F-4D97-AF65-F5344CB8AC3E}">
        <p14:creationId xmlns:p14="http://schemas.microsoft.com/office/powerpoint/2010/main" val="2846973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15</a:t>
            </a:fld>
            <a:endParaRPr lang="en-PH"/>
          </a:p>
        </p:txBody>
      </p:sp>
    </p:spTree>
    <p:extLst>
      <p:ext uri="{BB962C8B-B14F-4D97-AF65-F5344CB8AC3E}">
        <p14:creationId xmlns:p14="http://schemas.microsoft.com/office/powerpoint/2010/main" val="2846973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16</a:t>
            </a:fld>
            <a:endParaRPr lang="en-PH"/>
          </a:p>
        </p:txBody>
      </p:sp>
    </p:spTree>
    <p:extLst>
      <p:ext uri="{BB962C8B-B14F-4D97-AF65-F5344CB8AC3E}">
        <p14:creationId xmlns:p14="http://schemas.microsoft.com/office/powerpoint/2010/main" val="2846973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17</a:t>
            </a:fld>
            <a:endParaRPr lang="en-PH"/>
          </a:p>
        </p:txBody>
      </p:sp>
    </p:spTree>
    <p:extLst>
      <p:ext uri="{BB962C8B-B14F-4D97-AF65-F5344CB8AC3E}">
        <p14:creationId xmlns:p14="http://schemas.microsoft.com/office/powerpoint/2010/main" val="2846973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18</a:t>
            </a:fld>
            <a:endParaRPr lang="en-PH"/>
          </a:p>
        </p:txBody>
      </p:sp>
    </p:spTree>
    <p:extLst>
      <p:ext uri="{BB962C8B-B14F-4D97-AF65-F5344CB8AC3E}">
        <p14:creationId xmlns:p14="http://schemas.microsoft.com/office/powerpoint/2010/main" val="2846973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19</a:t>
            </a:fld>
            <a:endParaRPr lang="en-PH"/>
          </a:p>
        </p:txBody>
      </p:sp>
    </p:spTree>
    <p:extLst>
      <p:ext uri="{BB962C8B-B14F-4D97-AF65-F5344CB8AC3E}">
        <p14:creationId xmlns:p14="http://schemas.microsoft.com/office/powerpoint/2010/main" val="2846973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20</a:t>
            </a:fld>
            <a:endParaRPr lang="en-PH"/>
          </a:p>
        </p:txBody>
      </p:sp>
    </p:spTree>
    <p:extLst>
      <p:ext uri="{BB962C8B-B14F-4D97-AF65-F5344CB8AC3E}">
        <p14:creationId xmlns:p14="http://schemas.microsoft.com/office/powerpoint/2010/main" val="2846973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3</a:t>
            </a:fld>
            <a:endParaRPr lang="en-PH"/>
          </a:p>
        </p:txBody>
      </p:sp>
    </p:spTree>
    <p:extLst>
      <p:ext uri="{BB962C8B-B14F-4D97-AF65-F5344CB8AC3E}">
        <p14:creationId xmlns:p14="http://schemas.microsoft.com/office/powerpoint/2010/main" val="2846973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21</a:t>
            </a:fld>
            <a:endParaRPr lang="en-PH"/>
          </a:p>
        </p:txBody>
      </p:sp>
    </p:spTree>
    <p:extLst>
      <p:ext uri="{BB962C8B-B14F-4D97-AF65-F5344CB8AC3E}">
        <p14:creationId xmlns:p14="http://schemas.microsoft.com/office/powerpoint/2010/main" val="2846973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22</a:t>
            </a:fld>
            <a:endParaRPr lang="en-PH"/>
          </a:p>
        </p:txBody>
      </p:sp>
    </p:spTree>
    <p:extLst>
      <p:ext uri="{BB962C8B-B14F-4D97-AF65-F5344CB8AC3E}">
        <p14:creationId xmlns:p14="http://schemas.microsoft.com/office/powerpoint/2010/main" val="2846973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23</a:t>
            </a:fld>
            <a:endParaRPr lang="en-PH"/>
          </a:p>
        </p:txBody>
      </p:sp>
    </p:spTree>
    <p:extLst>
      <p:ext uri="{BB962C8B-B14F-4D97-AF65-F5344CB8AC3E}">
        <p14:creationId xmlns:p14="http://schemas.microsoft.com/office/powerpoint/2010/main" val="2846973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24</a:t>
            </a:fld>
            <a:endParaRPr lang="en-PH"/>
          </a:p>
        </p:txBody>
      </p:sp>
    </p:spTree>
    <p:extLst>
      <p:ext uri="{BB962C8B-B14F-4D97-AF65-F5344CB8AC3E}">
        <p14:creationId xmlns:p14="http://schemas.microsoft.com/office/powerpoint/2010/main" val="2846973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49EF01BD-1372-43DB-A8D4-BEBC875FE474}" type="slidenum">
              <a:rPr lang="en-PH" smtClean="0"/>
              <a:t>25</a:t>
            </a:fld>
            <a:endParaRPr lang="en-PH"/>
          </a:p>
        </p:txBody>
      </p:sp>
    </p:spTree>
    <p:extLst>
      <p:ext uri="{BB962C8B-B14F-4D97-AF65-F5344CB8AC3E}">
        <p14:creationId xmlns:p14="http://schemas.microsoft.com/office/powerpoint/2010/main" val="2846973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26</a:t>
            </a:fld>
            <a:endParaRPr lang="en-PH"/>
          </a:p>
        </p:txBody>
      </p:sp>
    </p:spTree>
    <p:extLst>
      <p:ext uri="{BB962C8B-B14F-4D97-AF65-F5344CB8AC3E}">
        <p14:creationId xmlns:p14="http://schemas.microsoft.com/office/powerpoint/2010/main" val="853750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30</a:t>
            </a:fld>
            <a:endParaRPr lang="en-PH"/>
          </a:p>
        </p:txBody>
      </p:sp>
    </p:spTree>
    <p:extLst>
      <p:ext uri="{BB962C8B-B14F-4D97-AF65-F5344CB8AC3E}">
        <p14:creationId xmlns:p14="http://schemas.microsoft.com/office/powerpoint/2010/main" val="1958979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31</a:t>
            </a:fld>
            <a:endParaRPr lang="en-PH"/>
          </a:p>
        </p:txBody>
      </p:sp>
    </p:spTree>
    <p:extLst>
      <p:ext uri="{BB962C8B-B14F-4D97-AF65-F5344CB8AC3E}">
        <p14:creationId xmlns:p14="http://schemas.microsoft.com/office/powerpoint/2010/main" val="19589797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0" i="0" kern="1200" dirty="0">
                <a:solidFill>
                  <a:schemeClr val="tx1"/>
                </a:solidFill>
                <a:effectLst/>
                <a:latin typeface="+mn-lt"/>
                <a:ea typeface="+mn-ea"/>
                <a:cs typeface="+mn-cs"/>
              </a:rPr>
              <a:t>Python has a set of built-in methods that you can use on strings.</a:t>
            </a:r>
          </a:p>
          <a:p>
            <a:r>
              <a:rPr lang="en-US" sz="1300" b="0" i="0" kern="1200" dirty="0">
                <a:solidFill>
                  <a:schemeClr val="tx1"/>
                </a:solidFill>
                <a:effectLst/>
                <a:latin typeface="+mn-lt"/>
                <a:ea typeface="+mn-ea"/>
                <a:cs typeface="+mn-cs"/>
              </a:rPr>
              <a:t>The </a:t>
            </a:r>
            <a:r>
              <a:rPr lang="en-US" dirty="0"/>
              <a:t>upper()</a:t>
            </a:r>
            <a:r>
              <a:rPr lang="en-US" sz="1300" b="0" i="0" kern="1200" dirty="0">
                <a:solidFill>
                  <a:schemeClr val="tx1"/>
                </a:solidFill>
                <a:effectLst/>
                <a:latin typeface="+mn-lt"/>
                <a:ea typeface="+mn-ea"/>
                <a:cs typeface="+mn-cs"/>
              </a:rPr>
              <a:t> method returns the string in upper case:</a:t>
            </a:r>
          </a:p>
          <a:p>
            <a:r>
              <a:rPr lang="en-US" sz="1300" b="0" i="0" kern="1200" dirty="0">
                <a:solidFill>
                  <a:schemeClr val="tx1"/>
                </a:solidFill>
                <a:effectLst/>
                <a:latin typeface="+mn-lt"/>
                <a:ea typeface="+mn-ea"/>
                <a:cs typeface="+mn-cs"/>
              </a:rPr>
              <a:t>a = "Hello, World!"</a:t>
            </a:r>
            <a:br>
              <a:rPr lang="en-US" dirty="0"/>
            </a:br>
            <a:r>
              <a:rPr lang="en-US" sz="1300" b="0" i="0" kern="1200" dirty="0">
                <a:solidFill>
                  <a:schemeClr val="tx1"/>
                </a:solidFill>
                <a:effectLst/>
                <a:latin typeface="+mn-lt"/>
                <a:ea typeface="+mn-ea"/>
                <a:cs typeface="+mn-cs"/>
              </a:rPr>
              <a:t>print(</a:t>
            </a:r>
            <a:r>
              <a:rPr lang="en-US" sz="1300" b="0" i="0" kern="1200" dirty="0" err="1">
                <a:solidFill>
                  <a:schemeClr val="tx1"/>
                </a:solidFill>
                <a:effectLst/>
                <a:latin typeface="+mn-lt"/>
                <a:ea typeface="+mn-ea"/>
                <a:cs typeface="+mn-cs"/>
              </a:rPr>
              <a:t>a.upper</a:t>
            </a:r>
            <a:r>
              <a:rPr lang="en-US" sz="1300" b="0" i="0" kern="1200" dirty="0">
                <a:solidFill>
                  <a:schemeClr val="tx1"/>
                </a:solidFill>
                <a:effectLst/>
                <a:latin typeface="+mn-lt"/>
                <a:ea typeface="+mn-ea"/>
                <a:cs typeface="+mn-cs"/>
              </a:rPr>
              <a:t>())</a:t>
            </a:r>
          </a:p>
          <a:p>
            <a:endParaRPr lang="en-US" sz="1300" b="0" i="0" kern="1200" dirty="0">
              <a:solidFill>
                <a:schemeClr val="tx1"/>
              </a:solidFill>
              <a:effectLst/>
              <a:latin typeface="+mn-lt"/>
              <a:ea typeface="+mn-ea"/>
              <a:cs typeface="+mn-cs"/>
            </a:endParaRPr>
          </a:p>
          <a:p>
            <a:r>
              <a:rPr lang="en-US" sz="1300" b="0" i="0" kern="1200" dirty="0">
                <a:solidFill>
                  <a:schemeClr val="tx1"/>
                </a:solidFill>
                <a:effectLst/>
                <a:latin typeface="+mn-lt"/>
                <a:ea typeface="+mn-ea"/>
                <a:cs typeface="+mn-cs"/>
              </a:rPr>
              <a:t>The </a:t>
            </a:r>
            <a:r>
              <a:rPr lang="en-US" dirty="0"/>
              <a:t>lower()</a:t>
            </a:r>
            <a:r>
              <a:rPr lang="en-US" sz="1300" b="0" i="0" kern="1200" dirty="0">
                <a:solidFill>
                  <a:schemeClr val="tx1"/>
                </a:solidFill>
                <a:effectLst/>
                <a:latin typeface="+mn-lt"/>
                <a:ea typeface="+mn-ea"/>
                <a:cs typeface="+mn-cs"/>
              </a:rPr>
              <a:t> method returns the string in lower case:</a:t>
            </a:r>
          </a:p>
          <a:p>
            <a:r>
              <a:rPr lang="en-US" sz="1300" b="0" i="0" kern="1200" dirty="0">
                <a:solidFill>
                  <a:schemeClr val="tx1"/>
                </a:solidFill>
                <a:effectLst/>
                <a:latin typeface="+mn-lt"/>
                <a:ea typeface="+mn-ea"/>
                <a:cs typeface="+mn-cs"/>
              </a:rPr>
              <a:t>a = "Hello, World!"</a:t>
            </a:r>
            <a:br>
              <a:rPr lang="en-US" dirty="0"/>
            </a:br>
            <a:r>
              <a:rPr lang="en-US" sz="1300" b="0" i="0" kern="1200" dirty="0">
                <a:solidFill>
                  <a:schemeClr val="tx1"/>
                </a:solidFill>
                <a:effectLst/>
                <a:latin typeface="+mn-lt"/>
                <a:ea typeface="+mn-ea"/>
                <a:cs typeface="+mn-cs"/>
              </a:rPr>
              <a:t>print(</a:t>
            </a:r>
            <a:r>
              <a:rPr lang="en-US" sz="1300" b="0" i="0" kern="1200" dirty="0" err="1">
                <a:solidFill>
                  <a:schemeClr val="tx1"/>
                </a:solidFill>
                <a:effectLst/>
                <a:latin typeface="+mn-lt"/>
                <a:ea typeface="+mn-ea"/>
                <a:cs typeface="+mn-cs"/>
              </a:rPr>
              <a:t>a.lower</a:t>
            </a:r>
            <a:r>
              <a:rPr lang="en-US" sz="1300" b="0" i="0" kern="1200" dirty="0">
                <a:solidFill>
                  <a:schemeClr val="tx1"/>
                </a:solidFill>
                <a:effectLst/>
                <a:latin typeface="+mn-lt"/>
                <a:ea typeface="+mn-ea"/>
                <a:cs typeface="+mn-cs"/>
              </a:rPr>
              <a:t>())</a:t>
            </a:r>
          </a:p>
          <a:p>
            <a:endParaRPr lang="en-US" sz="1300" b="0" i="0" kern="1200" dirty="0">
              <a:solidFill>
                <a:schemeClr val="tx1"/>
              </a:solidFill>
              <a:effectLst/>
              <a:latin typeface="+mn-lt"/>
              <a:ea typeface="+mn-ea"/>
              <a:cs typeface="+mn-cs"/>
            </a:endParaRPr>
          </a:p>
          <a:p>
            <a:pPr marL="0" marR="0" indent="0" algn="l" defTabSz="1009498" rtl="0" eaLnBrk="1" fontAlgn="auto" latinLnBrk="0" hangingPunct="1">
              <a:lnSpc>
                <a:spcPct val="100000"/>
              </a:lnSpc>
              <a:spcBef>
                <a:spcPts val="0"/>
              </a:spcBef>
              <a:spcAft>
                <a:spcPts val="0"/>
              </a:spcAft>
              <a:buClrTx/>
              <a:buSzTx/>
              <a:buFontTx/>
              <a:buNone/>
              <a:tabLst/>
              <a:defRPr/>
            </a:pPr>
            <a:r>
              <a:rPr lang="en-US" sz="1300" b="0" i="0" kern="1200" dirty="0">
                <a:solidFill>
                  <a:schemeClr val="tx1"/>
                </a:solidFill>
                <a:effectLst/>
                <a:latin typeface="+mn-lt"/>
                <a:ea typeface="+mn-ea"/>
                <a:cs typeface="+mn-cs"/>
              </a:rPr>
              <a:t>Remove Whitespace</a:t>
            </a:r>
          </a:p>
          <a:p>
            <a:r>
              <a:rPr lang="en-US" sz="1300" b="0" i="0" kern="1200" dirty="0">
                <a:solidFill>
                  <a:schemeClr val="tx1"/>
                </a:solidFill>
                <a:effectLst/>
                <a:latin typeface="+mn-lt"/>
                <a:ea typeface="+mn-ea"/>
                <a:cs typeface="+mn-cs"/>
              </a:rPr>
              <a:t>Whitespace is the space before and/or after the actual text, and very often you want to remove this space.</a:t>
            </a:r>
          </a:p>
          <a:p>
            <a:r>
              <a:rPr lang="en-US" sz="1300" b="0" i="0" kern="1200" dirty="0">
                <a:solidFill>
                  <a:schemeClr val="tx1"/>
                </a:solidFill>
                <a:effectLst/>
                <a:latin typeface="+mn-lt"/>
                <a:ea typeface="+mn-ea"/>
                <a:cs typeface="+mn-cs"/>
              </a:rPr>
              <a:t>The </a:t>
            </a:r>
            <a:r>
              <a:rPr lang="en-US" dirty="0"/>
              <a:t>strip()</a:t>
            </a:r>
            <a:r>
              <a:rPr lang="en-US" sz="1300" b="0" i="0" kern="1200" dirty="0">
                <a:solidFill>
                  <a:schemeClr val="tx1"/>
                </a:solidFill>
                <a:effectLst/>
                <a:latin typeface="+mn-lt"/>
                <a:ea typeface="+mn-ea"/>
                <a:cs typeface="+mn-cs"/>
              </a:rPr>
              <a:t> method removes any whitespace from the beginning or the end:</a:t>
            </a:r>
          </a:p>
          <a:p>
            <a:r>
              <a:rPr lang="en-US" sz="1300" b="0" i="0" kern="1200" dirty="0">
                <a:solidFill>
                  <a:schemeClr val="tx1"/>
                </a:solidFill>
                <a:effectLst/>
                <a:latin typeface="+mn-lt"/>
                <a:ea typeface="+mn-ea"/>
                <a:cs typeface="+mn-cs"/>
              </a:rPr>
              <a:t>a = " Hello, World! "</a:t>
            </a:r>
            <a:br>
              <a:rPr lang="en-US" dirty="0"/>
            </a:br>
            <a:r>
              <a:rPr lang="en-US" sz="1300" b="0" i="0" kern="1200" dirty="0">
                <a:solidFill>
                  <a:schemeClr val="tx1"/>
                </a:solidFill>
                <a:effectLst/>
                <a:latin typeface="+mn-lt"/>
                <a:ea typeface="+mn-ea"/>
                <a:cs typeface="+mn-cs"/>
              </a:rPr>
              <a:t>print(</a:t>
            </a:r>
            <a:r>
              <a:rPr lang="en-US" sz="1300" b="0" i="0" kern="1200" dirty="0" err="1">
                <a:solidFill>
                  <a:schemeClr val="tx1"/>
                </a:solidFill>
                <a:effectLst/>
                <a:latin typeface="+mn-lt"/>
                <a:ea typeface="+mn-ea"/>
                <a:cs typeface="+mn-cs"/>
              </a:rPr>
              <a:t>a.strip</a:t>
            </a:r>
            <a:r>
              <a:rPr lang="en-US" sz="13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9EF01BD-1372-43DB-A8D4-BEBC875FE474}" type="slidenum">
              <a:rPr lang="en-PH" smtClean="0"/>
              <a:t>32</a:t>
            </a:fld>
            <a:endParaRPr lang="en-PH"/>
          </a:p>
        </p:txBody>
      </p:sp>
    </p:spTree>
    <p:extLst>
      <p:ext uri="{BB962C8B-B14F-4D97-AF65-F5344CB8AC3E}">
        <p14:creationId xmlns:p14="http://schemas.microsoft.com/office/powerpoint/2010/main" val="19589797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33</a:t>
            </a:fld>
            <a:endParaRPr lang="en-PH"/>
          </a:p>
        </p:txBody>
      </p:sp>
    </p:spTree>
    <p:extLst>
      <p:ext uri="{BB962C8B-B14F-4D97-AF65-F5344CB8AC3E}">
        <p14:creationId xmlns:p14="http://schemas.microsoft.com/office/powerpoint/2010/main" val="1958979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0" i="0" kern="1200" dirty="0">
                <a:solidFill>
                  <a:schemeClr val="tx1"/>
                </a:solidFill>
                <a:effectLst/>
                <a:latin typeface="+mn-lt"/>
                <a:ea typeface="+mn-ea"/>
                <a:cs typeface="+mn-cs"/>
              </a:rPr>
              <a:t>If statement, without indentation (will raise an error):</a:t>
            </a:r>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4</a:t>
            </a:fld>
            <a:endParaRPr lang="en-PH"/>
          </a:p>
        </p:txBody>
      </p:sp>
    </p:spTree>
    <p:extLst>
      <p:ext uri="{BB962C8B-B14F-4D97-AF65-F5344CB8AC3E}">
        <p14:creationId xmlns:p14="http://schemas.microsoft.com/office/powerpoint/2010/main" val="28469730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34</a:t>
            </a:fld>
            <a:endParaRPr lang="en-PH"/>
          </a:p>
        </p:txBody>
      </p:sp>
    </p:spTree>
    <p:extLst>
      <p:ext uri="{BB962C8B-B14F-4D97-AF65-F5344CB8AC3E}">
        <p14:creationId xmlns:p14="http://schemas.microsoft.com/office/powerpoint/2010/main" val="1958979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35</a:t>
            </a:fld>
            <a:endParaRPr lang="en-PH"/>
          </a:p>
        </p:txBody>
      </p:sp>
    </p:spTree>
    <p:extLst>
      <p:ext uri="{BB962C8B-B14F-4D97-AF65-F5344CB8AC3E}">
        <p14:creationId xmlns:p14="http://schemas.microsoft.com/office/powerpoint/2010/main" val="19589797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36</a:t>
            </a:fld>
            <a:endParaRPr lang="en-PH"/>
          </a:p>
        </p:txBody>
      </p:sp>
    </p:spTree>
    <p:extLst>
      <p:ext uri="{BB962C8B-B14F-4D97-AF65-F5344CB8AC3E}">
        <p14:creationId xmlns:p14="http://schemas.microsoft.com/office/powerpoint/2010/main" val="19589797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37</a:t>
            </a:fld>
            <a:endParaRPr lang="en-PH"/>
          </a:p>
        </p:txBody>
      </p:sp>
    </p:spTree>
    <p:extLst>
      <p:ext uri="{BB962C8B-B14F-4D97-AF65-F5344CB8AC3E}">
        <p14:creationId xmlns:p14="http://schemas.microsoft.com/office/powerpoint/2010/main" val="19589797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38</a:t>
            </a:fld>
            <a:endParaRPr lang="en-PH"/>
          </a:p>
        </p:txBody>
      </p:sp>
    </p:spTree>
    <p:extLst>
      <p:ext uri="{BB962C8B-B14F-4D97-AF65-F5344CB8AC3E}">
        <p14:creationId xmlns:p14="http://schemas.microsoft.com/office/powerpoint/2010/main" val="19589797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39</a:t>
            </a:fld>
            <a:endParaRPr lang="en-PH"/>
          </a:p>
        </p:txBody>
      </p:sp>
    </p:spTree>
    <p:extLst>
      <p:ext uri="{BB962C8B-B14F-4D97-AF65-F5344CB8AC3E}">
        <p14:creationId xmlns:p14="http://schemas.microsoft.com/office/powerpoint/2010/main" val="19589797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40</a:t>
            </a:fld>
            <a:endParaRPr lang="en-PH"/>
          </a:p>
        </p:txBody>
      </p:sp>
    </p:spTree>
    <p:extLst>
      <p:ext uri="{BB962C8B-B14F-4D97-AF65-F5344CB8AC3E}">
        <p14:creationId xmlns:p14="http://schemas.microsoft.com/office/powerpoint/2010/main" val="19589797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41</a:t>
            </a:fld>
            <a:endParaRPr lang="en-PH"/>
          </a:p>
        </p:txBody>
      </p:sp>
    </p:spTree>
    <p:extLst>
      <p:ext uri="{BB962C8B-B14F-4D97-AF65-F5344CB8AC3E}">
        <p14:creationId xmlns:p14="http://schemas.microsoft.com/office/powerpoint/2010/main" val="19589797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42</a:t>
            </a:fld>
            <a:endParaRPr lang="en-PH"/>
          </a:p>
        </p:txBody>
      </p:sp>
    </p:spTree>
    <p:extLst>
      <p:ext uri="{BB962C8B-B14F-4D97-AF65-F5344CB8AC3E}">
        <p14:creationId xmlns:p14="http://schemas.microsoft.com/office/powerpoint/2010/main" val="19589797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43</a:t>
            </a:fld>
            <a:endParaRPr lang="en-PH"/>
          </a:p>
        </p:txBody>
      </p:sp>
    </p:spTree>
    <p:extLst>
      <p:ext uri="{BB962C8B-B14F-4D97-AF65-F5344CB8AC3E}">
        <p14:creationId xmlns:p14="http://schemas.microsoft.com/office/powerpoint/2010/main" val="1958979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5</a:t>
            </a:fld>
            <a:endParaRPr lang="en-PH"/>
          </a:p>
        </p:txBody>
      </p:sp>
    </p:spTree>
    <p:extLst>
      <p:ext uri="{BB962C8B-B14F-4D97-AF65-F5344CB8AC3E}">
        <p14:creationId xmlns:p14="http://schemas.microsoft.com/office/powerpoint/2010/main" val="28469730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44</a:t>
            </a:fld>
            <a:endParaRPr lang="en-PH"/>
          </a:p>
        </p:txBody>
      </p:sp>
    </p:spTree>
    <p:extLst>
      <p:ext uri="{BB962C8B-B14F-4D97-AF65-F5344CB8AC3E}">
        <p14:creationId xmlns:p14="http://schemas.microsoft.com/office/powerpoint/2010/main" val="1958979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6</a:t>
            </a:fld>
            <a:endParaRPr lang="en-PH"/>
          </a:p>
        </p:txBody>
      </p:sp>
    </p:spTree>
    <p:extLst>
      <p:ext uri="{BB962C8B-B14F-4D97-AF65-F5344CB8AC3E}">
        <p14:creationId xmlns:p14="http://schemas.microsoft.com/office/powerpoint/2010/main" val="2846973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7</a:t>
            </a:fld>
            <a:endParaRPr lang="en-PH"/>
          </a:p>
        </p:txBody>
      </p:sp>
    </p:spTree>
    <p:extLst>
      <p:ext uri="{BB962C8B-B14F-4D97-AF65-F5344CB8AC3E}">
        <p14:creationId xmlns:p14="http://schemas.microsoft.com/office/powerpoint/2010/main" val="2846973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8</a:t>
            </a:fld>
            <a:endParaRPr lang="en-PH"/>
          </a:p>
        </p:txBody>
      </p:sp>
    </p:spTree>
    <p:extLst>
      <p:ext uri="{BB962C8B-B14F-4D97-AF65-F5344CB8AC3E}">
        <p14:creationId xmlns:p14="http://schemas.microsoft.com/office/powerpoint/2010/main" val="2846973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9</a:t>
            </a:fld>
            <a:endParaRPr lang="en-PH"/>
          </a:p>
        </p:txBody>
      </p:sp>
    </p:spTree>
    <p:extLst>
      <p:ext uri="{BB962C8B-B14F-4D97-AF65-F5344CB8AC3E}">
        <p14:creationId xmlns:p14="http://schemas.microsoft.com/office/powerpoint/2010/main" val="2846973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F01BD-1372-43DB-A8D4-BEBC875FE474}" type="slidenum">
              <a:rPr lang="en-PH" smtClean="0"/>
              <a:t>10</a:t>
            </a:fld>
            <a:endParaRPr lang="en-PH"/>
          </a:p>
        </p:txBody>
      </p:sp>
    </p:spTree>
    <p:extLst>
      <p:ext uri="{BB962C8B-B14F-4D97-AF65-F5344CB8AC3E}">
        <p14:creationId xmlns:p14="http://schemas.microsoft.com/office/powerpoint/2010/main" val="2846973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D76B022-9367-41C4-BA0B-21BF0D31E5C2}"/>
              </a:ext>
            </a:extLst>
          </p:cNvPr>
          <p:cNvSpPr/>
          <p:nvPr/>
        </p:nvSpPr>
        <p:spPr>
          <a:xfrm>
            <a:off x="778764" y="1389506"/>
            <a:ext cx="11244072" cy="2725294"/>
          </a:xfrm>
          <a:prstGeom prst="roundRect">
            <a:avLst>
              <a:gd name="adj" fmla="val 778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EEA2F9E1-F5B7-4E25-A6FC-BCE752FC4265}"/>
              </a:ext>
            </a:extLst>
          </p:cNvPr>
          <p:cNvSpPr>
            <a:spLocks noGrp="1"/>
          </p:cNvSpPr>
          <p:nvPr>
            <p:ph type="ctrTitle"/>
          </p:nvPr>
        </p:nvSpPr>
        <p:spPr>
          <a:xfrm>
            <a:off x="778764" y="1389506"/>
            <a:ext cx="11244072" cy="2725294"/>
          </a:xfrm>
          <a:prstGeom prst="rect">
            <a:avLst/>
          </a:prstGeom>
        </p:spPr>
        <p:txBody>
          <a:bodyPr anchor="ctr"/>
          <a:lstStyle>
            <a:lvl1pPr algn="ctr">
              <a:defRPr sz="6600">
                <a:solidFill>
                  <a:schemeClr val="bg1">
                    <a:lumMod val="95000"/>
                  </a:schemeClr>
                </a:solidFill>
              </a:defRPr>
            </a:lvl1pPr>
          </a:lstStyle>
          <a:p>
            <a:r>
              <a:rPr lang="en-US"/>
              <a:t>Click to edit Master title style</a:t>
            </a:r>
            <a:endParaRPr lang="en-PH"/>
          </a:p>
        </p:txBody>
      </p:sp>
      <p:sp>
        <p:nvSpPr>
          <p:cNvPr id="3" name="Subtitle 2">
            <a:extLst>
              <a:ext uri="{FF2B5EF4-FFF2-40B4-BE49-F238E27FC236}">
                <a16:creationId xmlns:a16="http://schemas.microsoft.com/office/drawing/2014/main" id="{4474B652-5AA3-4735-AED1-EC1163ADC39B}"/>
              </a:ext>
            </a:extLst>
          </p:cNvPr>
          <p:cNvSpPr>
            <a:spLocks noGrp="1"/>
          </p:cNvSpPr>
          <p:nvPr>
            <p:ph type="subTitle" idx="1"/>
          </p:nvPr>
        </p:nvSpPr>
        <p:spPr>
          <a:xfrm>
            <a:off x="1600200" y="4322446"/>
            <a:ext cx="9601200" cy="1986914"/>
          </a:xfrm>
          <a:prstGeom prst="rect">
            <a:avLst/>
          </a:prstGeom>
        </p:spPr>
        <p:txBody>
          <a:bodyPr>
            <a:normAutofit/>
          </a:bodyPr>
          <a:lstStyle>
            <a:lvl1pPr marL="0" indent="0" algn="ctr">
              <a:buNone/>
              <a:defRPr sz="2000"/>
            </a:lvl1pPr>
            <a:lvl2pPr marL="504749" indent="0" algn="ctr">
              <a:buNone/>
              <a:defRPr sz="2200"/>
            </a:lvl2pPr>
            <a:lvl3pPr marL="1009498" indent="0" algn="ctr">
              <a:buNone/>
              <a:defRPr sz="2000"/>
            </a:lvl3pPr>
            <a:lvl4pPr marL="1514246" indent="0" algn="ctr">
              <a:buNone/>
              <a:defRPr sz="1800"/>
            </a:lvl4pPr>
            <a:lvl5pPr marL="2018995" indent="0" algn="ctr">
              <a:buNone/>
              <a:defRPr sz="1800"/>
            </a:lvl5pPr>
            <a:lvl6pPr marL="2523744" indent="0" algn="ctr">
              <a:buNone/>
              <a:defRPr sz="1800"/>
            </a:lvl6pPr>
            <a:lvl7pPr marL="3028493" indent="0" algn="ctr">
              <a:buNone/>
              <a:defRPr sz="1800"/>
            </a:lvl7pPr>
            <a:lvl8pPr marL="3533242" indent="0" algn="ctr">
              <a:buNone/>
              <a:defRPr sz="1800"/>
            </a:lvl8pPr>
            <a:lvl9pPr marL="4037990" indent="0" algn="ctr">
              <a:buNone/>
              <a:defRPr sz="1800"/>
            </a:lvl9pPr>
          </a:lstStyle>
          <a:p>
            <a:r>
              <a:rPr lang="en-US"/>
              <a:t>Click to edit Master subtitle style</a:t>
            </a:r>
            <a:endParaRPr lang="en-PH"/>
          </a:p>
        </p:txBody>
      </p:sp>
      <p:sp>
        <p:nvSpPr>
          <p:cNvPr id="14" name="Footer Placeholder 4">
            <a:extLst>
              <a:ext uri="{FF2B5EF4-FFF2-40B4-BE49-F238E27FC236}">
                <a16:creationId xmlns:a16="http://schemas.microsoft.com/office/drawing/2014/main" id="{4FA3BCA6-44C4-4FE2-A65E-71B4D93A67B1}"/>
              </a:ext>
            </a:extLst>
          </p:cNvPr>
          <p:cNvSpPr>
            <a:spLocks noGrp="1"/>
          </p:cNvSpPr>
          <p:nvPr>
            <p:ph type="ftr" sz="quarter" idx="3"/>
          </p:nvPr>
        </p:nvSpPr>
        <p:spPr>
          <a:xfrm>
            <a:off x="-1" y="7687819"/>
            <a:ext cx="6400799" cy="438150"/>
          </a:xfrm>
          <a:prstGeom prst="rect">
            <a:avLst/>
          </a:prstGeom>
        </p:spPr>
        <p:txBody>
          <a:bodyPr vert="horz" lIns="100950" tIns="50475" rIns="100950" bIns="50475" rtlCol="0" anchor="ctr"/>
          <a:lstStyle>
            <a:lvl1pPr algn="ctr">
              <a:defRPr sz="2200" b="1">
                <a:solidFill>
                  <a:schemeClr val="bg1"/>
                </a:solidFill>
              </a:defRPr>
            </a:lvl1pPr>
          </a:lstStyle>
          <a:p>
            <a:r>
              <a:rPr lang="en-US"/>
              <a:t>ELECTIVE 1 Web Systems and Technologies 2</a:t>
            </a:r>
            <a:endParaRPr lang="en-PH"/>
          </a:p>
        </p:txBody>
      </p:sp>
      <p:sp>
        <p:nvSpPr>
          <p:cNvPr id="15" name="Slide Number Placeholder 5">
            <a:extLst>
              <a:ext uri="{FF2B5EF4-FFF2-40B4-BE49-F238E27FC236}">
                <a16:creationId xmlns:a16="http://schemas.microsoft.com/office/drawing/2014/main" id="{A9801C49-0FD2-4A06-B0FE-852DE9C64C32}"/>
              </a:ext>
            </a:extLst>
          </p:cNvPr>
          <p:cNvSpPr>
            <a:spLocks noGrp="1"/>
          </p:cNvSpPr>
          <p:nvPr>
            <p:ph type="sldNum" sz="quarter" idx="4"/>
          </p:nvPr>
        </p:nvSpPr>
        <p:spPr>
          <a:xfrm>
            <a:off x="11921491" y="7687819"/>
            <a:ext cx="518325" cy="438150"/>
          </a:xfrm>
          <a:prstGeom prst="rect">
            <a:avLst/>
          </a:prstGeom>
        </p:spPr>
        <p:txBody>
          <a:bodyPr/>
          <a:lstStyle>
            <a:lvl1pPr>
              <a:defRPr b="1">
                <a:solidFill>
                  <a:schemeClr val="bg1"/>
                </a:solidFill>
              </a:defRPr>
            </a:lvl1pPr>
          </a:lstStyle>
          <a:p>
            <a:fld id="{69CFFD1D-FF66-4D54-A1AC-3D5574F8D7F0}" type="slidenum">
              <a:rPr lang="en-PH" smtClean="0"/>
              <a:t>‹#›</a:t>
            </a:fld>
            <a:endParaRPr lang="en-PH"/>
          </a:p>
        </p:txBody>
      </p:sp>
    </p:spTree>
    <p:extLst>
      <p:ext uri="{BB962C8B-B14F-4D97-AF65-F5344CB8AC3E}">
        <p14:creationId xmlns:p14="http://schemas.microsoft.com/office/powerpoint/2010/main" val="314527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F72F2AF4-FA16-4495-8D3E-309303204890}"/>
              </a:ext>
            </a:extLst>
          </p:cNvPr>
          <p:cNvSpPr>
            <a:spLocks noGrp="1"/>
          </p:cNvSpPr>
          <p:nvPr>
            <p:ph type="body" orient="vert" idx="1"/>
          </p:nvPr>
        </p:nvSpPr>
        <p:spPr>
          <a:xfrm>
            <a:off x="880110" y="1437282"/>
            <a:ext cx="11041380" cy="597507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7586670-2893-4D30-985C-103C70C958FA}"/>
              </a:ext>
            </a:extLst>
          </p:cNvPr>
          <p:cNvSpPr>
            <a:spLocks noGrp="1"/>
          </p:cNvSpPr>
          <p:nvPr>
            <p:ph type="dt" sz="half" idx="10"/>
          </p:nvPr>
        </p:nvSpPr>
        <p:spPr>
          <a:xfrm>
            <a:off x="880110" y="7627621"/>
            <a:ext cx="2880360" cy="438150"/>
          </a:xfrm>
          <a:prstGeom prst="rect">
            <a:avLst/>
          </a:prstGeom>
        </p:spPr>
        <p:txBody>
          <a:bodyPr lIns="100950" tIns="50475" rIns="100950" bIns="50475"/>
          <a:lstStyle/>
          <a:p>
            <a:endParaRPr lang="en-PH"/>
          </a:p>
        </p:txBody>
      </p:sp>
      <p:sp>
        <p:nvSpPr>
          <p:cNvPr id="5" name="Footer Placeholder 4">
            <a:extLst>
              <a:ext uri="{FF2B5EF4-FFF2-40B4-BE49-F238E27FC236}">
                <a16:creationId xmlns:a16="http://schemas.microsoft.com/office/drawing/2014/main" id="{D15946A2-2F62-4B13-BD96-119C12CB81D4}"/>
              </a:ext>
            </a:extLst>
          </p:cNvPr>
          <p:cNvSpPr>
            <a:spLocks noGrp="1"/>
          </p:cNvSpPr>
          <p:nvPr>
            <p:ph type="ftr" sz="quarter" idx="11"/>
          </p:nvPr>
        </p:nvSpPr>
        <p:spPr>
          <a:xfrm>
            <a:off x="-1" y="7687819"/>
            <a:ext cx="6400799" cy="438150"/>
          </a:xfrm>
          <a:prstGeom prst="rect">
            <a:avLst/>
          </a:prstGeom>
        </p:spPr>
        <p:txBody>
          <a:bodyPr/>
          <a:lstStyle/>
          <a:p>
            <a:r>
              <a:rPr lang="en-US"/>
              <a:t>ELECTIVE 1 Web Systems and Technologies 2</a:t>
            </a:r>
            <a:endParaRPr lang="en-PH"/>
          </a:p>
        </p:txBody>
      </p:sp>
      <p:sp>
        <p:nvSpPr>
          <p:cNvPr id="6" name="Slide Number Placeholder 5">
            <a:extLst>
              <a:ext uri="{FF2B5EF4-FFF2-40B4-BE49-F238E27FC236}">
                <a16:creationId xmlns:a16="http://schemas.microsoft.com/office/drawing/2014/main" id="{F3BCAC7A-D57A-410D-B8F3-F6736DBF4816}"/>
              </a:ext>
            </a:extLst>
          </p:cNvPr>
          <p:cNvSpPr>
            <a:spLocks noGrp="1"/>
          </p:cNvSpPr>
          <p:nvPr>
            <p:ph type="sldNum" sz="quarter" idx="12"/>
          </p:nvPr>
        </p:nvSpPr>
        <p:spPr>
          <a:xfrm>
            <a:off x="9041130" y="7627621"/>
            <a:ext cx="2880360" cy="438150"/>
          </a:xfrm>
          <a:prstGeom prst="rect">
            <a:avLst/>
          </a:prstGeom>
        </p:spPr>
        <p:txBody>
          <a:bodyPr/>
          <a:lstStyle/>
          <a:p>
            <a:fld id="{69CFFD1D-FF66-4D54-A1AC-3D5574F8D7F0}" type="slidenum">
              <a:rPr lang="en-PH" smtClean="0"/>
              <a:t>‹#›</a:t>
            </a:fld>
            <a:endParaRPr lang="en-PH"/>
          </a:p>
        </p:txBody>
      </p:sp>
      <p:sp>
        <p:nvSpPr>
          <p:cNvPr id="7" name="Rectangle: Rounded Corners 6">
            <a:extLst>
              <a:ext uri="{FF2B5EF4-FFF2-40B4-BE49-F238E27FC236}">
                <a16:creationId xmlns:a16="http://schemas.microsoft.com/office/drawing/2014/main" id="{7169FAAF-B749-43C3-97B6-59A0C1E9013F}"/>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8" name="Rectangle: Rounded Corners 7">
            <a:extLst>
              <a:ext uri="{FF2B5EF4-FFF2-40B4-BE49-F238E27FC236}">
                <a16:creationId xmlns:a16="http://schemas.microsoft.com/office/drawing/2014/main" id="{118FD589-DDAF-40D6-BE27-0E5AECF1B5EE}"/>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9" name="Footer Placeholder 4">
            <a:extLst>
              <a:ext uri="{FF2B5EF4-FFF2-40B4-BE49-F238E27FC236}">
                <a16:creationId xmlns:a16="http://schemas.microsoft.com/office/drawing/2014/main" id="{78BCD69B-A2A8-4E4F-A1BB-60618A3DEDD9}"/>
              </a:ext>
            </a:extLst>
          </p:cNvPr>
          <p:cNvSpPr txBox="1">
            <a:spLocks/>
          </p:cNvSpPr>
          <p:nvPr/>
        </p:nvSpPr>
        <p:spPr>
          <a:xfrm>
            <a:off x="-1" y="7687819"/>
            <a:ext cx="6400799" cy="438150"/>
          </a:xfrm>
          <a:prstGeom prst="rect">
            <a:avLst/>
          </a:prstGeom>
        </p:spPr>
        <p:txBody>
          <a:bodyPr vert="horz" lIns="100950" tIns="50475" rIns="100950" bIns="50475" rtlCol="0" anchor="ctr"/>
          <a:lstStyle>
            <a:defPPr>
              <a:defRPr lang="en-US"/>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PH"/>
              <a:t>Footer</a:t>
            </a:r>
          </a:p>
        </p:txBody>
      </p:sp>
      <p:sp>
        <p:nvSpPr>
          <p:cNvPr id="10" name="Slide Number Placeholder 5">
            <a:extLst>
              <a:ext uri="{FF2B5EF4-FFF2-40B4-BE49-F238E27FC236}">
                <a16:creationId xmlns:a16="http://schemas.microsoft.com/office/drawing/2014/main" id="{F403D4D5-2A62-4F00-B778-C3C29FDD55CA}"/>
              </a:ext>
            </a:extLst>
          </p:cNvPr>
          <p:cNvSpPr txBox="1">
            <a:spLocks/>
          </p:cNvSpPr>
          <p:nvPr/>
        </p:nvSpPr>
        <p:spPr>
          <a:xfrm>
            <a:off x="11921491" y="7687819"/>
            <a:ext cx="518325" cy="438150"/>
          </a:xfrm>
          <a:prstGeom prst="rect">
            <a:avLst/>
          </a:prstGeom>
        </p:spPr>
        <p:txBody>
          <a:bodyPr lIns="100950" tIns="50475" rIns="100950" bIns="50475"/>
          <a:lstStyle>
            <a:defPPr>
              <a:defRPr lang="en-U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15BBFFA-DCD4-45A9-922A-60543836DFEA}" type="slidenum">
              <a:rPr lang="en-PH" smtClean="0"/>
              <a:pPr/>
              <a:t>‹#›</a:t>
            </a:fld>
            <a:endParaRPr lang="en-PH"/>
          </a:p>
        </p:txBody>
      </p:sp>
      <p:sp>
        <p:nvSpPr>
          <p:cNvPr id="11" name="Rectangle: Rounded Corners 10">
            <a:extLst>
              <a:ext uri="{FF2B5EF4-FFF2-40B4-BE49-F238E27FC236}">
                <a16:creationId xmlns:a16="http://schemas.microsoft.com/office/drawing/2014/main" id="{3D91C8BF-E2DF-4475-BC45-8982793552D4}"/>
              </a:ext>
            </a:extLst>
          </p:cNvPr>
          <p:cNvSpPr/>
          <p:nvPr/>
        </p:nvSpPr>
        <p:spPr>
          <a:xfrm>
            <a:off x="0" y="309754"/>
            <a:ext cx="12801600"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00FC8C97-D216-4A89-8336-136DBF9B2A93}"/>
              </a:ext>
            </a:extLst>
          </p:cNvPr>
          <p:cNvSpPr>
            <a:spLocks noGrp="1"/>
          </p:cNvSpPr>
          <p:nvPr>
            <p:ph type="title"/>
          </p:nvPr>
        </p:nvSpPr>
        <p:spPr>
          <a:xfrm>
            <a:off x="13522" y="309755"/>
            <a:ext cx="12846677" cy="889459"/>
          </a:xfrm>
          <a:prstGeom prst="rect">
            <a:avLst/>
          </a:prstGeom>
        </p:spPr>
        <p:txBody>
          <a:bodyPr/>
          <a:lstStyle>
            <a:lvl1pPr>
              <a:defRPr>
                <a:solidFill>
                  <a:schemeClr val="bg1"/>
                </a:solidFill>
              </a:defRPr>
            </a:lvl1pPr>
          </a:lstStyle>
          <a:p>
            <a:r>
              <a:rPr lang="en-US"/>
              <a:t>Click to edit Master title style</a:t>
            </a:r>
            <a:endParaRPr lang="en-PH"/>
          </a:p>
        </p:txBody>
      </p:sp>
    </p:spTree>
    <p:extLst>
      <p:ext uri="{BB962C8B-B14F-4D97-AF65-F5344CB8AC3E}">
        <p14:creationId xmlns:p14="http://schemas.microsoft.com/office/powerpoint/2010/main" val="210750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C2C6A7-A49D-43CC-BE7C-0796F8DCD8D1}"/>
              </a:ext>
            </a:extLst>
          </p:cNvPr>
          <p:cNvSpPr>
            <a:spLocks noGrp="1"/>
          </p:cNvSpPr>
          <p:nvPr>
            <p:ph type="title" orient="vert"/>
          </p:nvPr>
        </p:nvSpPr>
        <p:spPr>
          <a:xfrm>
            <a:off x="9161145" y="438150"/>
            <a:ext cx="2760345" cy="6974206"/>
          </a:xfrm>
          <a:prstGeom prst="rect">
            <a:avLst/>
          </a:prstGeo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8D8E206-D625-4E9C-88C1-3F7ED82A9E0B}"/>
              </a:ext>
            </a:extLst>
          </p:cNvPr>
          <p:cNvSpPr>
            <a:spLocks noGrp="1"/>
          </p:cNvSpPr>
          <p:nvPr>
            <p:ph type="body" orient="vert" idx="1"/>
          </p:nvPr>
        </p:nvSpPr>
        <p:spPr>
          <a:xfrm>
            <a:off x="880110" y="438150"/>
            <a:ext cx="8121015" cy="697420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68DA300-1982-46EA-8A2B-1D55FE5FCD50}"/>
              </a:ext>
            </a:extLst>
          </p:cNvPr>
          <p:cNvSpPr>
            <a:spLocks noGrp="1"/>
          </p:cNvSpPr>
          <p:nvPr>
            <p:ph type="dt" sz="half" idx="10"/>
          </p:nvPr>
        </p:nvSpPr>
        <p:spPr>
          <a:xfrm>
            <a:off x="880110" y="7627621"/>
            <a:ext cx="2880360" cy="438150"/>
          </a:xfrm>
          <a:prstGeom prst="rect">
            <a:avLst/>
          </a:prstGeom>
        </p:spPr>
        <p:txBody>
          <a:bodyPr lIns="100950" tIns="50475" rIns="100950" bIns="50475"/>
          <a:lstStyle/>
          <a:p>
            <a:endParaRPr lang="en-PH"/>
          </a:p>
        </p:txBody>
      </p:sp>
      <p:sp>
        <p:nvSpPr>
          <p:cNvPr id="5" name="Footer Placeholder 4">
            <a:extLst>
              <a:ext uri="{FF2B5EF4-FFF2-40B4-BE49-F238E27FC236}">
                <a16:creationId xmlns:a16="http://schemas.microsoft.com/office/drawing/2014/main" id="{E32CF532-5FBD-488D-9D85-C0794BDAE643}"/>
              </a:ext>
            </a:extLst>
          </p:cNvPr>
          <p:cNvSpPr>
            <a:spLocks noGrp="1"/>
          </p:cNvSpPr>
          <p:nvPr>
            <p:ph type="ftr" sz="quarter" idx="11"/>
          </p:nvPr>
        </p:nvSpPr>
        <p:spPr>
          <a:xfrm>
            <a:off x="-1" y="7687819"/>
            <a:ext cx="6400799" cy="438150"/>
          </a:xfrm>
          <a:prstGeom prst="rect">
            <a:avLst/>
          </a:prstGeom>
        </p:spPr>
        <p:txBody>
          <a:bodyPr/>
          <a:lstStyle/>
          <a:p>
            <a:r>
              <a:rPr lang="en-US"/>
              <a:t>ELECTIVE 1 Web Systems and Technologies 2</a:t>
            </a:r>
            <a:endParaRPr lang="en-PH"/>
          </a:p>
        </p:txBody>
      </p:sp>
      <p:sp>
        <p:nvSpPr>
          <p:cNvPr id="6" name="Slide Number Placeholder 5">
            <a:extLst>
              <a:ext uri="{FF2B5EF4-FFF2-40B4-BE49-F238E27FC236}">
                <a16:creationId xmlns:a16="http://schemas.microsoft.com/office/drawing/2014/main" id="{F4463F58-0BAF-4DEA-BAA2-445D90A67D85}"/>
              </a:ext>
            </a:extLst>
          </p:cNvPr>
          <p:cNvSpPr>
            <a:spLocks noGrp="1"/>
          </p:cNvSpPr>
          <p:nvPr>
            <p:ph type="sldNum" sz="quarter" idx="12"/>
          </p:nvPr>
        </p:nvSpPr>
        <p:spPr>
          <a:xfrm>
            <a:off x="9041130" y="7627621"/>
            <a:ext cx="2880360" cy="438150"/>
          </a:xfrm>
          <a:prstGeom prst="rect">
            <a:avLst/>
          </a:prstGeom>
        </p:spPr>
        <p:txBody>
          <a:bodyPr/>
          <a:lstStyle/>
          <a:p>
            <a:fld id="{69CFFD1D-FF66-4D54-A1AC-3D5574F8D7F0}" type="slidenum">
              <a:rPr lang="en-PH" smtClean="0"/>
              <a:t>‹#›</a:t>
            </a:fld>
            <a:endParaRPr lang="en-PH"/>
          </a:p>
        </p:txBody>
      </p:sp>
    </p:spTree>
    <p:extLst>
      <p:ext uri="{BB962C8B-B14F-4D97-AF65-F5344CB8AC3E}">
        <p14:creationId xmlns:p14="http://schemas.microsoft.com/office/powerpoint/2010/main" val="3827867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7A2280BC-D913-4EC0-9E23-3DDF1B9DBAB8}"/>
              </a:ext>
            </a:extLst>
          </p:cNvPr>
          <p:cNvSpPr/>
          <p:nvPr/>
        </p:nvSpPr>
        <p:spPr>
          <a:xfrm>
            <a:off x="0" y="309754"/>
            <a:ext cx="12801600"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6985882D-4A70-46CF-B348-06DF7F86D484}"/>
              </a:ext>
            </a:extLst>
          </p:cNvPr>
          <p:cNvSpPr>
            <a:spLocks noGrp="1"/>
          </p:cNvSpPr>
          <p:nvPr>
            <p:ph type="title"/>
          </p:nvPr>
        </p:nvSpPr>
        <p:spPr>
          <a:xfrm>
            <a:off x="1127" y="278387"/>
            <a:ext cx="12800473" cy="889459"/>
          </a:xfrm>
          <a:prstGeom prst="rect">
            <a:avLst/>
          </a:prstGeom>
        </p:spPr>
        <p:txBody>
          <a:bodyPr/>
          <a:lstStyle>
            <a:lvl1pPr>
              <a:defRPr>
                <a:solidFill>
                  <a:schemeClr val="bg1"/>
                </a:solidFill>
              </a:defRPr>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A72E6F69-20D8-4783-A829-DA8F0A2CFD3B}"/>
              </a:ext>
            </a:extLst>
          </p:cNvPr>
          <p:cNvSpPr>
            <a:spLocks noGrp="1"/>
          </p:cNvSpPr>
          <p:nvPr>
            <p:ph idx="1"/>
          </p:nvPr>
        </p:nvSpPr>
        <p:spPr>
          <a:xfrm>
            <a:off x="880110" y="1312751"/>
            <a:ext cx="11041380" cy="609960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Rectangle: Rounded Corners 6">
            <a:extLst>
              <a:ext uri="{FF2B5EF4-FFF2-40B4-BE49-F238E27FC236}">
                <a16:creationId xmlns:a16="http://schemas.microsoft.com/office/drawing/2014/main" id="{A5E58F08-7132-439A-BEAA-202F6F4BA081}"/>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8" name="Rectangle: Rounded Corners 7">
            <a:extLst>
              <a:ext uri="{FF2B5EF4-FFF2-40B4-BE49-F238E27FC236}">
                <a16:creationId xmlns:a16="http://schemas.microsoft.com/office/drawing/2014/main" id="{656322EF-4E8C-49B2-8412-34152EC3460D}"/>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9" name="Footer Placeholder 4">
            <a:extLst>
              <a:ext uri="{FF2B5EF4-FFF2-40B4-BE49-F238E27FC236}">
                <a16:creationId xmlns:a16="http://schemas.microsoft.com/office/drawing/2014/main" id="{C964A5A6-8936-41A2-B494-30E56347FBD4}"/>
              </a:ext>
            </a:extLst>
          </p:cNvPr>
          <p:cNvSpPr>
            <a:spLocks noGrp="1"/>
          </p:cNvSpPr>
          <p:nvPr>
            <p:ph type="ftr" sz="quarter" idx="3"/>
          </p:nvPr>
        </p:nvSpPr>
        <p:spPr>
          <a:xfrm>
            <a:off x="-1" y="7687819"/>
            <a:ext cx="6400799" cy="438150"/>
          </a:xfrm>
          <a:prstGeom prst="rect">
            <a:avLst/>
          </a:prstGeom>
        </p:spPr>
        <p:txBody>
          <a:bodyPr vert="horz" lIns="100950" tIns="50475" rIns="100950" bIns="50475" rtlCol="0" anchor="ctr"/>
          <a:lstStyle>
            <a:lvl1pPr algn="ctr">
              <a:defRPr sz="2200" b="1">
                <a:solidFill>
                  <a:schemeClr val="bg1"/>
                </a:solidFill>
              </a:defRPr>
            </a:lvl1pPr>
          </a:lstStyle>
          <a:p>
            <a:r>
              <a:rPr lang="en-US"/>
              <a:t>ELECTIVE 1 Web Systems and Technologies 2</a:t>
            </a:r>
            <a:endParaRPr lang="en-PH"/>
          </a:p>
        </p:txBody>
      </p:sp>
      <p:sp>
        <p:nvSpPr>
          <p:cNvPr id="10" name="Slide Number Placeholder 5">
            <a:extLst>
              <a:ext uri="{FF2B5EF4-FFF2-40B4-BE49-F238E27FC236}">
                <a16:creationId xmlns:a16="http://schemas.microsoft.com/office/drawing/2014/main" id="{19A73F9E-65C4-4BB7-B382-09D6A634C4C5}"/>
              </a:ext>
            </a:extLst>
          </p:cNvPr>
          <p:cNvSpPr>
            <a:spLocks noGrp="1"/>
          </p:cNvSpPr>
          <p:nvPr>
            <p:ph type="sldNum" sz="quarter" idx="4"/>
          </p:nvPr>
        </p:nvSpPr>
        <p:spPr>
          <a:xfrm>
            <a:off x="11921491" y="7687819"/>
            <a:ext cx="518325" cy="438150"/>
          </a:xfrm>
          <a:prstGeom prst="rect">
            <a:avLst/>
          </a:prstGeom>
        </p:spPr>
        <p:txBody>
          <a:bodyPr/>
          <a:lstStyle>
            <a:lvl1pPr>
              <a:defRPr b="1">
                <a:solidFill>
                  <a:schemeClr val="bg1"/>
                </a:solidFill>
              </a:defRPr>
            </a:lvl1pPr>
          </a:lstStyle>
          <a:p>
            <a:fld id="{69CFFD1D-FF66-4D54-A1AC-3D5574F8D7F0}" type="slidenum">
              <a:rPr lang="en-PH" smtClean="0"/>
              <a:t>‹#›</a:t>
            </a:fld>
            <a:endParaRPr lang="en-PH"/>
          </a:p>
        </p:txBody>
      </p:sp>
    </p:spTree>
    <p:extLst>
      <p:ext uri="{BB962C8B-B14F-4D97-AF65-F5344CB8AC3E}">
        <p14:creationId xmlns:p14="http://schemas.microsoft.com/office/powerpoint/2010/main" val="315324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78F819C1-2AA5-45BA-82C8-1D0B6D0CFC20}"/>
              </a:ext>
            </a:extLst>
          </p:cNvPr>
          <p:cNvSpPr/>
          <p:nvPr/>
        </p:nvSpPr>
        <p:spPr>
          <a:xfrm>
            <a:off x="873443" y="2051685"/>
            <a:ext cx="11054715" cy="3445762"/>
          </a:xfrm>
          <a:prstGeom prst="roundRect">
            <a:avLst>
              <a:gd name="adj" fmla="val 778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616DA5AB-75AE-4F3A-AC9A-92E386B4E490}"/>
              </a:ext>
            </a:extLst>
          </p:cNvPr>
          <p:cNvSpPr>
            <a:spLocks noGrp="1"/>
          </p:cNvSpPr>
          <p:nvPr>
            <p:ph type="title"/>
          </p:nvPr>
        </p:nvSpPr>
        <p:spPr>
          <a:xfrm>
            <a:off x="873443" y="2051686"/>
            <a:ext cx="11041380" cy="3423284"/>
          </a:xfrm>
          <a:prstGeom prst="rect">
            <a:avLst/>
          </a:prstGeom>
        </p:spPr>
        <p:txBody>
          <a:bodyPr anchor="b"/>
          <a:lstStyle>
            <a:lvl1pPr>
              <a:defRPr sz="6600">
                <a:solidFill>
                  <a:schemeClr val="bg1"/>
                </a:solidFill>
              </a:defRPr>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E49FFAE7-4B8C-4D8F-ABC4-4244420BA711}"/>
              </a:ext>
            </a:extLst>
          </p:cNvPr>
          <p:cNvSpPr>
            <a:spLocks noGrp="1"/>
          </p:cNvSpPr>
          <p:nvPr>
            <p:ph type="body" idx="1"/>
          </p:nvPr>
        </p:nvSpPr>
        <p:spPr>
          <a:xfrm>
            <a:off x="873443" y="5507356"/>
            <a:ext cx="11041380" cy="1800224"/>
          </a:xfrm>
          <a:prstGeom prst="rect">
            <a:avLst/>
          </a:prstGeom>
        </p:spPr>
        <p:txBody>
          <a:bodyPr/>
          <a:lstStyle>
            <a:lvl1pPr marL="0" indent="0">
              <a:buNone/>
              <a:defRPr sz="2600">
                <a:solidFill>
                  <a:schemeClr val="tx1">
                    <a:tint val="75000"/>
                  </a:schemeClr>
                </a:solidFill>
              </a:defRPr>
            </a:lvl1pPr>
            <a:lvl2pPr marL="504749" indent="0">
              <a:buNone/>
              <a:defRPr sz="2200">
                <a:solidFill>
                  <a:schemeClr val="tx1">
                    <a:tint val="75000"/>
                  </a:schemeClr>
                </a:solidFill>
              </a:defRPr>
            </a:lvl2pPr>
            <a:lvl3pPr marL="1009498" indent="0">
              <a:buNone/>
              <a:defRPr sz="2000">
                <a:solidFill>
                  <a:schemeClr val="tx1">
                    <a:tint val="75000"/>
                  </a:schemeClr>
                </a:solidFill>
              </a:defRPr>
            </a:lvl3pPr>
            <a:lvl4pPr marL="1514246" indent="0">
              <a:buNone/>
              <a:defRPr sz="1800">
                <a:solidFill>
                  <a:schemeClr val="tx1">
                    <a:tint val="75000"/>
                  </a:schemeClr>
                </a:solidFill>
              </a:defRPr>
            </a:lvl4pPr>
            <a:lvl5pPr marL="2018995" indent="0">
              <a:buNone/>
              <a:defRPr sz="1800">
                <a:solidFill>
                  <a:schemeClr val="tx1">
                    <a:tint val="75000"/>
                  </a:schemeClr>
                </a:solidFill>
              </a:defRPr>
            </a:lvl5pPr>
            <a:lvl6pPr marL="2523744" indent="0">
              <a:buNone/>
              <a:defRPr sz="1800">
                <a:solidFill>
                  <a:schemeClr val="tx1">
                    <a:tint val="75000"/>
                  </a:schemeClr>
                </a:solidFill>
              </a:defRPr>
            </a:lvl6pPr>
            <a:lvl7pPr marL="3028493" indent="0">
              <a:buNone/>
              <a:defRPr sz="1800">
                <a:solidFill>
                  <a:schemeClr val="tx1">
                    <a:tint val="75000"/>
                  </a:schemeClr>
                </a:solidFill>
              </a:defRPr>
            </a:lvl7pPr>
            <a:lvl8pPr marL="3533242" indent="0">
              <a:buNone/>
              <a:defRPr sz="1800">
                <a:solidFill>
                  <a:schemeClr val="tx1">
                    <a:tint val="75000"/>
                  </a:schemeClr>
                </a:solidFill>
              </a:defRPr>
            </a:lvl8pPr>
            <a:lvl9pPr marL="4037990" indent="0">
              <a:buNone/>
              <a:defRPr sz="1800">
                <a:solidFill>
                  <a:schemeClr val="tx1">
                    <a:tint val="75000"/>
                  </a:schemeClr>
                </a:solidFill>
              </a:defRPr>
            </a:lvl9pPr>
          </a:lstStyle>
          <a:p>
            <a:pPr lvl="0"/>
            <a:r>
              <a:rPr lang="en-US"/>
              <a:t>Click to edit Master text styles</a:t>
            </a:r>
          </a:p>
        </p:txBody>
      </p:sp>
      <p:sp>
        <p:nvSpPr>
          <p:cNvPr id="7" name="Rectangle: Rounded Corners 6">
            <a:extLst>
              <a:ext uri="{FF2B5EF4-FFF2-40B4-BE49-F238E27FC236}">
                <a16:creationId xmlns:a16="http://schemas.microsoft.com/office/drawing/2014/main" id="{120023BF-B2B2-499C-90BE-C3E9FF9628B7}"/>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8" name="Rectangle: Rounded Corners 7">
            <a:extLst>
              <a:ext uri="{FF2B5EF4-FFF2-40B4-BE49-F238E27FC236}">
                <a16:creationId xmlns:a16="http://schemas.microsoft.com/office/drawing/2014/main" id="{69A2DD7B-115A-4124-AB17-CC6456692F9C}"/>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9" name="Footer Placeholder 4">
            <a:extLst>
              <a:ext uri="{FF2B5EF4-FFF2-40B4-BE49-F238E27FC236}">
                <a16:creationId xmlns:a16="http://schemas.microsoft.com/office/drawing/2014/main" id="{98F80D64-C1E8-4EA7-881B-A9417008B7FF}"/>
              </a:ext>
            </a:extLst>
          </p:cNvPr>
          <p:cNvSpPr>
            <a:spLocks noGrp="1"/>
          </p:cNvSpPr>
          <p:nvPr>
            <p:ph type="ftr" sz="quarter" idx="3"/>
          </p:nvPr>
        </p:nvSpPr>
        <p:spPr>
          <a:xfrm>
            <a:off x="-1" y="7687819"/>
            <a:ext cx="6400799" cy="438150"/>
          </a:xfrm>
          <a:prstGeom prst="rect">
            <a:avLst/>
          </a:prstGeom>
        </p:spPr>
        <p:txBody>
          <a:bodyPr vert="horz" lIns="100950" tIns="50475" rIns="100950" bIns="50475" rtlCol="0" anchor="ctr"/>
          <a:lstStyle>
            <a:lvl1pPr algn="ctr">
              <a:defRPr sz="2200" b="1">
                <a:solidFill>
                  <a:schemeClr val="bg1"/>
                </a:solidFill>
              </a:defRPr>
            </a:lvl1pPr>
          </a:lstStyle>
          <a:p>
            <a:r>
              <a:rPr lang="en-US"/>
              <a:t>ELECTIVE 1 Web Systems and Technologies 2</a:t>
            </a:r>
            <a:endParaRPr lang="en-PH"/>
          </a:p>
        </p:txBody>
      </p:sp>
      <p:sp>
        <p:nvSpPr>
          <p:cNvPr id="10" name="Slide Number Placeholder 5">
            <a:extLst>
              <a:ext uri="{FF2B5EF4-FFF2-40B4-BE49-F238E27FC236}">
                <a16:creationId xmlns:a16="http://schemas.microsoft.com/office/drawing/2014/main" id="{441E9722-46DA-4C35-836E-7F6726061A4B}"/>
              </a:ext>
            </a:extLst>
          </p:cNvPr>
          <p:cNvSpPr>
            <a:spLocks noGrp="1"/>
          </p:cNvSpPr>
          <p:nvPr>
            <p:ph type="sldNum" sz="quarter" idx="4"/>
          </p:nvPr>
        </p:nvSpPr>
        <p:spPr>
          <a:xfrm>
            <a:off x="11921491" y="7687819"/>
            <a:ext cx="518325" cy="438150"/>
          </a:xfrm>
          <a:prstGeom prst="rect">
            <a:avLst/>
          </a:prstGeom>
        </p:spPr>
        <p:txBody>
          <a:bodyPr/>
          <a:lstStyle>
            <a:lvl1pPr>
              <a:defRPr b="1">
                <a:solidFill>
                  <a:schemeClr val="bg1"/>
                </a:solidFill>
              </a:defRPr>
            </a:lvl1pPr>
          </a:lstStyle>
          <a:p>
            <a:fld id="{69CFFD1D-FF66-4D54-A1AC-3D5574F8D7F0}" type="slidenum">
              <a:rPr lang="en-PH" smtClean="0"/>
              <a:t>‹#›</a:t>
            </a:fld>
            <a:endParaRPr lang="en-PH"/>
          </a:p>
        </p:txBody>
      </p:sp>
    </p:spTree>
    <p:extLst>
      <p:ext uri="{BB962C8B-B14F-4D97-AF65-F5344CB8AC3E}">
        <p14:creationId xmlns:p14="http://schemas.microsoft.com/office/powerpoint/2010/main" val="58127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1023A-E85E-479D-A6F6-67819FDA9D9D}"/>
              </a:ext>
            </a:extLst>
          </p:cNvPr>
          <p:cNvSpPr>
            <a:spLocks noGrp="1"/>
          </p:cNvSpPr>
          <p:nvPr>
            <p:ph sz="half" idx="1"/>
          </p:nvPr>
        </p:nvSpPr>
        <p:spPr>
          <a:xfrm>
            <a:off x="880110" y="1312751"/>
            <a:ext cx="5440680" cy="609960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7C01D7DA-504F-42A6-84F6-0723FC2FC468}"/>
              </a:ext>
            </a:extLst>
          </p:cNvPr>
          <p:cNvSpPr>
            <a:spLocks noGrp="1"/>
          </p:cNvSpPr>
          <p:nvPr>
            <p:ph sz="half" idx="2"/>
          </p:nvPr>
        </p:nvSpPr>
        <p:spPr>
          <a:xfrm>
            <a:off x="6480810" y="1312751"/>
            <a:ext cx="5440680" cy="609960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8" name="Rectangle: Rounded Corners 7">
            <a:extLst>
              <a:ext uri="{FF2B5EF4-FFF2-40B4-BE49-F238E27FC236}">
                <a16:creationId xmlns:a16="http://schemas.microsoft.com/office/drawing/2014/main" id="{4193D8CB-237C-424A-A042-CFF1E7CD4D69}"/>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9" name="Rectangle: Rounded Corners 8">
            <a:extLst>
              <a:ext uri="{FF2B5EF4-FFF2-40B4-BE49-F238E27FC236}">
                <a16:creationId xmlns:a16="http://schemas.microsoft.com/office/drawing/2014/main" id="{1CA594D4-9355-4550-9FBF-B77D5001AE62}"/>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10" name="Footer Placeholder 4">
            <a:extLst>
              <a:ext uri="{FF2B5EF4-FFF2-40B4-BE49-F238E27FC236}">
                <a16:creationId xmlns:a16="http://schemas.microsoft.com/office/drawing/2014/main" id="{D4070DF3-6358-42C1-A491-FB18B80FA92E}"/>
              </a:ext>
            </a:extLst>
          </p:cNvPr>
          <p:cNvSpPr>
            <a:spLocks noGrp="1"/>
          </p:cNvSpPr>
          <p:nvPr>
            <p:ph type="ftr" sz="quarter" idx="3"/>
          </p:nvPr>
        </p:nvSpPr>
        <p:spPr>
          <a:xfrm>
            <a:off x="-1" y="7687819"/>
            <a:ext cx="6400799" cy="438150"/>
          </a:xfrm>
          <a:prstGeom prst="rect">
            <a:avLst/>
          </a:prstGeom>
        </p:spPr>
        <p:txBody>
          <a:bodyPr vert="horz" lIns="100950" tIns="50475" rIns="100950" bIns="50475" rtlCol="0" anchor="ctr"/>
          <a:lstStyle>
            <a:lvl1pPr algn="ctr">
              <a:defRPr sz="2200" b="1">
                <a:solidFill>
                  <a:schemeClr val="bg1"/>
                </a:solidFill>
              </a:defRPr>
            </a:lvl1pPr>
          </a:lstStyle>
          <a:p>
            <a:r>
              <a:rPr lang="en-US"/>
              <a:t>ELECTIVE 1 Web Systems and Technologies 2</a:t>
            </a:r>
            <a:endParaRPr lang="en-PH"/>
          </a:p>
        </p:txBody>
      </p:sp>
      <p:sp>
        <p:nvSpPr>
          <p:cNvPr id="11" name="Slide Number Placeholder 5">
            <a:extLst>
              <a:ext uri="{FF2B5EF4-FFF2-40B4-BE49-F238E27FC236}">
                <a16:creationId xmlns:a16="http://schemas.microsoft.com/office/drawing/2014/main" id="{0A5B3D2A-64F7-4151-96AD-8C2C4B5985D1}"/>
              </a:ext>
            </a:extLst>
          </p:cNvPr>
          <p:cNvSpPr>
            <a:spLocks noGrp="1"/>
          </p:cNvSpPr>
          <p:nvPr>
            <p:ph type="sldNum" sz="quarter" idx="4"/>
          </p:nvPr>
        </p:nvSpPr>
        <p:spPr>
          <a:xfrm>
            <a:off x="11921491" y="7687819"/>
            <a:ext cx="518325" cy="438150"/>
          </a:xfrm>
          <a:prstGeom prst="rect">
            <a:avLst/>
          </a:prstGeom>
        </p:spPr>
        <p:txBody>
          <a:bodyPr/>
          <a:lstStyle>
            <a:lvl1pPr>
              <a:defRPr b="1">
                <a:solidFill>
                  <a:schemeClr val="bg1"/>
                </a:solidFill>
              </a:defRPr>
            </a:lvl1pPr>
          </a:lstStyle>
          <a:p>
            <a:fld id="{69CFFD1D-FF66-4D54-A1AC-3D5574F8D7F0}" type="slidenum">
              <a:rPr lang="en-PH" smtClean="0"/>
              <a:t>‹#›</a:t>
            </a:fld>
            <a:endParaRPr lang="en-PH"/>
          </a:p>
        </p:txBody>
      </p:sp>
      <p:sp>
        <p:nvSpPr>
          <p:cNvPr id="12" name="Rectangle: Rounded Corners 11">
            <a:extLst>
              <a:ext uri="{FF2B5EF4-FFF2-40B4-BE49-F238E27FC236}">
                <a16:creationId xmlns:a16="http://schemas.microsoft.com/office/drawing/2014/main" id="{EAEFB72D-F6B9-499D-B80F-432FB332F6CB}"/>
              </a:ext>
            </a:extLst>
          </p:cNvPr>
          <p:cNvSpPr/>
          <p:nvPr/>
        </p:nvSpPr>
        <p:spPr>
          <a:xfrm>
            <a:off x="0" y="309754"/>
            <a:ext cx="12801600"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56E1BBBC-E2E4-4AC7-94C8-C6862566252B}"/>
              </a:ext>
            </a:extLst>
          </p:cNvPr>
          <p:cNvSpPr>
            <a:spLocks noGrp="1"/>
          </p:cNvSpPr>
          <p:nvPr>
            <p:ph type="title"/>
          </p:nvPr>
        </p:nvSpPr>
        <p:spPr>
          <a:xfrm>
            <a:off x="-4" y="309755"/>
            <a:ext cx="12801603" cy="889459"/>
          </a:xfrm>
          <a:prstGeom prst="rect">
            <a:avLst/>
          </a:prstGeom>
        </p:spPr>
        <p:txBody>
          <a:bodyPr/>
          <a:lstStyle>
            <a:lvl1pPr>
              <a:defRPr>
                <a:solidFill>
                  <a:schemeClr val="bg1"/>
                </a:solidFill>
              </a:defRPr>
            </a:lvl1pPr>
          </a:lstStyle>
          <a:p>
            <a:r>
              <a:rPr lang="en-US"/>
              <a:t>Click to edit Master title style</a:t>
            </a:r>
            <a:endParaRPr lang="en-PH"/>
          </a:p>
        </p:txBody>
      </p:sp>
    </p:spTree>
    <p:extLst>
      <p:ext uri="{BB962C8B-B14F-4D97-AF65-F5344CB8AC3E}">
        <p14:creationId xmlns:p14="http://schemas.microsoft.com/office/powerpoint/2010/main" val="3857318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C687E6-52A5-440A-830F-64026667F164}"/>
              </a:ext>
            </a:extLst>
          </p:cNvPr>
          <p:cNvSpPr>
            <a:spLocks noGrp="1"/>
          </p:cNvSpPr>
          <p:nvPr>
            <p:ph type="body" idx="1"/>
          </p:nvPr>
        </p:nvSpPr>
        <p:spPr>
          <a:xfrm>
            <a:off x="878443" y="1355806"/>
            <a:ext cx="5415676" cy="988694"/>
          </a:xfrm>
          <a:prstGeom prst="rect">
            <a:avLst/>
          </a:prstGeom>
        </p:spPr>
        <p:txBody>
          <a:bodyPr anchor="b"/>
          <a:lstStyle>
            <a:lvl1pPr marL="0" indent="0">
              <a:buNone/>
              <a:defRPr sz="2600" b="1"/>
            </a:lvl1pPr>
            <a:lvl2pPr marL="504749" indent="0">
              <a:buNone/>
              <a:defRPr sz="2200" b="1"/>
            </a:lvl2pPr>
            <a:lvl3pPr marL="1009498" indent="0">
              <a:buNone/>
              <a:defRPr sz="2000" b="1"/>
            </a:lvl3pPr>
            <a:lvl4pPr marL="1514246" indent="0">
              <a:buNone/>
              <a:defRPr sz="1800" b="1"/>
            </a:lvl4pPr>
            <a:lvl5pPr marL="2018995" indent="0">
              <a:buNone/>
              <a:defRPr sz="1800" b="1"/>
            </a:lvl5pPr>
            <a:lvl6pPr marL="2523744" indent="0">
              <a:buNone/>
              <a:defRPr sz="1800" b="1"/>
            </a:lvl6pPr>
            <a:lvl7pPr marL="3028493" indent="0">
              <a:buNone/>
              <a:defRPr sz="1800" b="1"/>
            </a:lvl7pPr>
            <a:lvl8pPr marL="3533242" indent="0">
              <a:buNone/>
              <a:defRPr sz="1800" b="1"/>
            </a:lvl8pPr>
            <a:lvl9pPr marL="4037990" indent="0">
              <a:buNone/>
              <a:defRPr sz="18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BBB6A-9DD6-404A-8E84-D2CC66413C2F}"/>
              </a:ext>
            </a:extLst>
          </p:cNvPr>
          <p:cNvSpPr>
            <a:spLocks noGrp="1"/>
          </p:cNvSpPr>
          <p:nvPr>
            <p:ph sz="half" idx="2"/>
          </p:nvPr>
        </p:nvSpPr>
        <p:spPr>
          <a:xfrm>
            <a:off x="881778" y="2501093"/>
            <a:ext cx="5415676" cy="492650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54E88B02-FFF0-4F41-B71E-4F6EAEF9BA98}"/>
              </a:ext>
            </a:extLst>
          </p:cNvPr>
          <p:cNvSpPr>
            <a:spLocks noGrp="1"/>
          </p:cNvSpPr>
          <p:nvPr>
            <p:ph type="body" sz="quarter" idx="3"/>
          </p:nvPr>
        </p:nvSpPr>
        <p:spPr>
          <a:xfrm>
            <a:off x="6480810" y="1355806"/>
            <a:ext cx="5442347" cy="988694"/>
          </a:xfrm>
          <a:prstGeom prst="rect">
            <a:avLst/>
          </a:prstGeom>
        </p:spPr>
        <p:txBody>
          <a:bodyPr anchor="b"/>
          <a:lstStyle>
            <a:lvl1pPr marL="0" indent="0">
              <a:buNone/>
              <a:defRPr sz="2600" b="1"/>
            </a:lvl1pPr>
            <a:lvl2pPr marL="504749" indent="0">
              <a:buNone/>
              <a:defRPr sz="2200" b="1"/>
            </a:lvl2pPr>
            <a:lvl3pPr marL="1009498" indent="0">
              <a:buNone/>
              <a:defRPr sz="2000" b="1"/>
            </a:lvl3pPr>
            <a:lvl4pPr marL="1514246" indent="0">
              <a:buNone/>
              <a:defRPr sz="1800" b="1"/>
            </a:lvl4pPr>
            <a:lvl5pPr marL="2018995" indent="0">
              <a:buNone/>
              <a:defRPr sz="1800" b="1"/>
            </a:lvl5pPr>
            <a:lvl6pPr marL="2523744" indent="0">
              <a:buNone/>
              <a:defRPr sz="1800" b="1"/>
            </a:lvl6pPr>
            <a:lvl7pPr marL="3028493" indent="0">
              <a:buNone/>
              <a:defRPr sz="1800" b="1"/>
            </a:lvl7pPr>
            <a:lvl8pPr marL="3533242" indent="0">
              <a:buNone/>
              <a:defRPr sz="1800" b="1"/>
            </a:lvl8pPr>
            <a:lvl9pPr marL="4037990" indent="0">
              <a:buNone/>
              <a:defRPr sz="1800" b="1"/>
            </a:lvl9pPr>
          </a:lstStyle>
          <a:p>
            <a:pPr lvl="0"/>
            <a:r>
              <a:rPr lang="en-US"/>
              <a:t>Click to edit Master text styles</a:t>
            </a:r>
          </a:p>
        </p:txBody>
      </p:sp>
      <p:sp>
        <p:nvSpPr>
          <p:cNvPr id="6" name="Content Placeholder 5">
            <a:extLst>
              <a:ext uri="{FF2B5EF4-FFF2-40B4-BE49-F238E27FC236}">
                <a16:creationId xmlns:a16="http://schemas.microsoft.com/office/drawing/2014/main" id="{97326389-3C14-422D-A30E-300BBAFB1368}"/>
              </a:ext>
            </a:extLst>
          </p:cNvPr>
          <p:cNvSpPr>
            <a:spLocks noGrp="1"/>
          </p:cNvSpPr>
          <p:nvPr>
            <p:ph sz="quarter" idx="4"/>
          </p:nvPr>
        </p:nvSpPr>
        <p:spPr>
          <a:xfrm>
            <a:off x="6480810" y="2501092"/>
            <a:ext cx="5442347" cy="492650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0" name="Rectangle: Rounded Corners 9">
            <a:extLst>
              <a:ext uri="{FF2B5EF4-FFF2-40B4-BE49-F238E27FC236}">
                <a16:creationId xmlns:a16="http://schemas.microsoft.com/office/drawing/2014/main" id="{EAAA9D3B-911A-495B-92D0-81387E85B17D}"/>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11" name="Rectangle: Rounded Corners 10">
            <a:extLst>
              <a:ext uri="{FF2B5EF4-FFF2-40B4-BE49-F238E27FC236}">
                <a16:creationId xmlns:a16="http://schemas.microsoft.com/office/drawing/2014/main" id="{D33AC5B3-591A-4E7D-97F9-6A2B1C1DC6C6}"/>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12" name="Footer Placeholder 4">
            <a:extLst>
              <a:ext uri="{FF2B5EF4-FFF2-40B4-BE49-F238E27FC236}">
                <a16:creationId xmlns:a16="http://schemas.microsoft.com/office/drawing/2014/main" id="{E236DFBB-C436-402E-A923-CE328DE80F3D}"/>
              </a:ext>
            </a:extLst>
          </p:cNvPr>
          <p:cNvSpPr>
            <a:spLocks noGrp="1"/>
          </p:cNvSpPr>
          <p:nvPr>
            <p:ph type="ftr" sz="quarter" idx="10"/>
          </p:nvPr>
        </p:nvSpPr>
        <p:spPr>
          <a:xfrm>
            <a:off x="-1" y="7687819"/>
            <a:ext cx="6400799" cy="438150"/>
          </a:xfrm>
          <a:prstGeom prst="rect">
            <a:avLst/>
          </a:prstGeom>
        </p:spPr>
        <p:txBody>
          <a:bodyPr vert="horz" lIns="100950" tIns="50475" rIns="100950" bIns="50475" rtlCol="0" anchor="ctr"/>
          <a:lstStyle>
            <a:lvl1pPr algn="ctr">
              <a:defRPr sz="2200" b="1">
                <a:solidFill>
                  <a:schemeClr val="bg1"/>
                </a:solidFill>
              </a:defRPr>
            </a:lvl1pPr>
          </a:lstStyle>
          <a:p>
            <a:r>
              <a:rPr lang="en-US"/>
              <a:t>ELECTIVE 1 Web Systems and Technologies 2</a:t>
            </a:r>
            <a:endParaRPr lang="en-PH"/>
          </a:p>
        </p:txBody>
      </p:sp>
      <p:sp>
        <p:nvSpPr>
          <p:cNvPr id="13" name="Slide Number Placeholder 5">
            <a:extLst>
              <a:ext uri="{FF2B5EF4-FFF2-40B4-BE49-F238E27FC236}">
                <a16:creationId xmlns:a16="http://schemas.microsoft.com/office/drawing/2014/main" id="{63C4D996-703C-496C-A7A4-48C40AD7E117}"/>
              </a:ext>
            </a:extLst>
          </p:cNvPr>
          <p:cNvSpPr>
            <a:spLocks noGrp="1"/>
          </p:cNvSpPr>
          <p:nvPr>
            <p:ph type="sldNum" sz="quarter" idx="11"/>
          </p:nvPr>
        </p:nvSpPr>
        <p:spPr>
          <a:xfrm>
            <a:off x="11921491" y="7687819"/>
            <a:ext cx="518325" cy="438150"/>
          </a:xfrm>
          <a:prstGeom prst="rect">
            <a:avLst/>
          </a:prstGeom>
        </p:spPr>
        <p:txBody>
          <a:bodyPr/>
          <a:lstStyle>
            <a:lvl1pPr>
              <a:defRPr b="1">
                <a:solidFill>
                  <a:schemeClr val="bg1"/>
                </a:solidFill>
              </a:defRPr>
            </a:lvl1pPr>
          </a:lstStyle>
          <a:p>
            <a:fld id="{69CFFD1D-FF66-4D54-A1AC-3D5574F8D7F0}" type="slidenum">
              <a:rPr lang="en-PH" smtClean="0"/>
              <a:t>‹#›</a:t>
            </a:fld>
            <a:endParaRPr lang="en-PH"/>
          </a:p>
        </p:txBody>
      </p:sp>
      <p:sp>
        <p:nvSpPr>
          <p:cNvPr id="15" name="Rectangle: Rounded Corners 14">
            <a:extLst>
              <a:ext uri="{FF2B5EF4-FFF2-40B4-BE49-F238E27FC236}">
                <a16:creationId xmlns:a16="http://schemas.microsoft.com/office/drawing/2014/main" id="{209046F7-EED0-48DC-8052-D64D1395C7B1}"/>
              </a:ext>
            </a:extLst>
          </p:cNvPr>
          <p:cNvSpPr/>
          <p:nvPr/>
        </p:nvSpPr>
        <p:spPr>
          <a:xfrm>
            <a:off x="0" y="309754"/>
            <a:ext cx="12801600"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D7A1278A-ED9F-4373-882D-6D906959AA3F}"/>
              </a:ext>
            </a:extLst>
          </p:cNvPr>
          <p:cNvSpPr>
            <a:spLocks noGrp="1"/>
          </p:cNvSpPr>
          <p:nvPr>
            <p:ph type="title"/>
          </p:nvPr>
        </p:nvSpPr>
        <p:spPr>
          <a:xfrm>
            <a:off x="0" y="299846"/>
            <a:ext cx="12801600" cy="899368"/>
          </a:xfrm>
          <a:prstGeom prst="rect">
            <a:avLst/>
          </a:prstGeom>
        </p:spPr>
        <p:txBody>
          <a:bodyPr/>
          <a:lstStyle>
            <a:lvl1pPr>
              <a:defRPr>
                <a:solidFill>
                  <a:schemeClr val="bg1"/>
                </a:solidFill>
              </a:defRPr>
            </a:lvl1pPr>
          </a:lstStyle>
          <a:p>
            <a:r>
              <a:rPr lang="en-US"/>
              <a:t>Click to edit Master title style</a:t>
            </a:r>
            <a:endParaRPr lang="en-PH"/>
          </a:p>
        </p:txBody>
      </p:sp>
    </p:spTree>
    <p:extLst>
      <p:ext uri="{BB962C8B-B14F-4D97-AF65-F5344CB8AC3E}">
        <p14:creationId xmlns:p14="http://schemas.microsoft.com/office/powerpoint/2010/main" val="2842903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4EB5303-62CC-45FB-9181-462CB1EF52DF}"/>
              </a:ext>
            </a:extLst>
          </p:cNvPr>
          <p:cNvSpPr>
            <a:spLocks noGrp="1"/>
          </p:cNvSpPr>
          <p:nvPr>
            <p:ph type="dt" sz="half" idx="10"/>
          </p:nvPr>
        </p:nvSpPr>
        <p:spPr>
          <a:xfrm>
            <a:off x="880110" y="7627621"/>
            <a:ext cx="2880360" cy="438150"/>
          </a:xfrm>
          <a:prstGeom prst="rect">
            <a:avLst/>
          </a:prstGeom>
        </p:spPr>
        <p:txBody>
          <a:bodyPr lIns="100950" tIns="50475" rIns="100950" bIns="50475"/>
          <a:lstStyle/>
          <a:p>
            <a:endParaRPr lang="en-PH"/>
          </a:p>
        </p:txBody>
      </p:sp>
      <p:sp>
        <p:nvSpPr>
          <p:cNvPr id="4" name="Footer Placeholder 3">
            <a:extLst>
              <a:ext uri="{FF2B5EF4-FFF2-40B4-BE49-F238E27FC236}">
                <a16:creationId xmlns:a16="http://schemas.microsoft.com/office/drawing/2014/main" id="{8B547F66-A077-4083-A235-DD2425F884F1}"/>
              </a:ext>
            </a:extLst>
          </p:cNvPr>
          <p:cNvSpPr>
            <a:spLocks noGrp="1"/>
          </p:cNvSpPr>
          <p:nvPr>
            <p:ph type="ftr" sz="quarter" idx="11"/>
          </p:nvPr>
        </p:nvSpPr>
        <p:spPr>
          <a:xfrm>
            <a:off x="-1" y="7687819"/>
            <a:ext cx="6400799" cy="438150"/>
          </a:xfrm>
          <a:prstGeom prst="rect">
            <a:avLst/>
          </a:prstGeom>
        </p:spPr>
        <p:txBody>
          <a:bodyPr/>
          <a:lstStyle/>
          <a:p>
            <a:r>
              <a:rPr lang="en-US"/>
              <a:t>ELECTIVE 1 Web Systems and Technologies 2</a:t>
            </a:r>
            <a:endParaRPr lang="en-PH"/>
          </a:p>
        </p:txBody>
      </p:sp>
      <p:sp>
        <p:nvSpPr>
          <p:cNvPr id="5" name="Slide Number Placeholder 4">
            <a:extLst>
              <a:ext uri="{FF2B5EF4-FFF2-40B4-BE49-F238E27FC236}">
                <a16:creationId xmlns:a16="http://schemas.microsoft.com/office/drawing/2014/main" id="{F9A44C0C-BFA2-40C8-BF8F-9FADC2FB7079}"/>
              </a:ext>
            </a:extLst>
          </p:cNvPr>
          <p:cNvSpPr>
            <a:spLocks noGrp="1"/>
          </p:cNvSpPr>
          <p:nvPr>
            <p:ph type="sldNum" sz="quarter" idx="12"/>
          </p:nvPr>
        </p:nvSpPr>
        <p:spPr>
          <a:xfrm>
            <a:off x="9041130" y="7627621"/>
            <a:ext cx="2880360" cy="438150"/>
          </a:xfrm>
          <a:prstGeom prst="rect">
            <a:avLst/>
          </a:prstGeom>
        </p:spPr>
        <p:txBody>
          <a:bodyPr/>
          <a:lstStyle/>
          <a:p>
            <a:fld id="{69CFFD1D-FF66-4D54-A1AC-3D5574F8D7F0}" type="slidenum">
              <a:rPr lang="en-PH" smtClean="0"/>
              <a:t>‹#›</a:t>
            </a:fld>
            <a:endParaRPr lang="en-PH"/>
          </a:p>
        </p:txBody>
      </p:sp>
      <p:sp>
        <p:nvSpPr>
          <p:cNvPr id="6" name="Rectangle: Rounded Corners 5">
            <a:extLst>
              <a:ext uri="{FF2B5EF4-FFF2-40B4-BE49-F238E27FC236}">
                <a16:creationId xmlns:a16="http://schemas.microsoft.com/office/drawing/2014/main" id="{77C0EE67-4478-4064-AA0C-4420E65BA9F7}"/>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7" name="Rectangle: Rounded Corners 6">
            <a:extLst>
              <a:ext uri="{FF2B5EF4-FFF2-40B4-BE49-F238E27FC236}">
                <a16:creationId xmlns:a16="http://schemas.microsoft.com/office/drawing/2014/main" id="{1DC49F15-9B13-45DF-A688-BF8192FBE45A}"/>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8" name="Footer Placeholder 4">
            <a:extLst>
              <a:ext uri="{FF2B5EF4-FFF2-40B4-BE49-F238E27FC236}">
                <a16:creationId xmlns:a16="http://schemas.microsoft.com/office/drawing/2014/main" id="{347BBFB8-9E92-4C24-94FC-C9EE4EC97D0F}"/>
              </a:ext>
            </a:extLst>
          </p:cNvPr>
          <p:cNvSpPr txBox="1">
            <a:spLocks/>
          </p:cNvSpPr>
          <p:nvPr/>
        </p:nvSpPr>
        <p:spPr>
          <a:xfrm>
            <a:off x="-1" y="7687819"/>
            <a:ext cx="6400799" cy="438150"/>
          </a:xfrm>
          <a:prstGeom prst="rect">
            <a:avLst/>
          </a:prstGeom>
        </p:spPr>
        <p:txBody>
          <a:bodyPr vert="horz" lIns="100950" tIns="50475" rIns="100950" bIns="50475" rtlCol="0" anchor="ctr"/>
          <a:lstStyle>
            <a:defPPr>
              <a:defRPr lang="en-US"/>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PH"/>
              <a:t>Footer</a:t>
            </a:r>
          </a:p>
        </p:txBody>
      </p:sp>
      <p:sp>
        <p:nvSpPr>
          <p:cNvPr id="9" name="Slide Number Placeholder 5">
            <a:extLst>
              <a:ext uri="{FF2B5EF4-FFF2-40B4-BE49-F238E27FC236}">
                <a16:creationId xmlns:a16="http://schemas.microsoft.com/office/drawing/2014/main" id="{4CBC8FA1-60A3-4FFC-B704-2BAC303B79A2}"/>
              </a:ext>
            </a:extLst>
          </p:cNvPr>
          <p:cNvSpPr txBox="1">
            <a:spLocks/>
          </p:cNvSpPr>
          <p:nvPr/>
        </p:nvSpPr>
        <p:spPr>
          <a:xfrm>
            <a:off x="11921491" y="7687819"/>
            <a:ext cx="518325" cy="438150"/>
          </a:xfrm>
          <a:prstGeom prst="rect">
            <a:avLst/>
          </a:prstGeom>
        </p:spPr>
        <p:txBody>
          <a:bodyPr lIns="100950" tIns="50475" rIns="100950" bIns="50475"/>
          <a:lstStyle>
            <a:defPPr>
              <a:defRPr lang="en-U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15BBFFA-DCD4-45A9-922A-60543836DFEA}" type="slidenum">
              <a:rPr lang="en-PH" smtClean="0"/>
              <a:pPr/>
              <a:t>‹#›</a:t>
            </a:fld>
            <a:endParaRPr lang="en-PH"/>
          </a:p>
        </p:txBody>
      </p:sp>
      <p:sp>
        <p:nvSpPr>
          <p:cNvPr id="10" name="Rectangle: Rounded Corners 9">
            <a:extLst>
              <a:ext uri="{FF2B5EF4-FFF2-40B4-BE49-F238E27FC236}">
                <a16:creationId xmlns:a16="http://schemas.microsoft.com/office/drawing/2014/main" id="{824C5B6E-072D-4934-831A-25F437E4BBFC}"/>
              </a:ext>
            </a:extLst>
          </p:cNvPr>
          <p:cNvSpPr/>
          <p:nvPr/>
        </p:nvSpPr>
        <p:spPr>
          <a:xfrm>
            <a:off x="0" y="309754"/>
            <a:ext cx="12801600"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225FD0AC-BF86-4115-8AE6-8C5CF58E9CAA}"/>
              </a:ext>
            </a:extLst>
          </p:cNvPr>
          <p:cNvSpPr>
            <a:spLocks noGrp="1"/>
          </p:cNvSpPr>
          <p:nvPr>
            <p:ph type="title"/>
          </p:nvPr>
        </p:nvSpPr>
        <p:spPr>
          <a:xfrm>
            <a:off x="0" y="309754"/>
            <a:ext cx="12792585" cy="889460"/>
          </a:xfrm>
          <a:prstGeom prst="rect">
            <a:avLst/>
          </a:prstGeom>
        </p:spPr>
        <p:txBody>
          <a:bodyPr/>
          <a:lstStyle>
            <a:lvl1pPr>
              <a:defRPr>
                <a:solidFill>
                  <a:schemeClr val="bg1"/>
                </a:solidFill>
              </a:defRPr>
            </a:lvl1pPr>
          </a:lstStyle>
          <a:p>
            <a:r>
              <a:rPr lang="en-US"/>
              <a:t>Click to edit Master title style</a:t>
            </a:r>
            <a:endParaRPr lang="en-PH"/>
          </a:p>
        </p:txBody>
      </p:sp>
    </p:spTree>
    <p:extLst>
      <p:ext uri="{BB962C8B-B14F-4D97-AF65-F5344CB8AC3E}">
        <p14:creationId xmlns:p14="http://schemas.microsoft.com/office/powerpoint/2010/main" val="195840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96B58F26-8E35-455B-A8EB-4BCEA9573B68}"/>
              </a:ext>
            </a:extLst>
          </p:cNvPr>
          <p:cNvSpPr/>
          <p:nvPr/>
        </p:nvSpPr>
        <p:spPr>
          <a:xfrm>
            <a:off x="0" y="309754"/>
            <a:ext cx="12801600"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
        <p:nvSpPr>
          <p:cNvPr id="2" name="Date Placeholder 1">
            <a:extLst>
              <a:ext uri="{FF2B5EF4-FFF2-40B4-BE49-F238E27FC236}">
                <a16:creationId xmlns:a16="http://schemas.microsoft.com/office/drawing/2014/main" id="{14A9EAB2-65A5-4DE7-86D4-DEC3468519EB}"/>
              </a:ext>
            </a:extLst>
          </p:cNvPr>
          <p:cNvSpPr>
            <a:spLocks noGrp="1"/>
          </p:cNvSpPr>
          <p:nvPr>
            <p:ph type="dt" sz="half" idx="10"/>
          </p:nvPr>
        </p:nvSpPr>
        <p:spPr>
          <a:xfrm>
            <a:off x="880110" y="7627621"/>
            <a:ext cx="2880360" cy="438150"/>
          </a:xfrm>
          <a:prstGeom prst="rect">
            <a:avLst/>
          </a:prstGeom>
        </p:spPr>
        <p:txBody>
          <a:bodyPr lIns="100950" tIns="50475" rIns="100950" bIns="50475"/>
          <a:lstStyle/>
          <a:p>
            <a:endParaRPr lang="en-PH"/>
          </a:p>
        </p:txBody>
      </p:sp>
      <p:sp>
        <p:nvSpPr>
          <p:cNvPr id="3" name="Footer Placeholder 2">
            <a:extLst>
              <a:ext uri="{FF2B5EF4-FFF2-40B4-BE49-F238E27FC236}">
                <a16:creationId xmlns:a16="http://schemas.microsoft.com/office/drawing/2014/main" id="{39F99419-838B-499E-808F-29BC5F6F4AE0}"/>
              </a:ext>
            </a:extLst>
          </p:cNvPr>
          <p:cNvSpPr>
            <a:spLocks noGrp="1"/>
          </p:cNvSpPr>
          <p:nvPr>
            <p:ph type="ftr" sz="quarter" idx="11"/>
          </p:nvPr>
        </p:nvSpPr>
        <p:spPr>
          <a:xfrm>
            <a:off x="-1" y="7687819"/>
            <a:ext cx="6400799" cy="438150"/>
          </a:xfrm>
          <a:prstGeom prst="rect">
            <a:avLst/>
          </a:prstGeom>
        </p:spPr>
        <p:txBody>
          <a:bodyPr/>
          <a:lstStyle/>
          <a:p>
            <a:r>
              <a:rPr lang="en-US"/>
              <a:t>ELECTIVE 1 Web Systems and Technologies 2</a:t>
            </a:r>
            <a:endParaRPr lang="en-PH"/>
          </a:p>
        </p:txBody>
      </p:sp>
      <p:sp>
        <p:nvSpPr>
          <p:cNvPr id="4" name="Slide Number Placeholder 3">
            <a:extLst>
              <a:ext uri="{FF2B5EF4-FFF2-40B4-BE49-F238E27FC236}">
                <a16:creationId xmlns:a16="http://schemas.microsoft.com/office/drawing/2014/main" id="{1AD10897-65F0-4C77-898A-609DE1BA332C}"/>
              </a:ext>
            </a:extLst>
          </p:cNvPr>
          <p:cNvSpPr>
            <a:spLocks noGrp="1"/>
          </p:cNvSpPr>
          <p:nvPr>
            <p:ph type="sldNum" sz="quarter" idx="12"/>
          </p:nvPr>
        </p:nvSpPr>
        <p:spPr>
          <a:xfrm>
            <a:off x="9041130" y="7627621"/>
            <a:ext cx="2880360" cy="438150"/>
          </a:xfrm>
          <a:prstGeom prst="rect">
            <a:avLst/>
          </a:prstGeom>
        </p:spPr>
        <p:txBody>
          <a:bodyPr/>
          <a:lstStyle/>
          <a:p>
            <a:fld id="{69CFFD1D-FF66-4D54-A1AC-3D5574F8D7F0}" type="slidenum">
              <a:rPr lang="en-PH" smtClean="0"/>
              <a:t>‹#›</a:t>
            </a:fld>
            <a:endParaRPr lang="en-PH"/>
          </a:p>
        </p:txBody>
      </p:sp>
      <p:sp>
        <p:nvSpPr>
          <p:cNvPr id="5" name="Rectangle: Rounded Corners 4">
            <a:extLst>
              <a:ext uri="{FF2B5EF4-FFF2-40B4-BE49-F238E27FC236}">
                <a16:creationId xmlns:a16="http://schemas.microsoft.com/office/drawing/2014/main" id="{10651F17-9198-46F0-BE9F-ECE6C3801B06}"/>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6" name="Rectangle: Rounded Corners 5">
            <a:extLst>
              <a:ext uri="{FF2B5EF4-FFF2-40B4-BE49-F238E27FC236}">
                <a16:creationId xmlns:a16="http://schemas.microsoft.com/office/drawing/2014/main" id="{67DB1B8C-292B-48A6-9CD8-F7831A5C3365}"/>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7" name="Footer Placeholder 4">
            <a:extLst>
              <a:ext uri="{FF2B5EF4-FFF2-40B4-BE49-F238E27FC236}">
                <a16:creationId xmlns:a16="http://schemas.microsoft.com/office/drawing/2014/main" id="{CBD65163-C389-4FC6-9E6E-F0BE1E09E494}"/>
              </a:ext>
            </a:extLst>
          </p:cNvPr>
          <p:cNvSpPr txBox="1">
            <a:spLocks/>
          </p:cNvSpPr>
          <p:nvPr/>
        </p:nvSpPr>
        <p:spPr>
          <a:xfrm>
            <a:off x="-1" y="7687819"/>
            <a:ext cx="6400799" cy="438150"/>
          </a:xfrm>
          <a:prstGeom prst="rect">
            <a:avLst/>
          </a:prstGeom>
        </p:spPr>
        <p:txBody>
          <a:bodyPr vert="horz" lIns="100950" tIns="50475" rIns="100950" bIns="50475" rtlCol="0" anchor="ctr"/>
          <a:lstStyle>
            <a:defPPr>
              <a:defRPr lang="en-US"/>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PH"/>
              <a:t>Footer</a:t>
            </a:r>
          </a:p>
        </p:txBody>
      </p:sp>
      <p:sp>
        <p:nvSpPr>
          <p:cNvPr id="8" name="Slide Number Placeholder 5">
            <a:extLst>
              <a:ext uri="{FF2B5EF4-FFF2-40B4-BE49-F238E27FC236}">
                <a16:creationId xmlns:a16="http://schemas.microsoft.com/office/drawing/2014/main" id="{A2465522-CF14-4EC9-A016-BD7ADCD7261B}"/>
              </a:ext>
            </a:extLst>
          </p:cNvPr>
          <p:cNvSpPr txBox="1">
            <a:spLocks/>
          </p:cNvSpPr>
          <p:nvPr/>
        </p:nvSpPr>
        <p:spPr>
          <a:xfrm>
            <a:off x="11921491" y="7687819"/>
            <a:ext cx="518325" cy="438150"/>
          </a:xfrm>
          <a:prstGeom prst="rect">
            <a:avLst/>
          </a:prstGeom>
        </p:spPr>
        <p:txBody>
          <a:bodyPr lIns="100950" tIns="50475" rIns="100950" bIns="50475"/>
          <a:lstStyle>
            <a:defPPr>
              <a:defRPr lang="en-U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15BBFFA-DCD4-45A9-922A-60543836DFEA}" type="slidenum">
              <a:rPr lang="en-PH" smtClean="0"/>
              <a:pPr/>
              <a:t>‹#›</a:t>
            </a:fld>
            <a:endParaRPr lang="en-PH"/>
          </a:p>
        </p:txBody>
      </p:sp>
    </p:spTree>
    <p:extLst>
      <p:ext uri="{BB962C8B-B14F-4D97-AF65-F5344CB8AC3E}">
        <p14:creationId xmlns:p14="http://schemas.microsoft.com/office/powerpoint/2010/main" val="19197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CBDC-6581-4A86-A6FD-F5F53DE06B01}"/>
              </a:ext>
            </a:extLst>
          </p:cNvPr>
          <p:cNvSpPr>
            <a:spLocks noGrp="1"/>
          </p:cNvSpPr>
          <p:nvPr>
            <p:ph type="title"/>
          </p:nvPr>
        </p:nvSpPr>
        <p:spPr>
          <a:xfrm>
            <a:off x="881778" y="548640"/>
            <a:ext cx="4128849" cy="1920240"/>
          </a:xfrm>
          <a:prstGeom prst="rect">
            <a:avLst/>
          </a:prstGeom>
        </p:spPr>
        <p:txBody>
          <a:bodyPr anchor="b"/>
          <a:lstStyle>
            <a:lvl1pPr>
              <a:defRPr sz="35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BC9119D2-19DE-46CE-B477-4A9631A7D5A1}"/>
              </a:ext>
            </a:extLst>
          </p:cNvPr>
          <p:cNvSpPr>
            <a:spLocks noGrp="1"/>
          </p:cNvSpPr>
          <p:nvPr>
            <p:ph idx="1"/>
          </p:nvPr>
        </p:nvSpPr>
        <p:spPr>
          <a:xfrm>
            <a:off x="5442347" y="1184911"/>
            <a:ext cx="6480810" cy="5848350"/>
          </a:xfrm>
          <a:prstGeom prst="rect">
            <a:avLst/>
          </a:prstGeo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6E4865CC-BAF9-45BB-B388-5E101D6BC183}"/>
              </a:ext>
            </a:extLst>
          </p:cNvPr>
          <p:cNvSpPr>
            <a:spLocks noGrp="1"/>
          </p:cNvSpPr>
          <p:nvPr>
            <p:ph type="body" sz="half" idx="2"/>
          </p:nvPr>
        </p:nvSpPr>
        <p:spPr>
          <a:xfrm>
            <a:off x="881778" y="2468880"/>
            <a:ext cx="4128849" cy="4573906"/>
          </a:xfrm>
          <a:prstGeom prst="rect">
            <a:avLst/>
          </a:prstGeom>
        </p:spPr>
        <p:txBody>
          <a:bodyPr/>
          <a:lstStyle>
            <a:lvl1pPr marL="0" indent="0">
              <a:buNone/>
              <a:defRPr sz="1800"/>
            </a:lvl1pPr>
            <a:lvl2pPr marL="504749" indent="0">
              <a:buNone/>
              <a:defRPr sz="1500"/>
            </a:lvl2pPr>
            <a:lvl3pPr marL="1009498" indent="0">
              <a:buNone/>
              <a:defRPr sz="1300"/>
            </a:lvl3pPr>
            <a:lvl4pPr marL="1514246" indent="0">
              <a:buNone/>
              <a:defRPr sz="1100"/>
            </a:lvl4pPr>
            <a:lvl5pPr marL="2018995" indent="0">
              <a:buNone/>
              <a:defRPr sz="1100"/>
            </a:lvl5pPr>
            <a:lvl6pPr marL="2523744" indent="0">
              <a:buNone/>
              <a:defRPr sz="1100"/>
            </a:lvl6pPr>
            <a:lvl7pPr marL="3028493" indent="0">
              <a:buNone/>
              <a:defRPr sz="1100"/>
            </a:lvl7pPr>
            <a:lvl8pPr marL="3533242" indent="0">
              <a:buNone/>
              <a:defRPr sz="1100"/>
            </a:lvl8pPr>
            <a:lvl9pPr marL="4037990" indent="0">
              <a:buNone/>
              <a:defRPr sz="1100"/>
            </a:lvl9pPr>
          </a:lstStyle>
          <a:p>
            <a:pPr lvl="0"/>
            <a:r>
              <a:rPr lang="en-US"/>
              <a:t>Click to edit Master text styles</a:t>
            </a:r>
          </a:p>
        </p:txBody>
      </p:sp>
      <p:sp>
        <p:nvSpPr>
          <p:cNvPr id="5" name="Date Placeholder 4">
            <a:extLst>
              <a:ext uri="{FF2B5EF4-FFF2-40B4-BE49-F238E27FC236}">
                <a16:creationId xmlns:a16="http://schemas.microsoft.com/office/drawing/2014/main" id="{8A7EFA31-B7CE-4013-8902-8F8E47073526}"/>
              </a:ext>
            </a:extLst>
          </p:cNvPr>
          <p:cNvSpPr>
            <a:spLocks noGrp="1"/>
          </p:cNvSpPr>
          <p:nvPr>
            <p:ph type="dt" sz="half" idx="10"/>
          </p:nvPr>
        </p:nvSpPr>
        <p:spPr>
          <a:xfrm>
            <a:off x="880110" y="7627621"/>
            <a:ext cx="2880360" cy="438150"/>
          </a:xfrm>
          <a:prstGeom prst="rect">
            <a:avLst/>
          </a:prstGeom>
        </p:spPr>
        <p:txBody>
          <a:bodyPr lIns="100950" tIns="50475" rIns="100950" bIns="50475"/>
          <a:lstStyle/>
          <a:p>
            <a:endParaRPr lang="en-PH"/>
          </a:p>
        </p:txBody>
      </p:sp>
      <p:sp>
        <p:nvSpPr>
          <p:cNvPr id="6" name="Footer Placeholder 5">
            <a:extLst>
              <a:ext uri="{FF2B5EF4-FFF2-40B4-BE49-F238E27FC236}">
                <a16:creationId xmlns:a16="http://schemas.microsoft.com/office/drawing/2014/main" id="{29F381F6-3FFA-4930-A8C7-9A20969A4CEC}"/>
              </a:ext>
            </a:extLst>
          </p:cNvPr>
          <p:cNvSpPr>
            <a:spLocks noGrp="1"/>
          </p:cNvSpPr>
          <p:nvPr>
            <p:ph type="ftr" sz="quarter" idx="11"/>
          </p:nvPr>
        </p:nvSpPr>
        <p:spPr>
          <a:xfrm>
            <a:off x="-1" y="7687819"/>
            <a:ext cx="6400799" cy="438150"/>
          </a:xfrm>
          <a:prstGeom prst="rect">
            <a:avLst/>
          </a:prstGeom>
        </p:spPr>
        <p:txBody>
          <a:bodyPr/>
          <a:lstStyle/>
          <a:p>
            <a:r>
              <a:rPr lang="en-US"/>
              <a:t>ELECTIVE 1 Web Systems and Technologies 2</a:t>
            </a:r>
            <a:endParaRPr lang="en-PH"/>
          </a:p>
        </p:txBody>
      </p:sp>
      <p:sp>
        <p:nvSpPr>
          <p:cNvPr id="7" name="Slide Number Placeholder 6">
            <a:extLst>
              <a:ext uri="{FF2B5EF4-FFF2-40B4-BE49-F238E27FC236}">
                <a16:creationId xmlns:a16="http://schemas.microsoft.com/office/drawing/2014/main" id="{911EC53E-647D-44C2-B30F-DDB9B0E37DAD}"/>
              </a:ext>
            </a:extLst>
          </p:cNvPr>
          <p:cNvSpPr>
            <a:spLocks noGrp="1"/>
          </p:cNvSpPr>
          <p:nvPr>
            <p:ph type="sldNum" sz="quarter" idx="12"/>
          </p:nvPr>
        </p:nvSpPr>
        <p:spPr>
          <a:xfrm>
            <a:off x="9041130" y="7627621"/>
            <a:ext cx="2880360" cy="438150"/>
          </a:xfrm>
          <a:prstGeom prst="rect">
            <a:avLst/>
          </a:prstGeom>
        </p:spPr>
        <p:txBody>
          <a:bodyPr/>
          <a:lstStyle/>
          <a:p>
            <a:fld id="{69CFFD1D-FF66-4D54-A1AC-3D5574F8D7F0}" type="slidenum">
              <a:rPr lang="en-PH" smtClean="0"/>
              <a:t>‹#›</a:t>
            </a:fld>
            <a:endParaRPr lang="en-PH"/>
          </a:p>
        </p:txBody>
      </p:sp>
      <p:sp>
        <p:nvSpPr>
          <p:cNvPr id="8" name="Rectangle: Rounded Corners 7">
            <a:extLst>
              <a:ext uri="{FF2B5EF4-FFF2-40B4-BE49-F238E27FC236}">
                <a16:creationId xmlns:a16="http://schemas.microsoft.com/office/drawing/2014/main" id="{575246C0-54AF-4693-A5F1-2E2A3E2E5FDB}"/>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9" name="Rectangle: Rounded Corners 8">
            <a:extLst>
              <a:ext uri="{FF2B5EF4-FFF2-40B4-BE49-F238E27FC236}">
                <a16:creationId xmlns:a16="http://schemas.microsoft.com/office/drawing/2014/main" id="{49A6390C-EAEF-43DE-A6FB-5E718A5DEC4B}"/>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10" name="Footer Placeholder 4">
            <a:extLst>
              <a:ext uri="{FF2B5EF4-FFF2-40B4-BE49-F238E27FC236}">
                <a16:creationId xmlns:a16="http://schemas.microsoft.com/office/drawing/2014/main" id="{FBC2FD1C-6195-4ABF-A914-4C155944262F}"/>
              </a:ext>
            </a:extLst>
          </p:cNvPr>
          <p:cNvSpPr txBox="1">
            <a:spLocks/>
          </p:cNvSpPr>
          <p:nvPr/>
        </p:nvSpPr>
        <p:spPr>
          <a:xfrm>
            <a:off x="-1" y="7687819"/>
            <a:ext cx="6400799" cy="438150"/>
          </a:xfrm>
          <a:prstGeom prst="rect">
            <a:avLst/>
          </a:prstGeom>
        </p:spPr>
        <p:txBody>
          <a:bodyPr vert="horz" lIns="100950" tIns="50475" rIns="100950" bIns="50475" rtlCol="0" anchor="ctr"/>
          <a:lstStyle>
            <a:defPPr>
              <a:defRPr lang="en-US"/>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PH"/>
              <a:t>Footer</a:t>
            </a:r>
          </a:p>
        </p:txBody>
      </p:sp>
      <p:sp>
        <p:nvSpPr>
          <p:cNvPr id="11" name="Slide Number Placeholder 5">
            <a:extLst>
              <a:ext uri="{FF2B5EF4-FFF2-40B4-BE49-F238E27FC236}">
                <a16:creationId xmlns:a16="http://schemas.microsoft.com/office/drawing/2014/main" id="{D0735B31-8088-4811-BA02-184647726248}"/>
              </a:ext>
            </a:extLst>
          </p:cNvPr>
          <p:cNvSpPr txBox="1">
            <a:spLocks/>
          </p:cNvSpPr>
          <p:nvPr/>
        </p:nvSpPr>
        <p:spPr>
          <a:xfrm>
            <a:off x="11921491" y="7687819"/>
            <a:ext cx="518325" cy="438150"/>
          </a:xfrm>
          <a:prstGeom prst="rect">
            <a:avLst/>
          </a:prstGeom>
        </p:spPr>
        <p:txBody>
          <a:bodyPr lIns="100950" tIns="50475" rIns="100950" bIns="50475"/>
          <a:lstStyle>
            <a:defPPr>
              <a:defRPr lang="en-U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15BBFFA-DCD4-45A9-922A-60543836DFEA}" type="slidenum">
              <a:rPr lang="en-PH" smtClean="0"/>
              <a:pPr/>
              <a:t>‹#›</a:t>
            </a:fld>
            <a:endParaRPr lang="en-PH"/>
          </a:p>
        </p:txBody>
      </p:sp>
      <p:sp>
        <p:nvSpPr>
          <p:cNvPr id="12" name="Rectangle: Rounded Corners 11">
            <a:extLst>
              <a:ext uri="{FF2B5EF4-FFF2-40B4-BE49-F238E27FC236}">
                <a16:creationId xmlns:a16="http://schemas.microsoft.com/office/drawing/2014/main" id="{2AB70C2A-29F1-4781-8563-A332B481BFE5}"/>
              </a:ext>
            </a:extLst>
          </p:cNvPr>
          <p:cNvSpPr/>
          <p:nvPr/>
        </p:nvSpPr>
        <p:spPr>
          <a:xfrm>
            <a:off x="0" y="309754"/>
            <a:ext cx="12801600"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Tree>
    <p:extLst>
      <p:ext uri="{BB962C8B-B14F-4D97-AF65-F5344CB8AC3E}">
        <p14:creationId xmlns:p14="http://schemas.microsoft.com/office/powerpoint/2010/main" val="415250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3223083-846D-4CAB-B9E4-85C298815E7E}"/>
              </a:ext>
            </a:extLst>
          </p:cNvPr>
          <p:cNvSpPr>
            <a:spLocks noGrp="1"/>
          </p:cNvSpPr>
          <p:nvPr>
            <p:ph type="pic" idx="1"/>
          </p:nvPr>
        </p:nvSpPr>
        <p:spPr>
          <a:xfrm>
            <a:off x="5442347" y="309754"/>
            <a:ext cx="6480810" cy="6723506"/>
          </a:xfrm>
          <a:prstGeom prst="rect">
            <a:avLst/>
          </a:prstGeom>
        </p:spPr>
        <p:txBody>
          <a:bodyPr/>
          <a:lstStyle>
            <a:lvl1pPr marL="0" indent="0">
              <a:buNone/>
              <a:defRPr sz="3500"/>
            </a:lvl1pPr>
            <a:lvl2pPr marL="504749" indent="0">
              <a:buNone/>
              <a:defRPr sz="3100"/>
            </a:lvl2pPr>
            <a:lvl3pPr marL="1009498" indent="0">
              <a:buNone/>
              <a:defRPr sz="2600"/>
            </a:lvl3pPr>
            <a:lvl4pPr marL="1514246" indent="0">
              <a:buNone/>
              <a:defRPr sz="2200"/>
            </a:lvl4pPr>
            <a:lvl5pPr marL="2018995" indent="0">
              <a:buNone/>
              <a:defRPr sz="2200"/>
            </a:lvl5pPr>
            <a:lvl6pPr marL="2523744" indent="0">
              <a:buNone/>
              <a:defRPr sz="2200"/>
            </a:lvl6pPr>
            <a:lvl7pPr marL="3028493" indent="0">
              <a:buNone/>
              <a:defRPr sz="2200"/>
            </a:lvl7pPr>
            <a:lvl8pPr marL="3533242" indent="0">
              <a:buNone/>
              <a:defRPr sz="2200"/>
            </a:lvl8pPr>
            <a:lvl9pPr marL="4037990" indent="0">
              <a:buNone/>
              <a:defRPr sz="2200"/>
            </a:lvl9pPr>
          </a:lstStyle>
          <a:p>
            <a:r>
              <a:rPr lang="en-US"/>
              <a:t>Click icon to add picture</a:t>
            </a:r>
            <a:endParaRPr lang="en-PH"/>
          </a:p>
        </p:txBody>
      </p:sp>
      <p:sp>
        <p:nvSpPr>
          <p:cNvPr id="4" name="Text Placeholder 3">
            <a:extLst>
              <a:ext uri="{FF2B5EF4-FFF2-40B4-BE49-F238E27FC236}">
                <a16:creationId xmlns:a16="http://schemas.microsoft.com/office/drawing/2014/main" id="{88A066A3-3605-47B8-A27F-EEF9860F6C65}"/>
              </a:ext>
            </a:extLst>
          </p:cNvPr>
          <p:cNvSpPr>
            <a:spLocks noGrp="1"/>
          </p:cNvSpPr>
          <p:nvPr>
            <p:ph type="body" sz="half" idx="2"/>
          </p:nvPr>
        </p:nvSpPr>
        <p:spPr>
          <a:xfrm>
            <a:off x="878443" y="1514556"/>
            <a:ext cx="4128849" cy="5518704"/>
          </a:xfrm>
          <a:prstGeom prst="rect">
            <a:avLst/>
          </a:prstGeom>
        </p:spPr>
        <p:txBody>
          <a:bodyPr/>
          <a:lstStyle>
            <a:lvl1pPr marL="0" indent="0">
              <a:buNone/>
              <a:defRPr sz="1800"/>
            </a:lvl1pPr>
            <a:lvl2pPr marL="504749" indent="0">
              <a:buNone/>
              <a:defRPr sz="1500"/>
            </a:lvl2pPr>
            <a:lvl3pPr marL="1009498" indent="0">
              <a:buNone/>
              <a:defRPr sz="1300"/>
            </a:lvl3pPr>
            <a:lvl4pPr marL="1514246" indent="0">
              <a:buNone/>
              <a:defRPr sz="1100"/>
            </a:lvl4pPr>
            <a:lvl5pPr marL="2018995" indent="0">
              <a:buNone/>
              <a:defRPr sz="1100"/>
            </a:lvl5pPr>
            <a:lvl6pPr marL="2523744" indent="0">
              <a:buNone/>
              <a:defRPr sz="1100"/>
            </a:lvl6pPr>
            <a:lvl7pPr marL="3028493" indent="0">
              <a:buNone/>
              <a:defRPr sz="1100"/>
            </a:lvl7pPr>
            <a:lvl8pPr marL="3533242" indent="0">
              <a:buNone/>
              <a:defRPr sz="1100"/>
            </a:lvl8pPr>
            <a:lvl9pPr marL="4037990" indent="0">
              <a:buNone/>
              <a:defRPr sz="1100"/>
            </a:lvl9pPr>
          </a:lstStyle>
          <a:p>
            <a:pPr lvl="0"/>
            <a:r>
              <a:rPr lang="en-US"/>
              <a:t>Click to edit Master text styles</a:t>
            </a:r>
          </a:p>
        </p:txBody>
      </p:sp>
      <p:sp>
        <p:nvSpPr>
          <p:cNvPr id="5" name="Date Placeholder 4">
            <a:extLst>
              <a:ext uri="{FF2B5EF4-FFF2-40B4-BE49-F238E27FC236}">
                <a16:creationId xmlns:a16="http://schemas.microsoft.com/office/drawing/2014/main" id="{CF70AF3B-7B6D-419B-A9C7-3FEA99519898}"/>
              </a:ext>
            </a:extLst>
          </p:cNvPr>
          <p:cNvSpPr>
            <a:spLocks noGrp="1"/>
          </p:cNvSpPr>
          <p:nvPr>
            <p:ph type="dt" sz="half" idx="10"/>
          </p:nvPr>
        </p:nvSpPr>
        <p:spPr>
          <a:xfrm>
            <a:off x="880110" y="7627621"/>
            <a:ext cx="2880360" cy="438150"/>
          </a:xfrm>
          <a:prstGeom prst="rect">
            <a:avLst/>
          </a:prstGeom>
        </p:spPr>
        <p:txBody>
          <a:bodyPr lIns="100950" tIns="50475" rIns="100950" bIns="50475"/>
          <a:lstStyle/>
          <a:p>
            <a:endParaRPr lang="en-PH"/>
          </a:p>
        </p:txBody>
      </p:sp>
      <p:sp>
        <p:nvSpPr>
          <p:cNvPr id="6" name="Footer Placeholder 5">
            <a:extLst>
              <a:ext uri="{FF2B5EF4-FFF2-40B4-BE49-F238E27FC236}">
                <a16:creationId xmlns:a16="http://schemas.microsoft.com/office/drawing/2014/main" id="{051383CF-8D14-4C62-B195-6F158D26AA42}"/>
              </a:ext>
            </a:extLst>
          </p:cNvPr>
          <p:cNvSpPr>
            <a:spLocks noGrp="1"/>
          </p:cNvSpPr>
          <p:nvPr>
            <p:ph type="ftr" sz="quarter" idx="11"/>
          </p:nvPr>
        </p:nvSpPr>
        <p:spPr>
          <a:xfrm>
            <a:off x="-1" y="7687819"/>
            <a:ext cx="6400799" cy="438150"/>
          </a:xfrm>
          <a:prstGeom prst="rect">
            <a:avLst/>
          </a:prstGeom>
        </p:spPr>
        <p:txBody>
          <a:bodyPr/>
          <a:lstStyle/>
          <a:p>
            <a:r>
              <a:rPr lang="en-US"/>
              <a:t>ELECTIVE 1 Web Systems and Technologies 2</a:t>
            </a:r>
            <a:endParaRPr lang="en-PH"/>
          </a:p>
        </p:txBody>
      </p:sp>
      <p:sp>
        <p:nvSpPr>
          <p:cNvPr id="7" name="Slide Number Placeholder 6">
            <a:extLst>
              <a:ext uri="{FF2B5EF4-FFF2-40B4-BE49-F238E27FC236}">
                <a16:creationId xmlns:a16="http://schemas.microsoft.com/office/drawing/2014/main" id="{466BA068-9C47-4602-966E-243F2412ADAE}"/>
              </a:ext>
            </a:extLst>
          </p:cNvPr>
          <p:cNvSpPr>
            <a:spLocks noGrp="1"/>
          </p:cNvSpPr>
          <p:nvPr>
            <p:ph type="sldNum" sz="quarter" idx="12"/>
          </p:nvPr>
        </p:nvSpPr>
        <p:spPr>
          <a:xfrm>
            <a:off x="9041130" y="7627621"/>
            <a:ext cx="2880360" cy="438150"/>
          </a:xfrm>
          <a:prstGeom prst="rect">
            <a:avLst/>
          </a:prstGeom>
        </p:spPr>
        <p:txBody>
          <a:bodyPr/>
          <a:lstStyle/>
          <a:p>
            <a:fld id="{69CFFD1D-FF66-4D54-A1AC-3D5574F8D7F0}" type="slidenum">
              <a:rPr lang="en-PH" smtClean="0"/>
              <a:t>‹#›</a:t>
            </a:fld>
            <a:endParaRPr lang="en-PH"/>
          </a:p>
        </p:txBody>
      </p:sp>
      <p:sp>
        <p:nvSpPr>
          <p:cNvPr id="8" name="Rectangle: Rounded Corners 7">
            <a:extLst>
              <a:ext uri="{FF2B5EF4-FFF2-40B4-BE49-F238E27FC236}">
                <a16:creationId xmlns:a16="http://schemas.microsoft.com/office/drawing/2014/main" id="{5C349146-D590-4719-9598-61C18980F8F9}"/>
              </a:ext>
            </a:extLst>
          </p:cNvPr>
          <p:cNvSpPr/>
          <p:nvPr/>
        </p:nvSpPr>
        <p:spPr>
          <a:xfrm>
            <a:off x="0" y="309754"/>
            <a:ext cx="5442347"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053571D5-F74A-40DC-8403-67CCBEB90952}"/>
              </a:ext>
            </a:extLst>
          </p:cNvPr>
          <p:cNvSpPr>
            <a:spLocks noGrp="1"/>
          </p:cNvSpPr>
          <p:nvPr>
            <p:ph type="title"/>
          </p:nvPr>
        </p:nvSpPr>
        <p:spPr>
          <a:xfrm>
            <a:off x="0" y="309754"/>
            <a:ext cx="5442347" cy="877061"/>
          </a:xfrm>
          <a:prstGeom prst="rect">
            <a:avLst/>
          </a:prstGeom>
        </p:spPr>
        <p:txBody>
          <a:bodyPr anchor="b"/>
          <a:lstStyle>
            <a:lvl1pPr>
              <a:defRPr sz="3500">
                <a:solidFill>
                  <a:schemeClr val="bg1"/>
                </a:solidFill>
              </a:defRPr>
            </a:lvl1pPr>
          </a:lstStyle>
          <a:p>
            <a:r>
              <a:rPr lang="en-US"/>
              <a:t>Click to edit Master title style</a:t>
            </a:r>
            <a:endParaRPr lang="en-PH"/>
          </a:p>
        </p:txBody>
      </p:sp>
    </p:spTree>
    <p:extLst>
      <p:ext uri="{BB962C8B-B14F-4D97-AF65-F5344CB8AC3E}">
        <p14:creationId xmlns:p14="http://schemas.microsoft.com/office/powerpoint/2010/main" val="3511888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2E12777D-5418-43E0-A88C-88022150508E}"/>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12" name="Rectangle: Rounded Corners 11">
            <a:extLst>
              <a:ext uri="{FF2B5EF4-FFF2-40B4-BE49-F238E27FC236}">
                <a16:creationId xmlns:a16="http://schemas.microsoft.com/office/drawing/2014/main" id="{978F518B-F4AE-4BA5-A684-AE479D0BB64F}"/>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2" name="Title Placeholder 1">
            <a:extLst>
              <a:ext uri="{FF2B5EF4-FFF2-40B4-BE49-F238E27FC236}">
                <a16:creationId xmlns:a16="http://schemas.microsoft.com/office/drawing/2014/main" id="{8DB9A86C-F3E2-485E-9C67-CD26CE8D797B}"/>
              </a:ext>
            </a:extLst>
          </p:cNvPr>
          <p:cNvSpPr>
            <a:spLocks noGrp="1"/>
          </p:cNvSpPr>
          <p:nvPr>
            <p:ph type="title"/>
          </p:nvPr>
        </p:nvSpPr>
        <p:spPr>
          <a:xfrm>
            <a:off x="880110" y="438150"/>
            <a:ext cx="11041380" cy="1590676"/>
          </a:xfrm>
          <a:prstGeom prst="rect">
            <a:avLst/>
          </a:prstGeom>
        </p:spPr>
        <p:txBody>
          <a:bodyPr vert="horz" lIns="100950" tIns="50475" rIns="100950" bIns="50475"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0768B6C9-C419-45FA-BE94-F8E0DE41E1E0}"/>
              </a:ext>
            </a:extLst>
          </p:cNvPr>
          <p:cNvSpPr>
            <a:spLocks noGrp="1"/>
          </p:cNvSpPr>
          <p:nvPr>
            <p:ph type="body" idx="1"/>
          </p:nvPr>
        </p:nvSpPr>
        <p:spPr>
          <a:xfrm>
            <a:off x="880110" y="2190750"/>
            <a:ext cx="11041380" cy="5221606"/>
          </a:xfrm>
          <a:prstGeom prst="rect">
            <a:avLst/>
          </a:prstGeom>
        </p:spPr>
        <p:txBody>
          <a:bodyPr vert="horz" lIns="100950" tIns="50475" rIns="100950" bIns="5047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Footer Placeholder 4">
            <a:extLst>
              <a:ext uri="{FF2B5EF4-FFF2-40B4-BE49-F238E27FC236}">
                <a16:creationId xmlns:a16="http://schemas.microsoft.com/office/drawing/2014/main" id="{A2F85159-2E5E-46D6-B3F8-A06A54F3779C}"/>
              </a:ext>
            </a:extLst>
          </p:cNvPr>
          <p:cNvSpPr>
            <a:spLocks noGrp="1"/>
          </p:cNvSpPr>
          <p:nvPr>
            <p:ph type="ftr" sz="quarter" idx="3"/>
          </p:nvPr>
        </p:nvSpPr>
        <p:spPr>
          <a:xfrm>
            <a:off x="-1" y="7687819"/>
            <a:ext cx="6400799" cy="438150"/>
          </a:xfrm>
          <a:prstGeom prst="rect">
            <a:avLst/>
          </a:prstGeom>
        </p:spPr>
        <p:txBody>
          <a:bodyPr vert="horz" lIns="100950" tIns="50475" rIns="100950" bIns="50475" rtlCol="0" anchor="ctr"/>
          <a:lstStyle>
            <a:lvl1pPr algn="ctr">
              <a:defRPr sz="2200" b="1">
                <a:solidFill>
                  <a:schemeClr val="bg1"/>
                </a:solidFill>
              </a:defRPr>
            </a:lvl1pPr>
          </a:lstStyle>
          <a:p>
            <a:r>
              <a:rPr lang="en-US"/>
              <a:t>ELECTIVE 1 Web Systems and Technologies 2</a:t>
            </a:r>
            <a:endParaRPr lang="en-PH"/>
          </a:p>
        </p:txBody>
      </p:sp>
      <p:sp>
        <p:nvSpPr>
          <p:cNvPr id="14" name="Slide Number Placeholder 5">
            <a:extLst>
              <a:ext uri="{FF2B5EF4-FFF2-40B4-BE49-F238E27FC236}">
                <a16:creationId xmlns:a16="http://schemas.microsoft.com/office/drawing/2014/main" id="{88AC9798-F8EE-4ECF-8979-B35F7ABD555C}"/>
              </a:ext>
            </a:extLst>
          </p:cNvPr>
          <p:cNvSpPr>
            <a:spLocks noGrp="1"/>
          </p:cNvSpPr>
          <p:nvPr>
            <p:ph type="sldNum" sz="quarter" idx="4"/>
          </p:nvPr>
        </p:nvSpPr>
        <p:spPr>
          <a:xfrm>
            <a:off x="11921491" y="7687819"/>
            <a:ext cx="518325" cy="438150"/>
          </a:xfrm>
          <a:prstGeom prst="rect">
            <a:avLst/>
          </a:prstGeom>
        </p:spPr>
        <p:txBody>
          <a:bodyPr lIns="100950" tIns="50475" rIns="100950" bIns="50475"/>
          <a:lstStyle>
            <a:lvl1pPr>
              <a:defRPr b="1">
                <a:solidFill>
                  <a:schemeClr val="bg1"/>
                </a:solidFill>
              </a:defRPr>
            </a:lvl1pPr>
          </a:lstStyle>
          <a:p>
            <a:fld id="{69CFFD1D-FF66-4D54-A1AC-3D5574F8D7F0}" type="slidenum">
              <a:rPr lang="en-PH" smtClean="0"/>
              <a:t>‹#›</a:t>
            </a:fld>
            <a:endParaRPr lang="en-PH"/>
          </a:p>
        </p:txBody>
      </p:sp>
    </p:spTree>
    <p:extLst>
      <p:ext uri="{BB962C8B-B14F-4D97-AF65-F5344CB8AC3E}">
        <p14:creationId xmlns:p14="http://schemas.microsoft.com/office/powerpoint/2010/main" val="638440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1009498" rtl="0" eaLnBrk="1" latinLnBrk="0" hangingPunct="1">
        <a:lnSpc>
          <a:spcPct val="90000"/>
        </a:lnSpc>
        <a:spcBef>
          <a:spcPct val="0"/>
        </a:spcBef>
        <a:buNone/>
        <a:defRPr sz="5300" kern="1200">
          <a:solidFill>
            <a:schemeClr val="tx1"/>
          </a:solidFill>
          <a:latin typeface="+mj-lt"/>
          <a:ea typeface="+mj-ea"/>
          <a:cs typeface="+mj-cs"/>
        </a:defRPr>
      </a:lvl1pPr>
    </p:titleStyle>
    <p:bodyStyle>
      <a:lvl1pPr marL="252374" indent="-252374" algn="l" defTabSz="1009498" rtl="0" eaLnBrk="1" latinLnBrk="0" hangingPunct="1">
        <a:lnSpc>
          <a:spcPct val="90000"/>
        </a:lnSpc>
        <a:spcBef>
          <a:spcPts val="1104"/>
        </a:spcBef>
        <a:buFont typeface="Wingdings" panose="05000000000000000000" pitchFamily="2" charset="2"/>
        <a:buChar char="§"/>
        <a:defRPr sz="3100" kern="1200">
          <a:solidFill>
            <a:schemeClr val="tx1"/>
          </a:solidFill>
          <a:latin typeface="+mn-lt"/>
          <a:ea typeface="+mn-ea"/>
          <a:cs typeface="+mn-cs"/>
        </a:defRPr>
      </a:lvl1pPr>
      <a:lvl2pPr marL="757123" indent="-252374" algn="l" defTabSz="1009498" rtl="0" eaLnBrk="1" latinLnBrk="0" hangingPunct="1">
        <a:lnSpc>
          <a:spcPct val="90000"/>
        </a:lnSpc>
        <a:spcBef>
          <a:spcPts val="552"/>
        </a:spcBef>
        <a:buFont typeface="Wingdings" panose="05000000000000000000" pitchFamily="2" charset="2"/>
        <a:buChar char="§"/>
        <a:defRPr sz="2600" kern="1200">
          <a:solidFill>
            <a:schemeClr val="tx1"/>
          </a:solidFill>
          <a:latin typeface="+mn-lt"/>
          <a:ea typeface="+mn-ea"/>
          <a:cs typeface="+mn-cs"/>
        </a:defRPr>
      </a:lvl2pPr>
      <a:lvl3pPr marL="1261872" indent="-252374" algn="l" defTabSz="1009498" rtl="0" eaLnBrk="1" latinLnBrk="0" hangingPunct="1">
        <a:lnSpc>
          <a:spcPct val="90000"/>
        </a:lnSpc>
        <a:spcBef>
          <a:spcPts val="552"/>
        </a:spcBef>
        <a:buFont typeface="Wingdings" panose="05000000000000000000" pitchFamily="2" charset="2"/>
        <a:buChar char="§"/>
        <a:defRPr sz="2200" kern="1200">
          <a:solidFill>
            <a:schemeClr val="tx1"/>
          </a:solidFill>
          <a:latin typeface="+mn-lt"/>
          <a:ea typeface="+mn-ea"/>
          <a:cs typeface="+mn-cs"/>
        </a:defRPr>
      </a:lvl3pPr>
      <a:lvl4pPr marL="1766621" indent="-252374" algn="l" defTabSz="1009498" rtl="0" eaLnBrk="1" latinLnBrk="0" hangingPunct="1">
        <a:lnSpc>
          <a:spcPct val="90000"/>
        </a:lnSpc>
        <a:spcBef>
          <a:spcPts val="552"/>
        </a:spcBef>
        <a:buFont typeface="Wingdings" panose="05000000000000000000" pitchFamily="2" charset="2"/>
        <a:buChar char="§"/>
        <a:defRPr sz="2000" kern="1200">
          <a:solidFill>
            <a:schemeClr val="tx1"/>
          </a:solidFill>
          <a:latin typeface="+mn-lt"/>
          <a:ea typeface="+mn-ea"/>
          <a:cs typeface="+mn-cs"/>
        </a:defRPr>
      </a:lvl4pPr>
      <a:lvl5pPr marL="2271370" indent="-252374" algn="l" defTabSz="1009498" rtl="0" eaLnBrk="1" latinLnBrk="0" hangingPunct="1">
        <a:lnSpc>
          <a:spcPct val="90000"/>
        </a:lnSpc>
        <a:spcBef>
          <a:spcPts val="552"/>
        </a:spcBef>
        <a:buFont typeface="Wingdings" panose="05000000000000000000" pitchFamily="2" charset="2"/>
        <a:buChar char="§"/>
        <a:defRPr sz="2000" kern="1200">
          <a:solidFill>
            <a:schemeClr val="tx1"/>
          </a:solidFill>
          <a:latin typeface="+mn-lt"/>
          <a:ea typeface="+mn-ea"/>
          <a:cs typeface="+mn-cs"/>
        </a:defRPr>
      </a:lvl5pPr>
      <a:lvl6pPr marL="2776118" indent="-252374" algn="l" defTabSz="1009498" rtl="0" eaLnBrk="1" latinLnBrk="0" hangingPunct="1">
        <a:lnSpc>
          <a:spcPct val="90000"/>
        </a:lnSpc>
        <a:spcBef>
          <a:spcPts val="552"/>
        </a:spcBef>
        <a:buFont typeface="Arial" panose="020B0604020202020204" pitchFamily="34" charset="0"/>
        <a:buChar char="•"/>
        <a:defRPr sz="2000" kern="1200">
          <a:solidFill>
            <a:schemeClr val="tx1"/>
          </a:solidFill>
          <a:latin typeface="+mn-lt"/>
          <a:ea typeface="+mn-ea"/>
          <a:cs typeface="+mn-cs"/>
        </a:defRPr>
      </a:lvl6pPr>
      <a:lvl7pPr marL="3280867" indent="-252374" algn="l" defTabSz="1009498" rtl="0" eaLnBrk="1" latinLnBrk="0" hangingPunct="1">
        <a:lnSpc>
          <a:spcPct val="90000"/>
        </a:lnSpc>
        <a:spcBef>
          <a:spcPts val="552"/>
        </a:spcBef>
        <a:buFont typeface="Arial" panose="020B0604020202020204" pitchFamily="34" charset="0"/>
        <a:buChar char="•"/>
        <a:defRPr sz="2000" kern="1200">
          <a:solidFill>
            <a:schemeClr val="tx1"/>
          </a:solidFill>
          <a:latin typeface="+mn-lt"/>
          <a:ea typeface="+mn-ea"/>
          <a:cs typeface="+mn-cs"/>
        </a:defRPr>
      </a:lvl7pPr>
      <a:lvl8pPr marL="3785616" indent="-252374" algn="l" defTabSz="1009498" rtl="0" eaLnBrk="1" latinLnBrk="0" hangingPunct="1">
        <a:lnSpc>
          <a:spcPct val="90000"/>
        </a:lnSpc>
        <a:spcBef>
          <a:spcPts val="552"/>
        </a:spcBef>
        <a:buFont typeface="Arial" panose="020B0604020202020204" pitchFamily="34" charset="0"/>
        <a:buChar char="•"/>
        <a:defRPr sz="2000" kern="1200">
          <a:solidFill>
            <a:schemeClr val="tx1"/>
          </a:solidFill>
          <a:latin typeface="+mn-lt"/>
          <a:ea typeface="+mn-ea"/>
          <a:cs typeface="+mn-cs"/>
        </a:defRPr>
      </a:lvl8pPr>
      <a:lvl9pPr marL="4290365" indent="-252374" algn="l" defTabSz="1009498" rtl="0" eaLnBrk="1" latinLnBrk="0" hangingPunct="1">
        <a:lnSpc>
          <a:spcPct val="90000"/>
        </a:lnSpc>
        <a:spcBef>
          <a:spcPts val="552"/>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1009498" rtl="0" eaLnBrk="1" latinLnBrk="0" hangingPunct="1">
        <a:defRPr sz="2000" kern="1200">
          <a:solidFill>
            <a:schemeClr val="tx1"/>
          </a:solidFill>
          <a:latin typeface="+mn-lt"/>
          <a:ea typeface="+mn-ea"/>
          <a:cs typeface="+mn-cs"/>
        </a:defRPr>
      </a:lvl1pPr>
      <a:lvl2pPr marL="504749" algn="l" defTabSz="1009498" rtl="0" eaLnBrk="1" latinLnBrk="0" hangingPunct="1">
        <a:defRPr sz="2000" kern="1200">
          <a:solidFill>
            <a:schemeClr val="tx1"/>
          </a:solidFill>
          <a:latin typeface="+mn-lt"/>
          <a:ea typeface="+mn-ea"/>
          <a:cs typeface="+mn-cs"/>
        </a:defRPr>
      </a:lvl2pPr>
      <a:lvl3pPr marL="1009498" algn="l" defTabSz="1009498" rtl="0" eaLnBrk="1" latinLnBrk="0" hangingPunct="1">
        <a:defRPr sz="2000" kern="1200">
          <a:solidFill>
            <a:schemeClr val="tx1"/>
          </a:solidFill>
          <a:latin typeface="+mn-lt"/>
          <a:ea typeface="+mn-ea"/>
          <a:cs typeface="+mn-cs"/>
        </a:defRPr>
      </a:lvl3pPr>
      <a:lvl4pPr marL="1514246" algn="l" defTabSz="1009498" rtl="0" eaLnBrk="1" latinLnBrk="0" hangingPunct="1">
        <a:defRPr sz="2000" kern="1200">
          <a:solidFill>
            <a:schemeClr val="tx1"/>
          </a:solidFill>
          <a:latin typeface="+mn-lt"/>
          <a:ea typeface="+mn-ea"/>
          <a:cs typeface="+mn-cs"/>
        </a:defRPr>
      </a:lvl4pPr>
      <a:lvl5pPr marL="2018995" algn="l" defTabSz="1009498" rtl="0" eaLnBrk="1" latinLnBrk="0" hangingPunct="1">
        <a:defRPr sz="2000" kern="1200">
          <a:solidFill>
            <a:schemeClr val="tx1"/>
          </a:solidFill>
          <a:latin typeface="+mn-lt"/>
          <a:ea typeface="+mn-ea"/>
          <a:cs typeface="+mn-cs"/>
        </a:defRPr>
      </a:lvl5pPr>
      <a:lvl6pPr marL="2523744" algn="l" defTabSz="1009498" rtl="0" eaLnBrk="1" latinLnBrk="0" hangingPunct="1">
        <a:defRPr sz="2000" kern="1200">
          <a:solidFill>
            <a:schemeClr val="tx1"/>
          </a:solidFill>
          <a:latin typeface="+mn-lt"/>
          <a:ea typeface="+mn-ea"/>
          <a:cs typeface="+mn-cs"/>
        </a:defRPr>
      </a:lvl6pPr>
      <a:lvl7pPr marL="3028493" algn="l" defTabSz="1009498" rtl="0" eaLnBrk="1" latinLnBrk="0" hangingPunct="1">
        <a:defRPr sz="2000" kern="1200">
          <a:solidFill>
            <a:schemeClr val="tx1"/>
          </a:solidFill>
          <a:latin typeface="+mn-lt"/>
          <a:ea typeface="+mn-ea"/>
          <a:cs typeface="+mn-cs"/>
        </a:defRPr>
      </a:lvl7pPr>
      <a:lvl8pPr marL="3533242" algn="l" defTabSz="1009498" rtl="0" eaLnBrk="1" latinLnBrk="0" hangingPunct="1">
        <a:defRPr sz="2000" kern="1200">
          <a:solidFill>
            <a:schemeClr val="tx1"/>
          </a:solidFill>
          <a:latin typeface="+mn-lt"/>
          <a:ea typeface="+mn-ea"/>
          <a:cs typeface="+mn-cs"/>
        </a:defRPr>
      </a:lvl8pPr>
      <a:lvl9pPr marL="4037990" algn="l" defTabSz="1009498"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www.w3schools.com/python/ref_string_isdigit.asp" TargetMode="External"/><Relationship Id="rId3" Type="http://schemas.openxmlformats.org/officeDocument/2006/relationships/hyperlink" Target="https://www.w3schools.com/python/ref_string_capitalize.asp" TargetMode="External"/><Relationship Id="rId7" Type="http://schemas.openxmlformats.org/officeDocument/2006/relationships/hyperlink" Target="https://www.w3schools.com/python/ref_string_isalpha.asp"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www.w3schools.com/python/ref_string_isalnum.asp" TargetMode="External"/><Relationship Id="rId5" Type="http://schemas.openxmlformats.org/officeDocument/2006/relationships/hyperlink" Target="https://www.w3schools.com/python/ref_string_format.asp" TargetMode="External"/><Relationship Id="rId4" Type="http://schemas.openxmlformats.org/officeDocument/2006/relationships/hyperlink" Target="https://www.w3schools.com/python/ref_string_casefold.asp"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w3schools.com/python/ref_string_isnumeric.asp" TargetMode="External"/><Relationship Id="rId7" Type="http://schemas.openxmlformats.org/officeDocument/2006/relationships/hyperlink" Target="https://www.w3schools.com/python/ref_string_upper.asp"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s://www.w3schools.com/python/ref_string_title.asp" TargetMode="External"/><Relationship Id="rId5" Type="http://schemas.openxmlformats.org/officeDocument/2006/relationships/hyperlink" Target="https://www.w3schools.com/python/ref_string_strip.asp" TargetMode="External"/><Relationship Id="rId4" Type="http://schemas.openxmlformats.org/officeDocument/2006/relationships/hyperlink" Target="https://www.w3schools.com/python/ref_string_lower.asp"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6">
              <a:lumMod val="75000"/>
            </a:schemeClr>
          </a:solidFill>
        </p:spPr>
        <p:txBody>
          <a:bodyPr/>
          <a:lstStyle/>
          <a:p>
            <a:r>
              <a:rPr lang="en-US" b="1" dirty="0"/>
              <a:t>Basic Elements of Python </a:t>
            </a:r>
            <a:endParaRPr lang="en-US" dirty="0"/>
          </a:p>
        </p:txBody>
      </p:sp>
      <p:sp>
        <p:nvSpPr>
          <p:cNvPr id="3" name="Subtitle 2"/>
          <p:cNvSpPr>
            <a:spLocks noGrp="1"/>
          </p:cNvSpPr>
          <p:nvPr>
            <p:ph type="subTitle" idx="1"/>
          </p:nvPr>
        </p:nvSpPr>
        <p:spPr/>
        <p:txBody>
          <a:bodyPr>
            <a:normAutofit/>
          </a:bodyPr>
          <a:lstStyle/>
          <a:p>
            <a:r>
              <a:rPr lang="en-US" sz="3200" b="1" dirty="0"/>
              <a:t>Lesson 3</a:t>
            </a:r>
          </a:p>
        </p:txBody>
      </p:sp>
      <p:sp>
        <p:nvSpPr>
          <p:cNvPr id="4" name="Footer Placeholder 3">
            <a:extLst>
              <a:ext uri="{FF2B5EF4-FFF2-40B4-BE49-F238E27FC236}">
                <a16:creationId xmlns:a16="http://schemas.microsoft.com/office/drawing/2014/main" id="{53166A3E-B087-459F-B1B4-A4668E8E764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D7567EA3-9AA7-4B82-A1EE-A261E0B80F55}"/>
              </a:ext>
            </a:extLst>
          </p:cNvPr>
          <p:cNvSpPr>
            <a:spLocks noGrp="1"/>
          </p:cNvSpPr>
          <p:nvPr>
            <p:ph type="sldNum" sz="quarter" idx="4"/>
          </p:nvPr>
        </p:nvSpPr>
        <p:spPr/>
        <p:txBody>
          <a:bodyPr/>
          <a:lstStyle/>
          <a:p>
            <a:fld id="{69CFFD1D-FF66-4D54-A1AC-3D5574F8D7F0}" type="slidenum">
              <a:rPr lang="en-PH" smtClean="0"/>
              <a:t>1</a:t>
            </a:fld>
            <a:endParaRPr lang="en-PH"/>
          </a:p>
        </p:txBody>
      </p:sp>
    </p:spTree>
    <p:extLst>
      <p:ext uri="{BB962C8B-B14F-4D97-AF65-F5344CB8AC3E}">
        <p14:creationId xmlns:p14="http://schemas.microsoft.com/office/powerpoint/2010/main" val="297473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3.1 </a:t>
            </a:r>
            <a:r>
              <a:rPr lang="en-US" dirty="0"/>
              <a:t>Nested If</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10</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422821"/>
            <a:ext cx="11765280" cy="6257467"/>
          </a:xfrm>
          <a:prstGeom prst="rect">
            <a:avLst/>
          </a:prstGeom>
          <a:noFill/>
        </p:spPr>
        <p:txBody>
          <a:bodyPr wrap="square" lIns="100950" tIns="50475" rIns="100950" bIns="50475" rtlCol="0">
            <a:spAutoFit/>
          </a:bodyPr>
          <a:lstStyle/>
          <a:p>
            <a:r>
              <a:rPr lang="en-US" sz="4000" dirty="0"/>
              <a:t>You can have if statements inside if statements.</a:t>
            </a:r>
          </a:p>
          <a:p>
            <a:endParaRPr lang="en-US" sz="4000" b="1" dirty="0"/>
          </a:p>
          <a:p>
            <a:r>
              <a:rPr lang="en-US" sz="4000" b="1" dirty="0"/>
              <a:t>Example</a:t>
            </a:r>
          </a:p>
          <a:p>
            <a:r>
              <a:rPr lang="en-US" sz="4000" dirty="0"/>
              <a:t>x = 41</a:t>
            </a:r>
            <a:br>
              <a:rPr lang="en-US" sz="4000" dirty="0"/>
            </a:br>
            <a:r>
              <a:rPr lang="en-US" sz="4000" dirty="0"/>
              <a:t>if x &gt; 10:</a:t>
            </a:r>
            <a:br>
              <a:rPr lang="en-US" sz="4000" dirty="0"/>
            </a:br>
            <a:r>
              <a:rPr lang="en-US" sz="4000" dirty="0"/>
              <a:t>  print("Above ten,")</a:t>
            </a:r>
            <a:br>
              <a:rPr lang="en-US" sz="4000" dirty="0"/>
            </a:br>
            <a:r>
              <a:rPr lang="en-US" sz="4000" dirty="0"/>
              <a:t>  if x &gt; 20:</a:t>
            </a:r>
            <a:br>
              <a:rPr lang="en-US" sz="4000" dirty="0"/>
            </a:br>
            <a:r>
              <a:rPr lang="en-US" sz="4000" dirty="0"/>
              <a:t>    print("and also above 20!")</a:t>
            </a:r>
            <a:br>
              <a:rPr lang="en-US" sz="4000" dirty="0"/>
            </a:br>
            <a:r>
              <a:rPr lang="en-US" sz="4000" dirty="0"/>
              <a:t>  else:</a:t>
            </a:r>
            <a:br>
              <a:rPr lang="en-US" sz="4000" dirty="0"/>
            </a:br>
            <a:r>
              <a:rPr lang="en-US" sz="4000" dirty="0"/>
              <a:t>    print("but not above 20.")</a:t>
            </a:r>
          </a:p>
        </p:txBody>
      </p:sp>
    </p:spTree>
    <p:extLst>
      <p:ext uri="{BB962C8B-B14F-4D97-AF65-F5344CB8AC3E}">
        <p14:creationId xmlns:p14="http://schemas.microsoft.com/office/powerpoint/2010/main" val="3599137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3.1 </a:t>
            </a:r>
            <a:r>
              <a:rPr lang="en-US" dirty="0"/>
              <a:t>The pass Statement</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11</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422821"/>
            <a:ext cx="11765280" cy="5641914"/>
          </a:xfrm>
          <a:prstGeom prst="rect">
            <a:avLst/>
          </a:prstGeom>
          <a:noFill/>
        </p:spPr>
        <p:txBody>
          <a:bodyPr wrap="square" lIns="100950" tIns="50475" rIns="100950" bIns="50475" rtlCol="0">
            <a:spAutoFit/>
          </a:bodyPr>
          <a:lstStyle/>
          <a:p>
            <a:pPr algn="just"/>
            <a:r>
              <a:rPr lang="en-US" sz="4000" dirty="0"/>
              <a:t>if statements cannot be empty, but if you for some reason have an if statement with no content, put in the pass statement to avoid getting an error.</a:t>
            </a:r>
          </a:p>
          <a:p>
            <a:pPr algn="just"/>
            <a:endParaRPr lang="en-US" sz="4000" dirty="0"/>
          </a:p>
          <a:p>
            <a:pPr algn="just"/>
            <a:r>
              <a:rPr lang="en-US" sz="4000" b="1" dirty="0"/>
              <a:t>Example:</a:t>
            </a:r>
          </a:p>
          <a:p>
            <a:r>
              <a:rPr lang="en-US" sz="4000" dirty="0"/>
              <a:t>a = 33</a:t>
            </a:r>
            <a:br>
              <a:rPr lang="en-US" sz="4000" dirty="0"/>
            </a:br>
            <a:r>
              <a:rPr lang="en-US" sz="4000" dirty="0"/>
              <a:t>b = 200</a:t>
            </a:r>
            <a:br>
              <a:rPr lang="en-US" sz="4000" dirty="0"/>
            </a:br>
            <a:r>
              <a:rPr lang="en-US" sz="4000" dirty="0"/>
              <a:t>if b &gt; a:</a:t>
            </a:r>
            <a:br>
              <a:rPr lang="en-US" sz="4000" dirty="0"/>
            </a:br>
            <a:r>
              <a:rPr lang="en-US" sz="4000" dirty="0"/>
              <a:t>  pass</a:t>
            </a:r>
          </a:p>
        </p:txBody>
      </p:sp>
    </p:spTree>
    <p:extLst>
      <p:ext uri="{BB962C8B-B14F-4D97-AF65-F5344CB8AC3E}">
        <p14:creationId xmlns:p14="http://schemas.microsoft.com/office/powerpoint/2010/main" val="2259114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3.2 </a:t>
            </a:r>
            <a:r>
              <a:rPr lang="en-US" dirty="0"/>
              <a:t>Python Loops</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12</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422821"/>
            <a:ext cx="11765280" cy="2564148"/>
          </a:xfrm>
          <a:prstGeom prst="rect">
            <a:avLst/>
          </a:prstGeom>
          <a:noFill/>
        </p:spPr>
        <p:txBody>
          <a:bodyPr wrap="square" lIns="100950" tIns="50475" rIns="100950" bIns="50475" rtlCol="0">
            <a:spAutoFit/>
          </a:bodyPr>
          <a:lstStyle/>
          <a:p>
            <a:r>
              <a:rPr lang="en-US" sz="4000" dirty="0"/>
              <a:t>Python has two primitive loop commands:</a:t>
            </a:r>
          </a:p>
          <a:p>
            <a:endParaRPr lang="en-US" sz="4000" dirty="0"/>
          </a:p>
          <a:p>
            <a:pPr marL="971550" indent="-514350">
              <a:buFont typeface="Wingdings" panose="05000000000000000000" pitchFamily="2" charset="2"/>
              <a:buChar char="Ø"/>
            </a:pPr>
            <a:r>
              <a:rPr lang="en-US" sz="4000" dirty="0"/>
              <a:t>while loops</a:t>
            </a:r>
          </a:p>
          <a:p>
            <a:pPr marL="971550" indent="-514350">
              <a:buFont typeface="Wingdings" panose="05000000000000000000" pitchFamily="2" charset="2"/>
              <a:buChar char="Ø"/>
            </a:pPr>
            <a:r>
              <a:rPr lang="en-US" sz="4000" dirty="0"/>
              <a:t>for loops</a:t>
            </a:r>
          </a:p>
        </p:txBody>
      </p:sp>
    </p:spTree>
    <p:extLst>
      <p:ext uri="{BB962C8B-B14F-4D97-AF65-F5344CB8AC3E}">
        <p14:creationId xmlns:p14="http://schemas.microsoft.com/office/powerpoint/2010/main" val="1192143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3.2 </a:t>
            </a:r>
            <a:r>
              <a:rPr lang="en-US" dirty="0"/>
              <a:t>While Loops</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13</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422821"/>
            <a:ext cx="11765280" cy="3795255"/>
          </a:xfrm>
          <a:prstGeom prst="rect">
            <a:avLst/>
          </a:prstGeom>
          <a:noFill/>
        </p:spPr>
        <p:txBody>
          <a:bodyPr wrap="square" lIns="100950" tIns="50475" rIns="100950" bIns="50475" rtlCol="0">
            <a:spAutoFit/>
          </a:bodyPr>
          <a:lstStyle/>
          <a:p>
            <a:r>
              <a:rPr lang="en-US" sz="4000" dirty="0"/>
              <a:t>Example:</a:t>
            </a:r>
          </a:p>
          <a:p>
            <a:endParaRPr lang="en-US" sz="4000" dirty="0"/>
          </a:p>
          <a:p>
            <a:r>
              <a:rPr lang="nn-NO" sz="4000" dirty="0"/>
              <a:t>i = 1</a:t>
            </a:r>
            <a:br>
              <a:rPr lang="nn-NO" sz="4000" dirty="0"/>
            </a:br>
            <a:r>
              <a:rPr lang="nn-NO" sz="4000" dirty="0"/>
              <a:t>while i &lt; 6:</a:t>
            </a:r>
            <a:br>
              <a:rPr lang="nn-NO" sz="4000" dirty="0"/>
            </a:br>
            <a:r>
              <a:rPr lang="nn-NO" sz="4000" dirty="0"/>
              <a:t>  print(i)</a:t>
            </a:r>
            <a:br>
              <a:rPr lang="nn-NO" sz="4000" dirty="0"/>
            </a:br>
            <a:r>
              <a:rPr lang="nn-NO" sz="4000" dirty="0"/>
              <a:t>  i += 1</a:t>
            </a:r>
            <a:endParaRPr lang="en-US" sz="4000" dirty="0"/>
          </a:p>
        </p:txBody>
      </p:sp>
    </p:spTree>
    <p:extLst>
      <p:ext uri="{BB962C8B-B14F-4D97-AF65-F5344CB8AC3E}">
        <p14:creationId xmlns:p14="http://schemas.microsoft.com/office/powerpoint/2010/main" val="4290657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3.2 </a:t>
            </a:r>
            <a:r>
              <a:rPr lang="en-US" dirty="0"/>
              <a:t>The break Statement</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14</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422821"/>
            <a:ext cx="11765280" cy="5641914"/>
          </a:xfrm>
          <a:prstGeom prst="rect">
            <a:avLst/>
          </a:prstGeom>
          <a:noFill/>
        </p:spPr>
        <p:txBody>
          <a:bodyPr wrap="square" lIns="100950" tIns="50475" rIns="100950" bIns="50475" rtlCol="0">
            <a:spAutoFit/>
          </a:bodyPr>
          <a:lstStyle/>
          <a:p>
            <a:r>
              <a:rPr lang="en-US" sz="4000" dirty="0"/>
              <a:t>With the break statement we can stop the loop even if the while condition is true.</a:t>
            </a:r>
          </a:p>
          <a:p>
            <a:endParaRPr lang="en-US" sz="4000" dirty="0"/>
          </a:p>
          <a:p>
            <a:r>
              <a:rPr lang="en-US" sz="4000" dirty="0" err="1"/>
              <a:t>i</a:t>
            </a:r>
            <a:r>
              <a:rPr lang="en-US" sz="4000" dirty="0"/>
              <a:t> = 1</a:t>
            </a:r>
            <a:br>
              <a:rPr lang="en-US" sz="4000" dirty="0"/>
            </a:br>
            <a:r>
              <a:rPr lang="en-US" sz="4000" dirty="0"/>
              <a:t>while </a:t>
            </a:r>
            <a:r>
              <a:rPr lang="en-US" sz="4000" dirty="0" err="1"/>
              <a:t>i</a:t>
            </a:r>
            <a:r>
              <a:rPr lang="en-US" sz="4000" dirty="0"/>
              <a:t> &lt; 6:</a:t>
            </a:r>
            <a:br>
              <a:rPr lang="en-US" sz="4000" dirty="0"/>
            </a:br>
            <a:r>
              <a:rPr lang="en-US" sz="4000" dirty="0"/>
              <a:t>  print(</a:t>
            </a:r>
            <a:r>
              <a:rPr lang="en-US" sz="4000" dirty="0" err="1"/>
              <a:t>i</a:t>
            </a:r>
            <a:r>
              <a:rPr lang="en-US" sz="4000" dirty="0"/>
              <a:t>)</a:t>
            </a:r>
            <a:br>
              <a:rPr lang="en-US" sz="4000" dirty="0"/>
            </a:br>
            <a:r>
              <a:rPr lang="en-US" sz="4000" dirty="0"/>
              <a:t>  if </a:t>
            </a:r>
            <a:r>
              <a:rPr lang="en-US" sz="4000" dirty="0" err="1"/>
              <a:t>i</a:t>
            </a:r>
            <a:r>
              <a:rPr lang="en-US" sz="4000" dirty="0"/>
              <a:t> == 3:</a:t>
            </a:r>
            <a:br>
              <a:rPr lang="en-US" sz="4000" dirty="0"/>
            </a:br>
            <a:r>
              <a:rPr lang="en-US" sz="4000" dirty="0"/>
              <a:t>    break</a:t>
            </a:r>
            <a:br>
              <a:rPr lang="en-US" sz="4000" dirty="0"/>
            </a:br>
            <a:r>
              <a:rPr lang="en-US" sz="4000" dirty="0"/>
              <a:t>  </a:t>
            </a:r>
            <a:r>
              <a:rPr lang="en-US" sz="4000" dirty="0" err="1"/>
              <a:t>i</a:t>
            </a:r>
            <a:r>
              <a:rPr lang="en-US" sz="4000" dirty="0"/>
              <a:t> += 1</a:t>
            </a:r>
          </a:p>
        </p:txBody>
      </p:sp>
    </p:spTree>
    <p:extLst>
      <p:ext uri="{BB962C8B-B14F-4D97-AF65-F5344CB8AC3E}">
        <p14:creationId xmlns:p14="http://schemas.microsoft.com/office/powerpoint/2010/main" val="494064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3.2 </a:t>
            </a:r>
            <a:r>
              <a:rPr lang="en-US" dirty="0"/>
              <a:t>The continue Statement</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15</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422821"/>
            <a:ext cx="11765280" cy="5026361"/>
          </a:xfrm>
          <a:prstGeom prst="rect">
            <a:avLst/>
          </a:prstGeom>
          <a:noFill/>
        </p:spPr>
        <p:txBody>
          <a:bodyPr wrap="square" lIns="100950" tIns="50475" rIns="100950" bIns="50475" rtlCol="0">
            <a:spAutoFit/>
          </a:bodyPr>
          <a:lstStyle/>
          <a:p>
            <a:r>
              <a:rPr lang="en-US" sz="4000" dirty="0"/>
              <a:t>Example:</a:t>
            </a:r>
          </a:p>
          <a:p>
            <a:endParaRPr lang="en-US" sz="4000" dirty="0"/>
          </a:p>
          <a:p>
            <a:r>
              <a:rPr lang="en-US" sz="4000" dirty="0" err="1"/>
              <a:t>i</a:t>
            </a:r>
            <a:r>
              <a:rPr lang="en-US" sz="4000" dirty="0"/>
              <a:t> = 0</a:t>
            </a:r>
            <a:br>
              <a:rPr lang="en-US" sz="4000" dirty="0"/>
            </a:br>
            <a:r>
              <a:rPr lang="en-US" sz="4000" dirty="0"/>
              <a:t>while </a:t>
            </a:r>
            <a:r>
              <a:rPr lang="en-US" sz="4000" dirty="0" err="1"/>
              <a:t>i</a:t>
            </a:r>
            <a:r>
              <a:rPr lang="en-US" sz="4000" dirty="0"/>
              <a:t> &lt; 6:</a:t>
            </a:r>
            <a:br>
              <a:rPr lang="en-US" sz="4000" dirty="0"/>
            </a:br>
            <a:r>
              <a:rPr lang="en-US" sz="4000" dirty="0"/>
              <a:t>  </a:t>
            </a:r>
            <a:r>
              <a:rPr lang="en-US" sz="4000" dirty="0" err="1"/>
              <a:t>i</a:t>
            </a:r>
            <a:r>
              <a:rPr lang="en-US" sz="4000" dirty="0"/>
              <a:t> += 1</a:t>
            </a:r>
            <a:br>
              <a:rPr lang="en-US" sz="4000" dirty="0"/>
            </a:br>
            <a:r>
              <a:rPr lang="en-US" sz="4000" dirty="0"/>
              <a:t>  if </a:t>
            </a:r>
            <a:r>
              <a:rPr lang="en-US" sz="4000" dirty="0" err="1"/>
              <a:t>i</a:t>
            </a:r>
            <a:r>
              <a:rPr lang="en-US" sz="4000" dirty="0"/>
              <a:t> == 3:</a:t>
            </a:r>
            <a:br>
              <a:rPr lang="en-US" sz="4000" dirty="0"/>
            </a:br>
            <a:r>
              <a:rPr lang="en-US" sz="4000" dirty="0"/>
              <a:t>    continue</a:t>
            </a:r>
            <a:br>
              <a:rPr lang="en-US" sz="4000" dirty="0"/>
            </a:br>
            <a:r>
              <a:rPr lang="en-US" sz="4000" dirty="0"/>
              <a:t>  print(</a:t>
            </a:r>
            <a:r>
              <a:rPr lang="en-US" sz="4000" dirty="0" err="1"/>
              <a:t>i</a:t>
            </a:r>
            <a:r>
              <a:rPr lang="en-US" sz="4000" dirty="0"/>
              <a:t>)</a:t>
            </a:r>
          </a:p>
        </p:txBody>
      </p:sp>
    </p:spTree>
    <p:extLst>
      <p:ext uri="{BB962C8B-B14F-4D97-AF65-F5344CB8AC3E}">
        <p14:creationId xmlns:p14="http://schemas.microsoft.com/office/powerpoint/2010/main" val="1943630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3.2 </a:t>
            </a:r>
            <a:r>
              <a:rPr lang="en-US" dirty="0"/>
              <a:t>The else Statement in while loop</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16</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422821"/>
            <a:ext cx="11765280" cy="6257467"/>
          </a:xfrm>
          <a:prstGeom prst="rect">
            <a:avLst/>
          </a:prstGeom>
          <a:noFill/>
        </p:spPr>
        <p:txBody>
          <a:bodyPr wrap="square" lIns="100950" tIns="50475" rIns="100950" bIns="50475" rtlCol="0">
            <a:spAutoFit/>
          </a:bodyPr>
          <a:lstStyle/>
          <a:p>
            <a:r>
              <a:rPr lang="en-US" sz="4000" dirty="0"/>
              <a:t>With the else statement we can run a block of code once when the condition no longer is true.</a:t>
            </a:r>
          </a:p>
          <a:p>
            <a:endParaRPr lang="en-US" sz="2800" dirty="0"/>
          </a:p>
          <a:p>
            <a:r>
              <a:rPr lang="en-US" sz="4000" dirty="0"/>
              <a:t>Example</a:t>
            </a:r>
          </a:p>
          <a:p>
            <a:r>
              <a:rPr lang="en-US" sz="4000" dirty="0" err="1"/>
              <a:t>i</a:t>
            </a:r>
            <a:r>
              <a:rPr lang="en-US" sz="4000" dirty="0"/>
              <a:t> = 1</a:t>
            </a:r>
            <a:br>
              <a:rPr lang="en-US" sz="4000" dirty="0"/>
            </a:br>
            <a:r>
              <a:rPr lang="en-US" sz="4000" dirty="0"/>
              <a:t>while </a:t>
            </a:r>
            <a:r>
              <a:rPr lang="en-US" sz="4000" dirty="0" err="1"/>
              <a:t>i</a:t>
            </a:r>
            <a:r>
              <a:rPr lang="en-US" sz="4000" dirty="0"/>
              <a:t> &lt; 6:</a:t>
            </a:r>
            <a:br>
              <a:rPr lang="en-US" sz="4000" dirty="0"/>
            </a:br>
            <a:r>
              <a:rPr lang="en-US" sz="4000" dirty="0"/>
              <a:t>  print(</a:t>
            </a:r>
            <a:r>
              <a:rPr lang="en-US" sz="4000" dirty="0" err="1"/>
              <a:t>i</a:t>
            </a:r>
            <a:r>
              <a:rPr lang="en-US" sz="4000" dirty="0"/>
              <a:t>)</a:t>
            </a:r>
            <a:br>
              <a:rPr lang="en-US" sz="4000" dirty="0"/>
            </a:br>
            <a:r>
              <a:rPr lang="en-US" sz="4000" dirty="0"/>
              <a:t>  </a:t>
            </a:r>
            <a:r>
              <a:rPr lang="en-US" sz="4000" dirty="0" err="1"/>
              <a:t>i</a:t>
            </a:r>
            <a:r>
              <a:rPr lang="en-US" sz="4000" dirty="0"/>
              <a:t> += 1</a:t>
            </a:r>
            <a:br>
              <a:rPr lang="en-US" sz="4000" dirty="0"/>
            </a:br>
            <a:r>
              <a:rPr lang="en-US" sz="4000" dirty="0"/>
              <a:t>else:</a:t>
            </a:r>
            <a:br>
              <a:rPr lang="en-US" sz="4000" dirty="0"/>
            </a:br>
            <a:r>
              <a:rPr lang="en-US" sz="4000" dirty="0"/>
              <a:t>  print("</a:t>
            </a:r>
            <a:r>
              <a:rPr lang="en-US" sz="4000" dirty="0" err="1"/>
              <a:t>i</a:t>
            </a:r>
            <a:r>
              <a:rPr lang="en-US" sz="4000" dirty="0"/>
              <a:t> is no longer less than 6")</a:t>
            </a:r>
          </a:p>
        </p:txBody>
      </p:sp>
    </p:spTree>
    <p:extLst>
      <p:ext uri="{BB962C8B-B14F-4D97-AF65-F5344CB8AC3E}">
        <p14:creationId xmlns:p14="http://schemas.microsoft.com/office/powerpoint/2010/main" val="3527628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3.3 </a:t>
            </a:r>
            <a:r>
              <a:rPr lang="en-US" dirty="0"/>
              <a:t>For loop</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17</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422821"/>
            <a:ext cx="11765280" cy="5026361"/>
          </a:xfrm>
          <a:prstGeom prst="rect">
            <a:avLst/>
          </a:prstGeom>
          <a:noFill/>
        </p:spPr>
        <p:txBody>
          <a:bodyPr wrap="square" lIns="100950" tIns="50475" rIns="100950" bIns="50475" rtlCol="0">
            <a:spAutoFit/>
          </a:bodyPr>
          <a:lstStyle/>
          <a:p>
            <a:pPr algn="just"/>
            <a:r>
              <a:rPr lang="en-US" sz="4000" dirty="0"/>
              <a:t>A for loop is used for iterating over a sequence (that is either a list, a tuple, a dictionary, a set, or a string).</a:t>
            </a:r>
          </a:p>
          <a:p>
            <a:pPr algn="just"/>
            <a:r>
              <a:rPr lang="en-US" sz="4000" dirty="0"/>
              <a:t>This is less like the for keyword in other programming languages and works more like an iterator method as found in other object-orientated programming languages.</a:t>
            </a:r>
          </a:p>
          <a:p>
            <a:pPr algn="just"/>
            <a:r>
              <a:rPr lang="en-US" sz="4000" dirty="0"/>
              <a:t>With the for loop, we can execute a set of statements, once for each item in a list, tuple, set etc.</a:t>
            </a:r>
          </a:p>
          <a:p>
            <a:pPr algn="just"/>
            <a:endParaRPr lang="en-US" sz="4000" dirty="0"/>
          </a:p>
        </p:txBody>
      </p:sp>
    </p:spTree>
    <p:extLst>
      <p:ext uri="{BB962C8B-B14F-4D97-AF65-F5344CB8AC3E}">
        <p14:creationId xmlns:p14="http://schemas.microsoft.com/office/powerpoint/2010/main" val="2198555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3.3 </a:t>
            </a:r>
            <a:r>
              <a:rPr lang="en-US" dirty="0"/>
              <a:t>For loop</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18</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422821"/>
            <a:ext cx="11765280" cy="3179701"/>
          </a:xfrm>
          <a:prstGeom prst="rect">
            <a:avLst/>
          </a:prstGeom>
          <a:noFill/>
        </p:spPr>
        <p:txBody>
          <a:bodyPr wrap="square" lIns="100950" tIns="50475" rIns="100950" bIns="50475" rtlCol="0">
            <a:spAutoFit/>
          </a:bodyPr>
          <a:lstStyle/>
          <a:p>
            <a:pPr algn="just"/>
            <a:r>
              <a:rPr lang="en-US" sz="4000" dirty="0"/>
              <a:t>Example:</a:t>
            </a:r>
          </a:p>
          <a:p>
            <a:pPr algn="just"/>
            <a:endParaRPr lang="en-US" sz="4000" dirty="0"/>
          </a:p>
          <a:p>
            <a:r>
              <a:rPr lang="en-US" sz="4000" dirty="0"/>
              <a:t>fruits = ["apple", "banana", "cherry"]</a:t>
            </a:r>
            <a:br>
              <a:rPr lang="en-US" sz="4000" dirty="0"/>
            </a:br>
            <a:r>
              <a:rPr lang="en-US" sz="4000" dirty="0"/>
              <a:t>for x in fruits:</a:t>
            </a:r>
            <a:br>
              <a:rPr lang="en-US" sz="4000" dirty="0"/>
            </a:br>
            <a:r>
              <a:rPr lang="en-US" sz="4000" dirty="0"/>
              <a:t>  print(x)</a:t>
            </a:r>
          </a:p>
        </p:txBody>
      </p:sp>
    </p:spTree>
    <p:extLst>
      <p:ext uri="{BB962C8B-B14F-4D97-AF65-F5344CB8AC3E}">
        <p14:creationId xmlns:p14="http://schemas.microsoft.com/office/powerpoint/2010/main" val="1220751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3.3 </a:t>
            </a:r>
            <a:r>
              <a:rPr lang="en-US" dirty="0"/>
              <a:t>Looping Through a String</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19</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422821"/>
            <a:ext cx="11765280" cy="2564148"/>
          </a:xfrm>
          <a:prstGeom prst="rect">
            <a:avLst/>
          </a:prstGeom>
          <a:noFill/>
        </p:spPr>
        <p:txBody>
          <a:bodyPr wrap="square" lIns="100950" tIns="50475" rIns="100950" bIns="50475" rtlCol="0">
            <a:spAutoFit/>
          </a:bodyPr>
          <a:lstStyle/>
          <a:p>
            <a:pPr algn="just"/>
            <a:r>
              <a:rPr lang="en-US" sz="4000" dirty="0"/>
              <a:t>Example:</a:t>
            </a:r>
          </a:p>
          <a:p>
            <a:pPr algn="just"/>
            <a:endParaRPr lang="en-US" sz="4000" dirty="0"/>
          </a:p>
          <a:p>
            <a:r>
              <a:rPr lang="en-US" sz="4000" dirty="0"/>
              <a:t>for x in "banana":</a:t>
            </a:r>
            <a:br>
              <a:rPr lang="en-US" sz="4000" dirty="0"/>
            </a:br>
            <a:r>
              <a:rPr lang="en-US" sz="4000" dirty="0"/>
              <a:t>  print(x)</a:t>
            </a:r>
          </a:p>
        </p:txBody>
      </p:sp>
    </p:spTree>
    <p:extLst>
      <p:ext uri="{BB962C8B-B14F-4D97-AF65-F5344CB8AC3E}">
        <p14:creationId xmlns:p14="http://schemas.microsoft.com/office/powerpoint/2010/main" val="1620009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fontScale="90000"/>
          </a:bodyPr>
          <a:lstStyle/>
          <a:p>
            <a:r>
              <a:rPr lang="en-US" b="1" dirty="0"/>
              <a:t>3.1 </a:t>
            </a:r>
            <a:r>
              <a:rPr lang="en-US" dirty="0"/>
              <a:t>Python Conditions and If statements</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2</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651591"/>
            <a:ext cx="11765280" cy="6195912"/>
          </a:xfrm>
          <a:prstGeom prst="rect">
            <a:avLst/>
          </a:prstGeom>
          <a:noFill/>
        </p:spPr>
        <p:txBody>
          <a:bodyPr wrap="square" lIns="100950" tIns="50475" rIns="100950" bIns="50475" rtlCol="0">
            <a:spAutoFit/>
          </a:bodyPr>
          <a:lstStyle/>
          <a:p>
            <a:pPr algn="just"/>
            <a:r>
              <a:rPr lang="en-US" sz="4400" dirty="0"/>
              <a:t>Python supports the usual logical conditions from mathematics.</a:t>
            </a:r>
          </a:p>
          <a:p>
            <a:r>
              <a:rPr lang="en-US" sz="4400" dirty="0"/>
              <a:t>Equals: a == b</a:t>
            </a:r>
          </a:p>
          <a:p>
            <a:r>
              <a:rPr lang="en-US" sz="4400" dirty="0"/>
              <a:t>Not Equals: a != b</a:t>
            </a:r>
          </a:p>
          <a:p>
            <a:r>
              <a:rPr lang="en-US" sz="4400" dirty="0"/>
              <a:t>Less than: a &lt; b</a:t>
            </a:r>
          </a:p>
          <a:p>
            <a:r>
              <a:rPr lang="en-US" sz="4400" dirty="0"/>
              <a:t>Less than or equal to: a &lt;= b</a:t>
            </a:r>
          </a:p>
          <a:p>
            <a:r>
              <a:rPr lang="en-US" sz="4400" dirty="0"/>
              <a:t>Greater than: a &gt; b</a:t>
            </a:r>
          </a:p>
          <a:p>
            <a:r>
              <a:rPr lang="en-US" sz="4400"/>
              <a:t>Greater than or equal to: a &gt;= b</a:t>
            </a:r>
          </a:p>
          <a:p>
            <a:pPr algn="just"/>
            <a:endParaRPr lang="en-US" sz="4400" dirty="0"/>
          </a:p>
        </p:txBody>
      </p:sp>
    </p:spTree>
    <p:extLst>
      <p:ext uri="{BB962C8B-B14F-4D97-AF65-F5344CB8AC3E}">
        <p14:creationId xmlns:p14="http://schemas.microsoft.com/office/powerpoint/2010/main" val="1743221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3.3 </a:t>
            </a:r>
            <a:r>
              <a:rPr lang="en-US" dirty="0"/>
              <a:t>The break Statement</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20</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422821"/>
            <a:ext cx="11765280" cy="4410808"/>
          </a:xfrm>
          <a:prstGeom prst="rect">
            <a:avLst/>
          </a:prstGeom>
          <a:noFill/>
        </p:spPr>
        <p:txBody>
          <a:bodyPr wrap="square" lIns="100950" tIns="50475" rIns="100950" bIns="50475" rtlCol="0">
            <a:spAutoFit/>
          </a:bodyPr>
          <a:lstStyle/>
          <a:p>
            <a:r>
              <a:rPr lang="en-US" sz="4000" dirty="0"/>
              <a:t>Example:</a:t>
            </a:r>
          </a:p>
          <a:p>
            <a:endParaRPr lang="en-US" sz="4000" dirty="0"/>
          </a:p>
          <a:p>
            <a:r>
              <a:rPr lang="en-US" sz="4000" dirty="0"/>
              <a:t>fruits = ["apple", "banana", "cherry"]</a:t>
            </a:r>
            <a:br>
              <a:rPr lang="en-US" sz="4000" dirty="0"/>
            </a:br>
            <a:r>
              <a:rPr lang="en-US" sz="4000" dirty="0"/>
              <a:t>for x in fruits:</a:t>
            </a:r>
            <a:br>
              <a:rPr lang="en-US" sz="4000" dirty="0"/>
            </a:br>
            <a:r>
              <a:rPr lang="en-US" sz="4000" dirty="0"/>
              <a:t>  print(x)</a:t>
            </a:r>
            <a:br>
              <a:rPr lang="en-US" sz="4000" dirty="0"/>
            </a:br>
            <a:r>
              <a:rPr lang="en-US" sz="4000" dirty="0"/>
              <a:t>  if x == "banana":</a:t>
            </a:r>
            <a:br>
              <a:rPr lang="en-US" sz="4000" dirty="0"/>
            </a:br>
            <a:r>
              <a:rPr lang="en-US" sz="4000" dirty="0"/>
              <a:t>    break</a:t>
            </a:r>
          </a:p>
        </p:txBody>
      </p:sp>
    </p:spTree>
    <p:extLst>
      <p:ext uri="{BB962C8B-B14F-4D97-AF65-F5344CB8AC3E}">
        <p14:creationId xmlns:p14="http://schemas.microsoft.com/office/powerpoint/2010/main" val="3053203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3.3 </a:t>
            </a:r>
            <a:r>
              <a:rPr lang="en-US" dirty="0"/>
              <a:t>The continue Statement</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21</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422821"/>
            <a:ext cx="11765280" cy="4410808"/>
          </a:xfrm>
          <a:prstGeom prst="rect">
            <a:avLst/>
          </a:prstGeom>
          <a:noFill/>
        </p:spPr>
        <p:txBody>
          <a:bodyPr wrap="square" lIns="100950" tIns="50475" rIns="100950" bIns="50475" rtlCol="0">
            <a:spAutoFit/>
          </a:bodyPr>
          <a:lstStyle/>
          <a:p>
            <a:r>
              <a:rPr lang="en-US" sz="4000" dirty="0"/>
              <a:t>Example:</a:t>
            </a:r>
          </a:p>
          <a:p>
            <a:endParaRPr lang="en-US" sz="4000" dirty="0"/>
          </a:p>
          <a:p>
            <a:r>
              <a:rPr lang="en-US" sz="4000" dirty="0"/>
              <a:t>fruits = ["apple", "banana", "cherry"]</a:t>
            </a:r>
            <a:br>
              <a:rPr lang="en-US" sz="4000" dirty="0"/>
            </a:br>
            <a:r>
              <a:rPr lang="en-US" sz="4000" dirty="0"/>
              <a:t>for x in fruits:</a:t>
            </a:r>
            <a:br>
              <a:rPr lang="en-US" sz="4000" dirty="0"/>
            </a:br>
            <a:r>
              <a:rPr lang="en-US" sz="4000" dirty="0"/>
              <a:t>  if x == "banana":</a:t>
            </a:r>
            <a:br>
              <a:rPr lang="en-US" sz="4000" dirty="0"/>
            </a:br>
            <a:r>
              <a:rPr lang="en-US" sz="4000" dirty="0"/>
              <a:t>    continue</a:t>
            </a:r>
            <a:br>
              <a:rPr lang="en-US" sz="4000" dirty="0"/>
            </a:br>
            <a:r>
              <a:rPr lang="en-US" sz="4000" dirty="0"/>
              <a:t>  print(x)</a:t>
            </a:r>
          </a:p>
        </p:txBody>
      </p:sp>
    </p:spTree>
    <p:extLst>
      <p:ext uri="{BB962C8B-B14F-4D97-AF65-F5344CB8AC3E}">
        <p14:creationId xmlns:p14="http://schemas.microsoft.com/office/powerpoint/2010/main" val="2550559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3.3 </a:t>
            </a:r>
            <a:r>
              <a:rPr lang="en-US" dirty="0"/>
              <a:t>The range() Function</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22</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422821"/>
            <a:ext cx="11765280" cy="5641914"/>
          </a:xfrm>
          <a:prstGeom prst="rect">
            <a:avLst/>
          </a:prstGeom>
          <a:noFill/>
        </p:spPr>
        <p:txBody>
          <a:bodyPr wrap="square" lIns="100950" tIns="50475" rIns="100950" bIns="50475" rtlCol="0">
            <a:spAutoFit/>
          </a:bodyPr>
          <a:lstStyle/>
          <a:p>
            <a:pPr algn="just"/>
            <a:r>
              <a:rPr lang="en-US" sz="4000" dirty="0"/>
              <a:t>To loop through a set of code a specified number of times, we can use the range() function,</a:t>
            </a:r>
          </a:p>
          <a:p>
            <a:pPr algn="just"/>
            <a:r>
              <a:rPr lang="en-US" sz="4000" dirty="0"/>
              <a:t>The range() function returns a sequence of numbers, starting from 0 by default, and increments by 1 (by default), and ends at a specified number.</a:t>
            </a:r>
          </a:p>
          <a:p>
            <a:pPr algn="just"/>
            <a:endParaRPr lang="en-US" sz="4000" dirty="0"/>
          </a:p>
          <a:p>
            <a:pPr algn="just"/>
            <a:r>
              <a:rPr lang="en-US" sz="4000" dirty="0"/>
              <a:t>Example:</a:t>
            </a:r>
          </a:p>
          <a:p>
            <a:r>
              <a:rPr lang="en-US" sz="4000" dirty="0"/>
              <a:t>for x in range(6):</a:t>
            </a:r>
            <a:br>
              <a:rPr lang="en-US" sz="4000" dirty="0"/>
            </a:br>
            <a:r>
              <a:rPr lang="en-US" sz="4000" dirty="0"/>
              <a:t>  print(x)</a:t>
            </a:r>
          </a:p>
        </p:txBody>
      </p:sp>
    </p:spTree>
    <p:extLst>
      <p:ext uri="{BB962C8B-B14F-4D97-AF65-F5344CB8AC3E}">
        <p14:creationId xmlns:p14="http://schemas.microsoft.com/office/powerpoint/2010/main" val="1012884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3.3 </a:t>
            </a:r>
            <a:r>
              <a:rPr lang="en-US" dirty="0"/>
              <a:t>Else in For Loop</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23</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422821"/>
            <a:ext cx="11765280" cy="5026361"/>
          </a:xfrm>
          <a:prstGeom prst="rect">
            <a:avLst/>
          </a:prstGeom>
          <a:noFill/>
        </p:spPr>
        <p:txBody>
          <a:bodyPr wrap="square" lIns="100950" tIns="50475" rIns="100950" bIns="50475" rtlCol="0">
            <a:spAutoFit/>
          </a:bodyPr>
          <a:lstStyle/>
          <a:p>
            <a:pPr algn="just"/>
            <a:r>
              <a:rPr lang="en-US" sz="4000" dirty="0"/>
              <a:t>The else keyword in a for loop specifies a block of code to be executed when the loop is finished.</a:t>
            </a:r>
          </a:p>
          <a:p>
            <a:pPr algn="just"/>
            <a:endParaRPr lang="en-US" sz="4000" dirty="0"/>
          </a:p>
          <a:p>
            <a:pPr algn="just"/>
            <a:r>
              <a:rPr lang="en-US" sz="4000" dirty="0"/>
              <a:t>Example</a:t>
            </a:r>
          </a:p>
          <a:p>
            <a:r>
              <a:rPr lang="en-US" sz="4000" dirty="0"/>
              <a:t>for x in range(6):</a:t>
            </a:r>
            <a:br>
              <a:rPr lang="en-US" sz="4000" dirty="0"/>
            </a:br>
            <a:r>
              <a:rPr lang="en-US" sz="4000" dirty="0"/>
              <a:t>  print(x)</a:t>
            </a:r>
            <a:br>
              <a:rPr lang="en-US" sz="4000" dirty="0"/>
            </a:br>
            <a:r>
              <a:rPr lang="en-US" sz="4000" dirty="0"/>
              <a:t>else:</a:t>
            </a:r>
            <a:br>
              <a:rPr lang="en-US" sz="4000" dirty="0"/>
            </a:br>
            <a:r>
              <a:rPr lang="en-US" sz="4000" dirty="0"/>
              <a:t>  print("Finally finished!")</a:t>
            </a:r>
          </a:p>
        </p:txBody>
      </p:sp>
    </p:spTree>
    <p:extLst>
      <p:ext uri="{BB962C8B-B14F-4D97-AF65-F5344CB8AC3E}">
        <p14:creationId xmlns:p14="http://schemas.microsoft.com/office/powerpoint/2010/main" val="982126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3.3 </a:t>
            </a:r>
            <a:r>
              <a:rPr lang="en-US" dirty="0"/>
              <a:t>Nested Loops</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24</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422821"/>
            <a:ext cx="11765280" cy="5026361"/>
          </a:xfrm>
          <a:prstGeom prst="rect">
            <a:avLst/>
          </a:prstGeom>
          <a:noFill/>
        </p:spPr>
        <p:txBody>
          <a:bodyPr wrap="square" lIns="100950" tIns="50475" rIns="100950" bIns="50475" rtlCol="0">
            <a:spAutoFit/>
          </a:bodyPr>
          <a:lstStyle/>
          <a:p>
            <a:r>
              <a:rPr lang="en-US" sz="4000" dirty="0"/>
              <a:t>Example:</a:t>
            </a:r>
          </a:p>
          <a:p>
            <a:endParaRPr lang="en-US" sz="4000" dirty="0"/>
          </a:p>
          <a:p>
            <a:r>
              <a:rPr lang="en-US" sz="4000" dirty="0" err="1"/>
              <a:t>adj</a:t>
            </a:r>
            <a:r>
              <a:rPr lang="en-US" sz="4000" dirty="0"/>
              <a:t> = ["red", "big", "tasty"]</a:t>
            </a:r>
            <a:br>
              <a:rPr lang="en-US" sz="4000" dirty="0"/>
            </a:br>
            <a:r>
              <a:rPr lang="en-US" sz="4000" dirty="0"/>
              <a:t>fruits = ["apple", "banana", "cherry"]</a:t>
            </a:r>
            <a:br>
              <a:rPr lang="en-US" sz="4000" dirty="0"/>
            </a:br>
            <a:br>
              <a:rPr lang="en-US" sz="4000" dirty="0"/>
            </a:br>
            <a:r>
              <a:rPr lang="en-US" sz="4000" dirty="0"/>
              <a:t>for x in </a:t>
            </a:r>
            <a:r>
              <a:rPr lang="en-US" sz="4000" dirty="0" err="1"/>
              <a:t>adj</a:t>
            </a:r>
            <a:r>
              <a:rPr lang="en-US" sz="4000" dirty="0"/>
              <a:t>:</a:t>
            </a:r>
            <a:br>
              <a:rPr lang="en-US" sz="4000" dirty="0"/>
            </a:br>
            <a:r>
              <a:rPr lang="en-US" sz="4000" dirty="0"/>
              <a:t>  for y in fruits:</a:t>
            </a:r>
            <a:br>
              <a:rPr lang="en-US" sz="4000" dirty="0"/>
            </a:br>
            <a:r>
              <a:rPr lang="en-US" sz="4000" dirty="0"/>
              <a:t>    print(x, y)</a:t>
            </a:r>
          </a:p>
        </p:txBody>
      </p:sp>
    </p:spTree>
    <p:extLst>
      <p:ext uri="{BB962C8B-B14F-4D97-AF65-F5344CB8AC3E}">
        <p14:creationId xmlns:p14="http://schemas.microsoft.com/office/powerpoint/2010/main" val="4056032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3.3 </a:t>
            </a:r>
            <a:r>
              <a:rPr lang="en-US" dirty="0"/>
              <a:t>The pass Statement</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25</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422821"/>
            <a:ext cx="11765280" cy="2564148"/>
          </a:xfrm>
          <a:prstGeom prst="rect">
            <a:avLst/>
          </a:prstGeom>
          <a:noFill/>
        </p:spPr>
        <p:txBody>
          <a:bodyPr wrap="square" lIns="100950" tIns="50475" rIns="100950" bIns="50475" rtlCol="0">
            <a:spAutoFit/>
          </a:bodyPr>
          <a:lstStyle/>
          <a:p>
            <a:r>
              <a:rPr lang="en-US" sz="4000" dirty="0"/>
              <a:t>Example:</a:t>
            </a:r>
          </a:p>
          <a:p>
            <a:endParaRPr lang="en-US" sz="4000" dirty="0"/>
          </a:p>
          <a:p>
            <a:r>
              <a:rPr lang="en-US" sz="4000" dirty="0"/>
              <a:t>for x in [0, 1, 2]:</a:t>
            </a:r>
            <a:br>
              <a:rPr lang="en-US" sz="4000" dirty="0"/>
            </a:br>
            <a:r>
              <a:rPr lang="en-US" sz="4000" dirty="0"/>
              <a:t>  pass</a:t>
            </a:r>
          </a:p>
        </p:txBody>
      </p:sp>
    </p:spTree>
    <p:extLst>
      <p:ext uri="{BB962C8B-B14F-4D97-AF65-F5344CB8AC3E}">
        <p14:creationId xmlns:p14="http://schemas.microsoft.com/office/powerpoint/2010/main" val="3825536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3.4 </a:t>
            </a:r>
            <a:r>
              <a:rPr lang="en-US" dirty="0"/>
              <a:t>String In General</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26</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651591"/>
            <a:ext cx="11765280" cy="5518803"/>
          </a:xfrm>
          <a:prstGeom prst="rect">
            <a:avLst/>
          </a:prstGeom>
          <a:noFill/>
        </p:spPr>
        <p:txBody>
          <a:bodyPr wrap="square" lIns="100950" tIns="50475" rIns="100950" bIns="50475" rtlCol="0">
            <a:spAutoFit/>
          </a:bodyPr>
          <a:lstStyle/>
          <a:p>
            <a:pPr marL="571500" indent="-571500" algn="just">
              <a:buFont typeface="Wingdings" panose="05000000000000000000" pitchFamily="2" charset="2"/>
              <a:buChar char="§"/>
            </a:pPr>
            <a:r>
              <a:rPr lang="en-US" sz="4400" dirty="0"/>
              <a:t>Like many other popular programming languages, strings in Python are arrays of bytes representing unicode characters.</a:t>
            </a:r>
          </a:p>
          <a:p>
            <a:pPr marL="571500" indent="-571500" algn="just">
              <a:buFont typeface="Wingdings" panose="05000000000000000000" pitchFamily="2" charset="2"/>
              <a:buChar char="§"/>
            </a:pPr>
            <a:r>
              <a:rPr lang="en-US" sz="4400" dirty="0"/>
              <a:t>However, Python does not have a character data type, a single character is simply a string with a length of 1.</a:t>
            </a:r>
          </a:p>
          <a:p>
            <a:pPr marL="571500" indent="-571500" algn="just">
              <a:buFont typeface="Wingdings" panose="05000000000000000000" pitchFamily="2" charset="2"/>
              <a:buChar char="§"/>
            </a:pPr>
            <a:r>
              <a:rPr lang="en-US" sz="4400" dirty="0"/>
              <a:t>Square brackets can be used to access elements of the string.</a:t>
            </a:r>
          </a:p>
        </p:txBody>
      </p:sp>
    </p:spTree>
    <p:extLst>
      <p:ext uri="{BB962C8B-B14F-4D97-AF65-F5344CB8AC3E}">
        <p14:creationId xmlns:p14="http://schemas.microsoft.com/office/powerpoint/2010/main" val="2909531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3.4 </a:t>
            </a:r>
            <a:r>
              <a:rPr lang="en-US" dirty="0"/>
              <a:t>String In General</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27</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651591"/>
            <a:ext cx="11765280" cy="5518803"/>
          </a:xfrm>
          <a:prstGeom prst="rect">
            <a:avLst/>
          </a:prstGeom>
          <a:noFill/>
        </p:spPr>
        <p:txBody>
          <a:bodyPr wrap="square" lIns="100950" tIns="50475" rIns="100950" bIns="50475" rtlCol="0">
            <a:spAutoFit/>
          </a:bodyPr>
          <a:lstStyle/>
          <a:p>
            <a:r>
              <a:rPr lang="en-US" sz="4400" dirty="0"/>
              <a:t>Example</a:t>
            </a:r>
          </a:p>
          <a:p>
            <a:endParaRPr lang="en-US" sz="4400" dirty="0"/>
          </a:p>
          <a:p>
            <a:r>
              <a:rPr lang="en-US" sz="4400" dirty="0"/>
              <a:t>a = "Hello, World!"</a:t>
            </a:r>
            <a:br>
              <a:rPr lang="en-US" sz="4400" dirty="0"/>
            </a:br>
            <a:r>
              <a:rPr lang="en-US" sz="4400" dirty="0"/>
              <a:t>print(a[1])</a:t>
            </a:r>
          </a:p>
          <a:p>
            <a:endParaRPr lang="en-US" sz="4400" dirty="0"/>
          </a:p>
          <a:p>
            <a:r>
              <a:rPr lang="en-US" sz="4400" dirty="0"/>
              <a:t>Output:</a:t>
            </a:r>
          </a:p>
          <a:p>
            <a:endParaRPr lang="en-US" sz="4400" dirty="0"/>
          </a:p>
          <a:p>
            <a:r>
              <a:rPr lang="en-US" sz="4400" dirty="0"/>
              <a:t>e</a:t>
            </a:r>
          </a:p>
        </p:txBody>
      </p:sp>
    </p:spTree>
    <p:extLst>
      <p:ext uri="{BB962C8B-B14F-4D97-AF65-F5344CB8AC3E}">
        <p14:creationId xmlns:p14="http://schemas.microsoft.com/office/powerpoint/2010/main" val="2270197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3.4.1 </a:t>
            </a:r>
            <a:r>
              <a:rPr lang="en-US" dirty="0"/>
              <a:t>Looping Through a String</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28</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651591"/>
            <a:ext cx="11765280" cy="4164586"/>
          </a:xfrm>
          <a:prstGeom prst="rect">
            <a:avLst/>
          </a:prstGeom>
          <a:noFill/>
        </p:spPr>
        <p:txBody>
          <a:bodyPr wrap="square" lIns="100950" tIns="50475" rIns="100950" bIns="50475" rtlCol="0">
            <a:spAutoFit/>
          </a:bodyPr>
          <a:lstStyle/>
          <a:p>
            <a:r>
              <a:rPr lang="en-US" sz="4400" dirty="0"/>
              <a:t>Since strings are arrays, we can loop through the characters in a string, with a for loop.</a:t>
            </a:r>
          </a:p>
          <a:p>
            <a:endParaRPr lang="en-US" sz="4400" dirty="0"/>
          </a:p>
          <a:p>
            <a:r>
              <a:rPr lang="en-US" sz="4400" dirty="0"/>
              <a:t>Example:</a:t>
            </a:r>
          </a:p>
          <a:p>
            <a:r>
              <a:rPr lang="en-US" sz="4400" dirty="0"/>
              <a:t>for x in "banana":</a:t>
            </a:r>
            <a:br>
              <a:rPr lang="en-US" sz="4400" dirty="0"/>
            </a:br>
            <a:r>
              <a:rPr lang="en-US" sz="4400" dirty="0"/>
              <a:t>  print(x)</a:t>
            </a:r>
          </a:p>
        </p:txBody>
      </p:sp>
    </p:spTree>
    <p:extLst>
      <p:ext uri="{BB962C8B-B14F-4D97-AF65-F5344CB8AC3E}">
        <p14:creationId xmlns:p14="http://schemas.microsoft.com/office/powerpoint/2010/main" val="2600614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3.4.2 </a:t>
            </a:r>
            <a:r>
              <a:rPr lang="en-US" dirty="0"/>
              <a:t>String Length</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29</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651591"/>
            <a:ext cx="11765280" cy="4841695"/>
          </a:xfrm>
          <a:prstGeom prst="rect">
            <a:avLst/>
          </a:prstGeom>
          <a:noFill/>
        </p:spPr>
        <p:txBody>
          <a:bodyPr wrap="square" lIns="100950" tIns="50475" rIns="100950" bIns="50475" rtlCol="0">
            <a:spAutoFit/>
          </a:bodyPr>
          <a:lstStyle/>
          <a:p>
            <a:r>
              <a:rPr lang="en-US" sz="4400" dirty="0"/>
              <a:t>To get the length of a string, use the </a:t>
            </a:r>
            <a:r>
              <a:rPr lang="en-US" sz="4400" dirty="0" err="1"/>
              <a:t>len</a:t>
            </a:r>
            <a:r>
              <a:rPr lang="en-US" sz="4400" dirty="0"/>
              <a:t>() function.</a:t>
            </a:r>
          </a:p>
          <a:p>
            <a:endParaRPr lang="en-US" sz="4400" dirty="0"/>
          </a:p>
          <a:p>
            <a:r>
              <a:rPr lang="en-US" sz="4400" dirty="0"/>
              <a:t>Example</a:t>
            </a:r>
          </a:p>
          <a:p>
            <a:r>
              <a:rPr lang="en-US" sz="4400" dirty="0"/>
              <a:t>The </a:t>
            </a:r>
            <a:r>
              <a:rPr lang="en-US" sz="4400" dirty="0" err="1"/>
              <a:t>len</a:t>
            </a:r>
            <a:r>
              <a:rPr lang="en-US" sz="4400" dirty="0"/>
              <a:t>() function returns the length of a string</a:t>
            </a:r>
          </a:p>
          <a:p>
            <a:endParaRPr lang="en-US" sz="4400" dirty="0"/>
          </a:p>
          <a:p>
            <a:r>
              <a:rPr lang="en-US" sz="4400" dirty="0"/>
              <a:t>a = "Hello, World!"</a:t>
            </a:r>
            <a:br>
              <a:rPr lang="en-US" sz="4400" dirty="0"/>
            </a:br>
            <a:r>
              <a:rPr lang="en-US" sz="4400" dirty="0"/>
              <a:t>print(</a:t>
            </a:r>
            <a:r>
              <a:rPr lang="en-US" sz="4400" dirty="0" err="1"/>
              <a:t>len</a:t>
            </a:r>
            <a:r>
              <a:rPr lang="en-US" sz="4400" dirty="0"/>
              <a:t>(a))</a:t>
            </a:r>
          </a:p>
        </p:txBody>
      </p:sp>
    </p:spTree>
    <p:extLst>
      <p:ext uri="{BB962C8B-B14F-4D97-AF65-F5344CB8AC3E}">
        <p14:creationId xmlns:p14="http://schemas.microsoft.com/office/powerpoint/2010/main" val="2147906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3.1 </a:t>
            </a:r>
            <a:r>
              <a:rPr lang="en-US" dirty="0"/>
              <a:t>If Statement Example</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3</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651591"/>
            <a:ext cx="11765280" cy="4841695"/>
          </a:xfrm>
          <a:prstGeom prst="rect">
            <a:avLst/>
          </a:prstGeom>
          <a:noFill/>
        </p:spPr>
        <p:txBody>
          <a:bodyPr wrap="square" lIns="100950" tIns="50475" rIns="100950" bIns="50475" rtlCol="0">
            <a:spAutoFit/>
          </a:bodyPr>
          <a:lstStyle/>
          <a:p>
            <a:r>
              <a:rPr lang="en-US" sz="4400" dirty="0"/>
              <a:t>a = 33</a:t>
            </a:r>
            <a:br>
              <a:rPr lang="en-US" sz="4400" dirty="0"/>
            </a:br>
            <a:r>
              <a:rPr lang="en-US" sz="4400" dirty="0"/>
              <a:t>b = 200</a:t>
            </a:r>
            <a:br>
              <a:rPr lang="en-US" sz="4400" dirty="0"/>
            </a:br>
            <a:r>
              <a:rPr lang="en-US" sz="4400" dirty="0"/>
              <a:t>if b &gt; a:</a:t>
            </a:r>
            <a:br>
              <a:rPr lang="en-US" sz="4400" dirty="0"/>
            </a:br>
            <a:r>
              <a:rPr lang="en-US" sz="4400" dirty="0"/>
              <a:t>  print("b is greater than a")</a:t>
            </a:r>
          </a:p>
          <a:p>
            <a:endParaRPr lang="en-US" sz="4400" dirty="0"/>
          </a:p>
          <a:p>
            <a:r>
              <a:rPr lang="en-US" sz="4400" dirty="0"/>
              <a:t>Output:</a:t>
            </a:r>
          </a:p>
          <a:p>
            <a:r>
              <a:rPr lang="en-US" sz="4400" dirty="0"/>
              <a:t>b is greater than</a:t>
            </a:r>
          </a:p>
        </p:txBody>
      </p:sp>
    </p:spTree>
    <p:extLst>
      <p:ext uri="{BB962C8B-B14F-4D97-AF65-F5344CB8AC3E}">
        <p14:creationId xmlns:p14="http://schemas.microsoft.com/office/powerpoint/2010/main" val="473333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3.4.3 </a:t>
            </a:r>
            <a:r>
              <a:rPr lang="en-US" dirty="0"/>
              <a:t>Check String</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30</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651591"/>
            <a:ext cx="11765280" cy="4164586"/>
          </a:xfrm>
          <a:prstGeom prst="rect">
            <a:avLst/>
          </a:prstGeom>
          <a:noFill/>
        </p:spPr>
        <p:txBody>
          <a:bodyPr wrap="square" lIns="100950" tIns="50475" rIns="100950" bIns="50475" rtlCol="0">
            <a:spAutoFit/>
          </a:bodyPr>
          <a:lstStyle/>
          <a:p>
            <a:r>
              <a:rPr lang="en-US" sz="4400" dirty="0"/>
              <a:t>To check if a certain phrase or character is present in a string, we can use the keyword in.</a:t>
            </a:r>
          </a:p>
          <a:p>
            <a:endParaRPr lang="en-US" sz="4400" dirty="0"/>
          </a:p>
          <a:p>
            <a:r>
              <a:rPr lang="en-US" sz="4400" dirty="0"/>
              <a:t>Example</a:t>
            </a:r>
          </a:p>
          <a:p>
            <a:r>
              <a:rPr lang="en-US" sz="4400" dirty="0"/>
              <a:t>txt = "The best things in life are free!"</a:t>
            </a:r>
            <a:br>
              <a:rPr lang="en-US" sz="4400" dirty="0"/>
            </a:br>
            <a:r>
              <a:rPr lang="en-US" sz="4400" dirty="0"/>
              <a:t>print("free" in txt)</a:t>
            </a:r>
          </a:p>
        </p:txBody>
      </p:sp>
    </p:spTree>
    <p:extLst>
      <p:ext uri="{BB962C8B-B14F-4D97-AF65-F5344CB8AC3E}">
        <p14:creationId xmlns:p14="http://schemas.microsoft.com/office/powerpoint/2010/main" val="859195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3.4.4 </a:t>
            </a:r>
            <a:r>
              <a:rPr lang="en-US" dirty="0"/>
              <a:t>Slicing String</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31</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651591"/>
            <a:ext cx="11765280" cy="5026361"/>
          </a:xfrm>
          <a:prstGeom prst="rect">
            <a:avLst/>
          </a:prstGeom>
          <a:noFill/>
        </p:spPr>
        <p:txBody>
          <a:bodyPr wrap="square" lIns="100950" tIns="50475" rIns="100950" bIns="50475" rtlCol="0">
            <a:spAutoFit/>
          </a:bodyPr>
          <a:lstStyle/>
          <a:p>
            <a:pPr marL="571500" indent="-571500">
              <a:buFont typeface="Wingdings" panose="05000000000000000000" pitchFamily="2" charset="2"/>
              <a:buChar char="§"/>
            </a:pPr>
            <a:r>
              <a:rPr lang="en-US" sz="4000" dirty="0"/>
              <a:t>You can return a range of characters by using the slice syntax.</a:t>
            </a:r>
          </a:p>
          <a:p>
            <a:pPr marL="571500" indent="-571500">
              <a:buFont typeface="Wingdings" panose="05000000000000000000" pitchFamily="2" charset="2"/>
              <a:buChar char="§"/>
            </a:pPr>
            <a:r>
              <a:rPr lang="en-US" sz="4000" dirty="0"/>
              <a:t>Specify the start index and the end index, separated by a colon, to return a part of the string.</a:t>
            </a:r>
          </a:p>
          <a:p>
            <a:r>
              <a:rPr lang="en-US" sz="4000" dirty="0"/>
              <a:t>Example:</a:t>
            </a:r>
          </a:p>
          <a:p>
            <a:r>
              <a:rPr lang="en-US" sz="4000" dirty="0"/>
              <a:t>b = "Hello, World!"</a:t>
            </a:r>
            <a:br>
              <a:rPr lang="en-US" sz="4000" dirty="0"/>
            </a:br>
            <a:r>
              <a:rPr lang="en-US" sz="4000" dirty="0"/>
              <a:t>print(b[2:5])</a:t>
            </a:r>
          </a:p>
          <a:p>
            <a:endParaRPr lang="en-US" sz="4000" dirty="0"/>
          </a:p>
        </p:txBody>
      </p:sp>
    </p:spTree>
    <p:extLst>
      <p:ext uri="{BB962C8B-B14F-4D97-AF65-F5344CB8AC3E}">
        <p14:creationId xmlns:p14="http://schemas.microsoft.com/office/powerpoint/2010/main" val="283933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3.4.5 </a:t>
            </a:r>
            <a:r>
              <a:rPr lang="en-US" dirty="0"/>
              <a:t>Modifying String</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32</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651591"/>
            <a:ext cx="11765280" cy="1948595"/>
          </a:xfrm>
          <a:prstGeom prst="rect">
            <a:avLst/>
          </a:prstGeom>
          <a:noFill/>
        </p:spPr>
        <p:txBody>
          <a:bodyPr wrap="square" lIns="100950" tIns="50475" rIns="100950" bIns="50475" rtlCol="0">
            <a:spAutoFit/>
          </a:bodyPr>
          <a:lstStyle/>
          <a:p>
            <a:r>
              <a:rPr lang="en-US" sz="4000"/>
              <a:t>upper</a:t>
            </a:r>
            <a:r>
              <a:rPr lang="en-US" sz="4000" dirty="0"/>
              <a:t>()</a:t>
            </a:r>
          </a:p>
          <a:p>
            <a:r>
              <a:rPr lang="en-US" sz="4000" dirty="0"/>
              <a:t>lower()</a:t>
            </a:r>
          </a:p>
          <a:p>
            <a:endParaRPr lang="en-US" sz="4000" dirty="0"/>
          </a:p>
        </p:txBody>
      </p:sp>
    </p:spTree>
    <p:extLst>
      <p:ext uri="{BB962C8B-B14F-4D97-AF65-F5344CB8AC3E}">
        <p14:creationId xmlns:p14="http://schemas.microsoft.com/office/powerpoint/2010/main" val="499702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3.4.6 </a:t>
            </a:r>
            <a:r>
              <a:rPr lang="en-US" dirty="0"/>
              <a:t>Concatenating String</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33</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651591"/>
            <a:ext cx="11765280" cy="5026361"/>
          </a:xfrm>
          <a:prstGeom prst="rect">
            <a:avLst/>
          </a:prstGeom>
          <a:noFill/>
        </p:spPr>
        <p:txBody>
          <a:bodyPr wrap="square" lIns="100950" tIns="50475" rIns="100950" bIns="50475" rtlCol="0">
            <a:spAutoFit/>
          </a:bodyPr>
          <a:lstStyle/>
          <a:p>
            <a:r>
              <a:rPr lang="en-US" sz="4000" dirty="0"/>
              <a:t>To concatenate, or combine, two strings you can use the + operator.</a:t>
            </a:r>
          </a:p>
          <a:p>
            <a:endParaRPr lang="en-US" sz="4000" dirty="0"/>
          </a:p>
          <a:p>
            <a:r>
              <a:rPr lang="en-US" sz="4000" dirty="0"/>
              <a:t>Example:</a:t>
            </a:r>
          </a:p>
          <a:p>
            <a:r>
              <a:rPr lang="en-US" sz="4000" dirty="0"/>
              <a:t>a = "Hello"</a:t>
            </a:r>
            <a:br>
              <a:rPr lang="en-US" sz="4000" dirty="0"/>
            </a:br>
            <a:r>
              <a:rPr lang="en-US" sz="4000" dirty="0"/>
              <a:t>b = "World"</a:t>
            </a:r>
            <a:br>
              <a:rPr lang="en-US" sz="4000" dirty="0"/>
            </a:br>
            <a:r>
              <a:rPr lang="en-US" sz="4000" dirty="0"/>
              <a:t>c = a + b</a:t>
            </a:r>
            <a:br>
              <a:rPr lang="en-US" sz="4000" dirty="0"/>
            </a:br>
            <a:r>
              <a:rPr lang="en-US" sz="4000" dirty="0"/>
              <a:t>print(c)</a:t>
            </a:r>
          </a:p>
        </p:txBody>
      </p:sp>
    </p:spTree>
    <p:extLst>
      <p:ext uri="{BB962C8B-B14F-4D97-AF65-F5344CB8AC3E}">
        <p14:creationId xmlns:p14="http://schemas.microsoft.com/office/powerpoint/2010/main" val="566527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3.4.7 </a:t>
            </a:r>
            <a:r>
              <a:rPr lang="en-US" dirty="0"/>
              <a:t>Formatting String</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34</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651591"/>
            <a:ext cx="11765280" cy="5026361"/>
          </a:xfrm>
          <a:prstGeom prst="rect">
            <a:avLst/>
          </a:prstGeom>
          <a:noFill/>
        </p:spPr>
        <p:txBody>
          <a:bodyPr wrap="square" lIns="100950" tIns="50475" rIns="100950" bIns="50475" rtlCol="0">
            <a:spAutoFit/>
          </a:bodyPr>
          <a:lstStyle/>
          <a:p>
            <a:pPr algn="just"/>
            <a:r>
              <a:rPr lang="en-US" sz="4000" dirty="0"/>
              <a:t>In python, we cannot combine strings and numbers like this:</a:t>
            </a:r>
          </a:p>
          <a:p>
            <a:pPr algn="just"/>
            <a:endParaRPr lang="en-US" sz="4000" dirty="0"/>
          </a:p>
          <a:p>
            <a:pPr algn="just"/>
            <a:r>
              <a:rPr lang="en-US" sz="4000" dirty="0"/>
              <a:t>Example:</a:t>
            </a:r>
          </a:p>
          <a:p>
            <a:r>
              <a:rPr lang="en-US" sz="4000" dirty="0"/>
              <a:t>age = 36</a:t>
            </a:r>
            <a:br>
              <a:rPr lang="en-US" sz="4000" dirty="0"/>
            </a:br>
            <a:r>
              <a:rPr lang="en-US" sz="4000" dirty="0"/>
              <a:t>txt = "My name is John, I am " + age</a:t>
            </a:r>
            <a:br>
              <a:rPr lang="en-US" sz="4000" dirty="0"/>
            </a:br>
            <a:r>
              <a:rPr lang="en-US" sz="4000" dirty="0"/>
              <a:t>print(txt)</a:t>
            </a:r>
          </a:p>
          <a:p>
            <a:pPr algn="just"/>
            <a:endParaRPr lang="en-US" sz="4000" dirty="0"/>
          </a:p>
        </p:txBody>
      </p:sp>
    </p:spTree>
    <p:extLst>
      <p:ext uri="{BB962C8B-B14F-4D97-AF65-F5344CB8AC3E}">
        <p14:creationId xmlns:p14="http://schemas.microsoft.com/office/powerpoint/2010/main" val="1429667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3.4.7 </a:t>
            </a:r>
            <a:r>
              <a:rPr lang="en-US" dirty="0"/>
              <a:t>Formatting String</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35</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651591"/>
            <a:ext cx="11765280" cy="3795255"/>
          </a:xfrm>
          <a:prstGeom prst="rect">
            <a:avLst/>
          </a:prstGeom>
          <a:noFill/>
        </p:spPr>
        <p:txBody>
          <a:bodyPr wrap="square" lIns="100950" tIns="50475" rIns="100950" bIns="50475" rtlCol="0">
            <a:spAutoFit/>
          </a:bodyPr>
          <a:lstStyle/>
          <a:p>
            <a:pPr algn="just"/>
            <a:r>
              <a:rPr lang="en-US" sz="4000" dirty="0"/>
              <a:t>Using the format() method to insert numbers into strings:</a:t>
            </a:r>
          </a:p>
          <a:p>
            <a:pPr algn="just"/>
            <a:endParaRPr lang="en-US" sz="4000" dirty="0"/>
          </a:p>
          <a:p>
            <a:pPr algn="just"/>
            <a:r>
              <a:rPr lang="en-US" sz="4000" dirty="0"/>
              <a:t>Example:</a:t>
            </a:r>
          </a:p>
          <a:p>
            <a:r>
              <a:rPr lang="en-US" sz="4000" dirty="0"/>
              <a:t>age = 36</a:t>
            </a:r>
            <a:br>
              <a:rPr lang="en-US" sz="4000" dirty="0"/>
            </a:br>
            <a:r>
              <a:rPr lang="en-US" sz="4000" dirty="0"/>
              <a:t>txt = "My name is John, and I am {}"</a:t>
            </a:r>
            <a:br>
              <a:rPr lang="en-US" sz="4000" dirty="0"/>
            </a:br>
            <a:r>
              <a:rPr lang="en-US" sz="4000" dirty="0"/>
              <a:t>print(</a:t>
            </a:r>
            <a:r>
              <a:rPr lang="en-US" sz="4000" dirty="0" err="1"/>
              <a:t>txt.format</a:t>
            </a:r>
            <a:r>
              <a:rPr lang="en-US" sz="4000" dirty="0"/>
              <a:t>(age))</a:t>
            </a:r>
          </a:p>
        </p:txBody>
      </p:sp>
    </p:spTree>
    <p:extLst>
      <p:ext uri="{BB962C8B-B14F-4D97-AF65-F5344CB8AC3E}">
        <p14:creationId xmlns:p14="http://schemas.microsoft.com/office/powerpoint/2010/main" val="2707189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3.4.8 </a:t>
            </a:r>
            <a:r>
              <a:rPr lang="en-US" dirty="0"/>
              <a:t>Escape Character</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36</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651591"/>
            <a:ext cx="11765280" cy="5087916"/>
          </a:xfrm>
          <a:prstGeom prst="rect">
            <a:avLst/>
          </a:prstGeom>
          <a:noFill/>
        </p:spPr>
        <p:txBody>
          <a:bodyPr wrap="square" lIns="100950" tIns="50475" rIns="100950" bIns="50475" rtlCol="0">
            <a:spAutoFit/>
          </a:bodyPr>
          <a:lstStyle/>
          <a:p>
            <a:pPr marL="571500" indent="-571500" algn="just">
              <a:buFont typeface="Wingdings" panose="05000000000000000000" pitchFamily="2" charset="2"/>
              <a:buChar char="§"/>
            </a:pPr>
            <a:r>
              <a:rPr lang="en-US" sz="3600" dirty="0"/>
              <a:t>To insert characters that are illegal in a string, use an escape character.</a:t>
            </a:r>
          </a:p>
          <a:p>
            <a:pPr marL="571500" indent="-571500" algn="just">
              <a:buFont typeface="Wingdings" panose="05000000000000000000" pitchFamily="2" charset="2"/>
              <a:buChar char="§"/>
            </a:pPr>
            <a:r>
              <a:rPr lang="en-US" sz="3600" dirty="0"/>
              <a:t>An escape character is a backslash \ followed by the character you want to insert.</a:t>
            </a:r>
          </a:p>
          <a:p>
            <a:pPr marL="571500" indent="-571500" algn="just">
              <a:buFont typeface="Wingdings" panose="05000000000000000000" pitchFamily="2" charset="2"/>
              <a:buChar char="§"/>
            </a:pPr>
            <a:r>
              <a:rPr lang="en-US" sz="3600" dirty="0"/>
              <a:t>An example of an illegal character is a double quote inside a string that is surrounded by double quotes:</a:t>
            </a:r>
          </a:p>
          <a:p>
            <a:pPr algn="just"/>
            <a:endParaRPr lang="en-US" sz="3600" dirty="0"/>
          </a:p>
          <a:p>
            <a:pPr algn="just"/>
            <a:r>
              <a:rPr lang="en-US" sz="3600" dirty="0"/>
              <a:t>Example:</a:t>
            </a:r>
          </a:p>
          <a:p>
            <a:pPr algn="just"/>
            <a:r>
              <a:rPr lang="en-US" sz="3600" dirty="0"/>
              <a:t>txt = "We are the so-called "Vikings" from the north."</a:t>
            </a:r>
          </a:p>
        </p:txBody>
      </p:sp>
    </p:spTree>
    <p:extLst>
      <p:ext uri="{BB962C8B-B14F-4D97-AF65-F5344CB8AC3E}">
        <p14:creationId xmlns:p14="http://schemas.microsoft.com/office/powerpoint/2010/main" val="2431982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3.4.9 </a:t>
            </a:r>
            <a:r>
              <a:rPr lang="en-US" dirty="0"/>
              <a:t>String Methods</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37</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015377544"/>
              </p:ext>
            </p:extLst>
          </p:nvPr>
        </p:nvGraphicFramePr>
        <p:xfrm>
          <a:off x="400050" y="1407932"/>
          <a:ext cx="12020550" cy="6007475"/>
        </p:xfrm>
        <a:graphic>
          <a:graphicData uri="http://schemas.openxmlformats.org/drawingml/2006/table">
            <a:tbl>
              <a:tblPr firstRow="1" bandRow="1">
                <a:tableStyleId>{5C22544A-7EE6-4342-B048-85BDC9FD1C3A}</a:tableStyleId>
              </a:tblPr>
              <a:tblGrid>
                <a:gridCol w="6010275">
                  <a:extLst>
                    <a:ext uri="{9D8B030D-6E8A-4147-A177-3AD203B41FA5}">
                      <a16:colId xmlns:a16="http://schemas.microsoft.com/office/drawing/2014/main" val="20000"/>
                    </a:ext>
                  </a:extLst>
                </a:gridCol>
                <a:gridCol w="6010275">
                  <a:extLst>
                    <a:ext uri="{9D8B030D-6E8A-4147-A177-3AD203B41FA5}">
                      <a16:colId xmlns:a16="http://schemas.microsoft.com/office/drawing/2014/main" val="20001"/>
                    </a:ext>
                  </a:extLst>
                </a:gridCol>
              </a:tblGrid>
              <a:tr h="719804">
                <a:tc>
                  <a:txBody>
                    <a:bodyPr/>
                    <a:lstStyle/>
                    <a:p>
                      <a:pPr algn="ctr"/>
                      <a:r>
                        <a:rPr lang="en-US" sz="2800" dirty="0"/>
                        <a:t>Method</a:t>
                      </a:r>
                    </a:p>
                  </a:txBody>
                  <a:tcPr anchor="ctr"/>
                </a:tc>
                <a:tc>
                  <a:txBody>
                    <a:bodyPr/>
                    <a:lstStyle/>
                    <a:p>
                      <a:pPr algn="ctr"/>
                      <a:r>
                        <a:rPr lang="en-US" sz="2800" dirty="0"/>
                        <a:t>Description</a:t>
                      </a:r>
                    </a:p>
                  </a:txBody>
                  <a:tcPr anchor="ctr"/>
                </a:tc>
                <a:extLst>
                  <a:ext uri="{0D108BD9-81ED-4DB2-BD59-A6C34878D82A}">
                    <a16:rowId xmlns:a16="http://schemas.microsoft.com/office/drawing/2014/main" val="10000"/>
                  </a:ext>
                </a:extLst>
              </a:tr>
              <a:tr h="830543">
                <a:tc>
                  <a:txBody>
                    <a:bodyPr/>
                    <a:lstStyle/>
                    <a:p>
                      <a:pPr algn="ctr" fontAlgn="t"/>
                      <a:r>
                        <a:rPr lang="en-US" sz="2800" dirty="0">
                          <a:effectLst/>
                          <a:hlinkClick r:id="rId3"/>
                        </a:rPr>
                        <a:t>capitalize()</a:t>
                      </a:r>
                      <a:endParaRPr lang="en-US" sz="2800" dirty="0">
                        <a:effectLst/>
                      </a:endParaRPr>
                    </a:p>
                  </a:txBody>
                  <a:tcPr marL="152400" marR="76200" marT="76200" marB="76200" anchor="ctr"/>
                </a:tc>
                <a:tc>
                  <a:txBody>
                    <a:bodyPr/>
                    <a:lstStyle/>
                    <a:p>
                      <a:pPr algn="ctr" fontAlgn="t"/>
                      <a:r>
                        <a:rPr lang="en-US" sz="2800" dirty="0">
                          <a:effectLst/>
                        </a:rPr>
                        <a:t>Converts the first character to upper case</a:t>
                      </a:r>
                    </a:p>
                  </a:txBody>
                  <a:tcPr marL="76200" marR="76200" marT="76200" marB="76200" anchor="ctr"/>
                </a:tc>
                <a:extLst>
                  <a:ext uri="{0D108BD9-81ED-4DB2-BD59-A6C34878D82A}">
                    <a16:rowId xmlns:a16="http://schemas.microsoft.com/office/drawing/2014/main" val="10001"/>
                  </a:ext>
                </a:extLst>
              </a:tr>
              <a:tr h="719804">
                <a:tc>
                  <a:txBody>
                    <a:bodyPr/>
                    <a:lstStyle/>
                    <a:p>
                      <a:pPr algn="ctr" fontAlgn="t"/>
                      <a:r>
                        <a:rPr lang="en-US" sz="2800" dirty="0" err="1">
                          <a:effectLst/>
                          <a:hlinkClick r:id="rId4"/>
                        </a:rPr>
                        <a:t>casefold</a:t>
                      </a:r>
                      <a:r>
                        <a:rPr lang="en-US" sz="2800" dirty="0">
                          <a:effectLst/>
                          <a:hlinkClick r:id="rId4"/>
                        </a:rPr>
                        <a:t>()</a:t>
                      </a:r>
                      <a:endParaRPr lang="en-US" sz="2800" dirty="0">
                        <a:effectLst/>
                      </a:endParaRPr>
                    </a:p>
                  </a:txBody>
                  <a:tcPr marL="152400" marR="76200" marT="76200" marB="76200" anchor="ctr"/>
                </a:tc>
                <a:tc>
                  <a:txBody>
                    <a:bodyPr/>
                    <a:lstStyle/>
                    <a:p>
                      <a:pPr algn="ctr" fontAlgn="t"/>
                      <a:r>
                        <a:rPr lang="en-US" sz="2800" dirty="0">
                          <a:effectLst/>
                        </a:rPr>
                        <a:t>Converts string into lower case</a:t>
                      </a:r>
                    </a:p>
                  </a:txBody>
                  <a:tcPr marL="76200" marR="76200" marT="76200" marB="76200" anchor="ctr"/>
                </a:tc>
                <a:extLst>
                  <a:ext uri="{0D108BD9-81ED-4DB2-BD59-A6C34878D82A}">
                    <a16:rowId xmlns:a16="http://schemas.microsoft.com/office/drawing/2014/main" val="10002"/>
                  </a:ext>
                </a:extLst>
              </a:tr>
              <a:tr h="719804">
                <a:tc>
                  <a:txBody>
                    <a:bodyPr/>
                    <a:lstStyle/>
                    <a:p>
                      <a:pPr algn="ctr" fontAlgn="t"/>
                      <a:r>
                        <a:rPr lang="en-US" sz="2800" dirty="0">
                          <a:effectLst/>
                          <a:hlinkClick r:id="rId5"/>
                        </a:rPr>
                        <a:t>format()</a:t>
                      </a:r>
                      <a:endParaRPr lang="en-US" sz="2800" dirty="0">
                        <a:effectLst/>
                      </a:endParaRPr>
                    </a:p>
                  </a:txBody>
                  <a:tcPr marL="152400" marR="76200" marT="76200" marB="76200" anchor="ctr"/>
                </a:tc>
                <a:tc>
                  <a:txBody>
                    <a:bodyPr/>
                    <a:lstStyle/>
                    <a:p>
                      <a:pPr algn="ctr" fontAlgn="t"/>
                      <a:r>
                        <a:rPr lang="en-US" sz="2800" dirty="0">
                          <a:effectLst/>
                        </a:rPr>
                        <a:t>Formats specified values in a string</a:t>
                      </a:r>
                    </a:p>
                  </a:txBody>
                  <a:tcPr marL="76200" marR="76200" marT="76200" marB="76200" anchor="ctr"/>
                </a:tc>
                <a:extLst>
                  <a:ext uri="{0D108BD9-81ED-4DB2-BD59-A6C34878D82A}">
                    <a16:rowId xmlns:a16="http://schemas.microsoft.com/office/drawing/2014/main" val="10003"/>
                  </a:ext>
                </a:extLst>
              </a:tr>
              <a:tr h="719804">
                <a:tc>
                  <a:txBody>
                    <a:bodyPr/>
                    <a:lstStyle/>
                    <a:p>
                      <a:pPr algn="ctr" fontAlgn="t"/>
                      <a:r>
                        <a:rPr lang="en-US" sz="2800" dirty="0" err="1">
                          <a:effectLst/>
                          <a:hlinkClick r:id="rId6"/>
                        </a:rPr>
                        <a:t>isalnum</a:t>
                      </a:r>
                      <a:r>
                        <a:rPr lang="en-US" sz="2800" dirty="0">
                          <a:effectLst/>
                          <a:hlinkClick r:id="rId6"/>
                        </a:rPr>
                        <a:t>()</a:t>
                      </a:r>
                      <a:endParaRPr lang="en-US" sz="2800" dirty="0">
                        <a:effectLst/>
                      </a:endParaRPr>
                    </a:p>
                  </a:txBody>
                  <a:tcPr marL="152400" marR="76200" marT="76200" marB="76200" anchor="ctr"/>
                </a:tc>
                <a:tc>
                  <a:txBody>
                    <a:bodyPr/>
                    <a:lstStyle/>
                    <a:p>
                      <a:pPr algn="ctr" fontAlgn="t"/>
                      <a:r>
                        <a:rPr lang="en-US" sz="2800" dirty="0">
                          <a:effectLst/>
                        </a:rPr>
                        <a:t>Returns True if all characters in the string are alphanumeric</a:t>
                      </a:r>
                    </a:p>
                  </a:txBody>
                  <a:tcPr marL="76200" marR="76200" marT="76200" marB="76200" anchor="ctr"/>
                </a:tc>
                <a:extLst>
                  <a:ext uri="{0D108BD9-81ED-4DB2-BD59-A6C34878D82A}">
                    <a16:rowId xmlns:a16="http://schemas.microsoft.com/office/drawing/2014/main" val="10004"/>
                  </a:ext>
                </a:extLst>
              </a:tr>
              <a:tr h="719804">
                <a:tc>
                  <a:txBody>
                    <a:bodyPr/>
                    <a:lstStyle/>
                    <a:p>
                      <a:pPr algn="ctr" fontAlgn="t"/>
                      <a:r>
                        <a:rPr lang="en-US" sz="2800" dirty="0" err="1">
                          <a:effectLst/>
                          <a:hlinkClick r:id="rId7"/>
                        </a:rPr>
                        <a:t>isalpha</a:t>
                      </a:r>
                      <a:r>
                        <a:rPr lang="en-US" sz="2800" dirty="0">
                          <a:effectLst/>
                          <a:hlinkClick r:id="rId7"/>
                        </a:rPr>
                        <a:t>()</a:t>
                      </a:r>
                      <a:endParaRPr lang="en-US" sz="2800" dirty="0">
                        <a:effectLst/>
                      </a:endParaRPr>
                    </a:p>
                  </a:txBody>
                  <a:tcPr marL="152400" marR="76200" marT="76200" marB="76200" anchor="ctr"/>
                </a:tc>
                <a:tc>
                  <a:txBody>
                    <a:bodyPr/>
                    <a:lstStyle/>
                    <a:p>
                      <a:pPr algn="ctr" fontAlgn="t"/>
                      <a:r>
                        <a:rPr lang="en-US" sz="2800" dirty="0">
                          <a:effectLst/>
                        </a:rPr>
                        <a:t>Returns True if all characters in the string are in the alphabet</a:t>
                      </a:r>
                    </a:p>
                  </a:txBody>
                  <a:tcPr marL="76200" marR="76200" marT="76200" marB="76200" anchor="ctr"/>
                </a:tc>
                <a:extLst>
                  <a:ext uri="{0D108BD9-81ED-4DB2-BD59-A6C34878D82A}">
                    <a16:rowId xmlns:a16="http://schemas.microsoft.com/office/drawing/2014/main" val="10005"/>
                  </a:ext>
                </a:extLst>
              </a:tr>
              <a:tr h="719804">
                <a:tc>
                  <a:txBody>
                    <a:bodyPr/>
                    <a:lstStyle/>
                    <a:p>
                      <a:pPr algn="ctr" fontAlgn="t"/>
                      <a:r>
                        <a:rPr lang="en-US" sz="2800" dirty="0" err="1">
                          <a:effectLst/>
                          <a:hlinkClick r:id="rId8"/>
                        </a:rPr>
                        <a:t>isdigit</a:t>
                      </a:r>
                      <a:r>
                        <a:rPr lang="en-US" sz="2800" dirty="0">
                          <a:effectLst/>
                          <a:hlinkClick r:id="rId8"/>
                        </a:rPr>
                        <a:t>()</a:t>
                      </a:r>
                      <a:endParaRPr lang="en-US" sz="2800" dirty="0">
                        <a:effectLst/>
                      </a:endParaRPr>
                    </a:p>
                  </a:txBody>
                  <a:tcPr marL="152400" marR="76200" marT="76200" marB="76200" anchor="ctr"/>
                </a:tc>
                <a:tc>
                  <a:txBody>
                    <a:bodyPr/>
                    <a:lstStyle/>
                    <a:p>
                      <a:pPr algn="ctr" fontAlgn="t"/>
                      <a:r>
                        <a:rPr lang="en-US" sz="2800" dirty="0">
                          <a:effectLst/>
                        </a:rPr>
                        <a:t>Returns True if all characters in the string are digits</a:t>
                      </a:r>
                    </a:p>
                  </a:txBody>
                  <a:tcPr marL="76200" marR="76200" marT="76200" marB="7620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85822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3.4.9 </a:t>
            </a:r>
            <a:r>
              <a:rPr lang="en-US" dirty="0"/>
              <a:t>String Methods</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38</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921702919"/>
              </p:ext>
            </p:extLst>
          </p:nvPr>
        </p:nvGraphicFramePr>
        <p:xfrm>
          <a:off x="400050" y="1407932"/>
          <a:ext cx="12020550" cy="6891395"/>
        </p:xfrm>
        <a:graphic>
          <a:graphicData uri="http://schemas.openxmlformats.org/drawingml/2006/table">
            <a:tbl>
              <a:tblPr firstRow="1" bandRow="1">
                <a:tableStyleId>{5C22544A-7EE6-4342-B048-85BDC9FD1C3A}</a:tableStyleId>
              </a:tblPr>
              <a:tblGrid>
                <a:gridCol w="6010275">
                  <a:extLst>
                    <a:ext uri="{9D8B030D-6E8A-4147-A177-3AD203B41FA5}">
                      <a16:colId xmlns:a16="http://schemas.microsoft.com/office/drawing/2014/main" val="20000"/>
                    </a:ext>
                  </a:extLst>
                </a:gridCol>
                <a:gridCol w="6010275">
                  <a:extLst>
                    <a:ext uri="{9D8B030D-6E8A-4147-A177-3AD203B41FA5}">
                      <a16:colId xmlns:a16="http://schemas.microsoft.com/office/drawing/2014/main" val="20001"/>
                    </a:ext>
                  </a:extLst>
                </a:gridCol>
              </a:tblGrid>
              <a:tr h="719804">
                <a:tc>
                  <a:txBody>
                    <a:bodyPr/>
                    <a:lstStyle/>
                    <a:p>
                      <a:pPr algn="ctr"/>
                      <a:r>
                        <a:rPr lang="en-US" sz="4000" dirty="0"/>
                        <a:t>Method</a:t>
                      </a:r>
                    </a:p>
                  </a:txBody>
                  <a:tcPr anchor="ctr"/>
                </a:tc>
                <a:tc>
                  <a:txBody>
                    <a:bodyPr/>
                    <a:lstStyle/>
                    <a:p>
                      <a:pPr algn="ctr"/>
                      <a:r>
                        <a:rPr lang="en-US" sz="4000" dirty="0"/>
                        <a:t>Description</a:t>
                      </a:r>
                    </a:p>
                  </a:txBody>
                  <a:tcPr anchor="ctr"/>
                </a:tc>
                <a:extLst>
                  <a:ext uri="{0D108BD9-81ED-4DB2-BD59-A6C34878D82A}">
                    <a16:rowId xmlns:a16="http://schemas.microsoft.com/office/drawing/2014/main" val="10000"/>
                  </a:ext>
                </a:extLst>
              </a:tr>
              <a:tr h="830543">
                <a:tc>
                  <a:txBody>
                    <a:bodyPr/>
                    <a:lstStyle/>
                    <a:p>
                      <a:pPr algn="ctr" fontAlgn="t"/>
                      <a:r>
                        <a:rPr lang="en-US" sz="2800" dirty="0" err="1">
                          <a:effectLst/>
                          <a:hlinkClick r:id="rId3"/>
                        </a:rPr>
                        <a:t>isnumeric</a:t>
                      </a:r>
                      <a:r>
                        <a:rPr lang="en-US" sz="2800" dirty="0">
                          <a:effectLst/>
                          <a:hlinkClick r:id="rId3"/>
                        </a:rPr>
                        <a:t>()</a:t>
                      </a:r>
                      <a:endParaRPr lang="en-US" sz="2800" dirty="0">
                        <a:effectLst/>
                      </a:endParaRPr>
                    </a:p>
                  </a:txBody>
                  <a:tcPr marL="152400" marR="76200" marT="76200" marB="76200" anchor="ctr"/>
                </a:tc>
                <a:tc>
                  <a:txBody>
                    <a:bodyPr/>
                    <a:lstStyle/>
                    <a:p>
                      <a:pPr algn="ctr" fontAlgn="t"/>
                      <a:r>
                        <a:rPr lang="en-US" sz="2800" dirty="0">
                          <a:effectLst/>
                        </a:rPr>
                        <a:t>Returns True if all characters in the string are numeric</a:t>
                      </a:r>
                    </a:p>
                  </a:txBody>
                  <a:tcPr marL="76200" marR="76200" marT="76200" marB="76200" anchor="ctr"/>
                </a:tc>
                <a:extLst>
                  <a:ext uri="{0D108BD9-81ED-4DB2-BD59-A6C34878D82A}">
                    <a16:rowId xmlns:a16="http://schemas.microsoft.com/office/drawing/2014/main" val="10001"/>
                  </a:ext>
                </a:extLst>
              </a:tr>
              <a:tr h="830543">
                <a:tc>
                  <a:txBody>
                    <a:bodyPr/>
                    <a:lstStyle/>
                    <a:p>
                      <a:pPr algn="ctr" fontAlgn="t"/>
                      <a:r>
                        <a:rPr lang="en-US" sz="2800" dirty="0">
                          <a:effectLst/>
                          <a:hlinkClick r:id="rId4"/>
                        </a:rPr>
                        <a:t>lower()</a:t>
                      </a:r>
                      <a:endParaRPr lang="en-US" sz="2800" dirty="0">
                        <a:effectLst/>
                      </a:endParaRPr>
                    </a:p>
                  </a:txBody>
                  <a:tcPr marL="152400" marR="76200" marT="76200" marB="76200" anchor="ctr"/>
                </a:tc>
                <a:tc>
                  <a:txBody>
                    <a:bodyPr/>
                    <a:lstStyle/>
                    <a:p>
                      <a:pPr algn="ctr" fontAlgn="t"/>
                      <a:r>
                        <a:rPr lang="en-US" sz="2800" dirty="0">
                          <a:effectLst/>
                        </a:rPr>
                        <a:t>Converts a string into lower case</a:t>
                      </a:r>
                    </a:p>
                  </a:txBody>
                  <a:tcPr marL="76200" marR="76200" marT="76200" marB="76200" anchor="ctr"/>
                </a:tc>
                <a:extLst>
                  <a:ext uri="{0D108BD9-81ED-4DB2-BD59-A6C34878D82A}">
                    <a16:rowId xmlns:a16="http://schemas.microsoft.com/office/drawing/2014/main" val="10002"/>
                  </a:ext>
                </a:extLst>
              </a:tr>
              <a:tr h="719804">
                <a:tc>
                  <a:txBody>
                    <a:bodyPr/>
                    <a:lstStyle/>
                    <a:p>
                      <a:pPr algn="ctr" fontAlgn="t"/>
                      <a:r>
                        <a:rPr lang="en-US" sz="2800" dirty="0">
                          <a:effectLst/>
                          <a:hlinkClick r:id="rId5"/>
                        </a:rPr>
                        <a:t>strip()</a:t>
                      </a:r>
                      <a:endParaRPr lang="en-US" sz="2800" dirty="0">
                        <a:effectLst/>
                      </a:endParaRPr>
                    </a:p>
                  </a:txBody>
                  <a:tcPr marL="152400" marR="76200" marT="76200" marB="76200" anchor="ctr"/>
                </a:tc>
                <a:tc>
                  <a:txBody>
                    <a:bodyPr/>
                    <a:lstStyle/>
                    <a:p>
                      <a:pPr algn="ctr" fontAlgn="t"/>
                      <a:r>
                        <a:rPr lang="en-US" sz="2800" dirty="0">
                          <a:effectLst/>
                        </a:rPr>
                        <a:t>Returns a trimmed version of the string</a:t>
                      </a:r>
                    </a:p>
                  </a:txBody>
                  <a:tcPr marL="76200" marR="76200" marT="76200" marB="76200" anchor="ctr"/>
                </a:tc>
                <a:extLst>
                  <a:ext uri="{0D108BD9-81ED-4DB2-BD59-A6C34878D82A}">
                    <a16:rowId xmlns:a16="http://schemas.microsoft.com/office/drawing/2014/main" val="10003"/>
                  </a:ext>
                </a:extLst>
              </a:tr>
              <a:tr h="719804">
                <a:tc>
                  <a:txBody>
                    <a:bodyPr/>
                    <a:lstStyle/>
                    <a:p>
                      <a:pPr algn="ctr" fontAlgn="t"/>
                      <a:r>
                        <a:rPr lang="en-US" sz="2800">
                          <a:solidFill>
                            <a:srgbClr val="059862"/>
                          </a:solidFill>
                          <a:effectLst/>
                          <a:hlinkClick r:id="rId6"/>
                        </a:rPr>
                        <a:t>title()</a:t>
                      </a:r>
                      <a:endParaRPr lang="en-US" sz="2800">
                        <a:effectLst/>
                      </a:endParaRPr>
                    </a:p>
                  </a:txBody>
                  <a:tcPr marL="152400" marR="76200" marT="76200" marB="76200" anchor="ctr"/>
                </a:tc>
                <a:tc>
                  <a:txBody>
                    <a:bodyPr/>
                    <a:lstStyle/>
                    <a:p>
                      <a:pPr algn="ctr" fontAlgn="t"/>
                      <a:r>
                        <a:rPr lang="en-US" sz="2800" dirty="0">
                          <a:effectLst/>
                        </a:rPr>
                        <a:t>Converts the first character of each word to upper case</a:t>
                      </a:r>
                    </a:p>
                  </a:txBody>
                  <a:tcPr marL="76200" marR="76200" marT="76200" marB="76200" anchor="ctr"/>
                </a:tc>
                <a:extLst>
                  <a:ext uri="{0D108BD9-81ED-4DB2-BD59-A6C34878D82A}">
                    <a16:rowId xmlns:a16="http://schemas.microsoft.com/office/drawing/2014/main" val="10004"/>
                  </a:ext>
                </a:extLst>
              </a:tr>
              <a:tr h="719804">
                <a:tc>
                  <a:txBody>
                    <a:bodyPr/>
                    <a:lstStyle/>
                    <a:p>
                      <a:pPr algn="ctr" fontAlgn="t"/>
                      <a:r>
                        <a:rPr lang="en-US" sz="2800" dirty="0">
                          <a:effectLst/>
                          <a:hlinkClick r:id="rId7"/>
                        </a:rPr>
                        <a:t>upper()</a:t>
                      </a:r>
                      <a:endParaRPr lang="en-US" sz="2800" dirty="0">
                        <a:effectLst/>
                      </a:endParaRPr>
                    </a:p>
                  </a:txBody>
                  <a:tcPr marL="152400" marR="76200" marT="76200" marB="76200" anchor="ctr"/>
                </a:tc>
                <a:tc>
                  <a:txBody>
                    <a:bodyPr/>
                    <a:lstStyle/>
                    <a:p>
                      <a:pPr algn="ctr" fontAlgn="t"/>
                      <a:r>
                        <a:rPr lang="en-US" sz="2800" dirty="0">
                          <a:effectLst/>
                        </a:rPr>
                        <a:t>Converts a string into upper case</a:t>
                      </a:r>
                    </a:p>
                  </a:txBody>
                  <a:tcPr marL="76200" marR="76200" marT="76200" marB="76200" anchor="ctr"/>
                </a:tc>
                <a:extLst>
                  <a:ext uri="{0D108BD9-81ED-4DB2-BD59-A6C34878D82A}">
                    <a16:rowId xmlns:a16="http://schemas.microsoft.com/office/drawing/2014/main" val="10005"/>
                  </a:ext>
                </a:extLst>
              </a:tr>
              <a:tr h="719804">
                <a:tc>
                  <a:txBody>
                    <a:bodyPr/>
                    <a:lstStyle/>
                    <a:p>
                      <a:pPr algn="ctr" fontAlgn="t"/>
                      <a:r>
                        <a:rPr lang="en-US" sz="2800" dirty="0">
                          <a:effectLst/>
                        </a:rPr>
                        <a:t>count()</a:t>
                      </a:r>
                    </a:p>
                  </a:txBody>
                  <a:tcPr marL="152400" marR="76200" marT="76200" marB="76200" anchor="ctr"/>
                </a:tc>
                <a:tc>
                  <a:txBody>
                    <a:bodyPr/>
                    <a:lstStyle/>
                    <a:p>
                      <a:pPr algn="ctr" fontAlgn="t"/>
                      <a:r>
                        <a:rPr lang="en-US" sz="2800" dirty="0">
                          <a:effectLst/>
                        </a:rPr>
                        <a:t>Returns the number of times a specified value occurs in a string</a:t>
                      </a:r>
                    </a:p>
                  </a:txBody>
                  <a:tcPr marL="76200" marR="76200" marT="76200" marB="76200" anchor="ctr"/>
                </a:tc>
                <a:extLst>
                  <a:ext uri="{0D108BD9-81ED-4DB2-BD59-A6C34878D82A}">
                    <a16:rowId xmlns:a16="http://schemas.microsoft.com/office/drawing/2014/main" val="2075953971"/>
                  </a:ext>
                </a:extLst>
              </a:tr>
              <a:tr h="719804">
                <a:tc>
                  <a:txBody>
                    <a:bodyPr/>
                    <a:lstStyle/>
                    <a:p>
                      <a:pPr algn="ctr" fontAlgn="t"/>
                      <a:r>
                        <a:rPr lang="en-US" sz="2800" dirty="0">
                          <a:effectLst/>
                        </a:rPr>
                        <a:t>replace()</a:t>
                      </a:r>
                    </a:p>
                  </a:txBody>
                  <a:tcPr marL="152400" marR="76200" marT="76200" marB="76200" anchor="ctr"/>
                </a:tc>
                <a:tc>
                  <a:txBody>
                    <a:bodyPr/>
                    <a:lstStyle/>
                    <a:p>
                      <a:pPr algn="ctr" fontAlgn="t"/>
                      <a:r>
                        <a:rPr lang="en-US" sz="2400" b="0" i="0" kern="1200" dirty="0">
                          <a:solidFill>
                            <a:schemeClr val="dk1"/>
                          </a:solidFill>
                          <a:effectLst/>
                          <a:latin typeface="+mn-lt"/>
                          <a:ea typeface="+mn-ea"/>
                          <a:cs typeface="+mn-cs"/>
                        </a:rPr>
                        <a:t>Returns a string where a specified value is replaced with a specified value</a:t>
                      </a:r>
                      <a:endParaRPr lang="en-US" sz="3200" dirty="0">
                        <a:effectLst/>
                      </a:endParaRPr>
                    </a:p>
                  </a:txBody>
                  <a:tcPr marL="76200" marR="76200" marT="76200" marB="76200" anchor="ctr"/>
                </a:tc>
                <a:extLst>
                  <a:ext uri="{0D108BD9-81ED-4DB2-BD59-A6C34878D82A}">
                    <a16:rowId xmlns:a16="http://schemas.microsoft.com/office/drawing/2014/main" val="2781676560"/>
                  </a:ext>
                </a:extLst>
              </a:tr>
            </a:tbl>
          </a:graphicData>
        </a:graphic>
      </p:graphicFrame>
    </p:spTree>
    <p:extLst>
      <p:ext uri="{BB962C8B-B14F-4D97-AF65-F5344CB8AC3E}">
        <p14:creationId xmlns:p14="http://schemas.microsoft.com/office/powerpoint/2010/main" val="4267859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3.5 Numbers in General</a:t>
            </a:r>
            <a:endParaRPr lang="en-US"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39</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7" name="TextBox 6"/>
          <p:cNvSpPr txBox="1"/>
          <p:nvPr/>
        </p:nvSpPr>
        <p:spPr>
          <a:xfrm>
            <a:off x="560070" y="1651591"/>
            <a:ext cx="11765280" cy="4164586"/>
          </a:xfrm>
          <a:prstGeom prst="rect">
            <a:avLst/>
          </a:prstGeom>
          <a:noFill/>
        </p:spPr>
        <p:txBody>
          <a:bodyPr wrap="square" lIns="100950" tIns="50475" rIns="100950" bIns="50475" rtlCol="0">
            <a:spAutoFit/>
          </a:bodyPr>
          <a:lstStyle/>
          <a:p>
            <a:pPr algn="just"/>
            <a:r>
              <a:rPr lang="en-US" sz="4400" dirty="0"/>
              <a:t>There are three numeric types in Python:</a:t>
            </a:r>
          </a:p>
          <a:p>
            <a:pPr marL="571500" indent="-114300" algn="just">
              <a:buFont typeface="Wingdings" panose="05000000000000000000" pitchFamily="2" charset="2"/>
              <a:buChar char="Ø"/>
            </a:pPr>
            <a:r>
              <a:rPr lang="en-US" sz="4400" dirty="0" err="1"/>
              <a:t>int</a:t>
            </a:r>
            <a:endParaRPr lang="en-US" sz="4400" dirty="0"/>
          </a:p>
          <a:p>
            <a:pPr marL="571500" indent="-114300" algn="just">
              <a:buFont typeface="Wingdings" panose="05000000000000000000" pitchFamily="2" charset="2"/>
              <a:buChar char="Ø"/>
            </a:pPr>
            <a:r>
              <a:rPr lang="en-US" sz="4400" dirty="0"/>
              <a:t>float</a:t>
            </a:r>
          </a:p>
          <a:p>
            <a:pPr marL="571500" indent="-114300" algn="just">
              <a:buFont typeface="Wingdings" panose="05000000000000000000" pitchFamily="2" charset="2"/>
              <a:buChar char="Ø"/>
            </a:pPr>
            <a:r>
              <a:rPr lang="en-US" sz="4400" dirty="0"/>
              <a:t>complex</a:t>
            </a:r>
          </a:p>
          <a:p>
            <a:pPr algn="just"/>
            <a:r>
              <a:rPr lang="en-US" sz="4400" dirty="0"/>
              <a:t>Variables of numeric types are created when you assign a value to them:</a:t>
            </a:r>
          </a:p>
        </p:txBody>
      </p:sp>
    </p:spTree>
    <p:extLst>
      <p:ext uri="{BB962C8B-B14F-4D97-AF65-F5344CB8AC3E}">
        <p14:creationId xmlns:p14="http://schemas.microsoft.com/office/powerpoint/2010/main" val="1911816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3.1 </a:t>
            </a:r>
            <a:r>
              <a:rPr lang="en-US" dirty="0"/>
              <a:t>If Statement</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4</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651591"/>
            <a:ext cx="11765280" cy="4164586"/>
          </a:xfrm>
          <a:prstGeom prst="rect">
            <a:avLst/>
          </a:prstGeom>
          <a:noFill/>
        </p:spPr>
        <p:txBody>
          <a:bodyPr wrap="square" lIns="100950" tIns="50475" rIns="100950" bIns="50475" rtlCol="0">
            <a:spAutoFit/>
          </a:bodyPr>
          <a:lstStyle/>
          <a:p>
            <a:pPr algn="just"/>
            <a:r>
              <a:rPr lang="en-US" sz="4400" b="1" dirty="0"/>
              <a:t>Indentation</a:t>
            </a:r>
          </a:p>
          <a:p>
            <a:pPr algn="just"/>
            <a:endParaRPr lang="en-US" sz="4400" b="1" dirty="0"/>
          </a:p>
          <a:p>
            <a:pPr algn="just"/>
            <a:r>
              <a:rPr lang="en-US" sz="4400" dirty="0"/>
              <a:t>Python relies on indentation (whitespace at the beginning of a line) to define scope in the code. Other programming languages often use curly-brackets for this purpose.</a:t>
            </a:r>
          </a:p>
        </p:txBody>
      </p:sp>
    </p:spTree>
    <p:extLst>
      <p:ext uri="{BB962C8B-B14F-4D97-AF65-F5344CB8AC3E}">
        <p14:creationId xmlns:p14="http://schemas.microsoft.com/office/powerpoint/2010/main" val="26372805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3.5.1 Numbers in General</a:t>
            </a:r>
            <a:endParaRPr lang="en-US"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40</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7" name="TextBox 6"/>
          <p:cNvSpPr txBox="1"/>
          <p:nvPr/>
        </p:nvSpPr>
        <p:spPr>
          <a:xfrm>
            <a:off x="560070" y="1651591"/>
            <a:ext cx="11765280" cy="6195912"/>
          </a:xfrm>
          <a:prstGeom prst="rect">
            <a:avLst/>
          </a:prstGeom>
          <a:noFill/>
        </p:spPr>
        <p:txBody>
          <a:bodyPr wrap="square" lIns="100950" tIns="50475" rIns="100950" bIns="50475" rtlCol="0">
            <a:spAutoFit/>
          </a:bodyPr>
          <a:lstStyle/>
          <a:p>
            <a:pPr marL="571500" indent="-571500" algn="just">
              <a:buFont typeface="Wingdings" panose="05000000000000000000" pitchFamily="2" charset="2"/>
              <a:buChar char="§"/>
            </a:pPr>
            <a:r>
              <a:rPr lang="en-US" sz="4400" dirty="0" err="1"/>
              <a:t>Int</a:t>
            </a:r>
            <a:r>
              <a:rPr lang="en-US" sz="4400" dirty="0"/>
              <a:t>, or integer, is a whole number, positive or negative, without decimals, of unlimited length.</a:t>
            </a:r>
          </a:p>
          <a:p>
            <a:pPr marL="571500" indent="-571500" algn="just">
              <a:buFont typeface="Wingdings" panose="05000000000000000000" pitchFamily="2" charset="2"/>
              <a:buChar char="§"/>
            </a:pPr>
            <a:r>
              <a:rPr lang="en-US" sz="4400" dirty="0"/>
              <a:t>Float, or "floating point number" is a number, positive or negative, containing one or more decimals.</a:t>
            </a:r>
          </a:p>
          <a:p>
            <a:pPr marL="571500" indent="-571500" algn="just">
              <a:buFont typeface="Wingdings" panose="05000000000000000000" pitchFamily="2" charset="2"/>
              <a:buChar char="§"/>
            </a:pPr>
            <a:r>
              <a:rPr lang="en-US" sz="4400" dirty="0"/>
              <a:t>Complex numbers are written with a "j" as the imaginary part:</a:t>
            </a:r>
          </a:p>
          <a:p>
            <a:pPr algn="just"/>
            <a:endParaRPr lang="en-US" sz="4400" dirty="0"/>
          </a:p>
          <a:p>
            <a:pPr algn="just"/>
            <a:endParaRPr lang="en-US" sz="4400" dirty="0"/>
          </a:p>
        </p:txBody>
      </p:sp>
    </p:spTree>
    <p:extLst>
      <p:ext uri="{BB962C8B-B14F-4D97-AF65-F5344CB8AC3E}">
        <p14:creationId xmlns:p14="http://schemas.microsoft.com/office/powerpoint/2010/main" val="623572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3.5.1 Type Conversion</a:t>
            </a:r>
            <a:endParaRPr lang="en-US"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41</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7" name="TextBox 6"/>
          <p:cNvSpPr txBox="1"/>
          <p:nvPr/>
        </p:nvSpPr>
        <p:spPr>
          <a:xfrm>
            <a:off x="560070" y="3175772"/>
            <a:ext cx="11765280" cy="1579263"/>
          </a:xfrm>
          <a:prstGeom prst="rect">
            <a:avLst/>
          </a:prstGeom>
          <a:noFill/>
        </p:spPr>
        <p:txBody>
          <a:bodyPr wrap="square" lIns="100950" tIns="50475" rIns="100950" bIns="50475" rtlCol="0">
            <a:spAutoFit/>
          </a:bodyPr>
          <a:lstStyle/>
          <a:p>
            <a:pPr algn="just"/>
            <a:r>
              <a:rPr lang="en-US" sz="4800" dirty="0"/>
              <a:t>You can convert from one type to another with the </a:t>
            </a:r>
            <a:r>
              <a:rPr lang="en-US" sz="4800" dirty="0" err="1"/>
              <a:t>int</a:t>
            </a:r>
            <a:r>
              <a:rPr lang="en-US" sz="4800" dirty="0"/>
              <a:t>(), float(), and complex() methods:</a:t>
            </a:r>
          </a:p>
        </p:txBody>
      </p:sp>
    </p:spTree>
    <p:extLst>
      <p:ext uri="{BB962C8B-B14F-4D97-AF65-F5344CB8AC3E}">
        <p14:creationId xmlns:p14="http://schemas.microsoft.com/office/powerpoint/2010/main" val="762952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3.5.1 </a:t>
            </a:r>
            <a:r>
              <a:rPr lang="en-US" dirty="0"/>
              <a:t>Random Number</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42</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7" name="TextBox 6"/>
          <p:cNvSpPr txBox="1"/>
          <p:nvPr/>
        </p:nvSpPr>
        <p:spPr>
          <a:xfrm>
            <a:off x="560070" y="1647476"/>
            <a:ext cx="11765280" cy="3056591"/>
          </a:xfrm>
          <a:prstGeom prst="rect">
            <a:avLst/>
          </a:prstGeom>
          <a:noFill/>
        </p:spPr>
        <p:txBody>
          <a:bodyPr wrap="square" lIns="100950" tIns="50475" rIns="100950" bIns="50475" rtlCol="0">
            <a:spAutoFit/>
          </a:bodyPr>
          <a:lstStyle/>
          <a:p>
            <a:pPr algn="just"/>
            <a:r>
              <a:rPr lang="en-US" sz="4800" dirty="0"/>
              <a:t>Python does not have a random() function to make a random number, but Python has a built-in module called random that can be used to make random numbers.</a:t>
            </a:r>
          </a:p>
        </p:txBody>
      </p:sp>
    </p:spTree>
    <p:extLst>
      <p:ext uri="{BB962C8B-B14F-4D97-AF65-F5344CB8AC3E}">
        <p14:creationId xmlns:p14="http://schemas.microsoft.com/office/powerpoint/2010/main" val="24780892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3.5.1 </a:t>
            </a:r>
            <a:r>
              <a:rPr lang="en-US" dirty="0"/>
              <a:t>Random </a:t>
            </a:r>
            <a:r>
              <a:rPr lang="en-US" dirty="0" err="1"/>
              <a:t>randrange</a:t>
            </a:r>
            <a:r>
              <a:rPr lang="en-US" dirty="0"/>
              <a:t>() Method</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43</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7" name="TextBox 6"/>
          <p:cNvSpPr txBox="1"/>
          <p:nvPr/>
        </p:nvSpPr>
        <p:spPr>
          <a:xfrm>
            <a:off x="560070" y="1647476"/>
            <a:ext cx="11765280" cy="4533918"/>
          </a:xfrm>
          <a:prstGeom prst="rect">
            <a:avLst/>
          </a:prstGeom>
          <a:noFill/>
        </p:spPr>
        <p:txBody>
          <a:bodyPr wrap="square" lIns="100950" tIns="50475" rIns="100950" bIns="50475" rtlCol="0">
            <a:spAutoFit/>
          </a:bodyPr>
          <a:lstStyle/>
          <a:p>
            <a:pPr algn="just"/>
            <a:r>
              <a:rPr lang="en-US" sz="4800" dirty="0"/>
              <a:t>The </a:t>
            </a:r>
            <a:r>
              <a:rPr lang="en-US" sz="4800" dirty="0" err="1"/>
              <a:t>randrange</a:t>
            </a:r>
            <a:r>
              <a:rPr lang="en-US" sz="4800" dirty="0"/>
              <a:t>() method returns a randomly selected element from the specified range.</a:t>
            </a:r>
          </a:p>
          <a:p>
            <a:pPr algn="just"/>
            <a:endParaRPr lang="en-US" sz="4800" dirty="0"/>
          </a:p>
          <a:p>
            <a:r>
              <a:rPr lang="en-US" sz="4800" dirty="0"/>
              <a:t>Syntax</a:t>
            </a:r>
          </a:p>
          <a:p>
            <a:r>
              <a:rPr lang="en-US" sz="4800" dirty="0" err="1"/>
              <a:t>random.randrange</a:t>
            </a:r>
            <a:r>
              <a:rPr lang="en-US" sz="4800" dirty="0"/>
              <a:t>(</a:t>
            </a:r>
            <a:r>
              <a:rPr lang="en-US" sz="4800" i="1" dirty="0"/>
              <a:t>start</a:t>
            </a:r>
            <a:r>
              <a:rPr lang="en-US" sz="4800" dirty="0"/>
              <a:t>, </a:t>
            </a:r>
            <a:r>
              <a:rPr lang="en-US" sz="4800" i="1" dirty="0"/>
              <a:t>stop</a:t>
            </a:r>
            <a:r>
              <a:rPr lang="en-US" sz="4800" dirty="0"/>
              <a:t>, </a:t>
            </a:r>
            <a:r>
              <a:rPr lang="en-US" sz="4800" i="1" dirty="0"/>
              <a:t>step</a:t>
            </a:r>
            <a:r>
              <a:rPr lang="en-US" sz="4800" dirty="0"/>
              <a:t>)</a:t>
            </a:r>
          </a:p>
          <a:p>
            <a:pPr algn="just"/>
            <a:endParaRPr lang="en-US" sz="4800" dirty="0"/>
          </a:p>
        </p:txBody>
      </p:sp>
    </p:spTree>
    <p:extLst>
      <p:ext uri="{BB962C8B-B14F-4D97-AF65-F5344CB8AC3E}">
        <p14:creationId xmlns:p14="http://schemas.microsoft.com/office/powerpoint/2010/main" val="3206559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ASSIGNMENT</a:t>
            </a:r>
            <a:endParaRPr lang="en-US"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44</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7" name="TextBox 6"/>
          <p:cNvSpPr txBox="1"/>
          <p:nvPr/>
        </p:nvSpPr>
        <p:spPr>
          <a:xfrm>
            <a:off x="560070" y="1647476"/>
            <a:ext cx="11765280" cy="5518803"/>
          </a:xfrm>
          <a:prstGeom prst="rect">
            <a:avLst/>
          </a:prstGeom>
          <a:noFill/>
        </p:spPr>
        <p:txBody>
          <a:bodyPr wrap="square" lIns="100950" tIns="50475" rIns="100950" bIns="50475" rtlCol="0">
            <a:spAutoFit/>
          </a:bodyPr>
          <a:lstStyle/>
          <a:p>
            <a:pPr algn="just"/>
            <a:r>
              <a:rPr lang="en-US" sz="4400" dirty="0"/>
              <a:t>Write a python code that will display the desired result. Display all the even numbers from 1 </a:t>
            </a:r>
            <a:r>
              <a:rPr lang="en-US" sz="4400"/>
              <a:t>– 20</a:t>
            </a:r>
            <a:r>
              <a:rPr lang="en-US" sz="4400" dirty="0"/>
              <a:t>. If the number is divisible by 5, then </a:t>
            </a:r>
            <a:r>
              <a:rPr lang="en-US" sz="4400" b="1" dirty="0"/>
              <a:t>SKIP </a:t>
            </a:r>
            <a:r>
              <a:rPr lang="en-US" sz="4400" dirty="0"/>
              <a:t>that execution otherwise display the number and its square value. Afterwards, you will sum up all the even values except those who are divisible by 5. Lastly, display “Execution done” once all the above requirements is executed.</a:t>
            </a:r>
          </a:p>
        </p:txBody>
      </p:sp>
    </p:spTree>
    <p:extLst>
      <p:ext uri="{BB962C8B-B14F-4D97-AF65-F5344CB8AC3E}">
        <p14:creationId xmlns:p14="http://schemas.microsoft.com/office/powerpoint/2010/main" val="327716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3.1 </a:t>
            </a:r>
            <a:r>
              <a:rPr lang="en-US" dirty="0"/>
              <a:t>elif keyword</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5</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422821"/>
            <a:ext cx="11765280" cy="5949691"/>
          </a:xfrm>
          <a:prstGeom prst="rect">
            <a:avLst/>
          </a:prstGeom>
          <a:noFill/>
        </p:spPr>
        <p:txBody>
          <a:bodyPr wrap="square" lIns="100950" tIns="50475" rIns="100950" bIns="50475" rtlCol="0">
            <a:spAutoFit/>
          </a:bodyPr>
          <a:lstStyle/>
          <a:p>
            <a:r>
              <a:rPr lang="en-US" sz="4000" dirty="0"/>
              <a:t>The elif keyword is Python's way of saying "if the previous conditions were not true, then try this condition".</a:t>
            </a:r>
          </a:p>
          <a:p>
            <a:endParaRPr lang="en-US" dirty="0"/>
          </a:p>
          <a:p>
            <a:r>
              <a:rPr lang="en-US" sz="4000" b="1" dirty="0"/>
              <a:t>Example:</a:t>
            </a:r>
          </a:p>
          <a:p>
            <a:r>
              <a:rPr lang="en-US" sz="4000" dirty="0"/>
              <a:t>a = 33</a:t>
            </a:r>
            <a:br>
              <a:rPr lang="en-US" sz="4000" dirty="0"/>
            </a:br>
            <a:r>
              <a:rPr lang="en-US" sz="4000" dirty="0"/>
              <a:t>b = 33</a:t>
            </a:r>
            <a:br>
              <a:rPr lang="en-US" sz="4000" dirty="0"/>
            </a:br>
            <a:r>
              <a:rPr lang="en-US" sz="4000" dirty="0"/>
              <a:t>if b &gt; a:</a:t>
            </a:r>
            <a:br>
              <a:rPr lang="en-US" sz="4000" dirty="0"/>
            </a:br>
            <a:r>
              <a:rPr lang="en-US" sz="4000" dirty="0"/>
              <a:t>  print("b is greater than a")</a:t>
            </a:r>
            <a:br>
              <a:rPr lang="en-US" sz="4000" dirty="0"/>
            </a:br>
            <a:r>
              <a:rPr lang="en-US" sz="4000" dirty="0"/>
              <a:t>elif a == b:</a:t>
            </a:r>
            <a:br>
              <a:rPr lang="en-US" sz="4000" dirty="0"/>
            </a:br>
            <a:r>
              <a:rPr lang="en-US" sz="4000" dirty="0"/>
              <a:t>  print("a and b are equal")</a:t>
            </a:r>
          </a:p>
        </p:txBody>
      </p:sp>
    </p:spTree>
    <p:extLst>
      <p:ext uri="{BB962C8B-B14F-4D97-AF65-F5344CB8AC3E}">
        <p14:creationId xmlns:p14="http://schemas.microsoft.com/office/powerpoint/2010/main" val="278448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3.1 </a:t>
            </a:r>
            <a:r>
              <a:rPr lang="en-US" dirty="0"/>
              <a:t>else keyword</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6</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422821"/>
            <a:ext cx="11765280" cy="6257467"/>
          </a:xfrm>
          <a:prstGeom prst="rect">
            <a:avLst/>
          </a:prstGeom>
          <a:noFill/>
        </p:spPr>
        <p:txBody>
          <a:bodyPr wrap="square" lIns="100950" tIns="50475" rIns="100950" bIns="50475" rtlCol="0">
            <a:spAutoFit/>
          </a:bodyPr>
          <a:lstStyle/>
          <a:p>
            <a:r>
              <a:rPr lang="en-US" sz="4000" dirty="0"/>
              <a:t>The else keyword catches anything which isn't caught by the preceding conditions.</a:t>
            </a:r>
          </a:p>
          <a:p>
            <a:r>
              <a:rPr lang="en-US" sz="4000" dirty="0"/>
              <a:t>a = 200</a:t>
            </a:r>
            <a:br>
              <a:rPr lang="en-US" sz="4000" dirty="0"/>
            </a:br>
            <a:r>
              <a:rPr lang="en-US" sz="4000" dirty="0"/>
              <a:t>b = 33</a:t>
            </a:r>
            <a:br>
              <a:rPr lang="en-US" sz="4000" dirty="0"/>
            </a:br>
            <a:r>
              <a:rPr lang="en-US" sz="4000" dirty="0"/>
              <a:t>if b &gt; a:</a:t>
            </a:r>
            <a:br>
              <a:rPr lang="en-US" sz="4000" dirty="0"/>
            </a:br>
            <a:r>
              <a:rPr lang="en-US" sz="4000" dirty="0"/>
              <a:t>  print("b is greater than a")</a:t>
            </a:r>
            <a:br>
              <a:rPr lang="en-US" sz="4000" dirty="0"/>
            </a:br>
            <a:r>
              <a:rPr lang="en-US" sz="4000" dirty="0"/>
              <a:t>elif a == b:</a:t>
            </a:r>
            <a:br>
              <a:rPr lang="en-US" sz="4000" dirty="0"/>
            </a:br>
            <a:r>
              <a:rPr lang="en-US" sz="4000" dirty="0"/>
              <a:t>  print("a and b are equal")</a:t>
            </a:r>
            <a:br>
              <a:rPr lang="en-US" sz="4000" dirty="0"/>
            </a:br>
            <a:r>
              <a:rPr lang="en-US" sz="4000" dirty="0"/>
              <a:t>else:</a:t>
            </a:r>
            <a:br>
              <a:rPr lang="en-US" sz="4000" dirty="0"/>
            </a:br>
            <a:r>
              <a:rPr lang="en-US" sz="4000" dirty="0"/>
              <a:t>  print("a is greater than b")</a:t>
            </a:r>
          </a:p>
        </p:txBody>
      </p:sp>
    </p:spTree>
    <p:extLst>
      <p:ext uri="{BB962C8B-B14F-4D97-AF65-F5344CB8AC3E}">
        <p14:creationId xmlns:p14="http://schemas.microsoft.com/office/powerpoint/2010/main" val="212810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3.1 </a:t>
            </a:r>
            <a:r>
              <a:rPr lang="en-US" dirty="0"/>
              <a:t>Using </a:t>
            </a:r>
            <a:r>
              <a:rPr lang="en-US" i="1" dirty="0"/>
              <a:t>and</a:t>
            </a:r>
            <a:r>
              <a:rPr lang="en-US" dirty="0"/>
              <a:t> operator in if statements</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7</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422821"/>
            <a:ext cx="11765280" cy="5641914"/>
          </a:xfrm>
          <a:prstGeom prst="rect">
            <a:avLst/>
          </a:prstGeom>
          <a:noFill/>
        </p:spPr>
        <p:txBody>
          <a:bodyPr wrap="square" lIns="100950" tIns="50475" rIns="100950" bIns="50475" rtlCol="0">
            <a:spAutoFit/>
          </a:bodyPr>
          <a:lstStyle/>
          <a:p>
            <a:r>
              <a:rPr lang="en-US" sz="4000" dirty="0"/>
              <a:t>The and keyword is a logical operator, and is used to combine conditional statements.</a:t>
            </a:r>
          </a:p>
          <a:p>
            <a:endParaRPr lang="en-US" sz="4000" dirty="0"/>
          </a:p>
          <a:p>
            <a:r>
              <a:rPr lang="en-US" sz="4000" b="1" dirty="0"/>
              <a:t>Example:</a:t>
            </a:r>
          </a:p>
          <a:p>
            <a:r>
              <a:rPr lang="en-US" sz="4000" dirty="0"/>
              <a:t>a = 200</a:t>
            </a:r>
            <a:br>
              <a:rPr lang="en-US" sz="4000" dirty="0"/>
            </a:br>
            <a:r>
              <a:rPr lang="en-US" sz="4000" dirty="0"/>
              <a:t>b = 33</a:t>
            </a:r>
            <a:br>
              <a:rPr lang="en-US" sz="4000" dirty="0"/>
            </a:br>
            <a:r>
              <a:rPr lang="en-US" sz="4000" dirty="0"/>
              <a:t>c = 500</a:t>
            </a:r>
            <a:br>
              <a:rPr lang="en-US" sz="4000" dirty="0"/>
            </a:br>
            <a:r>
              <a:rPr lang="en-US" sz="4000" dirty="0"/>
              <a:t>if a &gt; b and c &gt; a:</a:t>
            </a:r>
            <a:br>
              <a:rPr lang="en-US" sz="4000" dirty="0"/>
            </a:br>
            <a:r>
              <a:rPr lang="en-US" sz="4000" dirty="0"/>
              <a:t>  print("Both conditions are True")</a:t>
            </a:r>
          </a:p>
        </p:txBody>
      </p:sp>
    </p:spTree>
    <p:extLst>
      <p:ext uri="{BB962C8B-B14F-4D97-AF65-F5344CB8AC3E}">
        <p14:creationId xmlns:p14="http://schemas.microsoft.com/office/powerpoint/2010/main" val="380096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3.1 </a:t>
            </a:r>
            <a:r>
              <a:rPr lang="en-US" dirty="0"/>
              <a:t>Using </a:t>
            </a:r>
            <a:r>
              <a:rPr lang="en-US" i="1" dirty="0"/>
              <a:t>or </a:t>
            </a:r>
            <a:r>
              <a:rPr lang="en-US" dirty="0"/>
              <a:t>operator in if statements</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8</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422821"/>
            <a:ext cx="11765280" cy="5641914"/>
          </a:xfrm>
          <a:prstGeom prst="rect">
            <a:avLst/>
          </a:prstGeom>
          <a:noFill/>
        </p:spPr>
        <p:txBody>
          <a:bodyPr wrap="square" lIns="100950" tIns="50475" rIns="100950" bIns="50475" rtlCol="0">
            <a:spAutoFit/>
          </a:bodyPr>
          <a:lstStyle/>
          <a:p>
            <a:r>
              <a:rPr lang="en-US" sz="4000" dirty="0"/>
              <a:t>The or keyword is a logical operator, and is used to combine conditional statements.</a:t>
            </a:r>
          </a:p>
          <a:p>
            <a:endParaRPr lang="en-US" sz="4000" dirty="0"/>
          </a:p>
          <a:p>
            <a:r>
              <a:rPr lang="en-US" sz="4000" b="1" dirty="0"/>
              <a:t>Example</a:t>
            </a:r>
          </a:p>
          <a:p>
            <a:r>
              <a:rPr lang="en-US" sz="4000" dirty="0"/>
              <a:t>a = 200</a:t>
            </a:r>
            <a:br>
              <a:rPr lang="en-US" sz="4000" dirty="0"/>
            </a:br>
            <a:r>
              <a:rPr lang="en-US" sz="4000" dirty="0"/>
              <a:t>b = 33</a:t>
            </a:r>
            <a:br>
              <a:rPr lang="en-US" sz="4000" dirty="0"/>
            </a:br>
            <a:r>
              <a:rPr lang="en-US" sz="4000" dirty="0"/>
              <a:t>c = 500</a:t>
            </a:r>
            <a:br>
              <a:rPr lang="en-US" sz="4000" dirty="0"/>
            </a:br>
            <a:r>
              <a:rPr lang="en-US" sz="4000" dirty="0"/>
              <a:t>if a &gt; b or a &gt; c:</a:t>
            </a:r>
            <a:br>
              <a:rPr lang="en-US" sz="4000" dirty="0"/>
            </a:br>
            <a:r>
              <a:rPr lang="en-US" sz="4000" dirty="0"/>
              <a:t>  print("At least one of the conditions is True")</a:t>
            </a:r>
          </a:p>
        </p:txBody>
      </p:sp>
    </p:spTree>
    <p:extLst>
      <p:ext uri="{BB962C8B-B14F-4D97-AF65-F5344CB8AC3E}">
        <p14:creationId xmlns:p14="http://schemas.microsoft.com/office/powerpoint/2010/main" val="226265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3.1 </a:t>
            </a:r>
            <a:r>
              <a:rPr lang="en-US" dirty="0"/>
              <a:t>Using </a:t>
            </a:r>
            <a:r>
              <a:rPr lang="en-US" i="1" dirty="0"/>
              <a:t>not</a:t>
            </a:r>
            <a:r>
              <a:rPr lang="en-US" dirty="0"/>
              <a:t> operator in if statements</a:t>
            </a:r>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9</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422821"/>
            <a:ext cx="11765280" cy="5026361"/>
          </a:xfrm>
          <a:prstGeom prst="rect">
            <a:avLst/>
          </a:prstGeom>
          <a:noFill/>
        </p:spPr>
        <p:txBody>
          <a:bodyPr wrap="square" lIns="100950" tIns="50475" rIns="100950" bIns="50475" rtlCol="0">
            <a:spAutoFit/>
          </a:bodyPr>
          <a:lstStyle/>
          <a:p>
            <a:r>
              <a:rPr lang="en-US" sz="4000" dirty="0"/>
              <a:t>The not keyword is a logical operator, and is used to reverse the result of the conditional statement.</a:t>
            </a:r>
          </a:p>
          <a:p>
            <a:endParaRPr lang="en-US" sz="4000" dirty="0"/>
          </a:p>
          <a:p>
            <a:r>
              <a:rPr lang="en-US" sz="4000" b="1" dirty="0"/>
              <a:t>Example</a:t>
            </a:r>
          </a:p>
          <a:p>
            <a:r>
              <a:rPr lang="en-US" sz="4000" dirty="0"/>
              <a:t>a = 33</a:t>
            </a:r>
            <a:br>
              <a:rPr lang="en-US" sz="4000" dirty="0"/>
            </a:br>
            <a:r>
              <a:rPr lang="en-US" sz="4000" dirty="0"/>
              <a:t>b = 200</a:t>
            </a:r>
            <a:br>
              <a:rPr lang="en-US" sz="4000" dirty="0"/>
            </a:br>
            <a:r>
              <a:rPr lang="en-US" sz="4000" dirty="0"/>
              <a:t>if not a &gt; b:</a:t>
            </a:r>
            <a:br>
              <a:rPr lang="en-US" sz="4000" dirty="0"/>
            </a:br>
            <a:r>
              <a:rPr lang="en-US" sz="4000" dirty="0"/>
              <a:t>  print("a is NOT greater than b")</a:t>
            </a:r>
          </a:p>
        </p:txBody>
      </p:sp>
    </p:spTree>
    <p:extLst>
      <p:ext uri="{BB962C8B-B14F-4D97-AF65-F5344CB8AC3E}">
        <p14:creationId xmlns:p14="http://schemas.microsoft.com/office/powerpoint/2010/main" val="1087070727"/>
      </p:ext>
    </p:extLst>
  </p:cSld>
  <p:clrMapOvr>
    <a:masterClrMapping/>
  </p:clrMapOvr>
</p:sld>
</file>

<file path=ppt/theme/theme1.xml><?xml version="1.0" encoding="utf-8"?>
<a:theme xmlns:a="http://schemas.openxmlformats.org/drawingml/2006/main" name="Adora - Template">
  <a:themeElements>
    <a:clrScheme name="Custom 7">
      <a:dk1>
        <a:sysClr val="windowText" lastClr="000000"/>
      </a:dk1>
      <a:lt1>
        <a:sysClr val="window" lastClr="FFFFFF"/>
      </a:lt1>
      <a:dk2>
        <a:srgbClr val="44546A"/>
      </a:dk2>
      <a:lt2>
        <a:srgbClr val="E7E6E6"/>
      </a:lt2>
      <a:accent1>
        <a:srgbClr val="F4B183"/>
      </a:accent1>
      <a:accent2>
        <a:srgbClr val="ED7D31"/>
      </a:accent2>
      <a:accent3>
        <a:srgbClr val="A5A5A5"/>
      </a:accent3>
      <a:accent4>
        <a:srgbClr val="FFC000"/>
      </a:accent4>
      <a:accent5>
        <a:srgbClr val="C55A11"/>
      </a:accent5>
      <a:accent6>
        <a:srgbClr val="70AD47"/>
      </a:accent6>
      <a:hlink>
        <a:srgbClr val="0563C1"/>
      </a:hlink>
      <a:folHlink>
        <a:srgbClr val="954F72"/>
      </a:folHlink>
    </a:clrScheme>
    <a:fontScheme name="Bahnschrift">
      <a:majorFont>
        <a:latin typeface="Bahnschrift SemiBold"/>
        <a:ea typeface=""/>
        <a:cs typeface=""/>
      </a:majorFont>
      <a:minorFont>
        <a:latin typeface="Bahnschrift Light Semi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A-Template" id="{CFD243A6-8551-4530-834B-B27F13F708F2}" vid="{B84FD5FF-CA63-41B1-8E2A-E6F33AF28A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113A595FC6D544A7B2E756E45184D3" ma:contentTypeVersion="11" ma:contentTypeDescription="Create a new document." ma:contentTypeScope="" ma:versionID="c026258fc917206951f691505cd60d9a">
  <xsd:schema xmlns:xsd="http://www.w3.org/2001/XMLSchema" xmlns:xs="http://www.w3.org/2001/XMLSchema" xmlns:p="http://schemas.microsoft.com/office/2006/metadata/properties" xmlns:ns2="fd3eef48-d270-4425-9136-9916a912f45f" xmlns:ns3="9dca8a34-52ec-4115-a37f-b9e7f2c5cb55" targetNamespace="http://schemas.microsoft.com/office/2006/metadata/properties" ma:root="true" ma:fieldsID="7e7dd436209d40f0a36d437ed1d7290d" ns2:_="" ns3:_="">
    <xsd:import namespace="fd3eef48-d270-4425-9136-9916a912f45f"/>
    <xsd:import namespace="9dca8a34-52ec-4115-a37f-b9e7f2c5cb55"/>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3eef48-d270-4425-9136-9916a912f4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dca8a34-52ec-4115-a37f-b9e7f2c5cb5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117D49-D34D-4FD0-B954-789A6687C397}">
  <ds:schemaRefs>
    <ds:schemaRef ds:uri="9dca8a34-52ec-4115-a37f-b9e7f2c5cb55"/>
    <ds:schemaRef ds:uri="fd3eef48-d270-4425-9136-9916a912f4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6E14FBB-9B5A-469A-BE6C-6F99CE3661A0}">
  <ds:schemaRefs>
    <ds:schemaRef ds:uri="http://schemas.microsoft.com/sharepoint/v3/contenttype/forms"/>
  </ds:schemaRefs>
</ds:datastoreItem>
</file>

<file path=customXml/itemProps3.xml><?xml version="1.0" encoding="utf-8"?>
<ds:datastoreItem xmlns:ds="http://schemas.openxmlformats.org/officeDocument/2006/customXml" ds:itemID="{26AD7F40-8319-4FF6-8922-30C74FCAE4D3}">
  <ds:schemaRefs>
    <ds:schemaRef ds:uri="fd3eef48-d270-4425-9136-9916a912f45f"/>
    <ds:schemaRef ds:uri="http://purl.org/dc/elements/1.1/"/>
    <ds:schemaRef ds:uri="http://schemas.microsoft.com/office/2006/metadata/properties"/>
    <ds:schemaRef ds:uri="9dca8a34-52ec-4115-a37f-b9e7f2c5cb5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Adora - Template</Template>
  <TotalTime>1529</TotalTime>
  <Words>2633</Words>
  <Application>Microsoft Office PowerPoint</Application>
  <PresentationFormat>Custom</PresentationFormat>
  <Paragraphs>367</Paragraphs>
  <Slides>44</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Bahnschrift Light SemiCondensed</vt:lpstr>
      <vt:lpstr>Bahnschrift SemiBold</vt:lpstr>
      <vt:lpstr>Calibri</vt:lpstr>
      <vt:lpstr>Wingdings</vt:lpstr>
      <vt:lpstr>Adora - Template</vt:lpstr>
      <vt:lpstr>Basic Elements of Python </vt:lpstr>
      <vt:lpstr>3.1 Python Conditions and If statements</vt:lpstr>
      <vt:lpstr>3.1 If Statement Example</vt:lpstr>
      <vt:lpstr>3.1 If Statement</vt:lpstr>
      <vt:lpstr>3.1 elif keyword</vt:lpstr>
      <vt:lpstr>3.1 else keyword</vt:lpstr>
      <vt:lpstr>3.1 Using and operator in if statements</vt:lpstr>
      <vt:lpstr>3.1 Using or operator in if statements</vt:lpstr>
      <vt:lpstr>3.1 Using not operator in if statements</vt:lpstr>
      <vt:lpstr>3.1 Nested If</vt:lpstr>
      <vt:lpstr>3.1 The pass Statement</vt:lpstr>
      <vt:lpstr>3.2 Python Loops</vt:lpstr>
      <vt:lpstr>3.2 While Loops</vt:lpstr>
      <vt:lpstr>3.2 The break Statement</vt:lpstr>
      <vt:lpstr>3.2 The continue Statement</vt:lpstr>
      <vt:lpstr>3.2 The else Statement in while loop</vt:lpstr>
      <vt:lpstr>3.3 For loop</vt:lpstr>
      <vt:lpstr>3.3 For loop</vt:lpstr>
      <vt:lpstr>3.3 Looping Through a String</vt:lpstr>
      <vt:lpstr>3.3 The break Statement</vt:lpstr>
      <vt:lpstr>3.3 The continue Statement</vt:lpstr>
      <vt:lpstr>3.3 The range() Function</vt:lpstr>
      <vt:lpstr>3.3 Else in For Loop</vt:lpstr>
      <vt:lpstr>3.3 Nested Loops</vt:lpstr>
      <vt:lpstr>3.3 The pass Statement</vt:lpstr>
      <vt:lpstr>3.4 String In General</vt:lpstr>
      <vt:lpstr>3.4 String In General</vt:lpstr>
      <vt:lpstr>3.4.1 Looping Through a String</vt:lpstr>
      <vt:lpstr>3.4.2 String Length</vt:lpstr>
      <vt:lpstr>3.4.3 Check String</vt:lpstr>
      <vt:lpstr>3.4.4 Slicing String</vt:lpstr>
      <vt:lpstr>3.4.5 Modifying String</vt:lpstr>
      <vt:lpstr>3.4.6 Concatenating String</vt:lpstr>
      <vt:lpstr>3.4.7 Formatting String</vt:lpstr>
      <vt:lpstr>3.4.7 Formatting String</vt:lpstr>
      <vt:lpstr>3.4.8 Escape Character</vt:lpstr>
      <vt:lpstr>3.4.9 String Methods</vt:lpstr>
      <vt:lpstr>3.4.9 String Methods</vt:lpstr>
      <vt:lpstr>3.5 Numbers in General</vt:lpstr>
      <vt:lpstr>3.5.1 Numbers in General</vt:lpstr>
      <vt:lpstr>3.5.1 Type Conversion</vt:lpstr>
      <vt:lpstr>3.5.1 Random Number</vt:lpstr>
      <vt:lpstr>3.5.1 Random randrange() Method</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Pauline Roa</dc:creator>
  <cp:lastModifiedBy>Mark Denver Adora</cp:lastModifiedBy>
  <cp:revision>177</cp:revision>
  <dcterms:created xsi:type="dcterms:W3CDTF">2021-03-22T00:32:14Z</dcterms:created>
  <dcterms:modified xsi:type="dcterms:W3CDTF">2024-09-02T07:04:26Z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0x01010063113A595FC6D544A7B2E756E45184D3</vt:lpwstr>
  </property>
</Properties>
</file>