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6" r:id="rId7"/>
    <p:sldId id="261" r:id="rId8"/>
    <p:sldId id="262" r:id="rId9"/>
    <p:sldId id="263" r:id="rId10"/>
    <p:sldId id="265" r:id="rId11"/>
    <p:sldId id="267" r:id="rId12"/>
    <p:sldId id="269" r:id="rId13"/>
    <p:sldId id="271" r:id="rId14"/>
    <p:sldId id="273"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BEE3-D7A4-B9DB-6CC9-9B03C7A60F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C7ABA0-7E60-363A-5722-B25356BCE3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ACAF53-6DB7-F81E-5E24-89516F3314FB}"/>
              </a:ext>
            </a:extLst>
          </p:cNvPr>
          <p:cNvSpPr>
            <a:spLocks noGrp="1"/>
          </p:cNvSpPr>
          <p:nvPr>
            <p:ph type="dt" sz="half" idx="10"/>
          </p:nvPr>
        </p:nvSpPr>
        <p:spPr/>
        <p:txBody>
          <a:bodyPr/>
          <a:lstStyle/>
          <a:p>
            <a:fld id="{BE980B30-E158-4D99-B803-42199E62B949}" type="datetimeFigureOut">
              <a:rPr lang="en-IN" smtClean="0"/>
              <a:t>17-11-2024</a:t>
            </a:fld>
            <a:endParaRPr lang="en-IN"/>
          </a:p>
        </p:txBody>
      </p:sp>
      <p:sp>
        <p:nvSpPr>
          <p:cNvPr id="5" name="Footer Placeholder 4">
            <a:extLst>
              <a:ext uri="{FF2B5EF4-FFF2-40B4-BE49-F238E27FC236}">
                <a16:creationId xmlns:a16="http://schemas.microsoft.com/office/drawing/2014/main" id="{268E02B3-DC58-FD11-A775-68CCB95F38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404106-5C3E-A5D7-A826-558707B6612B}"/>
              </a:ext>
            </a:extLst>
          </p:cNvPr>
          <p:cNvSpPr>
            <a:spLocks noGrp="1"/>
          </p:cNvSpPr>
          <p:nvPr>
            <p:ph type="sldNum" sz="quarter" idx="12"/>
          </p:nvPr>
        </p:nvSpPr>
        <p:spPr/>
        <p:txBody>
          <a:bodyPr/>
          <a:lstStyle/>
          <a:p>
            <a:fld id="{2AA77E0F-C84F-42BC-B675-66234B34DA0F}" type="slidenum">
              <a:rPr lang="en-IN" smtClean="0"/>
              <a:t>‹#›</a:t>
            </a:fld>
            <a:endParaRPr lang="en-IN"/>
          </a:p>
        </p:txBody>
      </p:sp>
    </p:spTree>
    <p:extLst>
      <p:ext uri="{BB962C8B-B14F-4D97-AF65-F5344CB8AC3E}">
        <p14:creationId xmlns:p14="http://schemas.microsoft.com/office/powerpoint/2010/main" val="286570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1EC4F-1655-46D5-48F4-AC4D9BFFE0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0C3F4E-8A19-8343-6C07-50ECC3F0C1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BEE0FC-854B-66C3-E225-168F15162934}"/>
              </a:ext>
            </a:extLst>
          </p:cNvPr>
          <p:cNvSpPr>
            <a:spLocks noGrp="1"/>
          </p:cNvSpPr>
          <p:nvPr>
            <p:ph type="dt" sz="half" idx="10"/>
          </p:nvPr>
        </p:nvSpPr>
        <p:spPr/>
        <p:txBody>
          <a:bodyPr/>
          <a:lstStyle/>
          <a:p>
            <a:fld id="{BE980B30-E158-4D99-B803-42199E62B949}" type="datetimeFigureOut">
              <a:rPr lang="en-IN" smtClean="0"/>
              <a:t>17-11-2024</a:t>
            </a:fld>
            <a:endParaRPr lang="en-IN"/>
          </a:p>
        </p:txBody>
      </p:sp>
      <p:sp>
        <p:nvSpPr>
          <p:cNvPr id="5" name="Footer Placeholder 4">
            <a:extLst>
              <a:ext uri="{FF2B5EF4-FFF2-40B4-BE49-F238E27FC236}">
                <a16:creationId xmlns:a16="http://schemas.microsoft.com/office/drawing/2014/main" id="{A50BFB1A-DA9A-4E34-7D65-5E56980D9F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0989EF-ED66-4C2E-2A2C-442A06BD4FF0}"/>
              </a:ext>
            </a:extLst>
          </p:cNvPr>
          <p:cNvSpPr>
            <a:spLocks noGrp="1"/>
          </p:cNvSpPr>
          <p:nvPr>
            <p:ph type="sldNum" sz="quarter" idx="12"/>
          </p:nvPr>
        </p:nvSpPr>
        <p:spPr/>
        <p:txBody>
          <a:bodyPr/>
          <a:lstStyle/>
          <a:p>
            <a:fld id="{2AA77E0F-C84F-42BC-B675-66234B34DA0F}" type="slidenum">
              <a:rPr lang="en-IN" smtClean="0"/>
              <a:t>‹#›</a:t>
            </a:fld>
            <a:endParaRPr lang="en-IN"/>
          </a:p>
        </p:txBody>
      </p:sp>
    </p:spTree>
    <p:extLst>
      <p:ext uri="{BB962C8B-B14F-4D97-AF65-F5344CB8AC3E}">
        <p14:creationId xmlns:p14="http://schemas.microsoft.com/office/powerpoint/2010/main" val="15179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EDC6D0-BD07-035F-11C7-5FEBE55507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802D9F-2994-A302-3E4C-7497373D97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588355-CB89-455A-0346-28F490D8A1AD}"/>
              </a:ext>
            </a:extLst>
          </p:cNvPr>
          <p:cNvSpPr>
            <a:spLocks noGrp="1"/>
          </p:cNvSpPr>
          <p:nvPr>
            <p:ph type="dt" sz="half" idx="10"/>
          </p:nvPr>
        </p:nvSpPr>
        <p:spPr/>
        <p:txBody>
          <a:bodyPr/>
          <a:lstStyle/>
          <a:p>
            <a:fld id="{BE980B30-E158-4D99-B803-42199E62B949}" type="datetimeFigureOut">
              <a:rPr lang="en-IN" smtClean="0"/>
              <a:t>17-11-2024</a:t>
            </a:fld>
            <a:endParaRPr lang="en-IN"/>
          </a:p>
        </p:txBody>
      </p:sp>
      <p:sp>
        <p:nvSpPr>
          <p:cNvPr id="5" name="Footer Placeholder 4">
            <a:extLst>
              <a:ext uri="{FF2B5EF4-FFF2-40B4-BE49-F238E27FC236}">
                <a16:creationId xmlns:a16="http://schemas.microsoft.com/office/drawing/2014/main" id="{E181F172-5B97-F618-0C84-63D18FBCC9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48A61-799D-72EC-E224-219009AF313B}"/>
              </a:ext>
            </a:extLst>
          </p:cNvPr>
          <p:cNvSpPr>
            <a:spLocks noGrp="1"/>
          </p:cNvSpPr>
          <p:nvPr>
            <p:ph type="sldNum" sz="quarter" idx="12"/>
          </p:nvPr>
        </p:nvSpPr>
        <p:spPr/>
        <p:txBody>
          <a:bodyPr/>
          <a:lstStyle/>
          <a:p>
            <a:fld id="{2AA77E0F-C84F-42BC-B675-66234B34DA0F}" type="slidenum">
              <a:rPr lang="en-IN" smtClean="0"/>
              <a:t>‹#›</a:t>
            </a:fld>
            <a:endParaRPr lang="en-IN"/>
          </a:p>
        </p:txBody>
      </p:sp>
    </p:spTree>
    <p:extLst>
      <p:ext uri="{BB962C8B-B14F-4D97-AF65-F5344CB8AC3E}">
        <p14:creationId xmlns:p14="http://schemas.microsoft.com/office/powerpoint/2010/main" val="2131830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38077-3104-664E-20CA-53C035D9ED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F780CB-13A0-D31F-BCC7-0DEBE8D219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1743E4-C199-347F-4E45-0EA043577208}"/>
              </a:ext>
            </a:extLst>
          </p:cNvPr>
          <p:cNvSpPr>
            <a:spLocks noGrp="1"/>
          </p:cNvSpPr>
          <p:nvPr>
            <p:ph type="dt" sz="half" idx="10"/>
          </p:nvPr>
        </p:nvSpPr>
        <p:spPr/>
        <p:txBody>
          <a:bodyPr/>
          <a:lstStyle/>
          <a:p>
            <a:fld id="{BE980B30-E158-4D99-B803-42199E62B949}" type="datetimeFigureOut">
              <a:rPr lang="en-IN" smtClean="0"/>
              <a:t>17-11-2024</a:t>
            </a:fld>
            <a:endParaRPr lang="en-IN"/>
          </a:p>
        </p:txBody>
      </p:sp>
      <p:sp>
        <p:nvSpPr>
          <p:cNvPr id="5" name="Footer Placeholder 4">
            <a:extLst>
              <a:ext uri="{FF2B5EF4-FFF2-40B4-BE49-F238E27FC236}">
                <a16:creationId xmlns:a16="http://schemas.microsoft.com/office/drawing/2014/main" id="{138DCCCA-F64F-E66D-3DEB-EA2EB24BF5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D038C7-CE99-287B-FA44-9D81BE0B32F4}"/>
              </a:ext>
            </a:extLst>
          </p:cNvPr>
          <p:cNvSpPr>
            <a:spLocks noGrp="1"/>
          </p:cNvSpPr>
          <p:nvPr>
            <p:ph type="sldNum" sz="quarter" idx="12"/>
          </p:nvPr>
        </p:nvSpPr>
        <p:spPr/>
        <p:txBody>
          <a:bodyPr/>
          <a:lstStyle/>
          <a:p>
            <a:fld id="{2AA77E0F-C84F-42BC-B675-66234B34DA0F}" type="slidenum">
              <a:rPr lang="en-IN" smtClean="0"/>
              <a:t>‹#›</a:t>
            </a:fld>
            <a:endParaRPr lang="en-IN"/>
          </a:p>
        </p:txBody>
      </p:sp>
    </p:spTree>
    <p:extLst>
      <p:ext uri="{BB962C8B-B14F-4D97-AF65-F5344CB8AC3E}">
        <p14:creationId xmlns:p14="http://schemas.microsoft.com/office/powerpoint/2010/main" val="266551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C2FE-B585-2667-A490-8B0C0208BB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B7BD68-D4F6-626E-0F48-79BF5DAB0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8DFAA4-EC3F-E476-C016-7C66A98D83A1}"/>
              </a:ext>
            </a:extLst>
          </p:cNvPr>
          <p:cNvSpPr>
            <a:spLocks noGrp="1"/>
          </p:cNvSpPr>
          <p:nvPr>
            <p:ph type="dt" sz="half" idx="10"/>
          </p:nvPr>
        </p:nvSpPr>
        <p:spPr/>
        <p:txBody>
          <a:bodyPr/>
          <a:lstStyle/>
          <a:p>
            <a:fld id="{BE980B30-E158-4D99-B803-42199E62B949}" type="datetimeFigureOut">
              <a:rPr lang="en-IN" smtClean="0"/>
              <a:t>17-11-2024</a:t>
            </a:fld>
            <a:endParaRPr lang="en-IN"/>
          </a:p>
        </p:txBody>
      </p:sp>
      <p:sp>
        <p:nvSpPr>
          <p:cNvPr id="5" name="Footer Placeholder 4">
            <a:extLst>
              <a:ext uri="{FF2B5EF4-FFF2-40B4-BE49-F238E27FC236}">
                <a16:creationId xmlns:a16="http://schemas.microsoft.com/office/drawing/2014/main" id="{DA988693-F9E3-67E5-C28C-0B77EA981F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70057-0DBA-79A3-C70B-43ABA52F9EEF}"/>
              </a:ext>
            </a:extLst>
          </p:cNvPr>
          <p:cNvSpPr>
            <a:spLocks noGrp="1"/>
          </p:cNvSpPr>
          <p:nvPr>
            <p:ph type="sldNum" sz="quarter" idx="12"/>
          </p:nvPr>
        </p:nvSpPr>
        <p:spPr/>
        <p:txBody>
          <a:bodyPr/>
          <a:lstStyle/>
          <a:p>
            <a:fld id="{2AA77E0F-C84F-42BC-B675-66234B34DA0F}" type="slidenum">
              <a:rPr lang="en-IN" smtClean="0"/>
              <a:t>‹#›</a:t>
            </a:fld>
            <a:endParaRPr lang="en-IN"/>
          </a:p>
        </p:txBody>
      </p:sp>
    </p:spTree>
    <p:extLst>
      <p:ext uri="{BB962C8B-B14F-4D97-AF65-F5344CB8AC3E}">
        <p14:creationId xmlns:p14="http://schemas.microsoft.com/office/powerpoint/2010/main" val="354820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5C74-CC44-C8FB-7549-30A8F35075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AF6447-1C4B-8C1B-0019-0D7CB32C84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E17647-59A3-0012-64CE-1E366A08A9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DA6671-4F24-F751-54C0-E84C11886F01}"/>
              </a:ext>
            </a:extLst>
          </p:cNvPr>
          <p:cNvSpPr>
            <a:spLocks noGrp="1"/>
          </p:cNvSpPr>
          <p:nvPr>
            <p:ph type="dt" sz="half" idx="10"/>
          </p:nvPr>
        </p:nvSpPr>
        <p:spPr/>
        <p:txBody>
          <a:bodyPr/>
          <a:lstStyle/>
          <a:p>
            <a:fld id="{BE980B30-E158-4D99-B803-42199E62B949}" type="datetimeFigureOut">
              <a:rPr lang="en-IN" smtClean="0"/>
              <a:t>17-11-2024</a:t>
            </a:fld>
            <a:endParaRPr lang="en-IN"/>
          </a:p>
        </p:txBody>
      </p:sp>
      <p:sp>
        <p:nvSpPr>
          <p:cNvPr id="6" name="Footer Placeholder 5">
            <a:extLst>
              <a:ext uri="{FF2B5EF4-FFF2-40B4-BE49-F238E27FC236}">
                <a16:creationId xmlns:a16="http://schemas.microsoft.com/office/drawing/2014/main" id="{AFEDD1E5-79AE-1E79-DFBB-44CD2CA9D3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29A7FD-6E16-54DE-1A2B-06EA5B312F3C}"/>
              </a:ext>
            </a:extLst>
          </p:cNvPr>
          <p:cNvSpPr>
            <a:spLocks noGrp="1"/>
          </p:cNvSpPr>
          <p:nvPr>
            <p:ph type="sldNum" sz="quarter" idx="12"/>
          </p:nvPr>
        </p:nvSpPr>
        <p:spPr/>
        <p:txBody>
          <a:bodyPr/>
          <a:lstStyle/>
          <a:p>
            <a:fld id="{2AA77E0F-C84F-42BC-B675-66234B34DA0F}" type="slidenum">
              <a:rPr lang="en-IN" smtClean="0"/>
              <a:t>‹#›</a:t>
            </a:fld>
            <a:endParaRPr lang="en-IN"/>
          </a:p>
        </p:txBody>
      </p:sp>
    </p:spTree>
    <p:extLst>
      <p:ext uri="{BB962C8B-B14F-4D97-AF65-F5344CB8AC3E}">
        <p14:creationId xmlns:p14="http://schemas.microsoft.com/office/powerpoint/2010/main" val="331053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0FB7-A5B3-B0E3-99EF-082BB1A08A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9C4942-9489-DBD5-EACD-45EC888E17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5BD10F-05AB-2ED8-B951-9D84B363BA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9F1F77-187C-18CE-CF08-BA805065D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705DD6-6AB7-BBE4-D833-1E902174ED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D2C798-3AD8-8108-5053-E8944A05BAC3}"/>
              </a:ext>
            </a:extLst>
          </p:cNvPr>
          <p:cNvSpPr>
            <a:spLocks noGrp="1"/>
          </p:cNvSpPr>
          <p:nvPr>
            <p:ph type="dt" sz="half" idx="10"/>
          </p:nvPr>
        </p:nvSpPr>
        <p:spPr/>
        <p:txBody>
          <a:bodyPr/>
          <a:lstStyle/>
          <a:p>
            <a:fld id="{BE980B30-E158-4D99-B803-42199E62B949}" type="datetimeFigureOut">
              <a:rPr lang="en-IN" smtClean="0"/>
              <a:t>17-11-2024</a:t>
            </a:fld>
            <a:endParaRPr lang="en-IN"/>
          </a:p>
        </p:txBody>
      </p:sp>
      <p:sp>
        <p:nvSpPr>
          <p:cNvPr id="8" name="Footer Placeholder 7">
            <a:extLst>
              <a:ext uri="{FF2B5EF4-FFF2-40B4-BE49-F238E27FC236}">
                <a16:creationId xmlns:a16="http://schemas.microsoft.com/office/drawing/2014/main" id="{5840CE98-1FFA-6CD4-ECFD-3F249A2DA4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F961E8-8810-EAFC-E751-6D9337AA643D}"/>
              </a:ext>
            </a:extLst>
          </p:cNvPr>
          <p:cNvSpPr>
            <a:spLocks noGrp="1"/>
          </p:cNvSpPr>
          <p:nvPr>
            <p:ph type="sldNum" sz="quarter" idx="12"/>
          </p:nvPr>
        </p:nvSpPr>
        <p:spPr/>
        <p:txBody>
          <a:bodyPr/>
          <a:lstStyle/>
          <a:p>
            <a:fld id="{2AA77E0F-C84F-42BC-B675-66234B34DA0F}" type="slidenum">
              <a:rPr lang="en-IN" smtClean="0"/>
              <a:t>‹#›</a:t>
            </a:fld>
            <a:endParaRPr lang="en-IN"/>
          </a:p>
        </p:txBody>
      </p:sp>
    </p:spTree>
    <p:extLst>
      <p:ext uri="{BB962C8B-B14F-4D97-AF65-F5344CB8AC3E}">
        <p14:creationId xmlns:p14="http://schemas.microsoft.com/office/powerpoint/2010/main" val="2265611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5DB2-DE89-8AA9-189C-E1B01BC4F2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13FD42-736C-3200-A601-91A4866AC14A}"/>
              </a:ext>
            </a:extLst>
          </p:cNvPr>
          <p:cNvSpPr>
            <a:spLocks noGrp="1"/>
          </p:cNvSpPr>
          <p:nvPr>
            <p:ph type="dt" sz="half" idx="10"/>
          </p:nvPr>
        </p:nvSpPr>
        <p:spPr/>
        <p:txBody>
          <a:bodyPr/>
          <a:lstStyle/>
          <a:p>
            <a:fld id="{BE980B30-E158-4D99-B803-42199E62B949}" type="datetimeFigureOut">
              <a:rPr lang="en-IN" smtClean="0"/>
              <a:t>17-11-2024</a:t>
            </a:fld>
            <a:endParaRPr lang="en-IN"/>
          </a:p>
        </p:txBody>
      </p:sp>
      <p:sp>
        <p:nvSpPr>
          <p:cNvPr id="4" name="Footer Placeholder 3">
            <a:extLst>
              <a:ext uri="{FF2B5EF4-FFF2-40B4-BE49-F238E27FC236}">
                <a16:creationId xmlns:a16="http://schemas.microsoft.com/office/drawing/2014/main" id="{D883CF9C-6EBD-5C5E-2298-495484F41D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F77598-4B01-486C-877A-FC2818E6BEAE}"/>
              </a:ext>
            </a:extLst>
          </p:cNvPr>
          <p:cNvSpPr>
            <a:spLocks noGrp="1"/>
          </p:cNvSpPr>
          <p:nvPr>
            <p:ph type="sldNum" sz="quarter" idx="12"/>
          </p:nvPr>
        </p:nvSpPr>
        <p:spPr/>
        <p:txBody>
          <a:bodyPr/>
          <a:lstStyle/>
          <a:p>
            <a:fld id="{2AA77E0F-C84F-42BC-B675-66234B34DA0F}" type="slidenum">
              <a:rPr lang="en-IN" smtClean="0"/>
              <a:t>‹#›</a:t>
            </a:fld>
            <a:endParaRPr lang="en-IN"/>
          </a:p>
        </p:txBody>
      </p:sp>
    </p:spTree>
    <p:extLst>
      <p:ext uri="{BB962C8B-B14F-4D97-AF65-F5344CB8AC3E}">
        <p14:creationId xmlns:p14="http://schemas.microsoft.com/office/powerpoint/2010/main" val="2658122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DAC44D-C910-0098-55FF-19D87710162B}"/>
              </a:ext>
            </a:extLst>
          </p:cNvPr>
          <p:cNvSpPr>
            <a:spLocks noGrp="1"/>
          </p:cNvSpPr>
          <p:nvPr>
            <p:ph type="dt" sz="half" idx="10"/>
          </p:nvPr>
        </p:nvSpPr>
        <p:spPr/>
        <p:txBody>
          <a:bodyPr/>
          <a:lstStyle/>
          <a:p>
            <a:fld id="{BE980B30-E158-4D99-B803-42199E62B949}" type="datetimeFigureOut">
              <a:rPr lang="en-IN" smtClean="0"/>
              <a:t>17-11-2024</a:t>
            </a:fld>
            <a:endParaRPr lang="en-IN"/>
          </a:p>
        </p:txBody>
      </p:sp>
      <p:sp>
        <p:nvSpPr>
          <p:cNvPr id="3" name="Footer Placeholder 2">
            <a:extLst>
              <a:ext uri="{FF2B5EF4-FFF2-40B4-BE49-F238E27FC236}">
                <a16:creationId xmlns:a16="http://schemas.microsoft.com/office/drawing/2014/main" id="{FCA27460-A290-4F23-4104-9EA42D9B7B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59534B-B32E-C2A9-2761-84A5E437F70C}"/>
              </a:ext>
            </a:extLst>
          </p:cNvPr>
          <p:cNvSpPr>
            <a:spLocks noGrp="1"/>
          </p:cNvSpPr>
          <p:nvPr>
            <p:ph type="sldNum" sz="quarter" idx="12"/>
          </p:nvPr>
        </p:nvSpPr>
        <p:spPr/>
        <p:txBody>
          <a:bodyPr/>
          <a:lstStyle/>
          <a:p>
            <a:fld id="{2AA77E0F-C84F-42BC-B675-66234B34DA0F}" type="slidenum">
              <a:rPr lang="en-IN" smtClean="0"/>
              <a:t>‹#›</a:t>
            </a:fld>
            <a:endParaRPr lang="en-IN"/>
          </a:p>
        </p:txBody>
      </p:sp>
    </p:spTree>
    <p:extLst>
      <p:ext uri="{BB962C8B-B14F-4D97-AF65-F5344CB8AC3E}">
        <p14:creationId xmlns:p14="http://schemas.microsoft.com/office/powerpoint/2010/main" val="211900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4584-915C-7482-3510-87A17043B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706FC0-9B62-BEA9-5822-792F3D6B1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F68B06-6E67-98CB-1788-BB6A428CF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EC901C-A1F7-92DD-22BD-BF2802766ADB}"/>
              </a:ext>
            </a:extLst>
          </p:cNvPr>
          <p:cNvSpPr>
            <a:spLocks noGrp="1"/>
          </p:cNvSpPr>
          <p:nvPr>
            <p:ph type="dt" sz="half" idx="10"/>
          </p:nvPr>
        </p:nvSpPr>
        <p:spPr/>
        <p:txBody>
          <a:bodyPr/>
          <a:lstStyle/>
          <a:p>
            <a:fld id="{BE980B30-E158-4D99-B803-42199E62B949}" type="datetimeFigureOut">
              <a:rPr lang="en-IN" smtClean="0"/>
              <a:t>17-11-2024</a:t>
            </a:fld>
            <a:endParaRPr lang="en-IN"/>
          </a:p>
        </p:txBody>
      </p:sp>
      <p:sp>
        <p:nvSpPr>
          <p:cNvPr id="6" name="Footer Placeholder 5">
            <a:extLst>
              <a:ext uri="{FF2B5EF4-FFF2-40B4-BE49-F238E27FC236}">
                <a16:creationId xmlns:a16="http://schemas.microsoft.com/office/drawing/2014/main" id="{B2E060A2-8C69-CB01-5E87-16B90B424E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66663D-EB26-38EC-5582-E3B0AA4D563C}"/>
              </a:ext>
            </a:extLst>
          </p:cNvPr>
          <p:cNvSpPr>
            <a:spLocks noGrp="1"/>
          </p:cNvSpPr>
          <p:nvPr>
            <p:ph type="sldNum" sz="quarter" idx="12"/>
          </p:nvPr>
        </p:nvSpPr>
        <p:spPr/>
        <p:txBody>
          <a:bodyPr/>
          <a:lstStyle/>
          <a:p>
            <a:fld id="{2AA77E0F-C84F-42BC-B675-66234B34DA0F}" type="slidenum">
              <a:rPr lang="en-IN" smtClean="0"/>
              <a:t>‹#›</a:t>
            </a:fld>
            <a:endParaRPr lang="en-IN"/>
          </a:p>
        </p:txBody>
      </p:sp>
    </p:spTree>
    <p:extLst>
      <p:ext uri="{BB962C8B-B14F-4D97-AF65-F5344CB8AC3E}">
        <p14:creationId xmlns:p14="http://schemas.microsoft.com/office/powerpoint/2010/main" val="4162009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E197-8552-57DC-EF41-93B2E65DE9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40DF25-C2A9-A9D5-5501-268DD6FEBB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26277A-BE98-BF7E-A543-2D56FCE9F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97AE77-329A-66DB-2E51-F211D5BF2374}"/>
              </a:ext>
            </a:extLst>
          </p:cNvPr>
          <p:cNvSpPr>
            <a:spLocks noGrp="1"/>
          </p:cNvSpPr>
          <p:nvPr>
            <p:ph type="dt" sz="half" idx="10"/>
          </p:nvPr>
        </p:nvSpPr>
        <p:spPr/>
        <p:txBody>
          <a:bodyPr/>
          <a:lstStyle/>
          <a:p>
            <a:fld id="{BE980B30-E158-4D99-B803-42199E62B949}" type="datetimeFigureOut">
              <a:rPr lang="en-IN" smtClean="0"/>
              <a:t>17-11-2024</a:t>
            </a:fld>
            <a:endParaRPr lang="en-IN"/>
          </a:p>
        </p:txBody>
      </p:sp>
      <p:sp>
        <p:nvSpPr>
          <p:cNvPr id="6" name="Footer Placeholder 5">
            <a:extLst>
              <a:ext uri="{FF2B5EF4-FFF2-40B4-BE49-F238E27FC236}">
                <a16:creationId xmlns:a16="http://schemas.microsoft.com/office/drawing/2014/main" id="{C5D199C0-430B-063E-77C0-6927BCBA01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521B71-2672-94F3-2AF2-FCED69B0CD54}"/>
              </a:ext>
            </a:extLst>
          </p:cNvPr>
          <p:cNvSpPr>
            <a:spLocks noGrp="1"/>
          </p:cNvSpPr>
          <p:nvPr>
            <p:ph type="sldNum" sz="quarter" idx="12"/>
          </p:nvPr>
        </p:nvSpPr>
        <p:spPr/>
        <p:txBody>
          <a:bodyPr/>
          <a:lstStyle/>
          <a:p>
            <a:fld id="{2AA77E0F-C84F-42BC-B675-66234B34DA0F}" type="slidenum">
              <a:rPr lang="en-IN" smtClean="0"/>
              <a:t>‹#›</a:t>
            </a:fld>
            <a:endParaRPr lang="en-IN"/>
          </a:p>
        </p:txBody>
      </p:sp>
    </p:spTree>
    <p:extLst>
      <p:ext uri="{BB962C8B-B14F-4D97-AF65-F5344CB8AC3E}">
        <p14:creationId xmlns:p14="http://schemas.microsoft.com/office/powerpoint/2010/main" val="1707380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BB594E-38D7-65FD-AC31-ED23840FFA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A53C01-95F7-2E3D-0999-223709B312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22E19E-ACDC-D8D6-33C8-750C5CA9A6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80B30-E158-4D99-B803-42199E62B949}" type="datetimeFigureOut">
              <a:rPr lang="en-IN" smtClean="0"/>
              <a:t>17-11-2024</a:t>
            </a:fld>
            <a:endParaRPr lang="en-IN"/>
          </a:p>
        </p:txBody>
      </p:sp>
      <p:sp>
        <p:nvSpPr>
          <p:cNvPr id="5" name="Footer Placeholder 4">
            <a:extLst>
              <a:ext uri="{FF2B5EF4-FFF2-40B4-BE49-F238E27FC236}">
                <a16:creationId xmlns:a16="http://schemas.microsoft.com/office/drawing/2014/main" id="{84E43D70-5060-5DCF-B863-0E9D385EB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BE5A16-F6BD-9551-5298-EF26F9E6F5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77E0F-C84F-42BC-B675-66234B34DA0F}" type="slidenum">
              <a:rPr lang="en-IN" smtClean="0"/>
              <a:t>‹#›</a:t>
            </a:fld>
            <a:endParaRPr lang="en-IN"/>
          </a:p>
        </p:txBody>
      </p:sp>
    </p:spTree>
    <p:extLst>
      <p:ext uri="{BB962C8B-B14F-4D97-AF65-F5344CB8AC3E}">
        <p14:creationId xmlns:p14="http://schemas.microsoft.com/office/powerpoint/2010/main" val="4220603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F874-1D88-5474-C081-564636885393}"/>
              </a:ext>
            </a:extLst>
          </p:cNvPr>
          <p:cNvSpPr>
            <a:spLocks noGrp="1"/>
          </p:cNvSpPr>
          <p:nvPr>
            <p:ph type="ctrTitle"/>
          </p:nvPr>
        </p:nvSpPr>
        <p:spPr>
          <a:xfrm>
            <a:off x="1429732" y="1157140"/>
            <a:ext cx="8845484" cy="886120"/>
          </a:xfrm>
        </p:spPr>
        <p:txBody>
          <a:bodyPr>
            <a:noAutofit/>
          </a:bodyPr>
          <a:lstStyle/>
          <a:p>
            <a:r>
              <a:rPr lang="en-US" sz="3200" dirty="0">
                <a:effectLst/>
                <a:latin typeface="Times New Roman" panose="02020603050405020304" pitchFamily="18" charset="0"/>
                <a:ea typeface="Aptos" panose="020B0004020202020204" pitchFamily="34" charset="0"/>
              </a:rPr>
              <a:t>Optimized Budget Allocation and Analysis Using Boston Operating Budget Dataset</a:t>
            </a:r>
            <a:endParaRPr lang="en-IN" sz="3200" dirty="0"/>
          </a:p>
        </p:txBody>
      </p:sp>
      <p:sp>
        <p:nvSpPr>
          <p:cNvPr id="5" name="TextBox 4">
            <a:extLst>
              <a:ext uri="{FF2B5EF4-FFF2-40B4-BE49-F238E27FC236}">
                <a16:creationId xmlns:a16="http://schemas.microsoft.com/office/drawing/2014/main" id="{F8B9E299-1A01-CB20-064F-68D1FC6CD697}"/>
              </a:ext>
            </a:extLst>
          </p:cNvPr>
          <p:cNvSpPr txBox="1"/>
          <p:nvPr/>
        </p:nvSpPr>
        <p:spPr>
          <a:xfrm>
            <a:off x="2846894" y="3195684"/>
            <a:ext cx="8305015" cy="1938992"/>
          </a:xfrm>
          <a:prstGeom prst="rect">
            <a:avLst/>
          </a:prstGeom>
          <a:noFill/>
        </p:spPr>
        <p:txBody>
          <a:bodyPr wrap="square">
            <a:spAutoFit/>
          </a:bodyPr>
          <a:lstStyle/>
          <a:p>
            <a:pPr marL="0" indent="0">
              <a:buNone/>
            </a:pPr>
            <a:r>
              <a:rPr lang="en-US" sz="2000" dirty="0"/>
              <a:t>MEMBERS:</a:t>
            </a:r>
          </a:p>
          <a:p>
            <a:pPr marL="285750" indent="-285750"/>
            <a:r>
              <a:rPr lang="en-US" sz="2000" dirty="0"/>
              <a:t>MARREDDY MOHIT SASANK REDDY </a:t>
            </a:r>
            <a:r>
              <a:rPr lang="en-US" sz="2000" dirty="0">
                <a:solidFill>
                  <a:schemeClr val="accent2">
                    <a:lumMod val="75000"/>
                  </a:schemeClr>
                </a:solidFill>
              </a:rPr>
              <a:t>CB.EN.U4AIE21031 </a:t>
            </a:r>
          </a:p>
          <a:p>
            <a:pPr marL="285750" indent="-285750"/>
            <a:r>
              <a:rPr lang="en-US" sz="2000" dirty="0"/>
              <a:t>YARRAM SRI SATHWIK REDDY </a:t>
            </a:r>
            <a:r>
              <a:rPr lang="en-US" sz="2000" dirty="0">
                <a:solidFill>
                  <a:schemeClr val="accent2">
                    <a:lumMod val="75000"/>
                  </a:schemeClr>
                </a:solidFill>
              </a:rPr>
              <a:t>CB.EN.U4AIE21077 </a:t>
            </a:r>
          </a:p>
          <a:p>
            <a:pPr marL="285750" indent="-285750"/>
            <a:r>
              <a:rPr lang="en-US" sz="2000" dirty="0"/>
              <a:t>B.HARISH BALAJI </a:t>
            </a:r>
            <a:r>
              <a:rPr lang="en-US" sz="2000" dirty="0">
                <a:solidFill>
                  <a:schemeClr val="accent2">
                    <a:lumMod val="75000"/>
                  </a:schemeClr>
                </a:solidFill>
              </a:rPr>
              <a:t>CB.EN.U4AIE21007</a:t>
            </a:r>
          </a:p>
          <a:p>
            <a:pPr marL="285750" indent="-285750"/>
            <a:r>
              <a:rPr lang="en-US" sz="2000" dirty="0"/>
              <a:t>PENTYALA SAI VIJAY KUMAR </a:t>
            </a:r>
            <a:r>
              <a:rPr lang="en-US" sz="2000" dirty="0">
                <a:solidFill>
                  <a:schemeClr val="accent2">
                    <a:lumMod val="75000"/>
                  </a:schemeClr>
                </a:solidFill>
              </a:rPr>
              <a:t>CB.EN.U4AIE21040</a:t>
            </a:r>
          </a:p>
          <a:p>
            <a:pPr marL="285750" indent="-285750"/>
            <a:r>
              <a:rPr lang="en-US" sz="2000" dirty="0"/>
              <a:t>CHALLA YOGANANDHA REDDY </a:t>
            </a:r>
            <a:r>
              <a:rPr lang="en-US" sz="2000" dirty="0">
                <a:solidFill>
                  <a:schemeClr val="accent2">
                    <a:lumMod val="75000"/>
                  </a:schemeClr>
                </a:solidFill>
              </a:rPr>
              <a:t>CB.EN.U4AIE21008</a:t>
            </a:r>
          </a:p>
        </p:txBody>
      </p:sp>
    </p:spTree>
    <p:extLst>
      <p:ext uri="{BB962C8B-B14F-4D97-AF65-F5344CB8AC3E}">
        <p14:creationId xmlns:p14="http://schemas.microsoft.com/office/powerpoint/2010/main" val="3457527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D0DDBB-EA08-87A3-C2FA-35AAD93FD361}"/>
              </a:ext>
            </a:extLst>
          </p:cNvPr>
          <p:cNvSpPr>
            <a:spLocks noGrp="1"/>
          </p:cNvSpPr>
          <p:nvPr>
            <p:ph idx="1"/>
          </p:nvPr>
        </p:nvSpPr>
        <p:spPr>
          <a:xfrm>
            <a:off x="611956" y="647273"/>
            <a:ext cx="11228110" cy="5696965"/>
          </a:xfrm>
        </p:spPr>
        <p:txBody>
          <a:bodyPr>
            <a:normAutofit/>
          </a:bodyPr>
          <a:lstStyle/>
          <a:p>
            <a:pPr marL="0" marR="0" indent="0">
              <a:lnSpc>
                <a:spcPct val="115000"/>
              </a:lnSpc>
              <a:spcAft>
                <a:spcPts val="800"/>
              </a:spcAft>
              <a:buNone/>
            </a:pPr>
            <a:r>
              <a:rPr lang="en-IN" sz="1800" b="1" u="sng" kern="100" dirty="0">
                <a:solidFill>
                  <a:srgbClr val="C00000"/>
                </a:solidFill>
                <a:effectLst/>
                <a:latin typeface="Times New Roman" panose="02020603050405020304" pitchFamily="18" charset="0"/>
                <a:ea typeface="Aptos" panose="020B0004020202020204" pitchFamily="34" charset="0"/>
                <a:cs typeface="Times New Roman" panose="02020603050405020304" pitchFamily="18" charset="0"/>
              </a:rPr>
              <a:t>Scenario-2:</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Maximizing FY25 Allocation With Departmental Caps</a:t>
            </a:r>
            <a:endParaRPr lang="en-IN" sz="18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R="0">
              <a:lnSpc>
                <a:spcPct val="115000"/>
              </a:lnSpc>
              <a:spcAft>
                <a:spcPts val="800"/>
              </a:spcAft>
              <a:buFont typeface="Wingdings" panose="05000000000000000000" pitchFamily="2" charset="2"/>
              <a:buChar char="Ø"/>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Objective: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Maximize FY25 allocation while ensuring:</a:t>
            </a:r>
          </a:p>
          <a:p>
            <a:pPr marL="0" marR="0" lvl="0" indent="0">
              <a:lnSpc>
                <a:spcPct val="115000"/>
              </a:lnSpc>
              <a:spcAft>
                <a:spcPts val="800"/>
              </a:spcAft>
              <a:buNone/>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total allocation does not exceed the FY25 Budget.</a:t>
            </a:r>
            <a:endParaRPr lang="en-IN" sz="18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15000"/>
              </a:lnSpc>
              <a:spcAft>
                <a:spcPts val="800"/>
              </a:spcAft>
              <a:buNone/>
              <a:tabLst>
                <a:tab pos="457200" algn="l"/>
              </a:tabLs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No department's allocation exceeds 110% of its FY24 appropriation.</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R="0" lvl="0">
              <a:lnSpc>
                <a:spcPct val="115000"/>
              </a:lnSpc>
              <a:spcAft>
                <a:spcPts val="800"/>
              </a:spcAft>
              <a:buFont typeface="Wingdings" panose="05000000000000000000"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Constraints:</a:t>
            </a:r>
            <a:r>
              <a:rPr lang="en-IN" sz="1800" b="1"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total allocation across all programs and expense categories must not exceed the total FY25 Budget.</a:t>
            </a:r>
          </a:p>
          <a:p>
            <a:pPr marL="0" marR="0" lvl="0" indent="0">
              <a:lnSpc>
                <a:spcPct val="115000"/>
              </a:lnSpc>
              <a:spcAft>
                <a:spcPts val="800"/>
              </a:spcAft>
              <a:buNone/>
              <a:tabLst>
                <a:tab pos="457200" algn="l"/>
              </a:tabLst>
            </a:pPr>
            <a:r>
              <a:rPr lang="en-IN" sz="1800"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No department's total allocation can exceed 110% of its FY24 appropriation.</a:t>
            </a:r>
            <a:endParaRPr lang="en-IN" sz="1800" kern="100" dirty="0">
              <a:latin typeface="Times New Roman" panose="02020603050405020304" pitchFamily="18" charset="0"/>
              <a:ea typeface="Aptos" panose="020B0004020202020204" pitchFamily="34" charset="0"/>
              <a:cs typeface="Times New Roman" panose="02020603050405020304" pitchFamily="18" charset="0"/>
            </a:endParaRPr>
          </a:p>
          <a:p>
            <a:pPr marR="0" lvl="0">
              <a:lnSpc>
                <a:spcPct val="115000"/>
              </a:lnSpc>
              <a:spcAft>
                <a:spcPts val="800"/>
              </a:spcAft>
              <a:buFont typeface="Wingdings" panose="05000000000000000000" pitchFamily="2" charset="2"/>
              <a:buChar char="Ø"/>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Use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Ensures departments with higher FY24 appropriations get a fair share while preventing over-allocation.</a:t>
            </a:r>
          </a:p>
          <a:p>
            <a:pPr marR="0" lvl="0">
              <a:lnSpc>
                <a:spcPct val="115000"/>
              </a:lnSpc>
              <a:spcAft>
                <a:spcPts val="800"/>
              </a:spcAft>
              <a:buFont typeface="Wingdings" panose="05000000000000000000" pitchFamily="2" charset="2"/>
              <a:buChar char="Ø"/>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Future Impact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Promotes equitable fund distribution, avoiding departmental bias while allowing for moderate growth.</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15000"/>
              </a:lnSpc>
              <a:spcAft>
                <a:spcPts val="800"/>
              </a:spcAft>
              <a:buNone/>
            </a:pP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06578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CAF80B-B241-C0D9-3387-E17C03616B4A}"/>
              </a:ext>
            </a:extLst>
          </p:cNvPr>
          <p:cNvSpPr>
            <a:spLocks noGrp="1"/>
          </p:cNvSpPr>
          <p:nvPr>
            <p:ph idx="1"/>
          </p:nvPr>
        </p:nvSpPr>
        <p:spPr>
          <a:xfrm>
            <a:off x="517689" y="845237"/>
            <a:ext cx="11030146" cy="5546136"/>
          </a:xfrm>
        </p:spPr>
        <p:txBody>
          <a:bodyPr>
            <a:normAutofit/>
          </a:bodyPr>
          <a:lstStyle/>
          <a:p>
            <a:pPr marL="0" marR="0" indent="0">
              <a:lnSpc>
                <a:spcPct val="115000"/>
              </a:lnSpc>
              <a:spcAft>
                <a:spcPts val="800"/>
              </a:spcAft>
              <a:buNone/>
            </a:pPr>
            <a:r>
              <a:rPr lang="en-IN" sz="1800" b="1" u="sng" kern="100" dirty="0">
                <a:solidFill>
                  <a:srgbClr val="C00000"/>
                </a:solidFill>
                <a:effectLst/>
                <a:latin typeface="Times New Roman" panose="02020603050405020304" pitchFamily="18" charset="0"/>
                <a:ea typeface="Aptos" panose="020B0004020202020204" pitchFamily="34" charset="0"/>
                <a:cs typeface="Times New Roman" panose="02020603050405020304" pitchFamily="18" charset="0"/>
              </a:rPr>
              <a:t>Scenario-3:</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Maximizing Allocation With Expense Category Caps</a:t>
            </a:r>
            <a:endParaRPr lang="en-IN" sz="18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R="0">
              <a:lnSpc>
                <a:spcPct val="115000"/>
              </a:lnSpc>
              <a:spcAft>
                <a:spcPts val="800"/>
              </a:spcAft>
              <a:buFont typeface="Wingdings" panose="05000000000000000000" pitchFamily="2" charset="2"/>
              <a:buChar char="Ø"/>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Objective: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Maximize FY25 allocation while ensuring no single expense category exceeds 10% of the total FY25 Budget.</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R="0" lvl="0">
              <a:lnSpc>
                <a:spcPct val="115000"/>
              </a:lnSpc>
              <a:spcAft>
                <a:spcPts val="800"/>
              </a:spcAft>
              <a:buFont typeface="Wingdings" panose="05000000000000000000"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Constraints:</a:t>
            </a:r>
            <a:r>
              <a:rPr lang="en-IN" sz="1800" b="1"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total allocation across all programs and expense categories must not exceed the total FY25 Budget.</a:t>
            </a:r>
          </a:p>
          <a:p>
            <a:pPr marL="0" marR="0" lvl="0" indent="0">
              <a:lnSpc>
                <a:spcPct val="115000"/>
              </a:lnSpc>
              <a:spcAft>
                <a:spcPts val="800"/>
              </a:spcAft>
              <a:buNone/>
              <a:tabLst>
                <a:tab pos="457200" algn="l"/>
              </a:tabLst>
            </a:pPr>
            <a:r>
              <a:rPr lang="en-IN" sz="1800"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No single expense category's total allocation can exceed 10% of the total FY25 Budget.</a:t>
            </a:r>
          </a:p>
          <a:p>
            <a:pPr marR="0">
              <a:lnSpc>
                <a:spcPct val="115000"/>
              </a:lnSpc>
              <a:spcAft>
                <a:spcPts val="800"/>
              </a:spcAft>
              <a:buFont typeface="Wingdings" panose="05000000000000000000" pitchFamily="2" charset="2"/>
              <a:buChar char="Ø"/>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Use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Controls overspending in specific categories, ensuring a balanced allocation.</a:t>
            </a:r>
          </a:p>
          <a:p>
            <a:pPr marR="0">
              <a:lnSpc>
                <a:spcPct val="115000"/>
              </a:lnSpc>
              <a:spcAft>
                <a:spcPts val="800"/>
              </a:spcAft>
              <a:buFont typeface="Wingdings" panose="05000000000000000000" pitchFamily="2" charset="2"/>
              <a:buChar char="Ø"/>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Future Impact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Improves financial stability by avoiding over-reliance on specific categories.</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15000"/>
              </a:lnSpc>
              <a:spcAft>
                <a:spcPts val="800"/>
              </a:spcAft>
              <a:buNone/>
            </a:pP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03708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977F9-B34C-8173-F205-C26C19EE4BC1}"/>
              </a:ext>
            </a:extLst>
          </p:cNvPr>
          <p:cNvSpPr>
            <a:spLocks noGrp="1"/>
          </p:cNvSpPr>
          <p:nvPr>
            <p:ph idx="1"/>
          </p:nvPr>
        </p:nvSpPr>
        <p:spPr>
          <a:xfrm>
            <a:off x="519653" y="870391"/>
            <a:ext cx="11360084" cy="5117217"/>
          </a:xfrm>
        </p:spPr>
        <p:txBody>
          <a:bodyPr>
            <a:normAutofit/>
          </a:bodyPr>
          <a:lstStyle/>
          <a:p>
            <a:pPr marL="0" marR="0" indent="0">
              <a:lnSpc>
                <a:spcPct val="115000"/>
              </a:lnSpc>
              <a:spcAft>
                <a:spcPts val="800"/>
              </a:spcAft>
              <a:buNone/>
            </a:pPr>
            <a:r>
              <a:rPr lang="en-IN" sz="1800" b="1" u="sng" kern="100" dirty="0">
                <a:solidFill>
                  <a:srgbClr val="C00000"/>
                </a:solidFill>
                <a:effectLst/>
                <a:latin typeface="Times New Roman" panose="02020603050405020304" pitchFamily="18" charset="0"/>
                <a:ea typeface="Aptos" panose="020B0004020202020204" pitchFamily="34" charset="0"/>
                <a:cs typeface="Times New Roman" panose="02020603050405020304" pitchFamily="18" charset="0"/>
              </a:rPr>
              <a:t>Scenario-4:</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Departmental Allocation Based on FY24 Appropriation</a:t>
            </a:r>
            <a:endParaRPr lang="en-IN" sz="18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R="0">
              <a:lnSpc>
                <a:spcPct val="115000"/>
              </a:lnSpc>
              <a:spcAft>
                <a:spcPts val="800"/>
              </a:spcAft>
              <a:buFont typeface="Wingdings" panose="05000000000000000000" pitchFamily="2" charset="2"/>
              <a:buChar char="Ø"/>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Objective: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Maximize FY25 allocation while ensuring no department exceeds its FY24 appropriation.</a:t>
            </a:r>
            <a:endParaRPr lang="en-IN" sz="18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R="0">
              <a:lnSpc>
                <a:spcPct val="115000"/>
              </a:lnSpc>
              <a:spcAft>
                <a:spcPts val="800"/>
              </a:spcAft>
              <a:buFont typeface="Wingdings" panose="05000000000000000000" pitchFamily="2" charset="2"/>
              <a:buChar char="Ø"/>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Constraints:</a:t>
            </a:r>
            <a:r>
              <a:rPr lang="en-IN" sz="1800" b="1"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total allocation across all programs and expense categories must not exceed the total FY25 Budget.</a:t>
            </a:r>
          </a:p>
          <a:p>
            <a:pPr marL="0" marR="0" lvl="0" indent="0">
              <a:lnSpc>
                <a:spcPct val="115000"/>
              </a:lnSpc>
              <a:spcAft>
                <a:spcPts val="800"/>
              </a:spcAft>
              <a:buNone/>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 department's total allocation can exceed its FY24 appropriation.</a:t>
            </a:r>
          </a:p>
          <a:p>
            <a:pPr marR="0">
              <a:lnSpc>
                <a:spcPct val="115000"/>
              </a:lnSpc>
              <a:spcAft>
                <a:spcPts val="800"/>
              </a:spcAft>
              <a:buFont typeface="Wingdings" panose="05000000000000000000" pitchFamily="2" charset="2"/>
              <a:buChar char="Ø"/>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Use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Prevents overspending in any department, aligning allocations with historical trends.</a:t>
            </a:r>
          </a:p>
          <a:p>
            <a:pPr marR="0">
              <a:lnSpc>
                <a:spcPct val="115000"/>
              </a:lnSpc>
              <a:spcAft>
                <a:spcPts val="800"/>
              </a:spcAft>
              <a:buFont typeface="Wingdings" panose="05000000000000000000" pitchFamily="2" charset="2"/>
              <a:buChar char="Ø"/>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Future Impact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Encourages disciplined spending and better resource management.</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567856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AB337F-83F1-101D-8BAB-70203873C71C}"/>
              </a:ext>
            </a:extLst>
          </p:cNvPr>
          <p:cNvSpPr>
            <a:spLocks noGrp="1"/>
          </p:cNvSpPr>
          <p:nvPr>
            <p:ph idx="1"/>
          </p:nvPr>
        </p:nvSpPr>
        <p:spPr>
          <a:xfrm>
            <a:off x="477231" y="864692"/>
            <a:ext cx="11237537" cy="3839283"/>
          </a:xfrm>
        </p:spPr>
        <p:txBody>
          <a:bodyPr>
            <a:normAutofit/>
          </a:bodyPr>
          <a:lstStyle/>
          <a:p>
            <a:pPr marL="0" marR="0" indent="0">
              <a:lnSpc>
                <a:spcPct val="115000"/>
              </a:lnSpc>
              <a:spcAft>
                <a:spcPts val="800"/>
              </a:spcAft>
              <a:buNone/>
            </a:pPr>
            <a:r>
              <a:rPr lang="en-IN" sz="1800" b="1" u="sng" kern="100" dirty="0">
                <a:solidFill>
                  <a:srgbClr val="C00000"/>
                </a:solidFill>
                <a:effectLst/>
                <a:latin typeface="Times New Roman" panose="02020603050405020304" pitchFamily="18" charset="0"/>
                <a:ea typeface="Aptos" panose="020B0004020202020204" pitchFamily="34" charset="0"/>
                <a:cs typeface="Times New Roman" panose="02020603050405020304" pitchFamily="18" charset="0"/>
              </a:rPr>
              <a:t>Scenario-5:</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Flexibility With Departmental Allocation</a:t>
            </a:r>
            <a:endParaRPr lang="en-IN" sz="18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R="0">
              <a:lnSpc>
                <a:spcPct val="115000"/>
              </a:lnSpc>
              <a:spcAft>
                <a:spcPts val="800"/>
              </a:spcAft>
              <a:buFont typeface="Wingdings" panose="05000000000000000000" pitchFamily="2" charset="2"/>
              <a:buChar char="Ø"/>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Objective: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Maximize FY25 allocation while allowing departments to exceed FY24 appropriation by up to 5%.</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R="0" lvl="0">
              <a:lnSpc>
                <a:spcPct val="115000"/>
              </a:lnSpc>
              <a:spcAft>
                <a:spcPts val="800"/>
              </a:spcAft>
              <a:buFont typeface="Wingdings" panose="05000000000000000000"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Constraints:</a:t>
            </a:r>
            <a:r>
              <a:rPr lang="en-IN" sz="1800" b="1"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total allocation across all programs and expense categories must not exceed the total FY25 Budget.</a:t>
            </a:r>
          </a:p>
          <a:p>
            <a:pPr marL="0" marR="0" lvl="0" indent="0">
              <a:lnSpc>
                <a:spcPct val="115000"/>
              </a:lnSpc>
              <a:spcAft>
                <a:spcPts val="800"/>
              </a:spcAft>
              <a:buNone/>
              <a:tabLst>
                <a:tab pos="457200" algn="l"/>
              </a:tabLst>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		            No department's total allocation can exceed 105% of its FY24 </a:t>
            </a:r>
            <a:r>
              <a:rPr lang="en-IN" sz="1800" dirty="0" err="1">
                <a:effectLst/>
                <a:latin typeface="Times New Roman" panose="02020603050405020304" pitchFamily="18" charset="0"/>
                <a:ea typeface="Aptos" panose="020B0004020202020204" pitchFamily="34" charset="0"/>
                <a:cs typeface="Times New Roman" panose="02020603050405020304" pitchFamily="18" charset="0"/>
              </a:rPr>
              <a:t>appropriation</a:t>
            </a: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Use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Accommodates departments with growing needs through modest increases.</a:t>
            </a:r>
          </a:p>
          <a:p>
            <a:pPr marR="0">
              <a:lnSpc>
                <a:spcPct val="115000"/>
              </a:lnSpc>
              <a:spcAft>
                <a:spcPts val="800"/>
              </a:spcAft>
              <a:buFont typeface="Wingdings" panose="05000000000000000000" pitchFamily="2" charset="2"/>
              <a:buChar char="Ø"/>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Future Impact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Facilitates gradual growth while maintaining budgetary control.</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15000"/>
              </a:lnSpc>
              <a:spcAft>
                <a:spcPts val="800"/>
              </a:spcAft>
              <a:buNone/>
            </a:pP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541661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78CC9-DFD0-DFDF-68DF-EDB8839640AA}"/>
              </a:ext>
            </a:extLst>
          </p:cNvPr>
          <p:cNvSpPr>
            <a:spLocks noGrp="1"/>
          </p:cNvSpPr>
          <p:nvPr>
            <p:ph idx="1"/>
          </p:nvPr>
        </p:nvSpPr>
        <p:spPr>
          <a:xfrm>
            <a:off x="508262" y="628420"/>
            <a:ext cx="11030146" cy="5885502"/>
          </a:xfrm>
        </p:spPr>
        <p:txBody>
          <a:bodyPr>
            <a:normAutofit/>
          </a:bodyPr>
          <a:lstStyle/>
          <a:p>
            <a:pPr marL="0" marR="0" indent="0">
              <a:lnSpc>
                <a:spcPct val="115000"/>
              </a:lnSpc>
              <a:spcAft>
                <a:spcPts val="800"/>
              </a:spcAft>
              <a:buNone/>
            </a:pPr>
            <a:r>
              <a:rPr lang="en-IN" sz="1800" b="1" u="sng" kern="100" dirty="0">
                <a:solidFill>
                  <a:srgbClr val="C00000"/>
                </a:solidFill>
                <a:effectLst/>
                <a:latin typeface="Times New Roman" panose="02020603050405020304" pitchFamily="18" charset="0"/>
                <a:ea typeface="Aptos" panose="020B0004020202020204" pitchFamily="34" charset="0"/>
                <a:cs typeface="Times New Roman" panose="02020603050405020304" pitchFamily="18" charset="0"/>
              </a:rPr>
              <a:t>Scenario-6:</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Expense Category Allocation Flexibility</a:t>
            </a:r>
            <a:endParaRPr lang="en-IN" sz="18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R="0">
              <a:lnSpc>
                <a:spcPct val="115000"/>
              </a:lnSpc>
              <a:spcAft>
                <a:spcPts val="800"/>
              </a:spcAft>
              <a:buFont typeface="Wingdings" panose="05000000000000000000" pitchFamily="2" charset="2"/>
              <a:buChar char="Ø"/>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Objective: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Maximize FY25 allocation while ensuring total allocation per expense category does not exceed 30% of the overall FY25 Budget.</a:t>
            </a:r>
            <a:endParaRPr lang="en-IN" sz="18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R="0">
              <a:lnSpc>
                <a:spcPct val="115000"/>
              </a:lnSpc>
              <a:spcAft>
                <a:spcPts val="800"/>
              </a:spcAft>
              <a:buFont typeface="Wingdings" panose="05000000000000000000" pitchFamily="2" charset="2"/>
              <a:buChar char="Ø"/>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Constraints:</a:t>
            </a:r>
            <a:r>
              <a:rPr lang="en-IN" sz="1800" b="1"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total allocation across all programs and expense categories must not exceed the total FY25 Budget.</a:t>
            </a:r>
          </a:p>
          <a:p>
            <a:pPr marL="0" marR="0" indent="0">
              <a:lnSpc>
                <a:spcPct val="115000"/>
              </a:lnSpc>
              <a:spcAft>
                <a:spcPts val="800"/>
              </a:spcAft>
              <a:buNone/>
            </a:pPr>
            <a:r>
              <a:rPr lang="en-IN" sz="1800"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No single expense category's total allocation can exceed 30% of the total FY25 Budget.</a:t>
            </a:r>
          </a:p>
          <a:p>
            <a:pPr marR="0">
              <a:lnSpc>
                <a:spcPct val="115000"/>
              </a:lnSpc>
              <a:spcAft>
                <a:spcPts val="800"/>
              </a:spcAft>
              <a:buFont typeface="Wingdings" panose="05000000000000000000" pitchFamily="2" charset="2"/>
              <a:buChar char="Ø"/>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Use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Balances allocations across categories without over-constraining.</a:t>
            </a:r>
          </a:p>
          <a:p>
            <a:pPr marR="0">
              <a:lnSpc>
                <a:spcPct val="115000"/>
              </a:lnSpc>
              <a:spcAft>
                <a:spcPts val="800"/>
              </a:spcAft>
              <a:buFont typeface="Wingdings" panose="05000000000000000000" pitchFamily="2" charset="2"/>
              <a:buChar char="Ø"/>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Future Impact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Enhances financial diversity and maintains spending flexibility</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15000"/>
              </a:lnSpc>
              <a:spcAft>
                <a:spcPts val="800"/>
              </a:spcAft>
              <a:buNone/>
            </a:pP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2443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D45F-892E-6214-C5B5-19A4F01E823E}"/>
              </a:ext>
            </a:extLst>
          </p:cNvPr>
          <p:cNvSpPr>
            <a:spLocks noGrp="1"/>
          </p:cNvSpPr>
          <p:nvPr>
            <p:ph type="title"/>
          </p:nvPr>
        </p:nvSpPr>
        <p:spPr>
          <a:xfrm>
            <a:off x="1007883" y="2448448"/>
            <a:ext cx="10515600" cy="1325563"/>
          </a:xfrm>
        </p:spPr>
        <p:txBody>
          <a:bodyPr/>
          <a:lstStyle/>
          <a:p>
            <a:pPr algn="ctr"/>
            <a:r>
              <a:rPr lang="en-US" dirty="0"/>
              <a:t>Thank You</a:t>
            </a:r>
            <a:endParaRPr lang="en-IN" dirty="0"/>
          </a:p>
        </p:txBody>
      </p:sp>
    </p:spTree>
    <p:extLst>
      <p:ext uri="{BB962C8B-B14F-4D97-AF65-F5344CB8AC3E}">
        <p14:creationId xmlns:p14="http://schemas.microsoft.com/office/powerpoint/2010/main" val="3625015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D9AA2-7B7C-0349-9EA8-04DF6ED248C0}"/>
              </a:ext>
            </a:extLst>
          </p:cNvPr>
          <p:cNvSpPr>
            <a:spLocks noGrp="1"/>
          </p:cNvSpPr>
          <p:nvPr>
            <p:ph type="title"/>
          </p:nvPr>
        </p:nvSpPr>
        <p:spPr/>
        <p:txBody>
          <a:bodyPr>
            <a:normAutofit fontScale="90000"/>
          </a:bodyPr>
          <a:lstStyle/>
          <a:p>
            <a:pPr marL="0" marR="0" algn="ctr">
              <a:lnSpc>
                <a:spcPct val="115000"/>
              </a:lnSpc>
              <a:spcAft>
                <a:spcPts val="800"/>
              </a:spcAft>
            </a:pPr>
            <a:r>
              <a:rPr lang="en-US"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r>
              <a:rPr lang="en-US" sz="2200" b="1" kern="100" dirty="0">
                <a:solidFill>
                  <a:srgbClr val="C00000"/>
                </a:solidFill>
                <a:effectLst/>
                <a:latin typeface="Times New Roman" panose="02020603050405020304" pitchFamily="18" charset="0"/>
                <a:ea typeface="Aptos" panose="020B0004020202020204" pitchFamily="34" charset="0"/>
                <a:cs typeface="Times New Roman" panose="02020603050405020304" pitchFamily="18" charset="0"/>
              </a:rPr>
              <a:t>INTRODUCTION</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BB9009D-572A-0DE1-F003-7090F2649886}"/>
              </a:ext>
            </a:extLst>
          </p:cNvPr>
          <p:cNvSpPr>
            <a:spLocks noGrp="1"/>
          </p:cNvSpPr>
          <p:nvPr>
            <p:ph idx="1"/>
          </p:nvPr>
        </p:nvSpPr>
        <p:spPr>
          <a:xfrm>
            <a:off x="838200" y="2259258"/>
            <a:ext cx="11171548" cy="3321410"/>
          </a:xfrm>
        </p:spPr>
        <p:txBody>
          <a:bodyPr/>
          <a:lstStyle/>
          <a:p>
            <a:r>
              <a:rPr lang="en-US" sz="20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Effective fiscal management is crucial for ensuring that public funds are allocated judiciously across various administrative entities and programs. </a:t>
            </a:r>
          </a:p>
          <a:p>
            <a:r>
              <a:rPr lang="en-US" sz="20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With increasing financial complexities and resource constraints, organizations must adopt data-driven methods to optimize budget distribution and track spending patterns. </a:t>
            </a:r>
          </a:p>
          <a:p>
            <a:r>
              <a:rPr lang="en-US" sz="20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This project leverages the Boston Operating Budget dataset to analyze historical financial trends, identify inefficiencies, and propose optimized budget allocations. </a:t>
            </a:r>
          </a:p>
          <a:p>
            <a:r>
              <a:rPr lang="en-US" sz="20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Using advanced statistical techniques, visualization tools, and optimization models, we aim to provide actionable insights that improve decision-making and promote equitable resource distribution.</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39307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6562-F899-7AF7-AFDD-E979E9DEA31A}"/>
              </a:ext>
            </a:extLst>
          </p:cNvPr>
          <p:cNvSpPr>
            <a:spLocks noGrp="1"/>
          </p:cNvSpPr>
          <p:nvPr>
            <p:ph type="title"/>
          </p:nvPr>
        </p:nvSpPr>
        <p:spPr/>
        <p:txBody>
          <a:bodyPr/>
          <a:lstStyle/>
          <a:p>
            <a:pPr algn="ctr"/>
            <a:r>
              <a:rPr lang="en-US" sz="2000" b="1" kern="100" dirty="0">
                <a:solidFill>
                  <a:srgbClr val="C00000"/>
                </a:solidFill>
                <a:effectLst/>
                <a:latin typeface="Times New Roman" panose="02020603050405020304" pitchFamily="18" charset="0"/>
                <a:ea typeface="Aptos" panose="020B0004020202020204" pitchFamily="34" charset="0"/>
                <a:cs typeface="Times New Roman" panose="02020603050405020304" pitchFamily="18" charset="0"/>
              </a:rPr>
              <a:t>PROBLEM STATEMENT</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C7751C4-CCFB-373E-76BC-CFFD196A8A15}"/>
              </a:ext>
            </a:extLst>
          </p:cNvPr>
          <p:cNvSpPr>
            <a:spLocks noGrp="1"/>
          </p:cNvSpPr>
          <p:nvPr>
            <p:ph idx="1"/>
          </p:nvPr>
        </p:nvSpPr>
        <p:spPr>
          <a:xfrm>
            <a:off x="1158711" y="2287047"/>
            <a:ext cx="10266576" cy="2190685"/>
          </a:xfrm>
        </p:spPr>
        <p:txBody>
          <a:bodyPr/>
          <a:lstStyle/>
          <a:p>
            <a:r>
              <a:rPr lang="en-US" sz="20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Budget allocation in large organizations is often challenged by competing priorities, resource constraints, and the need to maintain fiscal discipline. Traditional methods of budget planning may result in inefficiencies, inequitable resource distribution, or underfunding of critical programs. The Boston Operating Budget dataset provides an opportunity to explore these issues by analyzing historical data and applying optimization techniques.</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04719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DFF1-558C-F1BB-890B-F682F29989AC}"/>
              </a:ext>
            </a:extLst>
          </p:cNvPr>
          <p:cNvSpPr>
            <a:spLocks noGrp="1"/>
          </p:cNvSpPr>
          <p:nvPr>
            <p:ph type="title"/>
          </p:nvPr>
        </p:nvSpPr>
        <p:spPr/>
        <p:txBody>
          <a:bodyPr/>
          <a:lstStyle/>
          <a:p>
            <a:r>
              <a:rPr lang="en-US" sz="2000" b="1" kern="100" dirty="0">
                <a:solidFill>
                  <a:srgbClr val="C00000"/>
                </a:solidFill>
                <a:effectLst/>
                <a:latin typeface="Times New Roman" panose="02020603050405020304" pitchFamily="18" charset="0"/>
                <a:ea typeface="Aptos" panose="020B0004020202020204" pitchFamily="34" charset="0"/>
                <a:cs typeface="Times New Roman" panose="02020603050405020304" pitchFamily="18" charset="0"/>
              </a:rPr>
              <a:t>TOOLS </a:t>
            </a:r>
            <a:r>
              <a:rPr lang="en-US" sz="2800" b="1" kern="100" dirty="0">
                <a:solidFill>
                  <a:srgbClr val="C00000"/>
                </a:solidFill>
                <a:effectLst/>
                <a:latin typeface="Times New Roman" panose="02020603050405020304" pitchFamily="18" charset="0"/>
                <a:ea typeface="Aptos" panose="020B0004020202020204" pitchFamily="34" charset="0"/>
                <a:cs typeface="Times New Roman" panose="02020603050405020304" pitchFamily="18" charset="0"/>
              </a:rPr>
              <a:t>:</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5F9267E4-166D-22B7-DE76-B47238F07E09}"/>
              </a:ext>
            </a:extLst>
          </p:cNvPr>
          <p:cNvSpPr txBox="1"/>
          <p:nvPr/>
        </p:nvSpPr>
        <p:spPr>
          <a:xfrm>
            <a:off x="1765170" y="1488107"/>
            <a:ext cx="7237428" cy="4388958"/>
          </a:xfrm>
          <a:prstGeom prst="rect">
            <a:avLst/>
          </a:prstGeom>
          <a:noFill/>
        </p:spPr>
        <p:txBody>
          <a:bodyPr wrap="square">
            <a:spAutoFit/>
          </a:bodyPr>
          <a:lstStyle/>
          <a:p>
            <a:pPr marL="342900" marR="0" lvl="0" indent="-342900" algn="just">
              <a:lnSpc>
                <a:spcPct val="115000"/>
              </a:lnSpc>
              <a:buFont typeface="Wingdings" panose="05000000000000000000" pitchFamily="2" charset="2"/>
              <a:buChar char=""/>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MySQL: For storing and managing the Boston Operating Budget dataset.</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buFont typeface="Wingdings" panose="05000000000000000000" pitchFamily="2" charset="2"/>
              <a:buChar char=""/>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MySQL Connector: To connect Python with the MySQL database for data retrieval.</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buFont typeface="Wingdings" panose="05000000000000000000" pitchFamily="2" charset="2"/>
              <a:buChar char=""/>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Python: For data analysis, visualization, and optimization.</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Wingdings" panose="05000000000000000000" pitchFamily="2" charset="2"/>
              <a:buChar char=""/>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OR-Tools: For solving optimization problems efficiently using constraint         programming.</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buFont typeface="Wingdings" panose="05000000000000000000" pitchFamily="2" charset="2"/>
              <a:buChar char=""/>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Pulp: A Python library for linear programming and optimization modeling.</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Font typeface="Wingdings" panose="05000000000000000000" pitchFamily="2" charset="2"/>
              <a:buChar char=""/>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HTML Templates: For presenting analysis and optimization results interactively.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solidFill>
                  <a:srgbClr val="C00000"/>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749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1BC2-D651-4D54-F166-2301E4802606}"/>
              </a:ext>
            </a:extLst>
          </p:cNvPr>
          <p:cNvSpPr>
            <a:spLocks noGrp="1"/>
          </p:cNvSpPr>
          <p:nvPr>
            <p:ph type="title"/>
          </p:nvPr>
        </p:nvSpPr>
        <p:spPr>
          <a:xfrm>
            <a:off x="1733747" y="327417"/>
            <a:ext cx="8654591" cy="539849"/>
          </a:xfrm>
        </p:spPr>
        <p:txBody>
          <a:bodyPr>
            <a:normAutofit fontScale="90000"/>
          </a:bodyPr>
          <a:lstStyle/>
          <a:p>
            <a:pPr marL="0" marR="0" algn="ctr">
              <a:lnSpc>
                <a:spcPct val="115000"/>
              </a:lnSpc>
              <a:spcAft>
                <a:spcPts val="800"/>
              </a:spcAft>
            </a:pP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solidFill>
                  <a:srgbClr val="C00000"/>
                </a:solidFill>
                <a:effectLst/>
                <a:latin typeface="Times New Roman" panose="02020603050405020304" pitchFamily="18" charset="0"/>
                <a:ea typeface="Aptos" panose="020B0004020202020204" pitchFamily="34" charset="0"/>
                <a:cs typeface="Times New Roman" panose="02020603050405020304" pitchFamily="18" charset="0"/>
              </a:rPr>
              <a:t>DATASET DESCRIPTION</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D24225F2-522B-2FDF-EB7F-18602D3D874E}"/>
              </a:ext>
            </a:extLst>
          </p:cNvPr>
          <p:cNvSpPr>
            <a:spLocks noGrp="1"/>
          </p:cNvSpPr>
          <p:nvPr>
            <p:ph idx="1"/>
          </p:nvPr>
        </p:nvSpPr>
        <p:spPr>
          <a:xfrm>
            <a:off x="838200" y="1495686"/>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Dataset Used :</a:t>
            </a:r>
            <a:r>
              <a:rPr lang="en-US" sz="2000" dirty="0">
                <a:effectLst/>
                <a:latin typeface="Times New Roman" panose="02020603050405020304" pitchFamily="18" charset="0"/>
                <a:ea typeface="Aptos" panose="020B0004020202020204" pitchFamily="34" charset="0"/>
                <a:cs typeface="Times New Roman" panose="02020603050405020304" pitchFamily="18" charset="0"/>
              </a:rPr>
              <a:t>Boston Operating Budget Dataset</a:t>
            </a:r>
          </a:p>
          <a:p>
            <a:endParaRPr lang="en-US" sz="2000" dirty="0">
              <a:latin typeface="Times New Roman" panose="02020603050405020304" pitchFamily="18" charset="0"/>
              <a:cs typeface="Times New Roman" panose="02020603050405020304" pitchFamily="18" charset="0"/>
            </a:endParaRPr>
          </a:p>
          <a:p>
            <a:pPr marL="0" indent="0">
              <a:buNone/>
            </a:pPr>
            <a:r>
              <a:rPr lang="en-US" sz="1800" b="1" u="sng"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Dataset Description:</a:t>
            </a:r>
          </a:p>
          <a:p>
            <a:r>
              <a:rPr lang="en-US" sz="20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The dataset represents a comprehensive financial overview of an organization's operating budget spanning multiple fiscal years. </a:t>
            </a:r>
          </a:p>
          <a:p>
            <a:r>
              <a:rPr lang="en-US" sz="20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It details budget allocations, actual expenditures, and appropriations across various administrative entities, including cabinets, departments, and programs. </a:t>
            </a:r>
          </a:p>
          <a:p>
            <a:r>
              <a:rPr lang="en-US" sz="20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The data categorizes expenses into distinct types, such as personnel costs, operational expenses, or contractual services, and tracks changes in financial planning over time.</a:t>
            </a:r>
          </a:p>
          <a:p>
            <a:r>
              <a:rPr lang="en-US" sz="20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This information provides insights into financial trends, resource allocation, and spending patterns, making it valuable for analysis, optimization, and strategic planning in budgeting processes.</a:t>
            </a: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38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42BA25-CBC2-9BC8-1D64-4E5F85E50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55" y="1178351"/>
            <a:ext cx="11208470" cy="3478489"/>
          </a:xfrm>
          <a:prstGeom prst="rect">
            <a:avLst/>
          </a:prstGeom>
        </p:spPr>
      </p:pic>
    </p:spTree>
    <p:extLst>
      <p:ext uri="{BB962C8B-B14F-4D97-AF65-F5344CB8AC3E}">
        <p14:creationId xmlns:p14="http://schemas.microsoft.com/office/powerpoint/2010/main" val="1078063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59AC-A922-07EE-7D37-4CC212204B42}"/>
              </a:ext>
            </a:extLst>
          </p:cNvPr>
          <p:cNvSpPr>
            <a:spLocks noGrp="1"/>
          </p:cNvSpPr>
          <p:nvPr>
            <p:ph type="title"/>
          </p:nvPr>
        </p:nvSpPr>
        <p:spPr/>
        <p:txBody>
          <a:bodyPr/>
          <a:lstStyle/>
          <a:p>
            <a:pPr algn="ctr"/>
            <a:r>
              <a:rPr lang="en-US" sz="1800" b="1" kern="100" dirty="0">
                <a:solidFill>
                  <a:srgbClr val="C00000"/>
                </a:solidFill>
                <a:effectLst/>
                <a:latin typeface="Times New Roman" panose="02020603050405020304" pitchFamily="18" charset="0"/>
                <a:ea typeface="Aptos" panose="020B0004020202020204" pitchFamily="34" charset="0"/>
                <a:cs typeface="Times New Roman" panose="02020603050405020304" pitchFamily="18" charset="0"/>
              </a:rPr>
              <a:t>STATISTICAL METHODS</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85F9D9FB-C5C6-1203-7339-98A07D74FC89}"/>
              </a:ext>
            </a:extLst>
          </p:cNvPr>
          <p:cNvSpPr txBox="1"/>
          <p:nvPr/>
        </p:nvSpPr>
        <p:spPr>
          <a:xfrm>
            <a:off x="-798922" y="1204159"/>
            <a:ext cx="6094428" cy="369332"/>
          </a:xfrm>
          <a:prstGeom prst="rect">
            <a:avLst/>
          </a:prstGeom>
          <a:noFill/>
        </p:spPr>
        <p:txBody>
          <a:bodyPr wrap="square">
            <a:spAutoFit/>
          </a:bodyPr>
          <a:lstStyle/>
          <a:p>
            <a:pPr algn="ctr">
              <a:spcBef>
                <a:spcPts val="1500"/>
              </a:spcBef>
            </a:pPr>
            <a:r>
              <a:rPr lang="en-IN" b="1" i="0" dirty="0">
                <a:solidFill>
                  <a:srgbClr val="333333"/>
                </a:solidFill>
                <a:effectLst/>
                <a:latin typeface="Segoe UI" panose="020B0502040204020203" pitchFamily="34" charset="0"/>
              </a:rPr>
              <a:t>Budget Analysis Summary :</a:t>
            </a:r>
          </a:p>
        </p:txBody>
      </p:sp>
      <p:pic>
        <p:nvPicPr>
          <p:cNvPr id="7" name="Picture 6">
            <a:extLst>
              <a:ext uri="{FF2B5EF4-FFF2-40B4-BE49-F238E27FC236}">
                <a16:creationId xmlns:a16="http://schemas.microsoft.com/office/drawing/2014/main" id="{275396C7-EA82-BF5F-656D-F4D7DD56A617}"/>
              </a:ext>
            </a:extLst>
          </p:cNvPr>
          <p:cNvPicPr>
            <a:picLocks noChangeAspect="1"/>
          </p:cNvPicPr>
          <p:nvPr/>
        </p:nvPicPr>
        <p:blipFill>
          <a:blip r:embed="rId2"/>
          <a:stretch>
            <a:fillRect/>
          </a:stretch>
        </p:blipFill>
        <p:spPr>
          <a:xfrm>
            <a:off x="373425" y="2138225"/>
            <a:ext cx="11445150" cy="3131358"/>
          </a:xfrm>
          <a:prstGeom prst="rect">
            <a:avLst/>
          </a:prstGeom>
        </p:spPr>
      </p:pic>
    </p:spTree>
    <p:extLst>
      <p:ext uri="{BB962C8B-B14F-4D97-AF65-F5344CB8AC3E}">
        <p14:creationId xmlns:p14="http://schemas.microsoft.com/office/powerpoint/2010/main" val="227178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579DEC-009E-1E7B-03A7-1748AC1436AD}"/>
              </a:ext>
            </a:extLst>
          </p:cNvPr>
          <p:cNvPicPr>
            <a:picLocks noChangeAspect="1"/>
          </p:cNvPicPr>
          <p:nvPr/>
        </p:nvPicPr>
        <p:blipFill>
          <a:blip r:embed="rId2"/>
          <a:stretch>
            <a:fillRect/>
          </a:stretch>
        </p:blipFill>
        <p:spPr>
          <a:xfrm>
            <a:off x="51357" y="2076546"/>
            <a:ext cx="12089285" cy="2704908"/>
          </a:xfrm>
          <a:prstGeom prst="rect">
            <a:avLst/>
          </a:prstGeom>
        </p:spPr>
      </p:pic>
    </p:spTree>
    <p:extLst>
      <p:ext uri="{BB962C8B-B14F-4D97-AF65-F5344CB8AC3E}">
        <p14:creationId xmlns:p14="http://schemas.microsoft.com/office/powerpoint/2010/main" val="1002957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35C00-93E3-552C-AC9E-40DB47464EA5}"/>
              </a:ext>
            </a:extLst>
          </p:cNvPr>
          <p:cNvSpPr>
            <a:spLocks noGrp="1"/>
          </p:cNvSpPr>
          <p:nvPr>
            <p:ph type="title"/>
          </p:nvPr>
        </p:nvSpPr>
        <p:spPr>
          <a:xfrm>
            <a:off x="828773" y="402832"/>
            <a:ext cx="9832942" cy="803799"/>
          </a:xfrm>
        </p:spPr>
        <p:txBody>
          <a:bodyPr>
            <a:normAutofit fontScale="90000"/>
          </a:bodyPr>
          <a:lstStyle/>
          <a:p>
            <a:pPr algn="ctr"/>
            <a:r>
              <a:rPr lang="en-US" sz="1800" b="1" kern="100" dirty="0">
                <a:solidFill>
                  <a:srgbClr val="C00000"/>
                </a:solidFill>
                <a:effectLst/>
                <a:latin typeface="Times New Roman" panose="02020603050405020304" pitchFamily="18" charset="0"/>
                <a:ea typeface="Aptos" panose="020B0004020202020204" pitchFamily="34" charset="0"/>
                <a:cs typeface="Times New Roman" panose="02020603050405020304" pitchFamily="18" charset="0"/>
              </a:rPr>
              <a:t>OPTIMIZATION SCENARIOS</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0B547F4-372D-63F4-8F39-419D587D14BC}"/>
              </a:ext>
            </a:extLst>
          </p:cNvPr>
          <p:cNvSpPr>
            <a:spLocks noGrp="1"/>
          </p:cNvSpPr>
          <p:nvPr>
            <p:ph idx="1"/>
          </p:nvPr>
        </p:nvSpPr>
        <p:spPr>
          <a:xfrm>
            <a:off x="706223" y="1071479"/>
            <a:ext cx="10860465" cy="5178491"/>
          </a:xfrm>
        </p:spPr>
        <p:txBody>
          <a:bodyPr>
            <a:normAutofit/>
          </a:bodyPr>
          <a:lstStyle/>
          <a:p>
            <a:pPr marL="0" marR="0" indent="0">
              <a:lnSpc>
                <a:spcPct val="115000"/>
              </a:lnSpc>
              <a:spcAft>
                <a:spcPts val="800"/>
              </a:spcAft>
              <a:buNone/>
            </a:pPr>
            <a:r>
              <a:rPr lang="en-IN" sz="1800" b="1" u="sng" kern="100" dirty="0">
                <a:solidFill>
                  <a:srgbClr val="C00000"/>
                </a:solidFill>
                <a:effectLst/>
                <a:latin typeface="Times New Roman" panose="02020603050405020304" pitchFamily="18" charset="0"/>
                <a:ea typeface="Aptos" panose="020B0004020202020204" pitchFamily="34" charset="0"/>
                <a:cs typeface="Times New Roman" panose="02020603050405020304" pitchFamily="18" charset="0"/>
              </a:rPr>
              <a:t>Scenario-1:</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Maximizing FY25 Budget Allocation Without Additional Constraints</a:t>
            </a:r>
            <a:endParaRPr lang="en-IN" sz="18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R="0">
              <a:lnSpc>
                <a:spcPct val="115000"/>
              </a:lnSpc>
              <a:spcAft>
                <a:spcPts val="800"/>
              </a:spcAft>
              <a:buFont typeface="Wingdings" panose="05000000000000000000" pitchFamily="2" charset="2"/>
              <a:buChar char="Ø"/>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Objective: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Maximize the total allocation across all programs and expense categories within the FY25 budget limit.</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a:lnSpc>
                <a:spcPct val="115000"/>
              </a:lnSpc>
              <a:spcAft>
                <a:spcPts val="800"/>
              </a:spcAft>
              <a:buFont typeface="Wingdings" panose="05000000000000000000" pitchFamily="2" charset="2"/>
              <a:buChar char="Ø"/>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Constraints:</a:t>
            </a:r>
            <a:r>
              <a:rPr lang="en-IN" sz="1800" b="1"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total allocation across all programs and expense categories must not exceed the total FY25 Budget.</a:t>
            </a:r>
          </a:p>
          <a:p>
            <a:pPr>
              <a:lnSpc>
                <a:spcPct val="115000"/>
              </a:lnSpc>
              <a:spcAft>
                <a:spcPts val="800"/>
              </a:spcAft>
              <a:buFont typeface="Wingdings" panose="05000000000000000000" pitchFamily="2" charset="2"/>
              <a:buChar char="Ø"/>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Use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This scenario evaluates the maximum allocation potential without specific constraints on departments or categories.</a:t>
            </a:r>
            <a:endParaRPr lang="en-IN" sz="1800"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800"/>
              </a:spcAft>
              <a:buFont typeface="Wingdings" panose="05000000000000000000" pitchFamily="2" charset="2"/>
              <a:buChar char="Ø"/>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Future Impact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Offers insights into optimal fund distribution when no external limits or departmental priorities are enforced.</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15000"/>
              </a:lnSpc>
              <a:spcAft>
                <a:spcPts val="800"/>
              </a:spcAft>
              <a:buNone/>
            </a:pP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43507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944</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Arial</vt:lpstr>
      <vt:lpstr>Calibri</vt:lpstr>
      <vt:lpstr>Calibri Light</vt:lpstr>
      <vt:lpstr>Segoe UI</vt:lpstr>
      <vt:lpstr>Times New Roman</vt:lpstr>
      <vt:lpstr>Wingdings</vt:lpstr>
      <vt:lpstr>Office Theme</vt:lpstr>
      <vt:lpstr>Optimized Budget Allocation and Analysis Using Boston Operating Budget Dataset</vt:lpstr>
      <vt:lpstr>  INTRODUCTION </vt:lpstr>
      <vt:lpstr>PROBLEM STATEMENT </vt:lpstr>
      <vt:lpstr>TOOLS : </vt:lpstr>
      <vt:lpstr> DATASET DESCRIPTION </vt:lpstr>
      <vt:lpstr>PowerPoint Presentation</vt:lpstr>
      <vt:lpstr>STATISTICAL METHODS </vt:lpstr>
      <vt:lpstr>PowerPoint Presentation</vt:lpstr>
      <vt:lpstr>OPTIMIZATION SCENARIOS </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Pentyala Sai Vijay Kumar - [CB.EN.U4AIE21040]</dc:creator>
  <cp:lastModifiedBy>Pentyala Sai Vijay Kumar - [CB.EN.U4AIE21040]</cp:lastModifiedBy>
  <cp:revision>2</cp:revision>
  <dcterms:created xsi:type="dcterms:W3CDTF">2024-11-17T18:20:16Z</dcterms:created>
  <dcterms:modified xsi:type="dcterms:W3CDTF">2024-11-18T02:11:31Z</dcterms:modified>
</cp:coreProperties>
</file>