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73" r:id="rId2"/>
    <p:sldId id="317" r:id="rId3"/>
    <p:sldId id="257" r:id="rId4"/>
    <p:sldId id="258" r:id="rId5"/>
    <p:sldId id="275" r:id="rId6"/>
    <p:sldId id="276" r:id="rId7"/>
    <p:sldId id="277" r:id="rId8"/>
    <p:sldId id="278" r:id="rId9"/>
    <p:sldId id="279" r:id="rId10"/>
    <p:sldId id="280" r:id="rId11"/>
    <p:sldId id="308" r:id="rId12"/>
    <p:sldId id="261" r:id="rId13"/>
    <p:sldId id="309" r:id="rId14"/>
    <p:sldId id="304" r:id="rId15"/>
    <p:sldId id="260" r:id="rId16"/>
    <p:sldId id="311" r:id="rId17"/>
    <p:sldId id="303" r:id="rId18"/>
    <p:sldId id="310" r:id="rId19"/>
    <p:sldId id="307" r:id="rId20"/>
    <p:sldId id="306" r:id="rId21"/>
    <p:sldId id="262" r:id="rId22"/>
    <p:sldId id="287" r:id="rId23"/>
    <p:sldId id="284" r:id="rId24"/>
    <p:sldId id="312" r:id="rId25"/>
    <p:sldId id="313" r:id="rId26"/>
    <p:sldId id="314" r:id="rId27"/>
    <p:sldId id="315" r:id="rId28"/>
    <p:sldId id="288"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10/7/2023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07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10/7/2023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9422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10/7/2023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5308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10/7/2023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693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10/7/2023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126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10/7/2023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654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10/7/2023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237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10/7/2023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331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10/7/2023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878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10/7/2023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398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10/7/2023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10/7/2023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377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10/7/2023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51842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17FF-6B5F-3781-6C79-2279C669FA1D}"/>
              </a:ext>
            </a:extLst>
          </p:cNvPr>
          <p:cNvSpPr>
            <a:spLocks noGrp="1"/>
          </p:cNvSpPr>
          <p:nvPr>
            <p:ph type="title"/>
          </p:nvPr>
        </p:nvSpPr>
        <p:spPr>
          <a:xfrm>
            <a:off x="448790" y="1078421"/>
            <a:ext cx="7780809" cy="3136392"/>
          </a:xfrm>
        </p:spPr>
        <p:txBody>
          <a:bodyPr>
            <a:normAutofit fontScale="90000"/>
          </a:bodyPr>
          <a:lstStyle/>
          <a:p>
            <a:r>
              <a:rPr lang="en-US" sz="4800" dirty="0">
                <a:latin typeface="+mj-lt"/>
              </a:rPr>
              <a:t>PROJECT TITLE:</a:t>
            </a:r>
            <a:br>
              <a:rPr lang="en-US" sz="4800" dirty="0">
                <a:latin typeface="+mj-lt"/>
              </a:rPr>
            </a:br>
            <a:br>
              <a:rPr lang="en-US" sz="4800" dirty="0">
                <a:latin typeface="+mj-lt"/>
              </a:rPr>
            </a:br>
            <a:r>
              <a:rPr lang="en-US" sz="4800" dirty="0">
                <a:latin typeface="+mj-lt"/>
              </a:rPr>
              <a:t>Line Follower Robot using Raspberry Pi 3</a:t>
            </a:r>
            <a:br>
              <a:rPr lang="en-US" sz="4800" dirty="0">
                <a:latin typeface="+mj-lt"/>
              </a:rPr>
            </a:br>
            <a:endParaRPr lang="en-IN" dirty="0"/>
          </a:p>
        </p:txBody>
      </p:sp>
    </p:spTree>
    <p:extLst>
      <p:ext uri="{BB962C8B-B14F-4D97-AF65-F5344CB8AC3E}">
        <p14:creationId xmlns:p14="http://schemas.microsoft.com/office/powerpoint/2010/main" val="267203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97D235-E420-69D0-B3BC-50A9DC268469}"/>
              </a:ext>
            </a:extLst>
          </p:cNvPr>
          <p:cNvSpPr>
            <a:spLocks noGrp="1"/>
          </p:cNvSpPr>
          <p:nvPr>
            <p:ph type="title"/>
          </p:nvPr>
        </p:nvSpPr>
        <p:spPr/>
        <p:txBody>
          <a:bodyPr/>
          <a:lstStyle/>
          <a:p>
            <a:r>
              <a:rPr lang="en-US" dirty="0"/>
              <a:t>POWER SOURCE</a:t>
            </a:r>
            <a:endParaRPr lang="en-IN" dirty="0"/>
          </a:p>
        </p:txBody>
      </p:sp>
      <p:pic>
        <p:nvPicPr>
          <p:cNvPr id="6146" name="Picture 2" descr="IAN CANADA LIFEPO4 MKIII Batteries Power Supply 2x3.3V + 5V + 2x Adjustable  Outputs 3.3V-13.2V - Audiophonics">
            <a:extLst>
              <a:ext uri="{FF2B5EF4-FFF2-40B4-BE49-F238E27FC236}">
                <a16:creationId xmlns:a16="http://schemas.microsoft.com/office/drawing/2014/main" id="{AC2EE13D-78AB-BD65-0022-AC93F14D06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31492" y="1613952"/>
            <a:ext cx="4190078" cy="4190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102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F227D1-B6E6-AFF6-D178-DE45BDED031B}"/>
              </a:ext>
            </a:extLst>
          </p:cNvPr>
          <p:cNvSpPr>
            <a:spLocks noGrp="1"/>
          </p:cNvSpPr>
          <p:nvPr>
            <p:ph type="title"/>
          </p:nvPr>
        </p:nvSpPr>
        <p:spPr>
          <a:xfrm>
            <a:off x="966546" y="1844121"/>
            <a:ext cx="4569282" cy="1937045"/>
          </a:xfrm>
        </p:spPr>
        <p:txBody>
          <a:bodyPr>
            <a:normAutofit/>
          </a:bodyPr>
          <a:lstStyle/>
          <a:p>
            <a:r>
              <a:rPr lang="en-US" dirty="0"/>
              <a:t>WORKING PRINCIPLE:</a:t>
            </a:r>
            <a:endParaRPr lang="en-IN" dirty="0"/>
          </a:p>
        </p:txBody>
      </p:sp>
    </p:spTree>
    <p:extLst>
      <p:ext uri="{BB962C8B-B14F-4D97-AF65-F5344CB8AC3E}">
        <p14:creationId xmlns:p14="http://schemas.microsoft.com/office/powerpoint/2010/main" val="106778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0707-176B-A5D8-9323-3AB33CB840E9}"/>
              </a:ext>
            </a:extLst>
          </p:cNvPr>
          <p:cNvSpPr>
            <a:spLocks noGrp="1"/>
          </p:cNvSpPr>
          <p:nvPr>
            <p:ph type="title"/>
          </p:nvPr>
        </p:nvSpPr>
        <p:spPr/>
        <p:txBody>
          <a:bodyPr/>
          <a:lstStyle/>
          <a:p>
            <a:r>
              <a:rPr lang="en-US" dirty="0"/>
              <a:t>Working principle:</a:t>
            </a:r>
            <a:endParaRPr lang="en-IN" dirty="0"/>
          </a:p>
        </p:txBody>
      </p:sp>
      <p:sp>
        <p:nvSpPr>
          <p:cNvPr id="3" name="Content Placeholder 2">
            <a:extLst>
              <a:ext uri="{FF2B5EF4-FFF2-40B4-BE49-F238E27FC236}">
                <a16:creationId xmlns:a16="http://schemas.microsoft.com/office/drawing/2014/main" id="{4C4AE5CF-AF41-13AF-6078-FDAE31E31D12}"/>
              </a:ext>
            </a:extLst>
          </p:cNvPr>
          <p:cNvSpPr>
            <a:spLocks noGrp="1"/>
          </p:cNvSpPr>
          <p:nvPr>
            <p:ph idx="1"/>
          </p:nvPr>
        </p:nvSpPr>
        <p:spPr/>
        <p:txBody>
          <a:bodyPr/>
          <a:lstStyle/>
          <a:p>
            <a:r>
              <a:rPr lang="en-US" b="0" i="0" dirty="0">
                <a:solidFill>
                  <a:srgbClr val="121212"/>
                </a:solidFill>
                <a:effectLst/>
                <a:latin typeface="Lato" panose="020F0502020204030203" pitchFamily="34" charset="0"/>
              </a:rPr>
              <a:t>Line Follower Robot is able to track a line with the help of an IR sensor. This sensor has a IR Transmitter and IR receiver. </a:t>
            </a:r>
          </a:p>
          <a:p>
            <a:r>
              <a:rPr lang="en-US" b="0" i="0" dirty="0">
                <a:solidFill>
                  <a:srgbClr val="121212"/>
                </a:solidFill>
                <a:effectLst/>
                <a:latin typeface="Lato" panose="020F0502020204030203" pitchFamily="34" charset="0"/>
              </a:rPr>
              <a:t>The IR transmitter (IR LED) transmits the light and the Receiver (Photodiode) waits for the transmitted light to return back.</a:t>
            </a:r>
          </a:p>
          <a:p>
            <a:r>
              <a:rPr lang="en-US" b="0" i="0" dirty="0">
                <a:solidFill>
                  <a:srgbClr val="121212"/>
                </a:solidFill>
                <a:effectLst/>
                <a:latin typeface="Lato" panose="020F0502020204030203" pitchFamily="34" charset="0"/>
              </a:rPr>
              <a:t> An IR light will return back only if it is reflect by a surface. Whereas, all surfaces do not reflect an IR light, only white the </a:t>
            </a:r>
            <a:r>
              <a:rPr lang="en-US" b="0" i="0" dirty="0" err="1">
                <a:solidFill>
                  <a:srgbClr val="121212"/>
                </a:solidFill>
                <a:effectLst/>
                <a:latin typeface="Lato" panose="020F0502020204030203" pitchFamily="34" charset="0"/>
              </a:rPr>
              <a:t>colour</a:t>
            </a:r>
            <a:r>
              <a:rPr lang="en-US" b="0" i="0" dirty="0">
                <a:solidFill>
                  <a:srgbClr val="121212"/>
                </a:solidFill>
                <a:effectLst/>
                <a:latin typeface="Lato" panose="020F0502020204030203" pitchFamily="34" charset="0"/>
              </a:rPr>
              <a:t> surface can completely reflect them and black </a:t>
            </a:r>
            <a:r>
              <a:rPr lang="en-US" b="0" i="0" dirty="0" err="1">
                <a:solidFill>
                  <a:srgbClr val="121212"/>
                </a:solidFill>
                <a:effectLst/>
                <a:latin typeface="Lato" panose="020F0502020204030203" pitchFamily="34" charset="0"/>
              </a:rPr>
              <a:t>colour</a:t>
            </a:r>
            <a:r>
              <a:rPr lang="en-US" b="0" i="0" dirty="0">
                <a:solidFill>
                  <a:srgbClr val="121212"/>
                </a:solidFill>
                <a:effectLst/>
                <a:latin typeface="Lato" panose="020F0502020204030203" pitchFamily="34" charset="0"/>
              </a:rPr>
              <a:t> surface will completely </a:t>
            </a:r>
            <a:r>
              <a:rPr lang="en-US" dirty="0">
                <a:solidFill>
                  <a:srgbClr val="121212"/>
                </a:solidFill>
                <a:latin typeface="Lato" panose="020F0502020204030203" pitchFamily="34" charset="0"/>
              </a:rPr>
              <a:t>a</a:t>
            </a:r>
            <a:r>
              <a:rPr lang="en-US" b="0" i="0" dirty="0">
                <a:solidFill>
                  <a:srgbClr val="121212"/>
                </a:solidFill>
                <a:effectLst/>
                <a:latin typeface="Lato" panose="020F0502020204030203" pitchFamily="34" charset="0"/>
              </a:rPr>
              <a:t>bsorb them.</a:t>
            </a:r>
            <a:endParaRPr lang="en-IN" dirty="0"/>
          </a:p>
        </p:txBody>
      </p:sp>
    </p:spTree>
    <p:extLst>
      <p:ext uri="{BB962C8B-B14F-4D97-AF65-F5344CB8AC3E}">
        <p14:creationId xmlns:p14="http://schemas.microsoft.com/office/powerpoint/2010/main" val="3901885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AE5CF-AF41-13AF-6078-FDAE31E31D12}"/>
              </a:ext>
            </a:extLst>
          </p:cNvPr>
          <p:cNvSpPr>
            <a:spLocks noGrp="1"/>
          </p:cNvSpPr>
          <p:nvPr>
            <p:ph idx="1"/>
          </p:nvPr>
        </p:nvSpPr>
        <p:spPr>
          <a:xfrm>
            <a:off x="838200" y="3667485"/>
            <a:ext cx="10515600" cy="2667372"/>
          </a:xfrm>
        </p:spPr>
        <p:txBody>
          <a:bodyPr>
            <a:normAutofit fontScale="77500" lnSpcReduction="20000"/>
          </a:bodyPr>
          <a:lstStyle/>
          <a:p>
            <a:r>
              <a:rPr lang="en-US" b="0" i="0" dirty="0">
                <a:solidFill>
                  <a:srgbClr val="121212"/>
                </a:solidFill>
                <a:effectLst/>
                <a:latin typeface="Lato" panose="020F0502020204030203" pitchFamily="34" charset="0"/>
              </a:rPr>
              <a:t>These two IR sensors will be placed one on either side of the line. If none of the sensors are detecting a black line them they PI instructs the motors to move forward</a:t>
            </a:r>
          </a:p>
          <a:p>
            <a:r>
              <a:rPr lang="en-US" b="0" i="0" dirty="0">
                <a:solidFill>
                  <a:srgbClr val="121212"/>
                </a:solidFill>
                <a:effectLst/>
                <a:latin typeface="Lato" panose="020F0502020204030203" pitchFamily="34" charset="0"/>
              </a:rPr>
              <a:t>If left sensor comes on black line then the PI instructs the robot to turn left by rotating the right wheel alone.</a:t>
            </a:r>
          </a:p>
          <a:p>
            <a:r>
              <a:rPr lang="en-US" b="0" i="0" dirty="0">
                <a:solidFill>
                  <a:srgbClr val="121212"/>
                </a:solidFill>
                <a:effectLst/>
                <a:latin typeface="Lato" panose="020F0502020204030203" pitchFamily="34" charset="0"/>
              </a:rPr>
              <a:t>If right sensor comes on black line then the PI instructs the robot to turn right by rotating the left wheel alone.</a:t>
            </a:r>
          </a:p>
          <a:p>
            <a:r>
              <a:rPr lang="en-US" b="0" i="0" dirty="0">
                <a:solidFill>
                  <a:srgbClr val="121212"/>
                </a:solidFill>
                <a:effectLst/>
                <a:latin typeface="Lato" panose="020F0502020204030203" pitchFamily="34" charset="0"/>
              </a:rPr>
              <a:t>If both sensors comes on black line, robot stops as shown in the next slide.</a:t>
            </a:r>
            <a:endParaRPr lang="en-IN" dirty="0"/>
          </a:p>
        </p:txBody>
      </p:sp>
      <p:pic>
        <p:nvPicPr>
          <p:cNvPr id="5" name="Picture 4">
            <a:extLst>
              <a:ext uri="{FF2B5EF4-FFF2-40B4-BE49-F238E27FC236}">
                <a16:creationId xmlns:a16="http://schemas.microsoft.com/office/drawing/2014/main" id="{8B7606D6-2BC1-49EE-B91A-E876DCDEF749}"/>
              </a:ext>
            </a:extLst>
          </p:cNvPr>
          <p:cNvPicPr>
            <a:picLocks noChangeAspect="1"/>
          </p:cNvPicPr>
          <p:nvPr/>
        </p:nvPicPr>
        <p:blipFill>
          <a:blip r:embed="rId2"/>
          <a:stretch>
            <a:fillRect/>
          </a:stretch>
        </p:blipFill>
        <p:spPr>
          <a:xfrm>
            <a:off x="367410" y="344329"/>
            <a:ext cx="4505954" cy="2686425"/>
          </a:xfrm>
          <a:prstGeom prst="rect">
            <a:avLst/>
          </a:prstGeom>
        </p:spPr>
      </p:pic>
      <p:pic>
        <p:nvPicPr>
          <p:cNvPr id="7" name="Picture 6">
            <a:extLst>
              <a:ext uri="{FF2B5EF4-FFF2-40B4-BE49-F238E27FC236}">
                <a16:creationId xmlns:a16="http://schemas.microsoft.com/office/drawing/2014/main" id="{8AF78A39-25A1-648C-ED7D-9863C68E9394}"/>
              </a:ext>
            </a:extLst>
          </p:cNvPr>
          <p:cNvPicPr>
            <a:picLocks noChangeAspect="1"/>
          </p:cNvPicPr>
          <p:nvPr/>
        </p:nvPicPr>
        <p:blipFill>
          <a:blip r:embed="rId3"/>
          <a:stretch>
            <a:fillRect/>
          </a:stretch>
        </p:blipFill>
        <p:spPr>
          <a:xfrm>
            <a:off x="6737317" y="344329"/>
            <a:ext cx="4458322" cy="2667372"/>
          </a:xfrm>
          <a:prstGeom prst="rect">
            <a:avLst/>
          </a:prstGeom>
        </p:spPr>
      </p:pic>
    </p:spTree>
    <p:extLst>
      <p:ext uri="{BB962C8B-B14F-4D97-AF65-F5344CB8AC3E}">
        <p14:creationId xmlns:p14="http://schemas.microsoft.com/office/powerpoint/2010/main" val="3640360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19616C-4AFF-8CD2-C617-FCC6AA1484F2}"/>
              </a:ext>
            </a:extLst>
          </p:cNvPr>
          <p:cNvPicPr>
            <a:picLocks noChangeAspect="1"/>
          </p:cNvPicPr>
          <p:nvPr/>
        </p:nvPicPr>
        <p:blipFill>
          <a:blip r:embed="rId2"/>
          <a:stretch>
            <a:fillRect/>
          </a:stretch>
        </p:blipFill>
        <p:spPr>
          <a:xfrm>
            <a:off x="707723" y="537594"/>
            <a:ext cx="3666570" cy="2592738"/>
          </a:xfrm>
          <a:prstGeom prst="rect">
            <a:avLst/>
          </a:prstGeom>
        </p:spPr>
      </p:pic>
      <p:pic>
        <p:nvPicPr>
          <p:cNvPr id="7" name="Picture 6">
            <a:extLst>
              <a:ext uri="{FF2B5EF4-FFF2-40B4-BE49-F238E27FC236}">
                <a16:creationId xmlns:a16="http://schemas.microsoft.com/office/drawing/2014/main" id="{271193D3-0AD5-BDD2-A462-BBFEEB4CBFA9}"/>
              </a:ext>
            </a:extLst>
          </p:cNvPr>
          <p:cNvPicPr>
            <a:picLocks noChangeAspect="1"/>
          </p:cNvPicPr>
          <p:nvPr/>
        </p:nvPicPr>
        <p:blipFill>
          <a:blip r:embed="rId3"/>
          <a:stretch>
            <a:fillRect/>
          </a:stretch>
        </p:blipFill>
        <p:spPr>
          <a:xfrm>
            <a:off x="7129849" y="344649"/>
            <a:ext cx="4083888" cy="2695514"/>
          </a:xfrm>
          <a:prstGeom prst="rect">
            <a:avLst/>
          </a:prstGeom>
        </p:spPr>
      </p:pic>
      <p:pic>
        <p:nvPicPr>
          <p:cNvPr id="9" name="Picture 8">
            <a:extLst>
              <a:ext uri="{FF2B5EF4-FFF2-40B4-BE49-F238E27FC236}">
                <a16:creationId xmlns:a16="http://schemas.microsoft.com/office/drawing/2014/main" id="{322A6F7B-07D3-E2BC-E3E8-81442BBB8AA0}"/>
              </a:ext>
            </a:extLst>
          </p:cNvPr>
          <p:cNvPicPr>
            <a:picLocks noChangeAspect="1"/>
          </p:cNvPicPr>
          <p:nvPr/>
        </p:nvPicPr>
        <p:blipFill>
          <a:blip r:embed="rId4"/>
          <a:stretch>
            <a:fillRect/>
          </a:stretch>
        </p:blipFill>
        <p:spPr>
          <a:xfrm>
            <a:off x="707723" y="3946027"/>
            <a:ext cx="3666570" cy="2491843"/>
          </a:xfrm>
          <a:prstGeom prst="rect">
            <a:avLst/>
          </a:prstGeom>
        </p:spPr>
      </p:pic>
      <p:pic>
        <p:nvPicPr>
          <p:cNvPr id="11" name="Picture 10">
            <a:extLst>
              <a:ext uri="{FF2B5EF4-FFF2-40B4-BE49-F238E27FC236}">
                <a16:creationId xmlns:a16="http://schemas.microsoft.com/office/drawing/2014/main" id="{0A72BA90-3A18-73CF-9F9B-1CD8BCB82190}"/>
              </a:ext>
            </a:extLst>
          </p:cNvPr>
          <p:cNvPicPr>
            <a:picLocks noChangeAspect="1"/>
          </p:cNvPicPr>
          <p:nvPr/>
        </p:nvPicPr>
        <p:blipFill>
          <a:blip r:embed="rId5"/>
          <a:stretch>
            <a:fillRect/>
          </a:stretch>
        </p:blipFill>
        <p:spPr>
          <a:xfrm>
            <a:off x="7129849" y="3324121"/>
            <a:ext cx="3790485" cy="3257192"/>
          </a:xfrm>
          <a:prstGeom prst="rect">
            <a:avLst/>
          </a:prstGeom>
        </p:spPr>
      </p:pic>
    </p:spTree>
    <p:extLst>
      <p:ext uri="{BB962C8B-B14F-4D97-AF65-F5344CB8AC3E}">
        <p14:creationId xmlns:p14="http://schemas.microsoft.com/office/powerpoint/2010/main" val="60458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5A80-879E-E018-FC0A-3A5C6670F43C}"/>
              </a:ext>
            </a:extLst>
          </p:cNvPr>
          <p:cNvSpPr>
            <a:spLocks noGrp="1"/>
          </p:cNvSpPr>
          <p:nvPr>
            <p:ph type="title"/>
          </p:nvPr>
        </p:nvSpPr>
        <p:spPr>
          <a:xfrm>
            <a:off x="838200" y="315698"/>
            <a:ext cx="10515600" cy="1325563"/>
          </a:xfrm>
        </p:spPr>
        <p:txBody>
          <a:bodyPr/>
          <a:lstStyle/>
          <a:p>
            <a:r>
              <a:rPr lang="en-US" dirty="0"/>
              <a:t>CIRCUIT DIAGRAM:</a:t>
            </a:r>
            <a:endParaRPr lang="en-IN" dirty="0"/>
          </a:p>
        </p:txBody>
      </p:sp>
      <p:pic>
        <p:nvPicPr>
          <p:cNvPr id="5" name="Picture 4">
            <a:extLst>
              <a:ext uri="{FF2B5EF4-FFF2-40B4-BE49-F238E27FC236}">
                <a16:creationId xmlns:a16="http://schemas.microsoft.com/office/drawing/2014/main" id="{8FCA1629-13D4-2FF6-D76D-2665D7DE4BDD}"/>
              </a:ext>
            </a:extLst>
          </p:cNvPr>
          <p:cNvPicPr>
            <a:picLocks noChangeAspect="1"/>
          </p:cNvPicPr>
          <p:nvPr/>
        </p:nvPicPr>
        <p:blipFill>
          <a:blip r:embed="rId2"/>
          <a:stretch>
            <a:fillRect/>
          </a:stretch>
        </p:blipFill>
        <p:spPr>
          <a:xfrm>
            <a:off x="2086233" y="1641261"/>
            <a:ext cx="7036023" cy="5216739"/>
          </a:xfrm>
          <a:prstGeom prst="rect">
            <a:avLst/>
          </a:prstGeom>
        </p:spPr>
      </p:pic>
    </p:spTree>
    <p:extLst>
      <p:ext uri="{BB962C8B-B14F-4D97-AF65-F5344CB8AC3E}">
        <p14:creationId xmlns:p14="http://schemas.microsoft.com/office/powerpoint/2010/main" val="1601481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0707-176B-A5D8-9323-3AB33CB840E9}"/>
              </a:ext>
            </a:extLst>
          </p:cNvPr>
          <p:cNvSpPr>
            <a:spLocks noGrp="1"/>
          </p:cNvSpPr>
          <p:nvPr>
            <p:ph type="title"/>
          </p:nvPr>
        </p:nvSpPr>
        <p:spPr/>
        <p:txBody>
          <a:bodyPr/>
          <a:lstStyle/>
          <a:p>
            <a:r>
              <a:rPr lang="en-US" dirty="0"/>
              <a:t>Robot picture:</a:t>
            </a:r>
            <a:endParaRPr lang="en-IN" dirty="0"/>
          </a:p>
        </p:txBody>
      </p:sp>
      <p:pic>
        <p:nvPicPr>
          <p:cNvPr id="5" name="Picture 4">
            <a:extLst>
              <a:ext uri="{FF2B5EF4-FFF2-40B4-BE49-F238E27FC236}">
                <a16:creationId xmlns:a16="http://schemas.microsoft.com/office/drawing/2014/main" id="{26456096-84B9-5E25-29B9-49A643ED0D57}"/>
              </a:ext>
            </a:extLst>
          </p:cNvPr>
          <p:cNvPicPr>
            <a:picLocks noChangeAspect="1"/>
          </p:cNvPicPr>
          <p:nvPr/>
        </p:nvPicPr>
        <p:blipFill>
          <a:blip r:embed="rId2"/>
          <a:stretch>
            <a:fillRect/>
          </a:stretch>
        </p:blipFill>
        <p:spPr>
          <a:xfrm>
            <a:off x="2051351" y="1412964"/>
            <a:ext cx="8089297" cy="5079911"/>
          </a:xfrm>
          <a:prstGeom prst="rect">
            <a:avLst/>
          </a:prstGeom>
        </p:spPr>
      </p:pic>
    </p:spTree>
    <p:extLst>
      <p:ext uri="{BB962C8B-B14F-4D97-AF65-F5344CB8AC3E}">
        <p14:creationId xmlns:p14="http://schemas.microsoft.com/office/powerpoint/2010/main" val="3859204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F227D1-B6E6-AFF6-D178-DE45BDED031B}"/>
              </a:ext>
            </a:extLst>
          </p:cNvPr>
          <p:cNvSpPr>
            <a:spLocks noGrp="1"/>
          </p:cNvSpPr>
          <p:nvPr>
            <p:ph type="title"/>
          </p:nvPr>
        </p:nvSpPr>
        <p:spPr>
          <a:xfrm>
            <a:off x="966546" y="1844121"/>
            <a:ext cx="4569282" cy="1937045"/>
          </a:xfrm>
        </p:spPr>
        <p:txBody>
          <a:bodyPr>
            <a:normAutofit/>
          </a:bodyPr>
          <a:lstStyle/>
          <a:p>
            <a:r>
              <a:rPr lang="en-US" dirty="0"/>
              <a:t>WORKING WITH RASPBERRY PI:</a:t>
            </a:r>
            <a:endParaRPr lang="en-IN" dirty="0"/>
          </a:p>
        </p:txBody>
      </p:sp>
    </p:spTree>
    <p:extLst>
      <p:ext uri="{BB962C8B-B14F-4D97-AF65-F5344CB8AC3E}">
        <p14:creationId xmlns:p14="http://schemas.microsoft.com/office/powerpoint/2010/main" val="809924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0707-176B-A5D8-9323-3AB33CB840E9}"/>
              </a:ext>
            </a:extLst>
          </p:cNvPr>
          <p:cNvSpPr>
            <a:spLocks noGrp="1"/>
          </p:cNvSpPr>
          <p:nvPr>
            <p:ph type="title"/>
          </p:nvPr>
        </p:nvSpPr>
        <p:spPr/>
        <p:txBody>
          <a:bodyPr/>
          <a:lstStyle/>
          <a:p>
            <a:r>
              <a:rPr lang="en-US" dirty="0"/>
              <a:t>How to install:</a:t>
            </a:r>
            <a:endParaRPr lang="en-IN" dirty="0"/>
          </a:p>
        </p:txBody>
      </p:sp>
      <p:sp>
        <p:nvSpPr>
          <p:cNvPr id="3" name="Content Placeholder 2">
            <a:extLst>
              <a:ext uri="{FF2B5EF4-FFF2-40B4-BE49-F238E27FC236}">
                <a16:creationId xmlns:a16="http://schemas.microsoft.com/office/drawing/2014/main" id="{4C4AE5CF-AF41-13AF-6078-FDAE31E31D12}"/>
              </a:ext>
            </a:extLst>
          </p:cNvPr>
          <p:cNvSpPr>
            <a:spLocks noGrp="1"/>
          </p:cNvSpPr>
          <p:nvPr>
            <p:ph idx="1"/>
          </p:nvPr>
        </p:nvSpPr>
        <p:spPr/>
        <p:txBody>
          <a:bodyPr>
            <a:normAutofit lnSpcReduction="10000"/>
          </a:bodyPr>
          <a:lstStyle/>
          <a:p>
            <a:r>
              <a:rPr lang="en-US" dirty="0"/>
              <a:t>Download the operating system (OS) image from the official Raspberry Pi website.</a:t>
            </a:r>
          </a:p>
          <a:p>
            <a:r>
              <a:rPr lang="en-US" dirty="0"/>
              <a:t>Flash the OS image to an SD card using a tool like Etcher.</a:t>
            </a:r>
          </a:p>
          <a:p>
            <a:r>
              <a:rPr lang="en-US" dirty="0"/>
              <a:t>Connect a power supply, HDMI display, USB keyboard, and mouse to the Raspberry Pi.</a:t>
            </a:r>
          </a:p>
          <a:p>
            <a:r>
              <a:rPr lang="en-US" dirty="0"/>
              <a:t>If using a wired network, connect an Ethernet cable; otherwise, configure Wi-Fi.</a:t>
            </a:r>
          </a:p>
          <a:p>
            <a:r>
              <a:rPr lang="en-US" dirty="0"/>
              <a:t>Power on the Raspberry Pi and follow the initial setup wizard to configure preferences.</a:t>
            </a:r>
            <a:endParaRPr lang="en-IN" dirty="0"/>
          </a:p>
        </p:txBody>
      </p:sp>
    </p:spTree>
    <p:extLst>
      <p:ext uri="{BB962C8B-B14F-4D97-AF65-F5344CB8AC3E}">
        <p14:creationId xmlns:p14="http://schemas.microsoft.com/office/powerpoint/2010/main" val="2777205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F227D1-B6E6-AFF6-D178-DE45BDED031B}"/>
              </a:ext>
            </a:extLst>
          </p:cNvPr>
          <p:cNvSpPr>
            <a:spLocks noGrp="1"/>
          </p:cNvSpPr>
          <p:nvPr>
            <p:ph type="title"/>
          </p:nvPr>
        </p:nvSpPr>
        <p:spPr>
          <a:xfrm>
            <a:off x="781194" y="1176857"/>
            <a:ext cx="5038838" cy="2678452"/>
          </a:xfrm>
        </p:spPr>
        <p:txBody>
          <a:bodyPr>
            <a:normAutofit/>
          </a:bodyPr>
          <a:lstStyle/>
          <a:p>
            <a:r>
              <a:rPr lang="en-US" dirty="0"/>
              <a:t>HOW RASPBERRY COMMUNICATES ?</a:t>
            </a:r>
            <a:endParaRPr lang="en-IN" dirty="0"/>
          </a:p>
        </p:txBody>
      </p:sp>
    </p:spTree>
    <p:extLst>
      <p:ext uri="{BB962C8B-B14F-4D97-AF65-F5344CB8AC3E}">
        <p14:creationId xmlns:p14="http://schemas.microsoft.com/office/powerpoint/2010/main" val="266650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2B98D7-73FA-CF69-1C4F-436F98C35FA5}"/>
              </a:ext>
            </a:extLst>
          </p:cNvPr>
          <p:cNvSpPr>
            <a:spLocks noGrp="1"/>
          </p:cNvSpPr>
          <p:nvPr>
            <p:ph type="title"/>
          </p:nvPr>
        </p:nvSpPr>
        <p:spPr/>
        <p:txBody>
          <a:bodyPr/>
          <a:lstStyle/>
          <a:p>
            <a:r>
              <a:rPr lang="en-US" dirty="0"/>
              <a:t>IMPLEMENTATION SUMMARY:</a:t>
            </a:r>
            <a:endParaRPr lang="en-IN" dirty="0"/>
          </a:p>
        </p:txBody>
      </p:sp>
      <p:sp>
        <p:nvSpPr>
          <p:cNvPr id="5" name="Content Placeholder 4">
            <a:extLst>
              <a:ext uri="{FF2B5EF4-FFF2-40B4-BE49-F238E27FC236}">
                <a16:creationId xmlns:a16="http://schemas.microsoft.com/office/drawing/2014/main" id="{3235A153-19FC-06C1-B43E-6BA2E9CC5B2A}"/>
              </a:ext>
            </a:extLst>
          </p:cNvPr>
          <p:cNvSpPr>
            <a:spLocks noGrp="1"/>
          </p:cNvSpPr>
          <p:nvPr>
            <p:ph idx="1"/>
          </p:nvPr>
        </p:nvSpPr>
        <p:spPr>
          <a:xfrm>
            <a:off x="537882" y="1568824"/>
            <a:ext cx="10815918" cy="4603376"/>
          </a:xfrm>
        </p:spPr>
        <p:txBody>
          <a:bodyPr>
            <a:normAutofit fontScale="62500" lnSpcReduction="20000"/>
          </a:bodyPr>
          <a:lstStyle/>
          <a:p>
            <a:pPr algn="l">
              <a:buFont typeface="+mj-lt"/>
              <a:buAutoNum type="arabicPeriod"/>
            </a:pPr>
            <a:r>
              <a:rPr lang="en-US" b="0" i="0" dirty="0">
                <a:effectLst/>
                <a:latin typeface="Söhne"/>
              </a:rPr>
              <a:t>The Line Follower Robot project utilizes Raspberry Pi 3 and L298N motor driver for creating an autonomous robot capable of following a line on a track.</a:t>
            </a:r>
          </a:p>
          <a:p>
            <a:pPr algn="l">
              <a:buFont typeface="+mj-lt"/>
              <a:buAutoNum type="arabicPeriod"/>
            </a:pPr>
            <a:r>
              <a:rPr lang="en-US" b="0" i="0" dirty="0">
                <a:effectLst/>
                <a:latin typeface="Söhne"/>
              </a:rPr>
              <a:t>The hardware components include Raspberry Pi 3, L298N motor driver, infrared or color sensors, wheels, and necessary connectors.</a:t>
            </a:r>
          </a:p>
          <a:p>
            <a:pPr algn="l">
              <a:buFont typeface="+mj-lt"/>
              <a:buAutoNum type="arabicPeriod"/>
            </a:pPr>
            <a:r>
              <a:rPr lang="en-US" b="0" i="0" dirty="0">
                <a:effectLst/>
                <a:latin typeface="Söhne"/>
              </a:rPr>
              <a:t>The software aspect involves programming in </a:t>
            </a:r>
            <a:r>
              <a:rPr lang="en-US" b="0" i="0" dirty="0" err="1">
                <a:effectLst/>
                <a:latin typeface="Söhne"/>
              </a:rPr>
              <a:t>microPython</a:t>
            </a:r>
            <a:r>
              <a:rPr lang="en-US" b="0" i="0" dirty="0">
                <a:effectLst/>
                <a:latin typeface="Söhne"/>
              </a:rPr>
              <a:t>, utilizing libraries and frameworks compatible with Raspberry Pi 3.</a:t>
            </a:r>
          </a:p>
          <a:p>
            <a:pPr algn="l">
              <a:buFont typeface="+mj-lt"/>
              <a:buAutoNum type="arabicPeriod"/>
            </a:pPr>
            <a:r>
              <a:rPr lang="en-US" b="0" i="0" dirty="0">
                <a:effectLst/>
                <a:latin typeface="Söhne"/>
              </a:rPr>
              <a:t>The system design outlines the connections between Raspberry Pi 3, sensors, and motors, ensuring proper integration and control.</a:t>
            </a:r>
          </a:p>
          <a:p>
            <a:pPr algn="l">
              <a:buFont typeface="+mj-lt"/>
              <a:buAutoNum type="arabicPeriod"/>
            </a:pPr>
            <a:r>
              <a:rPr lang="en-US" b="0" i="0" dirty="0">
                <a:effectLst/>
                <a:latin typeface="Söhne"/>
              </a:rPr>
              <a:t>Calibration and optimization processes are implemented for accurate line detection using the integrated sensors.</a:t>
            </a:r>
          </a:p>
          <a:p>
            <a:pPr algn="l">
              <a:buFont typeface="+mj-lt"/>
              <a:buAutoNum type="arabicPeriod"/>
            </a:pPr>
            <a:r>
              <a:rPr lang="en-US" b="0" i="0" dirty="0">
                <a:effectLst/>
                <a:latin typeface="Söhne"/>
              </a:rPr>
              <a:t>The L298N motor driver enables precise motor control, ensuring the robot's smooth movement along the track.</a:t>
            </a:r>
          </a:p>
          <a:p>
            <a:pPr algn="l">
              <a:buFont typeface="+mj-lt"/>
              <a:buAutoNum type="arabicPeriod"/>
            </a:pPr>
            <a:r>
              <a:rPr lang="en-US" b="0" i="0" dirty="0">
                <a:effectLst/>
                <a:latin typeface="Söhne"/>
              </a:rPr>
              <a:t>The line following algorithm is developed to make informed decisions based on sensor readings, guiding the robot's navigation.</a:t>
            </a:r>
          </a:p>
          <a:p>
            <a:pPr algn="l">
              <a:buFont typeface="+mj-lt"/>
              <a:buAutoNum type="arabicPeriod"/>
            </a:pPr>
            <a:r>
              <a:rPr lang="en-US" b="0" i="0" dirty="0">
                <a:effectLst/>
                <a:latin typeface="Söhne"/>
              </a:rPr>
              <a:t>The project demonstrates successful construction, functionality, and testing of the Line Follower Robot, contributing to the understanding of robotics and automation while showcasing the integration of hardware and software components.</a:t>
            </a:r>
          </a:p>
          <a:p>
            <a:endParaRPr lang="en-IN" dirty="0"/>
          </a:p>
        </p:txBody>
      </p:sp>
    </p:spTree>
    <p:extLst>
      <p:ext uri="{BB962C8B-B14F-4D97-AF65-F5344CB8AC3E}">
        <p14:creationId xmlns:p14="http://schemas.microsoft.com/office/powerpoint/2010/main" val="213908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0707-176B-A5D8-9323-3AB33CB840E9}"/>
              </a:ext>
            </a:extLst>
          </p:cNvPr>
          <p:cNvSpPr>
            <a:spLocks noGrp="1"/>
          </p:cNvSpPr>
          <p:nvPr>
            <p:ph type="title"/>
          </p:nvPr>
        </p:nvSpPr>
        <p:spPr/>
        <p:txBody>
          <a:bodyPr>
            <a:normAutofit fontScale="90000"/>
          </a:bodyPr>
          <a:lstStyle/>
          <a:p>
            <a:r>
              <a:rPr lang="en-US" dirty="0"/>
              <a:t>When Raspberry Pi communicates with a laptop over Wi-Fi, several protocols come into play:</a:t>
            </a:r>
            <a:endParaRPr lang="en-IN" dirty="0"/>
          </a:p>
        </p:txBody>
      </p:sp>
      <p:sp>
        <p:nvSpPr>
          <p:cNvPr id="3" name="Content Placeholder 2">
            <a:extLst>
              <a:ext uri="{FF2B5EF4-FFF2-40B4-BE49-F238E27FC236}">
                <a16:creationId xmlns:a16="http://schemas.microsoft.com/office/drawing/2014/main" id="{4C4AE5CF-AF41-13AF-6078-FDAE31E31D12}"/>
              </a:ext>
            </a:extLst>
          </p:cNvPr>
          <p:cNvSpPr>
            <a:spLocks noGrp="1"/>
          </p:cNvSpPr>
          <p:nvPr>
            <p:ph idx="1"/>
          </p:nvPr>
        </p:nvSpPr>
        <p:spPr/>
        <p:txBody>
          <a:bodyPr>
            <a:normAutofit fontScale="77500" lnSpcReduction="20000"/>
          </a:bodyPr>
          <a:lstStyle/>
          <a:p>
            <a:r>
              <a:rPr lang="en-US" dirty="0"/>
              <a:t>Internet Protocol (IP): IP is the fundamental protocol for network communication. Both the Raspberry Pi and laptop need to have IP addresses assigned to them. IP allows the devices to send and receive data packets over the network.</a:t>
            </a:r>
          </a:p>
          <a:p>
            <a:endParaRPr lang="en-US" dirty="0"/>
          </a:p>
          <a:p>
            <a:r>
              <a:rPr lang="en-US" dirty="0"/>
              <a:t>Wi-Fi (802.11): Wi-Fi is the wireless networking standard that enables devices to connect and communicate over a wireless network. It defines the physical and data link layers for wireless communication.</a:t>
            </a:r>
          </a:p>
          <a:p>
            <a:endParaRPr lang="en-US" dirty="0"/>
          </a:p>
          <a:p>
            <a:r>
              <a:rPr lang="en-US" dirty="0"/>
              <a:t>Internet Control Message Protocol (ICMP): ICMP is a network protocol used for diagnostic and error reporting purposes. It is commonly used for functions such as ping requests and replies to check network connectivity and troubleshoot issues.</a:t>
            </a:r>
            <a:endParaRPr lang="en-IN" dirty="0"/>
          </a:p>
        </p:txBody>
      </p:sp>
    </p:spTree>
    <p:extLst>
      <p:ext uri="{BB962C8B-B14F-4D97-AF65-F5344CB8AC3E}">
        <p14:creationId xmlns:p14="http://schemas.microsoft.com/office/powerpoint/2010/main" val="756473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A8830-CA20-96D3-9C87-FF80FB19A9CB}"/>
              </a:ext>
            </a:extLst>
          </p:cNvPr>
          <p:cNvSpPr>
            <a:spLocks noGrp="1"/>
          </p:cNvSpPr>
          <p:nvPr>
            <p:ph idx="1"/>
          </p:nvPr>
        </p:nvSpPr>
        <p:spPr>
          <a:xfrm>
            <a:off x="777446" y="1013254"/>
            <a:ext cx="10637108" cy="5307227"/>
          </a:xfrm>
        </p:spPr>
        <p:txBody>
          <a:bodyPr>
            <a:normAutofit fontScale="85000" lnSpcReduction="20000"/>
          </a:bodyPr>
          <a:lstStyle/>
          <a:p>
            <a:r>
              <a:rPr lang="en-US" dirty="0"/>
              <a:t>Transmission Control Protocol (TCP) and User Datagram Protocol (UDP): TCP and UDP are transport layer protocols that facilitate the reliable or unreliable transmission of data between devices. They define how data is packaged into segments and provide mechanisms for error detection, flow control, and retransmission.</a:t>
            </a:r>
          </a:p>
          <a:p>
            <a:endParaRPr lang="en-US" dirty="0"/>
          </a:p>
          <a:p>
            <a:r>
              <a:rPr lang="en-US" dirty="0"/>
              <a:t>Hypertext Transfer Protocol (HTTP): HTTP is a protocol used for communication between web browsers and web servers. If you're developing a web-based interface on the Raspberry Pi, HTTP will be involved in the communication between the laptop's web browser and the Raspberry Pi's web server.</a:t>
            </a:r>
          </a:p>
          <a:p>
            <a:endParaRPr lang="en-US" dirty="0"/>
          </a:p>
          <a:p>
            <a:r>
              <a:rPr lang="en-US" dirty="0"/>
              <a:t>Secure Shell (SSH): SSH is a cryptographic network protocol that provides secure remote access to a command-line interface. It allows you to remotely access and control the Raspberry Pi's terminal from the laptop over Wi-Fi.</a:t>
            </a:r>
            <a:endParaRPr lang="en-IN" dirty="0"/>
          </a:p>
        </p:txBody>
      </p:sp>
    </p:spTree>
    <p:extLst>
      <p:ext uri="{BB962C8B-B14F-4D97-AF65-F5344CB8AC3E}">
        <p14:creationId xmlns:p14="http://schemas.microsoft.com/office/powerpoint/2010/main" val="4141431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F227D1-B6E6-AFF6-D178-DE45BDED031B}"/>
              </a:ext>
            </a:extLst>
          </p:cNvPr>
          <p:cNvSpPr>
            <a:spLocks noGrp="1"/>
          </p:cNvSpPr>
          <p:nvPr>
            <p:ph type="title"/>
          </p:nvPr>
        </p:nvSpPr>
        <p:spPr/>
        <p:txBody>
          <a:bodyPr>
            <a:normAutofit/>
          </a:bodyPr>
          <a:lstStyle/>
          <a:p>
            <a:r>
              <a:rPr lang="en-US" sz="6000" dirty="0"/>
              <a:t>CODE:</a:t>
            </a:r>
            <a:endParaRPr lang="en-IN" sz="6000" dirty="0"/>
          </a:p>
        </p:txBody>
      </p:sp>
    </p:spTree>
    <p:extLst>
      <p:ext uri="{BB962C8B-B14F-4D97-AF65-F5344CB8AC3E}">
        <p14:creationId xmlns:p14="http://schemas.microsoft.com/office/powerpoint/2010/main" val="25523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7D52-B982-50E6-F7DD-2082110CBD49}"/>
              </a:ext>
            </a:extLst>
          </p:cNvPr>
          <p:cNvSpPr>
            <a:spLocks noGrp="1"/>
          </p:cNvSpPr>
          <p:nvPr>
            <p:ph type="title"/>
          </p:nvPr>
        </p:nvSpPr>
        <p:spPr/>
        <p:txBody>
          <a:bodyPr/>
          <a:lstStyle/>
          <a:p>
            <a:r>
              <a:rPr lang="en-US" dirty="0"/>
              <a:t>Required libraries and IO pins allocation:</a:t>
            </a:r>
            <a:endParaRPr lang="en-IN" dirty="0"/>
          </a:p>
        </p:txBody>
      </p:sp>
      <p:pic>
        <p:nvPicPr>
          <p:cNvPr id="5" name="Picture 4">
            <a:extLst>
              <a:ext uri="{FF2B5EF4-FFF2-40B4-BE49-F238E27FC236}">
                <a16:creationId xmlns:a16="http://schemas.microsoft.com/office/drawing/2014/main" id="{8C1A908F-E102-3120-950C-28410943B07F}"/>
              </a:ext>
            </a:extLst>
          </p:cNvPr>
          <p:cNvPicPr>
            <a:picLocks noChangeAspect="1"/>
          </p:cNvPicPr>
          <p:nvPr/>
        </p:nvPicPr>
        <p:blipFill>
          <a:blip r:embed="rId2"/>
          <a:stretch>
            <a:fillRect/>
          </a:stretch>
        </p:blipFill>
        <p:spPr>
          <a:xfrm>
            <a:off x="2916194" y="1790471"/>
            <a:ext cx="5853810" cy="4302800"/>
          </a:xfrm>
          <a:prstGeom prst="rect">
            <a:avLst/>
          </a:prstGeom>
        </p:spPr>
      </p:pic>
    </p:spTree>
    <p:extLst>
      <p:ext uri="{BB962C8B-B14F-4D97-AF65-F5344CB8AC3E}">
        <p14:creationId xmlns:p14="http://schemas.microsoft.com/office/powerpoint/2010/main" val="1098132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7D52-B982-50E6-F7DD-2082110CBD49}"/>
              </a:ext>
            </a:extLst>
          </p:cNvPr>
          <p:cNvSpPr>
            <a:spLocks noGrp="1"/>
          </p:cNvSpPr>
          <p:nvPr>
            <p:ph type="title"/>
          </p:nvPr>
        </p:nvSpPr>
        <p:spPr/>
        <p:txBody>
          <a:bodyPr/>
          <a:lstStyle/>
          <a:p>
            <a:r>
              <a:rPr lang="en-US" dirty="0"/>
              <a:t>Controlling the motors:</a:t>
            </a:r>
            <a:endParaRPr lang="en-IN" dirty="0"/>
          </a:p>
        </p:txBody>
      </p:sp>
      <p:pic>
        <p:nvPicPr>
          <p:cNvPr id="4" name="Picture 3">
            <a:extLst>
              <a:ext uri="{FF2B5EF4-FFF2-40B4-BE49-F238E27FC236}">
                <a16:creationId xmlns:a16="http://schemas.microsoft.com/office/drawing/2014/main" id="{40E3B791-869C-D862-EC2C-92432DA9E79D}"/>
              </a:ext>
            </a:extLst>
          </p:cNvPr>
          <p:cNvPicPr>
            <a:picLocks noChangeAspect="1"/>
          </p:cNvPicPr>
          <p:nvPr/>
        </p:nvPicPr>
        <p:blipFill>
          <a:blip r:embed="rId2"/>
          <a:stretch>
            <a:fillRect/>
          </a:stretch>
        </p:blipFill>
        <p:spPr>
          <a:xfrm>
            <a:off x="2375830" y="1690688"/>
            <a:ext cx="7440339" cy="4676432"/>
          </a:xfrm>
          <a:prstGeom prst="rect">
            <a:avLst/>
          </a:prstGeom>
        </p:spPr>
      </p:pic>
    </p:spTree>
    <p:extLst>
      <p:ext uri="{BB962C8B-B14F-4D97-AF65-F5344CB8AC3E}">
        <p14:creationId xmlns:p14="http://schemas.microsoft.com/office/powerpoint/2010/main" val="737887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7D52-B982-50E6-F7DD-2082110CBD49}"/>
              </a:ext>
            </a:extLst>
          </p:cNvPr>
          <p:cNvSpPr>
            <a:spLocks noGrp="1"/>
          </p:cNvSpPr>
          <p:nvPr>
            <p:ph type="title"/>
          </p:nvPr>
        </p:nvSpPr>
        <p:spPr/>
        <p:txBody>
          <a:bodyPr/>
          <a:lstStyle/>
          <a:p>
            <a:r>
              <a:rPr lang="en-US" dirty="0"/>
              <a:t>Main program:</a:t>
            </a:r>
            <a:endParaRPr lang="en-IN" dirty="0"/>
          </a:p>
        </p:txBody>
      </p:sp>
      <p:pic>
        <p:nvPicPr>
          <p:cNvPr id="4" name="Picture 3">
            <a:extLst>
              <a:ext uri="{FF2B5EF4-FFF2-40B4-BE49-F238E27FC236}">
                <a16:creationId xmlns:a16="http://schemas.microsoft.com/office/drawing/2014/main" id="{16FD091A-FBAD-B911-5A2D-4E10B906FBB0}"/>
              </a:ext>
            </a:extLst>
          </p:cNvPr>
          <p:cNvPicPr>
            <a:picLocks noChangeAspect="1"/>
          </p:cNvPicPr>
          <p:nvPr/>
        </p:nvPicPr>
        <p:blipFill>
          <a:blip r:embed="rId2"/>
          <a:stretch>
            <a:fillRect/>
          </a:stretch>
        </p:blipFill>
        <p:spPr>
          <a:xfrm>
            <a:off x="2231388" y="1690688"/>
            <a:ext cx="7729223" cy="4589934"/>
          </a:xfrm>
          <a:prstGeom prst="rect">
            <a:avLst/>
          </a:prstGeom>
        </p:spPr>
      </p:pic>
    </p:spTree>
    <p:extLst>
      <p:ext uri="{BB962C8B-B14F-4D97-AF65-F5344CB8AC3E}">
        <p14:creationId xmlns:p14="http://schemas.microsoft.com/office/powerpoint/2010/main" val="2341465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7D52-B982-50E6-F7DD-2082110CBD49}"/>
              </a:ext>
            </a:extLst>
          </p:cNvPr>
          <p:cNvSpPr>
            <a:spLocks noGrp="1"/>
          </p:cNvSpPr>
          <p:nvPr>
            <p:ph type="title"/>
          </p:nvPr>
        </p:nvSpPr>
        <p:spPr/>
        <p:txBody>
          <a:bodyPr/>
          <a:lstStyle/>
          <a:p>
            <a:r>
              <a:rPr lang="en-US" dirty="0"/>
              <a:t>HTML CODE FOR TEMPLATE:</a:t>
            </a:r>
            <a:endParaRPr lang="en-IN" dirty="0"/>
          </a:p>
        </p:txBody>
      </p:sp>
      <p:pic>
        <p:nvPicPr>
          <p:cNvPr id="4" name="Picture 3">
            <a:extLst>
              <a:ext uri="{FF2B5EF4-FFF2-40B4-BE49-F238E27FC236}">
                <a16:creationId xmlns:a16="http://schemas.microsoft.com/office/drawing/2014/main" id="{F84CC81C-080E-59C6-C6E2-797611959E58}"/>
              </a:ext>
            </a:extLst>
          </p:cNvPr>
          <p:cNvPicPr>
            <a:picLocks noChangeAspect="1"/>
          </p:cNvPicPr>
          <p:nvPr/>
        </p:nvPicPr>
        <p:blipFill>
          <a:blip r:embed="rId2"/>
          <a:stretch>
            <a:fillRect/>
          </a:stretch>
        </p:blipFill>
        <p:spPr>
          <a:xfrm>
            <a:off x="2444350" y="1594021"/>
            <a:ext cx="7303300" cy="4628483"/>
          </a:xfrm>
          <a:prstGeom prst="rect">
            <a:avLst/>
          </a:prstGeom>
        </p:spPr>
      </p:pic>
    </p:spTree>
    <p:extLst>
      <p:ext uri="{BB962C8B-B14F-4D97-AF65-F5344CB8AC3E}">
        <p14:creationId xmlns:p14="http://schemas.microsoft.com/office/powerpoint/2010/main" val="270131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7D52-B982-50E6-F7DD-2082110CBD49}"/>
              </a:ext>
            </a:extLst>
          </p:cNvPr>
          <p:cNvSpPr>
            <a:spLocks noGrp="1"/>
          </p:cNvSpPr>
          <p:nvPr>
            <p:ph type="title"/>
          </p:nvPr>
        </p:nvSpPr>
        <p:spPr/>
        <p:txBody>
          <a:bodyPr/>
          <a:lstStyle/>
          <a:p>
            <a:r>
              <a:rPr lang="en-US" dirty="0"/>
              <a:t>TURN ON/OFF BUTTONS:</a:t>
            </a:r>
            <a:endParaRPr lang="en-IN" dirty="0"/>
          </a:p>
        </p:txBody>
      </p:sp>
      <p:pic>
        <p:nvPicPr>
          <p:cNvPr id="4" name="Picture 3">
            <a:extLst>
              <a:ext uri="{FF2B5EF4-FFF2-40B4-BE49-F238E27FC236}">
                <a16:creationId xmlns:a16="http://schemas.microsoft.com/office/drawing/2014/main" id="{518EF222-348A-9224-75D9-BA50BED59A56}"/>
              </a:ext>
            </a:extLst>
          </p:cNvPr>
          <p:cNvPicPr>
            <a:picLocks noChangeAspect="1"/>
          </p:cNvPicPr>
          <p:nvPr/>
        </p:nvPicPr>
        <p:blipFill>
          <a:blip r:embed="rId2"/>
          <a:stretch>
            <a:fillRect/>
          </a:stretch>
        </p:blipFill>
        <p:spPr>
          <a:xfrm>
            <a:off x="2308065" y="1873790"/>
            <a:ext cx="7575869" cy="3835032"/>
          </a:xfrm>
          <a:prstGeom prst="rect">
            <a:avLst/>
          </a:prstGeom>
        </p:spPr>
      </p:pic>
    </p:spTree>
    <p:extLst>
      <p:ext uri="{BB962C8B-B14F-4D97-AF65-F5344CB8AC3E}">
        <p14:creationId xmlns:p14="http://schemas.microsoft.com/office/powerpoint/2010/main" val="711006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F227D1-B6E6-AFF6-D178-DE45BDED031B}"/>
              </a:ext>
            </a:extLst>
          </p:cNvPr>
          <p:cNvSpPr>
            <a:spLocks noGrp="1"/>
          </p:cNvSpPr>
          <p:nvPr>
            <p:ph type="title"/>
          </p:nvPr>
        </p:nvSpPr>
        <p:spPr>
          <a:xfrm>
            <a:off x="1151897" y="2066543"/>
            <a:ext cx="4482784" cy="2060613"/>
          </a:xfrm>
        </p:spPr>
        <p:txBody>
          <a:bodyPr>
            <a:noAutofit/>
          </a:bodyPr>
          <a:lstStyle/>
          <a:p>
            <a:r>
              <a:rPr lang="en-US" sz="4400" dirty="0"/>
              <a:t>PROTOCOLS INVOLVED:</a:t>
            </a:r>
            <a:endParaRPr lang="en-IN" sz="4400" dirty="0"/>
          </a:p>
        </p:txBody>
      </p:sp>
    </p:spTree>
    <p:extLst>
      <p:ext uri="{BB962C8B-B14F-4D97-AF65-F5344CB8AC3E}">
        <p14:creationId xmlns:p14="http://schemas.microsoft.com/office/powerpoint/2010/main" val="2029958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7D52-B982-50E6-F7DD-2082110CBD49}"/>
              </a:ext>
            </a:extLst>
          </p:cNvPr>
          <p:cNvSpPr>
            <a:spLocks noGrp="1"/>
          </p:cNvSpPr>
          <p:nvPr>
            <p:ph type="title"/>
          </p:nvPr>
        </p:nvSpPr>
        <p:spPr/>
        <p:txBody>
          <a:bodyPr/>
          <a:lstStyle/>
          <a:p>
            <a:r>
              <a:rPr lang="en-US" dirty="0"/>
              <a:t>HTTP PROTOCOL</a:t>
            </a:r>
            <a:endParaRPr lang="en-IN" dirty="0"/>
          </a:p>
        </p:txBody>
      </p:sp>
      <p:sp>
        <p:nvSpPr>
          <p:cNvPr id="3" name="Content Placeholder 2">
            <a:extLst>
              <a:ext uri="{FF2B5EF4-FFF2-40B4-BE49-F238E27FC236}">
                <a16:creationId xmlns:a16="http://schemas.microsoft.com/office/drawing/2014/main" id="{615A8830-CA20-96D3-9C87-FF80FB19A9CB}"/>
              </a:ext>
            </a:extLst>
          </p:cNvPr>
          <p:cNvSpPr>
            <a:spLocks noGrp="1"/>
          </p:cNvSpPr>
          <p:nvPr>
            <p:ph idx="1"/>
          </p:nvPr>
        </p:nvSpPr>
        <p:spPr/>
        <p:txBody>
          <a:bodyPr>
            <a:normAutofit fontScale="77500" lnSpcReduction="20000"/>
          </a:bodyPr>
          <a:lstStyle/>
          <a:p>
            <a:r>
              <a:rPr lang="en-US" dirty="0"/>
              <a:t>Flask Routes: Flask routes are defined to handle HTTP requests. The / route renders the index template, which is the main web page. The /on route invokes the </a:t>
            </a:r>
            <a:r>
              <a:rPr lang="en-US" dirty="0" err="1"/>
              <a:t>line_following</a:t>
            </a:r>
            <a:r>
              <a:rPr lang="en-US" dirty="0"/>
              <a:t>() function, initiating the line-following behavior. The /off route calls the </a:t>
            </a:r>
            <a:r>
              <a:rPr lang="en-US" dirty="0" err="1"/>
              <a:t>stopAll</a:t>
            </a:r>
            <a:r>
              <a:rPr lang="en-US" dirty="0"/>
              <a:t>() function to stop the motors.</a:t>
            </a:r>
          </a:p>
          <a:p>
            <a:pPr marL="0" indent="0">
              <a:buNone/>
            </a:pPr>
            <a:endParaRPr lang="en-US" dirty="0"/>
          </a:p>
          <a:p>
            <a:r>
              <a:rPr lang="en-US" dirty="0"/>
              <a:t>Starting the Flask Application: The if __name__ == '__main__' block ensures that the Flask application runs only if the script is executed directly. It starts the Flask application and sets the host to '0.0.0.0', allowing it to be accessible from any network interface.</a:t>
            </a:r>
          </a:p>
          <a:p>
            <a:endParaRPr lang="en-US" dirty="0"/>
          </a:p>
          <a:p>
            <a:r>
              <a:rPr lang="en-US" dirty="0"/>
              <a:t>Cleaning up GPIO: The </a:t>
            </a:r>
            <a:r>
              <a:rPr lang="en-US" dirty="0" err="1"/>
              <a:t>gpio.cleanup</a:t>
            </a:r>
            <a:r>
              <a:rPr lang="en-US" dirty="0"/>
              <a:t>() function is called to release the GPIO pins and reset them to their default state when the program is terminated.</a:t>
            </a:r>
            <a:endParaRPr lang="en-IN" dirty="0"/>
          </a:p>
        </p:txBody>
      </p:sp>
    </p:spTree>
    <p:extLst>
      <p:ext uri="{BB962C8B-B14F-4D97-AF65-F5344CB8AC3E}">
        <p14:creationId xmlns:p14="http://schemas.microsoft.com/office/powerpoint/2010/main" val="14042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1841-0A46-3AFC-9955-AECD489C26B3}"/>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DA0AF03D-7B31-2B19-0887-63873CCF4EC2}"/>
              </a:ext>
            </a:extLst>
          </p:cNvPr>
          <p:cNvSpPr>
            <a:spLocks noGrp="1"/>
          </p:cNvSpPr>
          <p:nvPr>
            <p:ph idx="1"/>
          </p:nvPr>
        </p:nvSpPr>
        <p:spPr/>
        <p:txBody>
          <a:bodyPr/>
          <a:lstStyle/>
          <a:p>
            <a:pPr marL="514350" indent="-514350">
              <a:buFont typeface="+mj-lt"/>
              <a:buAutoNum type="arabicPeriod"/>
            </a:pPr>
            <a:r>
              <a:rPr lang="en-US" dirty="0"/>
              <a:t>COMPENENTS USED</a:t>
            </a:r>
          </a:p>
          <a:p>
            <a:pPr marL="514350" indent="-514350">
              <a:buFont typeface="+mj-lt"/>
              <a:buAutoNum type="arabicPeriod"/>
            </a:pPr>
            <a:r>
              <a:rPr lang="en-US" dirty="0"/>
              <a:t>CIRCUIT CONNECTION</a:t>
            </a:r>
          </a:p>
          <a:p>
            <a:pPr marL="514350" indent="-514350">
              <a:buFont typeface="+mj-lt"/>
              <a:buAutoNum type="arabicPeriod"/>
            </a:pPr>
            <a:r>
              <a:rPr lang="en-US" dirty="0"/>
              <a:t>WORKING PRINCIPLE</a:t>
            </a:r>
          </a:p>
          <a:p>
            <a:pPr marL="514350" indent="-514350">
              <a:buFont typeface="+mj-lt"/>
              <a:buAutoNum type="arabicPeriod"/>
            </a:pPr>
            <a:r>
              <a:rPr lang="en-US" dirty="0"/>
              <a:t>WORKING WITH RASPBERRY PI</a:t>
            </a:r>
          </a:p>
          <a:p>
            <a:pPr marL="514350" indent="-514350">
              <a:buFont typeface="+mj-lt"/>
              <a:buAutoNum type="arabicPeriod"/>
            </a:pPr>
            <a:r>
              <a:rPr lang="en-US" dirty="0"/>
              <a:t>PROTOCOLS INVOLVED IN RASPBERRY PI3</a:t>
            </a:r>
          </a:p>
          <a:p>
            <a:pPr marL="514350" indent="-514350">
              <a:buFont typeface="+mj-lt"/>
              <a:buAutoNum type="arabicPeriod"/>
            </a:pPr>
            <a:r>
              <a:rPr lang="en-US" dirty="0"/>
              <a:t>CODE IMPLEMENTATION</a:t>
            </a:r>
          </a:p>
          <a:p>
            <a:pPr marL="514350" indent="-514350">
              <a:buFont typeface="+mj-lt"/>
              <a:buAutoNum type="arabicPeriod"/>
            </a:pPr>
            <a:r>
              <a:rPr lang="en-US" dirty="0"/>
              <a:t>PROTOCOLS USED IN LINE FOLLOWING ROBOT</a:t>
            </a:r>
          </a:p>
          <a:p>
            <a:pPr marL="0" indent="0">
              <a:buNone/>
            </a:pPr>
            <a:endParaRPr lang="en-US" dirty="0"/>
          </a:p>
          <a:p>
            <a:pPr marL="514350" indent="-514350">
              <a:buFont typeface="+mj-lt"/>
              <a:buAutoNum type="arabicPeriod"/>
            </a:pPr>
            <a:endParaRPr lang="en-US" dirty="0"/>
          </a:p>
          <a:p>
            <a:pPr marL="0" indent="0">
              <a:buNone/>
            </a:pPr>
            <a:endParaRPr lang="en-IN" dirty="0"/>
          </a:p>
        </p:txBody>
      </p:sp>
    </p:spTree>
    <p:extLst>
      <p:ext uri="{BB962C8B-B14F-4D97-AF65-F5344CB8AC3E}">
        <p14:creationId xmlns:p14="http://schemas.microsoft.com/office/powerpoint/2010/main" val="2369704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A8830-CA20-96D3-9C87-FF80FB19A9CB}"/>
              </a:ext>
            </a:extLst>
          </p:cNvPr>
          <p:cNvSpPr>
            <a:spLocks noGrp="1"/>
          </p:cNvSpPr>
          <p:nvPr>
            <p:ph idx="1"/>
          </p:nvPr>
        </p:nvSpPr>
        <p:spPr>
          <a:xfrm>
            <a:off x="556054" y="444843"/>
            <a:ext cx="10797746" cy="5727357"/>
          </a:xfrm>
        </p:spPr>
        <p:txBody>
          <a:bodyPr>
            <a:normAutofit fontScale="70000" lnSpcReduction="20000"/>
          </a:bodyPr>
          <a:lstStyle/>
          <a:p>
            <a:r>
              <a:rPr lang="en-US" dirty="0"/>
              <a:t>The HTTP (Hypertext Transfer Protocol) is an application-layer protocol that defines how clients and servers communicate over the web.</a:t>
            </a:r>
          </a:p>
          <a:p>
            <a:r>
              <a:rPr lang="en-US" dirty="0"/>
              <a:t>When a client (web browser) sends an HTTP request to a server (Raspberry Pi), it includes a request method (e.g., GET, POST) and a URL path.</a:t>
            </a:r>
          </a:p>
          <a:p>
            <a:r>
              <a:rPr lang="en-US" dirty="0"/>
              <a:t>The Flask routes in the code define the URL paths and associate them with specific functions (index(), </a:t>
            </a:r>
            <a:r>
              <a:rPr lang="en-US" dirty="0" err="1"/>
              <a:t>turn_on</a:t>
            </a:r>
            <a:r>
              <a:rPr lang="en-US" dirty="0"/>
              <a:t>(), </a:t>
            </a:r>
            <a:r>
              <a:rPr lang="en-US" dirty="0" err="1"/>
              <a:t>turn_off</a:t>
            </a:r>
            <a:r>
              <a:rPr lang="en-US" dirty="0"/>
              <a:t>()).</a:t>
            </a:r>
          </a:p>
          <a:p>
            <a:r>
              <a:rPr lang="en-US" dirty="0"/>
              <a:t>When the client accesses the root URL /, the index() function is called, and the </a:t>
            </a:r>
            <a:r>
              <a:rPr lang="en-US" dirty="0" err="1"/>
              <a:t>render_template</a:t>
            </a:r>
            <a:r>
              <a:rPr lang="en-US" dirty="0"/>
              <a:t>() method returns the contents of the index.html template.</a:t>
            </a:r>
          </a:p>
          <a:p>
            <a:r>
              <a:rPr lang="en-US" dirty="0"/>
              <a:t>When the client accesses the /on URL, the </a:t>
            </a:r>
            <a:r>
              <a:rPr lang="en-US" dirty="0" err="1"/>
              <a:t>turn_on</a:t>
            </a:r>
            <a:r>
              <a:rPr lang="en-US" dirty="0"/>
              <a:t>() function is called, and it invokes the </a:t>
            </a:r>
            <a:r>
              <a:rPr lang="en-US" dirty="0" err="1"/>
              <a:t>line_following</a:t>
            </a:r>
            <a:r>
              <a:rPr lang="en-US" dirty="0"/>
              <a:t>() function, initiating the line-following behavior.</a:t>
            </a:r>
          </a:p>
          <a:p>
            <a:r>
              <a:rPr lang="en-US" dirty="0"/>
              <a:t>When the client accesses the /off URL, the </a:t>
            </a:r>
            <a:r>
              <a:rPr lang="en-US" dirty="0" err="1"/>
              <a:t>turn_off</a:t>
            </a:r>
            <a:r>
              <a:rPr lang="en-US" dirty="0"/>
              <a:t>() function is called, and it stops the motors by invoking the </a:t>
            </a:r>
            <a:r>
              <a:rPr lang="en-US" dirty="0" err="1"/>
              <a:t>stopAll</a:t>
            </a:r>
            <a:r>
              <a:rPr lang="en-US" dirty="0"/>
              <a:t>() function.</a:t>
            </a:r>
          </a:p>
          <a:p>
            <a:r>
              <a:rPr lang="en-US" dirty="0"/>
              <a:t>The Flask framework handles the HTTP requests and responses, allowing communication between the client and server based on the defined routes.</a:t>
            </a:r>
          </a:p>
          <a:p>
            <a:r>
              <a:rPr lang="en-US" dirty="0"/>
              <a:t>Overall, the HTTP protocol is used to handle client-server communication, enabling control of the Raspberry Pi's motors through HTTP requests triggered by accessing specific URLs.</a:t>
            </a:r>
            <a:endParaRPr lang="en-IN" dirty="0"/>
          </a:p>
        </p:txBody>
      </p:sp>
    </p:spTree>
    <p:extLst>
      <p:ext uri="{BB962C8B-B14F-4D97-AF65-F5344CB8AC3E}">
        <p14:creationId xmlns:p14="http://schemas.microsoft.com/office/powerpoint/2010/main" val="367674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5C44E-C095-37BF-8CE9-E3D029D1B5C9}"/>
              </a:ext>
            </a:extLst>
          </p:cNvPr>
          <p:cNvSpPr>
            <a:spLocks noGrp="1"/>
          </p:cNvSpPr>
          <p:nvPr>
            <p:ph type="title"/>
          </p:nvPr>
        </p:nvSpPr>
        <p:spPr>
          <a:xfrm>
            <a:off x="1399031" y="2523744"/>
            <a:ext cx="4081273" cy="1453896"/>
          </a:xfrm>
        </p:spPr>
        <p:txBody>
          <a:bodyPr/>
          <a:lstStyle/>
          <a:p>
            <a:r>
              <a:rPr lang="en-US" dirty="0"/>
              <a:t>COMPONENTS USED</a:t>
            </a:r>
            <a:endParaRPr lang="en-IN" dirty="0"/>
          </a:p>
        </p:txBody>
      </p:sp>
      <p:sp>
        <p:nvSpPr>
          <p:cNvPr id="7" name="TextBox 6">
            <a:extLst>
              <a:ext uri="{FF2B5EF4-FFF2-40B4-BE49-F238E27FC236}">
                <a16:creationId xmlns:a16="http://schemas.microsoft.com/office/drawing/2014/main" id="{5C50119F-EAC1-7004-2B1A-2C96FD3B9D20}"/>
              </a:ext>
            </a:extLst>
          </p:cNvPr>
          <p:cNvSpPr txBox="1"/>
          <p:nvPr/>
        </p:nvSpPr>
        <p:spPr>
          <a:xfrm>
            <a:off x="5894173" y="834646"/>
            <a:ext cx="4201297" cy="4832092"/>
          </a:xfrm>
          <a:prstGeom prst="rect">
            <a:avLst/>
          </a:prstGeom>
          <a:noFill/>
        </p:spPr>
        <p:txBody>
          <a:bodyPr wrap="square" rtlCol="0">
            <a:spAutoFit/>
          </a:bodyPr>
          <a:lstStyle/>
          <a:p>
            <a:pPr marL="342900" indent="-342900">
              <a:buFont typeface="Wingdings" panose="05000000000000000000" pitchFamily="2" charset="2"/>
              <a:buChar char="q"/>
            </a:pPr>
            <a:r>
              <a:rPr lang="en-US" sz="2800" dirty="0"/>
              <a:t>Raspberry Pi 3</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IR Sensor (2) </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DC Gear Motor (2) </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JUMPER WIRES</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L298n Motor Driver  </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Chaises (robot body) </a:t>
            </a:r>
            <a:endParaRPr lang="en-IN" sz="2800" dirty="0"/>
          </a:p>
        </p:txBody>
      </p:sp>
    </p:spTree>
    <p:extLst>
      <p:ext uri="{BB962C8B-B14F-4D97-AF65-F5344CB8AC3E}">
        <p14:creationId xmlns:p14="http://schemas.microsoft.com/office/powerpoint/2010/main" val="2111362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97D235-E420-69D0-B3BC-50A9DC268469}"/>
              </a:ext>
            </a:extLst>
          </p:cNvPr>
          <p:cNvSpPr>
            <a:spLocks noGrp="1"/>
          </p:cNvSpPr>
          <p:nvPr>
            <p:ph type="title"/>
          </p:nvPr>
        </p:nvSpPr>
        <p:spPr>
          <a:xfrm>
            <a:off x="395416" y="1248279"/>
            <a:ext cx="4090087" cy="964074"/>
          </a:xfrm>
        </p:spPr>
        <p:txBody>
          <a:bodyPr>
            <a:normAutofit fontScale="90000"/>
          </a:bodyPr>
          <a:lstStyle/>
          <a:p>
            <a:r>
              <a:rPr lang="en-US" dirty="0"/>
              <a:t>RASPBERRY PI 3</a:t>
            </a:r>
            <a:endParaRPr lang="en-IN" dirty="0"/>
          </a:p>
        </p:txBody>
      </p:sp>
      <p:sp>
        <p:nvSpPr>
          <p:cNvPr id="7" name="Text Placeholder 6">
            <a:extLst>
              <a:ext uri="{FF2B5EF4-FFF2-40B4-BE49-F238E27FC236}">
                <a16:creationId xmlns:a16="http://schemas.microsoft.com/office/drawing/2014/main" id="{9E4CE0F0-C7F1-72A8-8CD1-6B23D1D19ADC}"/>
              </a:ext>
            </a:extLst>
          </p:cNvPr>
          <p:cNvSpPr>
            <a:spLocks noGrp="1"/>
          </p:cNvSpPr>
          <p:nvPr>
            <p:ph type="body" sz="half" idx="2"/>
          </p:nvPr>
        </p:nvSpPr>
        <p:spPr>
          <a:xfrm>
            <a:off x="6757001" y="1890830"/>
            <a:ext cx="5039583" cy="3608342"/>
          </a:xfrm>
        </p:spPr>
        <p:txBody>
          <a:bodyPr>
            <a:normAutofit/>
          </a:bodyPr>
          <a:lstStyle/>
          <a:p>
            <a:pPr marL="285750" indent="-285750">
              <a:buFont typeface="Wingdings" panose="05000000000000000000" pitchFamily="2" charset="2"/>
              <a:buChar char="q"/>
            </a:pPr>
            <a:r>
              <a:rPr lang="en-US" sz="2400" b="0" i="0" dirty="0">
                <a:effectLst/>
                <a:latin typeface="Söhne"/>
              </a:rPr>
              <a:t>The boards are typically credit card-sized and contain all the essential components of a computer, including </a:t>
            </a:r>
          </a:p>
          <a:p>
            <a:pPr marL="285750" indent="-285750">
              <a:buFont typeface="Wingdings" panose="05000000000000000000" pitchFamily="2" charset="2"/>
              <a:buChar char="q"/>
            </a:pPr>
            <a:r>
              <a:rPr lang="en-US" sz="2400" b="0" i="0" dirty="0">
                <a:effectLst/>
                <a:latin typeface="Söhne"/>
              </a:rPr>
              <a:t>a processor </a:t>
            </a:r>
          </a:p>
          <a:p>
            <a:pPr marL="285750" indent="-285750">
              <a:buFont typeface="Wingdings" panose="05000000000000000000" pitchFamily="2" charset="2"/>
              <a:buChar char="q"/>
            </a:pPr>
            <a:r>
              <a:rPr lang="en-US" sz="2400" b="0" i="0" dirty="0">
                <a:effectLst/>
                <a:latin typeface="Söhne"/>
              </a:rPr>
              <a:t>Memory</a:t>
            </a:r>
          </a:p>
          <a:p>
            <a:pPr marL="285750" indent="-285750">
              <a:buFont typeface="Wingdings" panose="05000000000000000000" pitchFamily="2" charset="2"/>
              <a:buChar char="q"/>
            </a:pPr>
            <a:r>
              <a:rPr lang="en-US" sz="2400" b="0" i="0" dirty="0">
                <a:effectLst/>
                <a:latin typeface="Söhne"/>
              </a:rPr>
              <a:t>input/output (I/O) ports</a:t>
            </a:r>
          </a:p>
          <a:p>
            <a:pPr marL="285750" indent="-285750">
              <a:buFont typeface="Wingdings" panose="05000000000000000000" pitchFamily="2" charset="2"/>
              <a:buChar char="q"/>
            </a:pPr>
            <a:r>
              <a:rPr lang="en-US" sz="2400" b="0" i="0" dirty="0">
                <a:effectLst/>
                <a:latin typeface="Söhne"/>
              </a:rPr>
              <a:t>storage </a:t>
            </a:r>
            <a:endParaRPr lang="en-IN" sz="2400" dirty="0"/>
          </a:p>
        </p:txBody>
      </p:sp>
      <p:pic>
        <p:nvPicPr>
          <p:cNvPr id="1026" name="Picture 2" descr="Raspberry Pi 3 Model B 1 GB RAM">
            <a:extLst>
              <a:ext uri="{FF2B5EF4-FFF2-40B4-BE49-F238E27FC236}">
                <a16:creationId xmlns:a16="http://schemas.microsoft.com/office/drawing/2014/main" id="{9461CF80-F861-A4A4-3910-39F47FB59F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416" y="2718317"/>
            <a:ext cx="5039585" cy="3608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500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97D235-E420-69D0-B3BC-50A9DC268469}"/>
              </a:ext>
            </a:extLst>
          </p:cNvPr>
          <p:cNvSpPr>
            <a:spLocks noGrp="1"/>
          </p:cNvSpPr>
          <p:nvPr>
            <p:ph type="title"/>
          </p:nvPr>
        </p:nvSpPr>
        <p:spPr/>
        <p:txBody>
          <a:bodyPr/>
          <a:lstStyle/>
          <a:p>
            <a:r>
              <a:rPr lang="en-US" dirty="0"/>
              <a:t>IR SENSOR</a:t>
            </a:r>
            <a:endParaRPr lang="en-IN" dirty="0"/>
          </a:p>
        </p:txBody>
      </p:sp>
      <p:sp>
        <p:nvSpPr>
          <p:cNvPr id="7" name="Text Placeholder 6">
            <a:extLst>
              <a:ext uri="{FF2B5EF4-FFF2-40B4-BE49-F238E27FC236}">
                <a16:creationId xmlns:a16="http://schemas.microsoft.com/office/drawing/2014/main" id="{9E4CE0F0-C7F1-72A8-8CD1-6B23D1D19ADC}"/>
              </a:ext>
            </a:extLst>
          </p:cNvPr>
          <p:cNvSpPr>
            <a:spLocks noGrp="1"/>
          </p:cNvSpPr>
          <p:nvPr>
            <p:ph type="body" sz="half" idx="2"/>
          </p:nvPr>
        </p:nvSpPr>
        <p:spPr>
          <a:xfrm>
            <a:off x="6437313" y="2193880"/>
            <a:ext cx="5499313" cy="3925618"/>
          </a:xfrm>
        </p:spPr>
        <p:txBody>
          <a:bodyPr>
            <a:normAutofit fontScale="25000" lnSpcReduction="20000"/>
          </a:bodyPr>
          <a:lstStyle/>
          <a:p>
            <a:pPr marL="285750" indent="-285750">
              <a:buFont typeface="Wingdings" panose="05000000000000000000" pitchFamily="2" charset="2"/>
              <a:buChar char="q"/>
            </a:pPr>
            <a:r>
              <a:rPr lang="en-US" sz="7200" b="0" i="0" dirty="0">
                <a:effectLst/>
                <a:latin typeface="Söhne"/>
              </a:rPr>
              <a:t>IR sensor is often used to detect the presence or absence of infrared light emitted by an IR LED. </a:t>
            </a:r>
          </a:p>
          <a:p>
            <a:pPr marL="285750" indent="-285750">
              <a:buFont typeface="Wingdings" panose="05000000000000000000" pitchFamily="2" charset="2"/>
              <a:buChar char="q"/>
            </a:pPr>
            <a:r>
              <a:rPr lang="en-US" sz="7200" b="0" i="0" dirty="0">
                <a:effectLst/>
                <a:latin typeface="Söhne"/>
              </a:rPr>
              <a:t>The basic principle behind an IR sensor is that it emits infrared light and then measures the intensity of the reflected light. </a:t>
            </a:r>
          </a:p>
          <a:p>
            <a:pPr marL="285750" indent="-285750">
              <a:buFont typeface="Wingdings" panose="05000000000000000000" pitchFamily="2" charset="2"/>
              <a:buChar char="q"/>
            </a:pPr>
            <a:r>
              <a:rPr lang="en-US" sz="7200" b="0" i="0" dirty="0">
                <a:effectLst/>
                <a:latin typeface="Söhne"/>
              </a:rPr>
              <a:t>If an object is present in front of the sensor, it will reflect the emitted infrared light back to the sensor, resulting in a detected signal.</a:t>
            </a:r>
          </a:p>
          <a:p>
            <a:pPr marL="285750" indent="-285750">
              <a:buFont typeface="Wingdings" panose="05000000000000000000" pitchFamily="2" charset="2"/>
              <a:buChar char="q"/>
            </a:pPr>
            <a:r>
              <a:rPr lang="en-US" sz="7200" b="0" i="0" dirty="0">
                <a:effectLst/>
                <a:latin typeface="Söhne"/>
              </a:rPr>
              <a:t>To interface an IR sensor with a Raspberry Pi, you typically connect the sensor's output pin to one of the GPIO (General Purpose Input/Output) pins on the Raspberry Pi.</a:t>
            </a:r>
          </a:p>
          <a:p>
            <a:pPr marL="285750" indent="-285750">
              <a:buFont typeface="Wingdings" panose="05000000000000000000" pitchFamily="2" charset="2"/>
              <a:buChar char="q"/>
            </a:pPr>
            <a:r>
              <a:rPr lang="en-US" sz="7200" b="0" i="0" dirty="0">
                <a:effectLst/>
                <a:latin typeface="Söhne"/>
              </a:rPr>
              <a:t>The sensor's power supply and ground pins are connected to the appropriate power and ground pins on the Raspberry Pi as well.</a:t>
            </a:r>
          </a:p>
          <a:p>
            <a:pPr marL="285750" indent="-285750">
              <a:buFont typeface="Wingdings" panose="05000000000000000000" pitchFamily="2" charset="2"/>
              <a:buChar char="q"/>
            </a:pPr>
            <a:endParaRPr lang="en-US" sz="2600" b="0" i="0" dirty="0">
              <a:effectLst/>
              <a:latin typeface="Söhne"/>
            </a:endParaRPr>
          </a:p>
          <a:p>
            <a:pPr marL="285750" indent="-285750">
              <a:buFont typeface="Wingdings" panose="05000000000000000000" pitchFamily="2" charset="2"/>
              <a:buChar char="q"/>
            </a:pPr>
            <a:endParaRPr lang="en-US" dirty="0">
              <a:latin typeface="Söhne"/>
            </a:endParaRPr>
          </a:p>
        </p:txBody>
      </p:sp>
      <p:pic>
        <p:nvPicPr>
          <p:cNvPr id="2050" name="Picture 2" descr="ERH India (Pack of 1)Sensor Module Infrared Sensor IR sensor module  proximity sensor Electronic Components Electronic Hobby Kit Price in India  - Buy ERH India (Pack of 1)Sensor Module Infrared Sensor IR">
            <a:extLst>
              <a:ext uri="{FF2B5EF4-FFF2-40B4-BE49-F238E27FC236}">
                <a16:creationId xmlns:a16="http://schemas.microsoft.com/office/drawing/2014/main" id="{E6F269BB-D5EC-1CCA-A9AE-F85DE3D347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2613" y="3843401"/>
            <a:ext cx="3886200" cy="2670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769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97D235-E420-69D0-B3BC-50A9DC268469}"/>
              </a:ext>
            </a:extLst>
          </p:cNvPr>
          <p:cNvSpPr>
            <a:spLocks noGrp="1"/>
          </p:cNvSpPr>
          <p:nvPr>
            <p:ph type="title"/>
          </p:nvPr>
        </p:nvSpPr>
        <p:spPr>
          <a:xfrm>
            <a:off x="756614" y="0"/>
            <a:ext cx="3886200" cy="2953512"/>
          </a:xfrm>
        </p:spPr>
        <p:txBody>
          <a:bodyPr/>
          <a:lstStyle/>
          <a:p>
            <a:r>
              <a:rPr lang="en-US" dirty="0"/>
              <a:t>L298N MOTOR DRIVER</a:t>
            </a:r>
            <a:endParaRPr lang="en-IN" dirty="0"/>
          </a:p>
        </p:txBody>
      </p:sp>
      <p:sp>
        <p:nvSpPr>
          <p:cNvPr id="7" name="Text Placeholder 6">
            <a:extLst>
              <a:ext uri="{FF2B5EF4-FFF2-40B4-BE49-F238E27FC236}">
                <a16:creationId xmlns:a16="http://schemas.microsoft.com/office/drawing/2014/main" id="{9E4CE0F0-C7F1-72A8-8CD1-6B23D1D19ADC}"/>
              </a:ext>
            </a:extLst>
          </p:cNvPr>
          <p:cNvSpPr>
            <a:spLocks noGrp="1"/>
          </p:cNvSpPr>
          <p:nvPr>
            <p:ph type="body" sz="half" idx="2"/>
          </p:nvPr>
        </p:nvSpPr>
        <p:spPr>
          <a:xfrm>
            <a:off x="6462113" y="1918077"/>
            <a:ext cx="5499227" cy="4047950"/>
          </a:xfrm>
        </p:spPr>
        <p:txBody>
          <a:bodyPr>
            <a:normAutofit fontScale="62500" lnSpcReduction="20000"/>
          </a:bodyPr>
          <a:lstStyle/>
          <a:p>
            <a:pPr marL="342900" indent="-342900" algn="l">
              <a:buFont typeface="Wingdings" panose="05000000000000000000" pitchFamily="2" charset="2"/>
              <a:buChar char="q"/>
            </a:pPr>
            <a:r>
              <a:rPr lang="en-US" sz="2300" b="0" i="0" dirty="0">
                <a:effectLst/>
                <a:latin typeface="Söhne"/>
              </a:rPr>
              <a:t>The L298N is a popular dual H-bridge motor driver IC that can be used to control the speed and direction of DC motors. </a:t>
            </a:r>
          </a:p>
          <a:p>
            <a:pPr marL="342900" indent="-342900" algn="l">
              <a:buFont typeface="Wingdings" panose="05000000000000000000" pitchFamily="2" charset="2"/>
              <a:buChar char="q"/>
            </a:pPr>
            <a:r>
              <a:rPr lang="en-US" sz="2300" b="0" i="0" dirty="0">
                <a:effectLst/>
                <a:latin typeface="Söhne"/>
              </a:rPr>
              <a:t>The L298N can handle a wide range of voltages and currents, making it suitable for driving motors with different specifications. </a:t>
            </a:r>
          </a:p>
          <a:p>
            <a:pPr marL="342900" indent="-342900" algn="l">
              <a:buFont typeface="Wingdings" panose="05000000000000000000" pitchFamily="2" charset="2"/>
              <a:buChar char="q"/>
            </a:pPr>
            <a:r>
              <a:rPr lang="en-US" sz="2300" b="0" i="0" dirty="0">
                <a:effectLst/>
                <a:latin typeface="Söhne"/>
              </a:rPr>
              <a:t>It has two H-bridge channels, which means it can control two motors independently or a single motor with bidirectional control.</a:t>
            </a:r>
          </a:p>
          <a:p>
            <a:pPr marL="342900" indent="-342900" algn="l">
              <a:buFont typeface="Wingdings" panose="05000000000000000000" pitchFamily="2" charset="2"/>
              <a:buChar char="q"/>
            </a:pPr>
            <a:r>
              <a:rPr lang="en-US" sz="2300" b="0" i="0" dirty="0">
                <a:effectLst/>
                <a:latin typeface="Söhne"/>
              </a:rPr>
              <a:t>To use the L298N motor driver with a Raspberry Pi, you typically need to connect the motor driver to the GPIO pins of the Raspberry Pi and provide an external power supply for the motors. </a:t>
            </a:r>
          </a:p>
          <a:p>
            <a:pPr marL="342900" indent="-342900" algn="l">
              <a:buFont typeface="Wingdings" panose="05000000000000000000" pitchFamily="2" charset="2"/>
              <a:buChar char="q"/>
            </a:pPr>
            <a:r>
              <a:rPr lang="en-IN" sz="2200" b="0" i="0" dirty="0">
                <a:effectLst/>
                <a:latin typeface="Söhne Mono"/>
              </a:rPr>
              <a:t>Raspberry Pi                  L298N Motor Driver </a:t>
            </a:r>
          </a:p>
          <a:p>
            <a:pPr algn="l"/>
            <a:r>
              <a:rPr lang="en-IN" sz="2200" b="0" i="0" dirty="0">
                <a:effectLst/>
                <a:latin typeface="Söhne Mono"/>
              </a:rPr>
              <a:t>           GPIO Pin (IN1) -----------&gt; IN1 </a:t>
            </a:r>
          </a:p>
          <a:p>
            <a:pPr algn="l"/>
            <a:r>
              <a:rPr lang="en-IN" sz="2200" b="0" i="0" dirty="0">
                <a:effectLst/>
                <a:latin typeface="Söhne Mono"/>
              </a:rPr>
              <a:t>           GPIO Pin (IN2) -----------&gt; IN2 </a:t>
            </a:r>
          </a:p>
          <a:p>
            <a:pPr algn="l"/>
            <a:r>
              <a:rPr lang="en-IN" sz="2200" b="0" i="0" dirty="0">
                <a:effectLst/>
                <a:latin typeface="Söhne Mono"/>
              </a:rPr>
              <a:t>           GPIO Pin (PWM) -----------&gt; ENA </a:t>
            </a:r>
          </a:p>
          <a:p>
            <a:pPr algn="l"/>
            <a:r>
              <a:rPr lang="en-IN" sz="2200" b="0" i="0" dirty="0">
                <a:effectLst/>
                <a:latin typeface="Söhne Mono"/>
              </a:rPr>
              <a:t>           GND    ----------------------&gt; GND</a:t>
            </a:r>
          </a:p>
          <a:p>
            <a:pPr algn="l"/>
            <a:r>
              <a:rPr lang="en-IN" sz="2200" b="0" i="0" dirty="0">
                <a:effectLst/>
                <a:latin typeface="Söhne Mono"/>
              </a:rPr>
              <a:t>           +5V      ----------------------&gt; VCC</a:t>
            </a:r>
            <a:endParaRPr lang="en-IN" sz="2200" dirty="0"/>
          </a:p>
        </p:txBody>
      </p:sp>
      <p:pic>
        <p:nvPicPr>
          <p:cNvPr id="3074" name="Picture 2" descr="Introduction to L298 - The Engineering Projects">
            <a:extLst>
              <a:ext uri="{FF2B5EF4-FFF2-40B4-BE49-F238E27FC236}">
                <a16:creationId xmlns:a16="http://schemas.microsoft.com/office/drawing/2014/main" id="{D046DBB2-52A4-7373-5EA1-5A3411D7E38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4014" r="42443" b="9152"/>
          <a:stretch/>
        </p:blipFill>
        <p:spPr bwMode="auto">
          <a:xfrm>
            <a:off x="756614" y="3062251"/>
            <a:ext cx="3719855" cy="3141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22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97D235-E420-69D0-B3BC-50A9DC268469}"/>
              </a:ext>
            </a:extLst>
          </p:cNvPr>
          <p:cNvSpPr>
            <a:spLocks noGrp="1"/>
          </p:cNvSpPr>
          <p:nvPr>
            <p:ph type="title"/>
          </p:nvPr>
        </p:nvSpPr>
        <p:spPr/>
        <p:txBody>
          <a:bodyPr/>
          <a:lstStyle/>
          <a:p>
            <a:r>
              <a:rPr lang="en-US" dirty="0"/>
              <a:t>MOTORS:</a:t>
            </a:r>
            <a:endParaRPr lang="en-IN" dirty="0"/>
          </a:p>
        </p:txBody>
      </p:sp>
      <p:sp>
        <p:nvSpPr>
          <p:cNvPr id="7" name="Text Placeholder 6">
            <a:extLst>
              <a:ext uri="{FF2B5EF4-FFF2-40B4-BE49-F238E27FC236}">
                <a16:creationId xmlns:a16="http://schemas.microsoft.com/office/drawing/2014/main" id="{9E4CE0F0-C7F1-72A8-8CD1-6B23D1D19ADC}"/>
              </a:ext>
            </a:extLst>
          </p:cNvPr>
          <p:cNvSpPr>
            <a:spLocks noGrp="1"/>
          </p:cNvSpPr>
          <p:nvPr>
            <p:ph type="body" sz="half" idx="2"/>
          </p:nvPr>
        </p:nvSpPr>
        <p:spPr>
          <a:xfrm>
            <a:off x="6239690" y="960120"/>
            <a:ext cx="5952310" cy="2468880"/>
          </a:xfrm>
        </p:spPr>
        <p:txBody>
          <a:bodyPr>
            <a:noAutofit/>
          </a:bodyPr>
          <a:lstStyle/>
          <a:p>
            <a:pPr marL="285750" indent="-285750">
              <a:buFont typeface="Wingdings" panose="05000000000000000000" pitchFamily="2" charset="2"/>
              <a:buChar char="q"/>
            </a:pPr>
            <a:r>
              <a:rPr lang="en-US" sz="1800" b="0" i="0" dirty="0">
                <a:effectLst/>
                <a:latin typeface="Söhne"/>
              </a:rPr>
              <a:t>A DC geared motor, also known as a DC gear motor, combines a DC motor with a gearbox. </a:t>
            </a:r>
          </a:p>
          <a:p>
            <a:pPr marL="285750" indent="-285750">
              <a:buFont typeface="Wingdings" panose="05000000000000000000" pitchFamily="2" charset="2"/>
              <a:buChar char="q"/>
            </a:pPr>
            <a:r>
              <a:rPr lang="en-US" sz="1800" b="0" i="0" dirty="0">
                <a:effectLst/>
                <a:latin typeface="Söhne"/>
              </a:rPr>
              <a:t>The gearbox is used to reduce the speed of the motor while increasing torque output. </a:t>
            </a:r>
          </a:p>
          <a:p>
            <a:pPr marL="285750" indent="-285750">
              <a:buFont typeface="Wingdings" panose="05000000000000000000" pitchFamily="2" charset="2"/>
              <a:buChar char="q"/>
            </a:pPr>
            <a:r>
              <a:rPr lang="en-US" sz="1800" b="0" i="0" dirty="0">
                <a:effectLst/>
                <a:latin typeface="Söhne"/>
              </a:rPr>
              <a:t>This type of motor is commonly used in applications that require precise control over speed and high torque, such as robotics, automation, and industrial equipment.</a:t>
            </a:r>
          </a:p>
          <a:p>
            <a:pPr marL="285750" indent="-285750">
              <a:buFont typeface="Wingdings" panose="05000000000000000000" pitchFamily="2" charset="2"/>
              <a:buChar char="q"/>
            </a:pPr>
            <a:r>
              <a:rPr lang="en-US" sz="1800" b="0" i="0" dirty="0">
                <a:effectLst/>
                <a:latin typeface="Söhne"/>
              </a:rPr>
              <a:t>When it comes to controlling a DC geared motor, following these general steps:</a:t>
            </a:r>
          </a:p>
          <a:p>
            <a:r>
              <a:rPr lang="en-IN" sz="1800" b="0" i="0" dirty="0">
                <a:effectLst/>
                <a:latin typeface="Söhne"/>
              </a:rPr>
              <a:t>Power Supply</a:t>
            </a:r>
          </a:p>
          <a:p>
            <a:r>
              <a:rPr lang="en-IN" sz="1800" b="0" i="0" dirty="0">
                <a:effectLst/>
                <a:latin typeface="Söhne"/>
              </a:rPr>
              <a:t>Motor Driver</a:t>
            </a:r>
          </a:p>
          <a:p>
            <a:r>
              <a:rPr lang="en-IN" sz="1800" b="0" i="0" dirty="0">
                <a:effectLst/>
                <a:latin typeface="Söhne"/>
              </a:rPr>
              <a:t>Control Signals</a:t>
            </a:r>
            <a:endParaRPr lang="en-IN" sz="1800" dirty="0">
              <a:latin typeface="Söhne"/>
            </a:endParaRPr>
          </a:p>
          <a:p>
            <a:r>
              <a:rPr lang="en-IN" sz="1800" b="0" i="0" dirty="0">
                <a:effectLst/>
                <a:latin typeface="Söhne"/>
              </a:rPr>
              <a:t>GPIO Connections</a:t>
            </a:r>
          </a:p>
          <a:p>
            <a:r>
              <a:rPr lang="en-IN" sz="1800" b="0" i="0" dirty="0">
                <a:effectLst/>
                <a:latin typeface="Söhne"/>
              </a:rPr>
              <a:t>Programming</a:t>
            </a:r>
            <a:endParaRPr lang="en-IN" sz="2400" dirty="0"/>
          </a:p>
        </p:txBody>
      </p:sp>
      <p:pic>
        <p:nvPicPr>
          <p:cNvPr id="4098" name="Picture 2" descr="OLatus DC BO Motor Dual shaft Smart Car Robot Gear Motor for Arduino (2  Pieces) : Amazon.in: Industrial &amp; Scientific">
            <a:extLst>
              <a:ext uri="{FF2B5EF4-FFF2-40B4-BE49-F238E27FC236}">
                <a16:creationId xmlns:a16="http://schemas.microsoft.com/office/drawing/2014/main" id="{3F1512F7-4FC4-BA22-02A3-65574B81F8C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46" t="17835" r="2986" b="14717"/>
          <a:stretch/>
        </p:blipFill>
        <p:spPr bwMode="auto">
          <a:xfrm>
            <a:off x="481913" y="3744097"/>
            <a:ext cx="4429073" cy="2372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89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97D235-E420-69D0-B3BC-50A9DC268469}"/>
              </a:ext>
            </a:extLst>
          </p:cNvPr>
          <p:cNvSpPr>
            <a:spLocks noGrp="1"/>
          </p:cNvSpPr>
          <p:nvPr>
            <p:ph type="title"/>
          </p:nvPr>
        </p:nvSpPr>
        <p:spPr>
          <a:xfrm>
            <a:off x="719309" y="497730"/>
            <a:ext cx="3886200" cy="2953512"/>
          </a:xfrm>
        </p:spPr>
        <p:txBody>
          <a:bodyPr/>
          <a:lstStyle/>
          <a:p>
            <a:r>
              <a:rPr lang="en-US" dirty="0"/>
              <a:t>JUMPER WIRES:</a:t>
            </a:r>
            <a:endParaRPr lang="en-IN" dirty="0"/>
          </a:p>
        </p:txBody>
      </p:sp>
      <p:sp>
        <p:nvSpPr>
          <p:cNvPr id="7" name="Text Placeholder 6">
            <a:extLst>
              <a:ext uri="{FF2B5EF4-FFF2-40B4-BE49-F238E27FC236}">
                <a16:creationId xmlns:a16="http://schemas.microsoft.com/office/drawing/2014/main" id="{9E4CE0F0-C7F1-72A8-8CD1-6B23D1D19ADC}"/>
              </a:ext>
            </a:extLst>
          </p:cNvPr>
          <p:cNvSpPr>
            <a:spLocks noGrp="1"/>
          </p:cNvSpPr>
          <p:nvPr>
            <p:ph type="body" sz="half" idx="2"/>
          </p:nvPr>
        </p:nvSpPr>
        <p:spPr>
          <a:xfrm>
            <a:off x="6280685" y="2347745"/>
            <a:ext cx="5396450" cy="2468880"/>
          </a:xfrm>
        </p:spPr>
        <p:txBody>
          <a:bodyPr>
            <a:normAutofit fontScale="25000" lnSpcReduction="20000"/>
          </a:bodyPr>
          <a:lstStyle/>
          <a:p>
            <a:pPr marL="342900" indent="-342900" algn="l">
              <a:buFont typeface="Wingdings" panose="05000000000000000000" pitchFamily="2" charset="2"/>
              <a:buChar char="q"/>
            </a:pPr>
            <a:r>
              <a:rPr lang="en-US" sz="6400" b="0" i="0" dirty="0">
                <a:effectLst/>
                <a:latin typeface="Söhne"/>
              </a:rPr>
              <a:t>Jumper wires are electrical wires with connectors at each end, typically used for connecting components on a breadboard or between different electronic modules.</a:t>
            </a:r>
          </a:p>
          <a:p>
            <a:pPr marL="342900" indent="-342900" algn="l">
              <a:buFont typeface="Wingdings" panose="05000000000000000000" pitchFamily="2" charset="2"/>
              <a:buChar char="q"/>
            </a:pPr>
            <a:r>
              <a:rPr lang="en-US" sz="6400" b="0" i="0" dirty="0">
                <a:effectLst/>
                <a:latin typeface="Söhne"/>
              </a:rPr>
              <a:t>Jumper wires are commonly used in electronics and prototyping projects, including those involving the Raspberry Pi. </a:t>
            </a:r>
          </a:p>
          <a:p>
            <a:pPr marL="342900" indent="-342900" algn="l">
              <a:buFont typeface="Wingdings" panose="05000000000000000000" pitchFamily="2" charset="2"/>
              <a:buChar char="q"/>
            </a:pPr>
            <a:r>
              <a:rPr lang="en-US" sz="6400" b="0" i="0" dirty="0">
                <a:effectLst/>
                <a:latin typeface="Söhne"/>
              </a:rPr>
              <a:t>They provide a convenient way to establish electrical connections between various components, such as connecting sensors, actuators, LEDs, and other modules to a microcontroller or development board.</a:t>
            </a:r>
          </a:p>
          <a:p>
            <a:endParaRPr lang="en-IN" dirty="0"/>
          </a:p>
        </p:txBody>
      </p:sp>
      <p:pic>
        <p:nvPicPr>
          <p:cNvPr id="5122" name="Picture 2" descr="4110-40 Kitronik | 4110-40, 200mm Jumper Wire Breadboard Jumper Wire in  Black, Blue, Brown, Green, Grey, Orange, Purple, Red, White, Yellow |  204-8241 | RS Components">
            <a:extLst>
              <a:ext uri="{FF2B5EF4-FFF2-40B4-BE49-F238E27FC236}">
                <a16:creationId xmlns:a16="http://schemas.microsoft.com/office/drawing/2014/main" id="{7F264BC0-6277-0D72-8E1C-A6AC517A336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936" t="11002" r="4668" b="11832"/>
          <a:stretch/>
        </p:blipFill>
        <p:spPr bwMode="auto">
          <a:xfrm>
            <a:off x="719309" y="3429000"/>
            <a:ext cx="3459891" cy="295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834225"/>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Brush</Template>
  <TotalTime>261</TotalTime>
  <Words>1702</Words>
  <Application>Microsoft Office PowerPoint</Application>
  <PresentationFormat>Widescreen</PresentationFormat>
  <Paragraphs>120</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Century Gothic</vt:lpstr>
      <vt:lpstr>Elephant</vt:lpstr>
      <vt:lpstr>Lato</vt:lpstr>
      <vt:lpstr>Söhne</vt:lpstr>
      <vt:lpstr>Söhne Mono</vt:lpstr>
      <vt:lpstr>Wingdings</vt:lpstr>
      <vt:lpstr>BrushVTI</vt:lpstr>
      <vt:lpstr>PROJECT TITLE:  Line Follower Robot using Raspberry Pi 3 </vt:lpstr>
      <vt:lpstr>IMPLEMENTATION SUMMARY:</vt:lpstr>
      <vt:lpstr>OVERVIEW:</vt:lpstr>
      <vt:lpstr>COMPONENTS USED</vt:lpstr>
      <vt:lpstr>RASPBERRY PI 3</vt:lpstr>
      <vt:lpstr>IR SENSOR</vt:lpstr>
      <vt:lpstr>L298N MOTOR DRIVER</vt:lpstr>
      <vt:lpstr>MOTORS:</vt:lpstr>
      <vt:lpstr>JUMPER WIRES:</vt:lpstr>
      <vt:lpstr>POWER SOURCE</vt:lpstr>
      <vt:lpstr>WORKING PRINCIPLE:</vt:lpstr>
      <vt:lpstr>Working principle:</vt:lpstr>
      <vt:lpstr>PowerPoint Presentation</vt:lpstr>
      <vt:lpstr>PowerPoint Presentation</vt:lpstr>
      <vt:lpstr>CIRCUIT DIAGRAM:</vt:lpstr>
      <vt:lpstr>Robot picture:</vt:lpstr>
      <vt:lpstr>WORKING WITH RASPBERRY PI:</vt:lpstr>
      <vt:lpstr>How to install:</vt:lpstr>
      <vt:lpstr>HOW RASPBERRY COMMUNICATES ?</vt:lpstr>
      <vt:lpstr>When Raspberry Pi communicates with a laptop over Wi-Fi, several protocols come into play:</vt:lpstr>
      <vt:lpstr>PowerPoint Presentation</vt:lpstr>
      <vt:lpstr>CODE:</vt:lpstr>
      <vt:lpstr>Required libraries and IO pins allocation:</vt:lpstr>
      <vt:lpstr>Controlling the motors:</vt:lpstr>
      <vt:lpstr>Main program:</vt:lpstr>
      <vt:lpstr>HTML CODE FOR TEMPLATE:</vt:lpstr>
      <vt:lpstr>TURN ON/OFF BUTTONS:</vt:lpstr>
      <vt:lpstr>PROTOCOLS INVOLVED:</vt:lpstr>
      <vt:lpstr>HTTP PROTOCOL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21AIE205  Introduction to Computer Networks  Mentor: B. Ganga Gowri</dc:title>
  <dc:creator>Marreddy Mohit Sasank Reddy - [CB.EN.U4AIE21031]</dc:creator>
  <cp:lastModifiedBy>B. Harish Balaji - [CB.EN.U4AIE21007]</cp:lastModifiedBy>
  <cp:revision>11</cp:revision>
  <dcterms:created xsi:type="dcterms:W3CDTF">2023-06-20T12:23:02Z</dcterms:created>
  <dcterms:modified xsi:type="dcterms:W3CDTF">2023-10-07T12:27:40Z</dcterms:modified>
</cp:coreProperties>
</file>