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81" r:id="rId9"/>
    <p:sldId id="282" r:id="rId10"/>
    <p:sldId id="291" r:id="rId11"/>
    <p:sldId id="283" r:id="rId12"/>
    <p:sldId id="284" r:id="rId13"/>
    <p:sldId id="285" r:id="rId14"/>
    <p:sldId id="292" r:id="rId15"/>
    <p:sldId id="286" r:id="rId16"/>
    <p:sldId id="287" r:id="rId17"/>
    <p:sldId id="288" r:id="rId18"/>
    <p:sldId id="289" r:id="rId19"/>
    <p:sldId id="290" r:id="rId20"/>
    <p:sldId id="268" r:id="rId21"/>
    <p:sldId id="278" r:id="rId2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F8ADA4-DEB6-4387-8AEE-EA1F5DA7B9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4F173E-4A05-4F9C-AF8A-27FCB028BF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C7E9BB-00AC-490E-B064-7D30322EA0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22EDB2-5EAA-4983-97D7-363E1979832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4C894-5642-41ED-AA69-37A2E10423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560A1E-2A11-40CA-A1EA-CFE4F88356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211FDD-33C6-4D6C-93AF-50D9467EDA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9989A0-72EB-4233-8FD1-1948D128546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3026BC-EDB7-4C14-A360-D9098F7B62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55A34B-A938-4C34-AFB6-4C1B94EFCC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49A98E-D61A-4ADE-991D-A9DC631A627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9793B6-14CA-4996-8AA0-438B08A464E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BC6744-974F-4FEC-BB5C-3970E90268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3FB3957-CB00-4D54-ABD4-7D05E0049E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0B0FEE-00C2-41B9-942A-E41F3B8F164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65B6F-51BF-4068-BE57-DD7079E678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12C5F3-102E-4AB2-8F2A-0AD878AD37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3A3151-D84A-4AC8-9E3C-CE42BFF25E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1A21D7-B9E8-41C9-B121-800B1DC12D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ED65C8-4F24-4241-B0F6-1164EC7EF7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7DE203-52BD-4410-ABC5-CF52A11047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9FDDE3-7EED-46E1-AA63-B507A5271F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E6529C-EEDF-4165-8A81-48194BC638B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7FD5FE-491D-4264-A0AA-11F20CD80B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25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E0454A9-E912-4879-966D-DB22C0235B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FDB729B-B1FF-440A-8638-505520AF6B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95D1B0-24CA-4F41-BD57-9E02A05135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D9C96A2-4CB6-4AFC-94CC-9C642823D3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07C9BA2-84D8-4F90-9013-7F3DF76647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316F557-A78D-4055-BC07-0A0EE0538B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15BD28-AB2D-4CE0-A50B-0E7DE43753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0E7023D-4298-41F8-8EB8-04FE0D6DEC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A4012FE-8BFB-4BA9-BB24-3B0B09589B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ECF187D-293A-4A6F-ADFF-3E63DC7FC7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398E5D-273A-4332-A5B4-A5628896F2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7EAD78-C26E-4AA7-9E99-07556A7F56E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81040" y="704160"/>
            <a:ext cx="10993320" cy="149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48200" y="3081600"/>
            <a:ext cx="11265120" cy="330984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342360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81040" y="2414880"/>
            <a:ext cx="3423600" cy="397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42960" y="640080"/>
            <a:ext cx="3702960" cy="575136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46720" y="640080"/>
            <a:ext cx="3702960" cy="575136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-1">
                <a:solidFill>
                  <a:srgbClr val="404040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404040"/>
                </a:solidFill>
                <a:latin typeface="Gill Sans MT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2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404040"/>
                </a:solidFill>
                <a:latin typeface="Gill Sans MT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EF13D-3645-4B75-8EBA-B6C4BA5936B5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04040"/>
                </a:solidFill>
                <a:latin typeface="Gill Sans MT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404040"/>
                </a:solidFill>
                <a:latin typeface="Gill Sans MT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404040"/>
                </a:solidFill>
                <a:latin typeface="Gill Sans MT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>
                <a:solidFill>
                  <a:srgbClr val="404040"/>
                </a:solidFill>
                <a:latin typeface="Gill Sans MT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>
                <a:solidFill>
                  <a:srgbClr val="404040"/>
                </a:solidFill>
                <a:latin typeface="Gill Sans MT"/>
              </a:rPr>
              <a:t>Fifth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ftr" idx="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-1">
                <a:solidFill>
                  <a:srgbClr val="404040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404040"/>
                </a:solidFill>
                <a:latin typeface="Gill Sans MT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404040"/>
                </a:solidFill>
                <a:latin typeface="Gill Sans MT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EFF90A-5566-4336-B09B-91A82B289EFA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Rectangle 10"/>
          <p:cNvSpPr/>
          <p:nvPr/>
        </p:nvSpPr>
        <p:spPr>
          <a:xfrm>
            <a:off x="638640" y="457200"/>
            <a:ext cx="351072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ftr" idx="7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-1">
                <a:solidFill>
                  <a:srgbClr val="404040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404040"/>
                </a:solidFill>
                <a:latin typeface="Gill Sans MT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57320" y="0"/>
            <a:ext cx="7534440" cy="685764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dt" idx="8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404040"/>
                </a:solidFill>
                <a:latin typeface="Gill Sans MT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F943EC-1DB1-42F7-AFD7-C6392F9DF97C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4640" y="1463400"/>
            <a:ext cx="10993320" cy="149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9600" b="0" strike="noStrike" spc="-1" dirty="0">
                <a:solidFill>
                  <a:srgbClr val="000000"/>
                </a:solidFill>
                <a:latin typeface="Gill Sans MT"/>
              </a:rPr>
              <a:t>21MAT301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94640" y="3653640"/>
            <a:ext cx="10993320" cy="46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404040"/>
                </a:solidFill>
                <a:latin typeface="Gill Sans MT"/>
              </a:rPr>
              <a:t> Mathematics For Intelligent Systems - 5​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0" name="TextBox 5"/>
          <p:cNvSpPr/>
          <p:nvPr/>
        </p:nvSpPr>
        <p:spPr>
          <a:xfrm>
            <a:off x="494640" y="5102280"/>
            <a:ext cx="8550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Gill Sans MT"/>
              </a:rPr>
              <a:t>END SEM PROJECT PRESENTATION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Gill Sans MT"/>
              </a:rPr>
              <a:t>contd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52ECD-CE65-4B1D-AF09-EDF6CF4D7F2A}"/>
              </a:ext>
            </a:extLst>
          </p:cNvPr>
          <p:cNvSpPr txBox="1"/>
          <p:nvPr/>
        </p:nvSpPr>
        <p:spPr>
          <a:xfrm>
            <a:off x="406658" y="1056600"/>
            <a:ext cx="11029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 Kalman Filter Correct: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1F670-D75D-40CF-A203-2FBD23F1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9" y="1585291"/>
            <a:ext cx="7688953" cy="42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2DA24110-CFBA-7827-4D58-3E3E055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Gill Sans MT"/>
              </a:rPr>
              <a:t>contd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6F559-BE5D-6659-FE33-1313302BD747}"/>
              </a:ext>
            </a:extLst>
          </p:cNvPr>
          <p:cNvSpPr txBox="1"/>
          <p:nvPr/>
        </p:nvSpPr>
        <p:spPr>
          <a:xfrm>
            <a:off x="406658" y="1056600"/>
            <a:ext cx="110293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Mouse Event Handling:</a:t>
            </a:r>
          </a:p>
          <a:p>
            <a:r>
              <a:rPr lang="en-IN" dirty="0"/>
              <a:t>   - OpenCV window "</a:t>
            </a:r>
            <a:r>
              <a:rPr lang="en-IN" dirty="0" err="1"/>
              <a:t>KalmanDemo</a:t>
            </a:r>
            <a:r>
              <a:rPr lang="en-IN" dirty="0"/>
              <a:t>" is set up to handle mouse events using `cv2.setMouseCallback`.</a:t>
            </a:r>
          </a:p>
          <a:p>
            <a:r>
              <a:rPr lang="en-IN" dirty="0"/>
              <a:t>   - Left-click initializes the cursor position and velocity, triggering the Kalman Filter initialization.</a:t>
            </a:r>
          </a:p>
          <a:p>
            <a:r>
              <a:rPr lang="en-IN" dirty="0"/>
              <a:t>   - Double-click clears the display, and mouse movement updates the cursor's position.</a:t>
            </a:r>
          </a:p>
          <a:p>
            <a:endParaRPr lang="en-IN" dirty="0"/>
          </a:p>
          <a:p>
            <a:r>
              <a:rPr lang="en-IN" dirty="0"/>
              <a:t>5. Visualization:</a:t>
            </a:r>
          </a:p>
          <a:p>
            <a:r>
              <a:rPr lang="en-IN" dirty="0"/>
              <a:t>   - Display is continuously updated as the cursor moves.</a:t>
            </a:r>
          </a:p>
          <a:p>
            <a:r>
              <a:rPr lang="en-IN" dirty="0"/>
              <a:t>   - </a:t>
            </a:r>
            <a:r>
              <a:rPr lang="en-IN" b="1" dirty="0"/>
              <a:t>Yellow</a:t>
            </a:r>
            <a:r>
              <a:rPr lang="en-IN" dirty="0"/>
              <a:t> circle marks the measured cursor position, while </a:t>
            </a:r>
            <a:r>
              <a:rPr lang="en-IN" b="1" dirty="0"/>
              <a:t>cyan(blue)</a:t>
            </a:r>
            <a:r>
              <a:rPr lang="en-IN" dirty="0"/>
              <a:t> circle marks the estimated position from the Kalman Filter.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6. Dynamic Tracking:</a:t>
            </a:r>
          </a:p>
          <a:p>
            <a:r>
              <a:rPr lang="en-IN" dirty="0"/>
              <a:t>   - Kalman Filter dynamically adjusts predictions, providing smooth and accurate cursor tracking even in the presence of noise.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D02C6-3EE8-5437-8592-F3A942D9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21" y="3288187"/>
            <a:ext cx="4710112" cy="25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Kalman Filter and Optical Flow-based Car Detection and Tracking: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12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CBDA8-06AA-4D5F-B0C1-E5EF3F1B4A53}"/>
              </a:ext>
            </a:extLst>
          </p:cNvPr>
          <p:cNvSpPr txBox="1"/>
          <p:nvPr/>
        </p:nvSpPr>
        <p:spPr>
          <a:xfrm>
            <a:off x="406657" y="1151906"/>
            <a:ext cx="114567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Söhne"/>
              </a:rPr>
              <a:t>1)Kalman Filter Initialization:</a:t>
            </a:r>
          </a:p>
          <a:p>
            <a:endParaRPr lang="en-IN" b="1" dirty="0"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  <a:p>
            <a:endParaRPr lang="en-IN" b="1" dirty="0"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  <a:p>
            <a:endParaRPr lang="en-IN" b="1" dirty="0"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  <a:p>
            <a:endParaRPr lang="en-IN" b="1" dirty="0"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  <a:p>
            <a:endParaRPr lang="en-IN" b="1" dirty="0"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2) Prediction Function (predict):</a:t>
            </a:r>
          </a:p>
          <a:p>
            <a:endParaRPr lang="en-IN" b="1" i="0" dirty="0"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80CF4-C5E4-4708-85A9-90AAC7CA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35" y="1376073"/>
            <a:ext cx="4944165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EFF15-9402-4A0D-BBFB-6160CADC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83" y="4792393"/>
            <a:ext cx="641122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3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Gill Sans MT"/>
              </a:rPr>
              <a:t>contd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C04CF-5B13-40E9-B67A-AD14EA83CF92}"/>
              </a:ext>
            </a:extLst>
          </p:cNvPr>
          <p:cNvSpPr txBox="1"/>
          <p:nvPr/>
        </p:nvSpPr>
        <p:spPr>
          <a:xfrm>
            <a:off x="653143" y="1670966"/>
            <a:ext cx="10957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White Car Detection and 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Convert the frame to HSV and create a mask to detect white cars. Extract white car regions and apply </a:t>
            </a:r>
            <a:r>
              <a:rPr lang="en-IN" dirty="0" err="1"/>
              <a:t>Haar</a:t>
            </a:r>
            <a:r>
              <a:rPr lang="en-IN" dirty="0"/>
              <a:t> Cascade for car detection in those regions.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each detected car: </a:t>
            </a:r>
            <a:r>
              <a:rPr lang="en-IN" b="1" dirty="0"/>
              <a:t>Without Optical Flow</a:t>
            </a:r>
            <a:r>
              <a:rPr lang="en-IN" dirty="0"/>
              <a:t>: Predict the position using Kalman Filter (</a:t>
            </a:r>
            <a:r>
              <a:rPr lang="en-IN" dirty="0" err="1"/>
              <a:t>predicted_position_no_optical_flow</a:t>
            </a:r>
            <a:r>
              <a:rPr lang="en-I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Draw circles at the predicted positions </a:t>
            </a:r>
            <a:r>
              <a:rPr lang="en-IN" b="1" dirty="0"/>
              <a:t>without optical flow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Optical Flow-based Motion Estimation: Use Lucas-</a:t>
            </a:r>
            <a:r>
              <a:rPr lang="en-IN" dirty="0" err="1"/>
              <a:t>Kanade</a:t>
            </a:r>
            <a:r>
              <a:rPr lang="en-IN" dirty="0"/>
              <a:t> optical flow to estimate motion between consecutive frames.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 the Kalman Filter with the mean motion.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 the position using Kalman Filter with optical flow (</a:t>
            </a:r>
            <a:r>
              <a:rPr lang="en-IN" dirty="0" err="1"/>
              <a:t>predicted_position_with_optical_flow</a:t>
            </a:r>
            <a:r>
              <a:rPr lang="en-IN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Draw circles at the predicted positions with optical flow.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Combine Predictions</a:t>
            </a:r>
            <a:r>
              <a:rPr lang="en-IN" dirty="0"/>
              <a:t>: Calculate the resultant position as the average of both predictions. Draw a circle at the resultant position in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 Visualize</a:t>
            </a:r>
            <a:r>
              <a:rPr lang="en-IN" dirty="0"/>
              <a:t>: Draw circles around the detected car and predicted positions.</a:t>
            </a:r>
          </a:p>
        </p:txBody>
      </p:sp>
    </p:spTree>
    <p:extLst>
      <p:ext uri="{BB962C8B-B14F-4D97-AF65-F5344CB8AC3E}">
        <p14:creationId xmlns:p14="http://schemas.microsoft.com/office/powerpoint/2010/main" val="135423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Gill Sans MT"/>
              </a:rPr>
              <a:t>contd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F6FCC-614C-46A8-8D96-717D3A16FA34}"/>
              </a:ext>
            </a:extLst>
          </p:cNvPr>
          <p:cNvSpPr txBox="1"/>
          <p:nvPr/>
        </p:nvSpPr>
        <p:spPr>
          <a:xfrm>
            <a:off x="581399" y="1207669"/>
            <a:ext cx="107081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4.Lucas-Kanade Optical Flow Initialization: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Initialize parameters for Lucas-</a:t>
            </a:r>
            <a:r>
              <a:rPr lang="en-US" b="0" i="0" dirty="0" err="1">
                <a:effectLst/>
                <a:latin typeface="Söhne"/>
              </a:rPr>
              <a:t>Kanade</a:t>
            </a:r>
            <a:r>
              <a:rPr lang="en-US" b="0" i="0" dirty="0">
                <a:effectLst/>
                <a:latin typeface="Söhne"/>
              </a:rPr>
              <a:t> optical flow, such as window size, maximum pyramid level, and termination criteria.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lvl="1" algn="l"/>
            <a:endParaRPr lang="en-US" b="0" i="0" dirty="0">
              <a:effectLst/>
              <a:latin typeface="Söhne"/>
            </a:endParaRPr>
          </a:p>
          <a:p>
            <a:pPr lvl="1" algn="l"/>
            <a:endParaRPr lang="en-US" dirty="0">
              <a:latin typeface="Söhne"/>
            </a:endParaRPr>
          </a:p>
          <a:p>
            <a:pPr lvl="1" algn="l"/>
            <a:endParaRPr lang="en-US" b="0" i="0" dirty="0">
              <a:effectLst/>
              <a:latin typeface="Söhne"/>
            </a:endParaRPr>
          </a:p>
          <a:p>
            <a:pPr lvl="1"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5.Video Capture and Processing: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Open a video capture from a file ('pv_2.mp4').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Read frames from the video, detect and track white cars using Kalman Filter and optical flow, and visualize the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13291-154E-4557-A681-ADC37631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12" y="2137188"/>
            <a:ext cx="742101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Result: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79F56-1278-424E-A3A5-F7997E5E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8" y="1633026"/>
            <a:ext cx="3962953" cy="3886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D8710-10EC-4DC3-99B6-B7F0579A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3026"/>
            <a:ext cx="552527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758249"/>
            <a:ext cx="11029320" cy="1367434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000000"/>
                </a:solidFill>
                <a:latin typeface="Gill Sans MT"/>
              </a:rPr>
              <a:t>Future work: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16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56AA7-4EFB-4A84-97C9-830F938A1D2F}"/>
              </a:ext>
            </a:extLst>
          </p:cNvPr>
          <p:cNvSpPr txBox="1"/>
          <p:nvPr/>
        </p:nvSpPr>
        <p:spPr>
          <a:xfrm>
            <a:off x="406658" y="2125683"/>
            <a:ext cx="70212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1. Improved Object Recognition</a:t>
            </a:r>
          </a:p>
          <a:p>
            <a:r>
              <a:rPr lang="en-IN" dirty="0"/>
              <a:t>2. Dynamic Adaptive Parameters</a:t>
            </a:r>
          </a:p>
          <a:p>
            <a:r>
              <a:rPr lang="en-IN" dirty="0"/>
              <a:t>3. Multi-Object Tracking</a:t>
            </a:r>
          </a:p>
          <a:p>
            <a:r>
              <a:rPr lang="en-IN" dirty="0"/>
              <a:t>4. Integration with Semantic Segmentation</a:t>
            </a:r>
          </a:p>
          <a:p>
            <a:r>
              <a:rPr lang="en-IN" dirty="0"/>
              <a:t>5. Real-time Processing Optimization</a:t>
            </a:r>
          </a:p>
          <a:p>
            <a:r>
              <a:rPr lang="en-IN" dirty="0"/>
              <a:t>6. Adaptive Optical Flow Strategies</a:t>
            </a:r>
          </a:p>
        </p:txBody>
      </p:sp>
    </p:spTree>
    <p:extLst>
      <p:ext uri="{BB962C8B-B14F-4D97-AF65-F5344CB8AC3E}">
        <p14:creationId xmlns:p14="http://schemas.microsoft.com/office/powerpoint/2010/main" val="283473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AA87-9E38-4BCC-9F19-92FC6ABB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A8FE3-A5C6-46E0-B44B-D41E92B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0AAC90E-28A0-41B9-92E0-D4F52124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44287"/>
              </p:ext>
            </p:extLst>
          </p:nvPr>
        </p:nvGraphicFramePr>
        <p:xfrm>
          <a:off x="2032000" y="2346354"/>
          <a:ext cx="8128000" cy="31460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54305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0529066"/>
                    </a:ext>
                  </a:extLst>
                </a:gridCol>
              </a:tblGrid>
              <a:tr h="66787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MARREDDY MOHIT SASANK REDDY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Kalman Filter Cursor Tracking in OpenCV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49196"/>
                  </a:ext>
                </a:extLst>
              </a:tr>
              <a:tr h="67715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YARRAM SRI SATHWIK REDDY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Kalman Filter Trajectory Prediction for Noisy Measurements in 2D Space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36669"/>
                  </a:ext>
                </a:extLst>
              </a:tr>
              <a:tr h="67715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B.HARISH BALAJI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Kalman Filter and Optical Flow-based Car Detection and Tracking: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14810"/>
                  </a:ext>
                </a:extLst>
              </a:tr>
              <a:tr h="67715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PENTYALA SAI VIJAY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Kalman Filter and Optical Flow-based Car Detection and Tracking: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0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394360" y="2365200"/>
            <a:ext cx="7403040" cy="212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0" b="0" strike="noStrike" cap="all" spc="-1">
                <a:solidFill>
                  <a:srgbClr val="404040"/>
                </a:solidFill>
                <a:latin typeface="Gill Sans MT"/>
              </a:rPr>
              <a:t>Thank you</a:t>
            </a:r>
            <a:endParaRPr lang="en-US" sz="8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D42B84-7EDB-472C-95F0-AC06F98EA68E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4163400" cy="595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Members:	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15600" y="1297440"/>
            <a:ext cx="10480320" cy="3669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MARREDDY MOHIT SASANK REDDY CB.EN.U4AIE21031 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 YARRAM SRI SATHWIK REDDY CB.EN.U4AIE21077 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 B.HARISH BALAJI CB.EN.U4AIE21007 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PENTYALA SAI VIJAY KUMAR CB.EN.U4AIE21040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0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CA061A-FFBF-458F-BD6C-67557F6822D4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581040" y="677880"/>
            <a:ext cx="11029320" cy="5502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400" spc="-1" dirty="0">
                <a:solidFill>
                  <a:srgbClr val="404040"/>
                </a:solidFill>
                <a:latin typeface="Gill Sans MT"/>
              </a:rPr>
              <a:t>TOPIC:</a:t>
            </a:r>
          </a:p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404040"/>
                </a:solidFill>
                <a:latin typeface="Gill Sans MT"/>
              </a:rPr>
              <a:t>Trajectory Prediction using Kalman Filter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5F5DE4-3DFF-42EA-B2AD-2EED5EDE7876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KALMAN FILTER: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71A7E-8224-4D6D-8D0A-14EEDDFF586E}"/>
              </a:ext>
            </a:extLst>
          </p:cNvPr>
          <p:cNvSpPr txBox="1"/>
          <p:nvPr/>
        </p:nvSpPr>
        <p:spPr>
          <a:xfrm>
            <a:off x="406658" y="1228738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Kalman Filtering is an algorithm/technique that does state estimation using measurements that are noisy.</a:t>
            </a:r>
          </a:p>
        </p:txBody>
      </p:sp>
      <p:pic>
        <p:nvPicPr>
          <p:cNvPr id="1026" name="Picture 2" descr="An Easy Explanation of Kalman Filter | by Renu Khandelwal | Medium">
            <a:extLst>
              <a:ext uri="{FF2B5EF4-FFF2-40B4-BE49-F238E27FC236}">
                <a16:creationId xmlns:a16="http://schemas.microsoft.com/office/drawing/2014/main" id="{48BFDF37-A18C-48E4-91C8-08F288A0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9" y="855841"/>
            <a:ext cx="5224689" cy="25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37F-77C0-4719-9316-1D3896D8832A}"/>
              </a:ext>
            </a:extLst>
          </p:cNvPr>
          <p:cNvSpPr txBox="1"/>
          <p:nvPr/>
        </p:nvSpPr>
        <p:spPr>
          <a:xfrm>
            <a:off x="406658" y="3842528"/>
            <a:ext cx="108365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It’s a iterative mathematical process that use a set of equations and consecutive data inputs to quickly estimate the true value </a:t>
            </a:r>
            <a:r>
              <a:rPr lang="en-US" sz="2800" dirty="0" err="1"/>
              <a:t>value</a:t>
            </a:r>
            <a:r>
              <a:rPr lang="en-US" sz="2800" dirty="0"/>
              <a:t>, position, velocity </a:t>
            </a:r>
            <a:r>
              <a:rPr lang="en-US" sz="2800" dirty="0" err="1"/>
              <a:t>etc</a:t>
            </a:r>
            <a:r>
              <a:rPr lang="en-US" sz="2800" dirty="0"/>
              <a:t> of the object being measured, when the measured value contain unpredicted or random error, uncertainty or variation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KALMAN FILTER: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5</a:t>
            </a:fld>
            <a:endParaRPr/>
          </a:p>
        </p:txBody>
      </p:sp>
      <p:pic>
        <p:nvPicPr>
          <p:cNvPr id="2050" name="Picture 2" descr="Kalman Filter">
            <a:extLst>
              <a:ext uri="{FF2B5EF4-FFF2-40B4-BE49-F238E27FC236}">
                <a16:creationId xmlns:a16="http://schemas.microsoft.com/office/drawing/2014/main" id="{0CE675C8-E7F0-410A-9C7E-261FFEBC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1455683"/>
            <a:ext cx="6210323" cy="450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C0A69-680C-4F6F-AF63-48F47F887C48}"/>
              </a:ext>
            </a:extLst>
          </p:cNvPr>
          <p:cNvSpPr txBox="1"/>
          <p:nvPr/>
        </p:nvSpPr>
        <p:spPr>
          <a:xfrm>
            <a:off x="7505163" y="2097193"/>
            <a:ext cx="42601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x̂̅_k⁻: Priori state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x̂_k</a:t>
            </a:r>
            <a:r>
              <a:rPr lang="en-US" dirty="0"/>
              <a:t>: Posteriori state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P_k</a:t>
            </a:r>
            <a:r>
              <a:rPr lang="en-US" dirty="0"/>
              <a:t>⁻: Priori estimate covariance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P_k</a:t>
            </a:r>
            <a:r>
              <a:rPr lang="en-US" dirty="0"/>
              <a:t>: Posteriori estimate covariance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A: State transition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B: Control input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u_k</a:t>
            </a:r>
            <a:r>
              <a:rPr lang="en-US" dirty="0"/>
              <a:t>: Control input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K_k</a:t>
            </a:r>
            <a:r>
              <a:rPr lang="en-US" dirty="0"/>
              <a:t>: Kalman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H: Measurement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R: Measurement noise covariance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Q: Process noise covariance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93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8021" y="584635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Heading: Kalman Filter Trajectory Prediction for Noisy Measurements in 2D Space: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9BC4E-862C-4065-8FCB-2FC6F0B9173A}"/>
              </a:ext>
            </a:extLst>
          </p:cNvPr>
          <p:cNvSpPr txBox="1"/>
          <p:nvPr/>
        </p:nvSpPr>
        <p:spPr>
          <a:xfrm>
            <a:off x="368021" y="1657279"/>
            <a:ext cx="10612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1)initialization: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2)Prediction step: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3)Update step: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101ADB-3717-4FBD-A09F-8F159D2E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1" y="1831700"/>
            <a:ext cx="5525271" cy="1533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4BB27A-122D-4222-8854-95055F38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41" y="3935199"/>
            <a:ext cx="5010849" cy="838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DD3A5-B056-4F3A-A326-55245F361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66" y="5540611"/>
            <a:ext cx="778301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9F61-8126-A5CF-42C2-6C3CE402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58" y="105409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Gill Sans MT"/>
              </a:rPr>
              <a:t>contd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46DE9-D3C9-F6F4-E850-8392E87DCE63}"/>
              </a:ext>
            </a:extLst>
          </p:cNvPr>
          <p:cNvSpPr txBox="1"/>
          <p:nvPr/>
        </p:nvSpPr>
        <p:spPr>
          <a:xfrm>
            <a:off x="406658" y="1172861"/>
            <a:ext cx="9916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4)Trajectory prediction: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8BF33-96C4-8134-2618-40E5B6D2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73" y="1092529"/>
            <a:ext cx="7531487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105409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Gill Sans MT"/>
              </a:rPr>
              <a:t>contd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7E535-D428-458C-95A0-302AC2EF4743}"/>
              </a:ext>
            </a:extLst>
          </p:cNvPr>
          <p:cNvSpPr txBox="1"/>
          <p:nvPr/>
        </p:nvSpPr>
        <p:spPr>
          <a:xfrm>
            <a:off x="406658" y="1172861"/>
            <a:ext cx="9916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5)Plotting: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using matplotlib</a:t>
            </a:r>
          </a:p>
          <a:p>
            <a:endParaRPr lang="en-US" dirty="0"/>
          </a:p>
          <a:p>
            <a:r>
              <a:rPr lang="en-US" dirty="0"/>
              <a:t>6)</a:t>
            </a:r>
            <a:r>
              <a:rPr lang="en-US" b="1" dirty="0"/>
              <a:t>Outcome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C2AD3D-6397-4A51-84DD-9E114787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0" y="2379416"/>
            <a:ext cx="4809475" cy="36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6658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Kalman Filter Cursor Tracking in OpenCV: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1AF83-03E4-4F5C-AD4D-5A71170C73F1}"/>
              </a:ext>
            </a:extLst>
          </p:cNvPr>
          <p:cNvSpPr txBox="1"/>
          <p:nvPr/>
        </p:nvSpPr>
        <p:spPr>
          <a:xfrm>
            <a:off x="406658" y="1056600"/>
            <a:ext cx="116942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Initialization:</a:t>
            </a:r>
          </a:p>
          <a:p>
            <a:r>
              <a:rPr lang="en-IN" dirty="0"/>
              <a:t>   - Kalman Filter is initialized with matrices A, H, Q, R, initial state, and initial covariance matrix (P).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2. Kalman Filter Predict: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C793C-8D4B-4BA5-B43F-69B7D0B6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48" y="1731062"/>
            <a:ext cx="6387377" cy="2360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A0825-6776-4D12-9B88-3A7CDE1F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51" y="4778574"/>
            <a:ext cx="7059611" cy="18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2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754</TotalTime>
  <Words>793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Gill Sans MT</vt:lpstr>
      <vt:lpstr>Söhne</vt:lpstr>
      <vt:lpstr>Times New Roman</vt:lpstr>
      <vt:lpstr>Wingdings 2</vt:lpstr>
      <vt:lpstr>Office Theme</vt:lpstr>
      <vt:lpstr>Office Theme</vt:lpstr>
      <vt:lpstr>Office Theme</vt:lpstr>
      <vt:lpstr>Office Theme</vt:lpstr>
      <vt:lpstr>21MAT301</vt:lpstr>
      <vt:lpstr>Members: </vt:lpstr>
      <vt:lpstr>PowerPoint Presentation</vt:lpstr>
      <vt:lpstr>KALMAN FILTER:</vt:lpstr>
      <vt:lpstr>KALMAN FILTER:</vt:lpstr>
      <vt:lpstr>Heading: Kalman Filter Trajectory Prediction for Noisy Measurements in 2D Space:</vt:lpstr>
      <vt:lpstr>contd:</vt:lpstr>
      <vt:lpstr>contd:</vt:lpstr>
      <vt:lpstr>Kalman Filter Cursor Tracking in OpenCV:</vt:lpstr>
      <vt:lpstr>contd:</vt:lpstr>
      <vt:lpstr>contd:</vt:lpstr>
      <vt:lpstr>Kalman Filter and Optical Flow-based Car Detection and Tracking:</vt:lpstr>
      <vt:lpstr>contd:</vt:lpstr>
      <vt:lpstr>contd:</vt:lpstr>
      <vt:lpstr>Result:</vt:lpstr>
      <vt:lpstr>Future work:</vt:lpstr>
      <vt:lpstr>CONTRIBUTION: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DEHAZING</dc:title>
  <dc:subject/>
  <dc:creator>Marreddy Mohit Sasank Reddy - [CB.EN.U4AIE21031]</dc:creator>
  <dc:description/>
  <cp:lastModifiedBy>Marreddy Mohit Sasank Reddy - [CB.EN.U4AIE21031]</cp:lastModifiedBy>
  <cp:revision>62</cp:revision>
  <dcterms:created xsi:type="dcterms:W3CDTF">2023-12-18T09:05:23Z</dcterms:created>
  <dcterms:modified xsi:type="dcterms:W3CDTF">2023-12-27T06:53:16Z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21</vt:i4>
  </property>
</Properties>
</file>