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B050-9797-BDAE-4DD4-2F804505F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E1BA4-53CA-3690-3BE0-227C6671E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C6BED-B791-A335-CDD1-50B0F326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D4C5E-B2BA-4A4A-BEDA-4535089E11A1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3C496-C7B1-3C02-6835-87BF114F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3E1C3-5443-6136-BA0D-CFD3D507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1D49-5A68-4DF5-9B7C-E1D9A8AD8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44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96D5-CC63-1A62-C6D9-18B06BFA5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0165D-848A-CD7F-FD8C-66E4D9DBA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5E35-2B1A-5791-4B9C-2534B963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D4C5E-B2BA-4A4A-BEDA-4535089E11A1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3B744-0AB8-3117-5124-AC845607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13A37-90F6-55EC-6420-50D3A8F1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1D49-5A68-4DF5-9B7C-E1D9A8AD8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13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7B2812-729C-AF8B-443A-6F12586D9C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B7592-29EA-1462-1C12-D44DC27F5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95D40-29C9-31ED-B6E1-B2A92AD1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D4C5E-B2BA-4A4A-BEDA-4535089E11A1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E74A3-9259-20F7-C3B9-FA327A99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B07A0-F8C8-DC1C-06A0-0851539B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1D49-5A68-4DF5-9B7C-E1D9A8AD8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24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F59D3-804C-0534-6836-9EFD0015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DA62-1A6E-4DF8-F027-AEFC232B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D586A-81B0-5B5B-2ED2-FB7193A0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D4C5E-B2BA-4A4A-BEDA-4535089E11A1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32B28-54A7-6E5E-0818-CEC4A178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9E169-7A46-3119-ECDB-33FB4E93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1D49-5A68-4DF5-9B7C-E1D9A8AD8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04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D1F2-1F8B-D950-901C-99C9C9900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62749-DFAD-22E5-7569-FA21C4225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9261C-95BF-E878-2B46-BDD2F116A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D4C5E-B2BA-4A4A-BEDA-4535089E11A1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D3E1F-F899-8EC4-C0D5-9884EFD40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54B90-ED27-4993-DAC1-64A98A87D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1D49-5A68-4DF5-9B7C-E1D9A8AD8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87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DF505-B5F6-B249-AA4E-7FA521722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21631-56F8-E19D-D6BD-4BB0CD0B4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A8638-42BB-74C4-8924-FFB681F87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001C2-6C17-7E09-B5E6-C9BB6D9D7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D4C5E-B2BA-4A4A-BEDA-4535089E11A1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19576-B666-403B-428F-831A89CB8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2DDB7-30FC-2BB5-E7D7-EC6B91D07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1D49-5A68-4DF5-9B7C-E1D9A8AD8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01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8A11-C4F1-488A-63C2-9F36A685D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65D9E-75CE-311C-E3F9-C1CB88C01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7310B-AB22-5BB5-C352-97BAF04C4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42372-E369-2B48-6A83-DA9276D03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32F05-DC3D-3BD2-1080-6A26B34B7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65DC5-8C8E-B0A8-63EB-291A85123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D4C5E-B2BA-4A4A-BEDA-4535089E11A1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6512A-4107-2E54-0E39-4FF6A7FE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ABDBE4-E6B1-3552-B363-FA4773B0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1D49-5A68-4DF5-9B7C-E1D9A8AD8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54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31978-E92A-72A4-0159-7A9A6520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5D793-17DE-075B-5A11-DF2645454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D4C5E-B2BA-4A4A-BEDA-4535089E11A1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19340-456E-5D64-F440-C5E54C986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A8DA8-1E55-D054-2852-FB5A6D92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1D49-5A68-4DF5-9B7C-E1D9A8AD8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72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AF8714-58B1-80DE-3026-AB36BA25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D4C5E-B2BA-4A4A-BEDA-4535089E11A1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074F7-CD98-B38D-1E7C-610DA8A4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29D46-2776-D857-02CE-B3E88AE8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1D49-5A68-4DF5-9B7C-E1D9A8AD8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47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14136-D133-9E7C-2D94-3F784B61C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546E0-0AA1-6EB2-9D81-798B89F8F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F36AF-5FDE-679E-A72B-2CB918ECB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79399-BA77-53C7-7532-71C69C6F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D4C5E-B2BA-4A4A-BEDA-4535089E11A1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28DED-DDE3-94C8-AE1B-C692C5ADF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1C0A2-900F-492F-B602-46C684BF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1D49-5A68-4DF5-9B7C-E1D9A8AD8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34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ADEC-C670-7ADB-1540-18BB4F0DD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341F4-1F41-6035-6EE6-D4520B4A5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ACAFB-E663-C9BC-74E0-6A3F6CDAA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EAB97-DA0E-4F5A-8229-E34B4B24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D4C5E-B2BA-4A4A-BEDA-4535089E11A1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5198C-1D03-9CDD-C336-D4CC645DA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76471-2B59-8D9C-0AA0-9047EC61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1D49-5A68-4DF5-9B7C-E1D9A8AD8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09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E47E3-58DB-140F-5237-7556B170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E5844-AC60-59D5-FB20-7F6467E10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8496-2D4F-DAC0-C6FF-1A125EAD7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D4C5E-B2BA-4A4A-BEDA-4535089E11A1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D36DB-77A8-9868-87C5-00EB844BE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5DD68-A06B-B5B6-04E0-7908B7304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61D49-5A68-4DF5-9B7C-E1D9A8AD8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33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B666-F47D-34DC-5023-926D7D4147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Paradigms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B4AF8-601D-04B1-4484-72EA9B89E8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Building blocks from different programming languages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26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AA8E3F-95A8-20EC-DE9B-AA8EAD296E29}"/>
              </a:ext>
            </a:extLst>
          </p:cNvPr>
          <p:cNvSpPr/>
          <p:nvPr/>
        </p:nvSpPr>
        <p:spPr>
          <a:xfrm>
            <a:off x="399657" y="3584187"/>
            <a:ext cx="1408923" cy="5492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Procedure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7C6269-B661-32C1-89E9-3141935B60AF}"/>
              </a:ext>
            </a:extLst>
          </p:cNvPr>
          <p:cNvSpPr/>
          <p:nvPr/>
        </p:nvSpPr>
        <p:spPr>
          <a:xfrm>
            <a:off x="399657" y="4177142"/>
            <a:ext cx="1408923" cy="5492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Declarative 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6E901A-12A8-DEC1-DD18-8153286590A3}"/>
              </a:ext>
            </a:extLst>
          </p:cNvPr>
          <p:cNvSpPr/>
          <p:nvPr/>
        </p:nvSpPr>
        <p:spPr>
          <a:xfrm>
            <a:off x="404320" y="609017"/>
            <a:ext cx="1408923" cy="5492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Imperative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EB4F0-9B28-6E2D-B19F-87F98F99EF39}"/>
              </a:ext>
            </a:extLst>
          </p:cNvPr>
          <p:cNvSpPr/>
          <p:nvPr/>
        </p:nvSpPr>
        <p:spPr>
          <a:xfrm>
            <a:off x="399658" y="1206109"/>
            <a:ext cx="1408923" cy="5492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OOP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6CE06B-4D0C-79FC-0B6A-6A46880458F1}"/>
              </a:ext>
            </a:extLst>
          </p:cNvPr>
          <p:cNvSpPr/>
          <p:nvPr/>
        </p:nvSpPr>
        <p:spPr>
          <a:xfrm>
            <a:off x="399658" y="1798055"/>
            <a:ext cx="1408923" cy="5492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Functional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44C421-25B9-4729-E35D-E89135AF2EC9}"/>
              </a:ext>
            </a:extLst>
          </p:cNvPr>
          <p:cNvSpPr/>
          <p:nvPr/>
        </p:nvSpPr>
        <p:spPr>
          <a:xfrm>
            <a:off x="399658" y="2395148"/>
            <a:ext cx="1408923" cy="5492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Aspect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9935AF-93A8-1C07-B0C8-508A81DEB2A3}"/>
              </a:ext>
            </a:extLst>
          </p:cNvPr>
          <p:cNvSpPr/>
          <p:nvPr/>
        </p:nvSpPr>
        <p:spPr>
          <a:xfrm>
            <a:off x="399657" y="2992241"/>
            <a:ext cx="1408923" cy="5492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Driven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A564BE-782B-5A9A-DC9F-94AF738511F9}"/>
              </a:ext>
            </a:extLst>
          </p:cNvPr>
          <p:cNvSpPr/>
          <p:nvPr/>
        </p:nvSpPr>
        <p:spPr>
          <a:xfrm>
            <a:off x="1895257" y="609016"/>
            <a:ext cx="9723120" cy="5791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Using C we can describe how to perform a task, using statements that modify variables and control flow.  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Examples</a:t>
            </a:r>
            <a:r>
              <a:rPr lang="en-US" dirty="0"/>
              <a:t>: C, Java, Python. 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Building blocks</a:t>
            </a:r>
            <a:r>
              <a:rPr lang="en-US" dirty="0"/>
              <a:t>: loops, conditional statements, and functions that modify state.</a:t>
            </a:r>
          </a:p>
        </p:txBody>
      </p:sp>
    </p:spTree>
    <p:extLst>
      <p:ext uri="{BB962C8B-B14F-4D97-AF65-F5344CB8AC3E}">
        <p14:creationId xmlns:p14="http://schemas.microsoft.com/office/powerpoint/2010/main" val="416569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AA8E3F-95A8-20EC-DE9B-AA8EAD296E29}"/>
              </a:ext>
            </a:extLst>
          </p:cNvPr>
          <p:cNvSpPr/>
          <p:nvPr/>
        </p:nvSpPr>
        <p:spPr>
          <a:xfrm>
            <a:off x="399657" y="3584187"/>
            <a:ext cx="1408923" cy="5492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Procedure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7C6269-B661-32C1-89E9-3141935B60AF}"/>
              </a:ext>
            </a:extLst>
          </p:cNvPr>
          <p:cNvSpPr/>
          <p:nvPr/>
        </p:nvSpPr>
        <p:spPr>
          <a:xfrm>
            <a:off x="399657" y="4177142"/>
            <a:ext cx="1408923" cy="5492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Declarative 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6E901A-12A8-DEC1-DD18-8153286590A3}"/>
              </a:ext>
            </a:extLst>
          </p:cNvPr>
          <p:cNvSpPr/>
          <p:nvPr/>
        </p:nvSpPr>
        <p:spPr>
          <a:xfrm>
            <a:off x="404320" y="609017"/>
            <a:ext cx="1408923" cy="5492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Imperative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EB4F0-9B28-6E2D-B19F-87F98F99EF39}"/>
              </a:ext>
            </a:extLst>
          </p:cNvPr>
          <p:cNvSpPr/>
          <p:nvPr/>
        </p:nvSpPr>
        <p:spPr>
          <a:xfrm>
            <a:off x="399658" y="1206109"/>
            <a:ext cx="1408923" cy="5492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OOP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6CE06B-4D0C-79FC-0B6A-6A46880458F1}"/>
              </a:ext>
            </a:extLst>
          </p:cNvPr>
          <p:cNvSpPr/>
          <p:nvPr/>
        </p:nvSpPr>
        <p:spPr>
          <a:xfrm>
            <a:off x="399658" y="1798055"/>
            <a:ext cx="1408923" cy="5492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Functional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44C421-25B9-4729-E35D-E89135AF2EC9}"/>
              </a:ext>
            </a:extLst>
          </p:cNvPr>
          <p:cNvSpPr/>
          <p:nvPr/>
        </p:nvSpPr>
        <p:spPr>
          <a:xfrm>
            <a:off x="399658" y="2395148"/>
            <a:ext cx="1408923" cy="5492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Aspect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9935AF-93A8-1C07-B0C8-508A81DEB2A3}"/>
              </a:ext>
            </a:extLst>
          </p:cNvPr>
          <p:cNvSpPr/>
          <p:nvPr/>
        </p:nvSpPr>
        <p:spPr>
          <a:xfrm>
            <a:off x="399657" y="2992241"/>
            <a:ext cx="1408923" cy="5492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Driven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A564BE-782B-5A9A-DC9F-94AF738511F9}"/>
              </a:ext>
            </a:extLst>
          </p:cNvPr>
          <p:cNvSpPr/>
          <p:nvPr/>
        </p:nvSpPr>
        <p:spPr>
          <a:xfrm>
            <a:off x="1895257" y="609016"/>
            <a:ext cx="9723120" cy="5791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Using OOP, we can organize code into objects that contain data and behavior, using concepts like classes, inheritance, and polymorphism. 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Examples</a:t>
            </a:r>
            <a:r>
              <a:rPr lang="en-US" dirty="0"/>
              <a:t>: Java, C++, Python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Building blocks</a:t>
            </a:r>
            <a:r>
              <a:rPr lang="en-US" dirty="0"/>
              <a:t>: encapsulation, inheritance, and polymorphism.</a:t>
            </a:r>
          </a:p>
        </p:txBody>
      </p:sp>
    </p:spTree>
    <p:extLst>
      <p:ext uri="{BB962C8B-B14F-4D97-AF65-F5344CB8AC3E}">
        <p14:creationId xmlns:p14="http://schemas.microsoft.com/office/powerpoint/2010/main" val="45835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AA8E3F-95A8-20EC-DE9B-AA8EAD296E29}"/>
              </a:ext>
            </a:extLst>
          </p:cNvPr>
          <p:cNvSpPr/>
          <p:nvPr/>
        </p:nvSpPr>
        <p:spPr>
          <a:xfrm>
            <a:off x="399657" y="3584187"/>
            <a:ext cx="1408923" cy="5492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Procedure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7C6269-B661-32C1-89E9-3141935B60AF}"/>
              </a:ext>
            </a:extLst>
          </p:cNvPr>
          <p:cNvSpPr/>
          <p:nvPr/>
        </p:nvSpPr>
        <p:spPr>
          <a:xfrm>
            <a:off x="399657" y="4177142"/>
            <a:ext cx="1408923" cy="5492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Declarative 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6E901A-12A8-DEC1-DD18-8153286590A3}"/>
              </a:ext>
            </a:extLst>
          </p:cNvPr>
          <p:cNvSpPr/>
          <p:nvPr/>
        </p:nvSpPr>
        <p:spPr>
          <a:xfrm>
            <a:off x="404320" y="609017"/>
            <a:ext cx="1408923" cy="5492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Imperative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EB4F0-9B28-6E2D-B19F-87F98F99EF39}"/>
              </a:ext>
            </a:extLst>
          </p:cNvPr>
          <p:cNvSpPr/>
          <p:nvPr/>
        </p:nvSpPr>
        <p:spPr>
          <a:xfrm>
            <a:off x="399658" y="1206109"/>
            <a:ext cx="1408923" cy="5492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OOP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6CE06B-4D0C-79FC-0B6A-6A46880458F1}"/>
              </a:ext>
            </a:extLst>
          </p:cNvPr>
          <p:cNvSpPr/>
          <p:nvPr/>
        </p:nvSpPr>
        <p:spPr>
          <a:xfrm>
            <a:off x="399658" y="1798055"/>
            <a:ext cx="1408923" cy="5492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Functional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44C421-25B9-4729-E35D-E89135AF2EC9}"/>
              </a:ext>
            </a:extLst>
          </p:cNvPr>
          <p:cNvSpPr/>
          <p:nvPr/>
        </p:nvSpPr>
        <p:spPr>
          <a:xfrm>
            <a:off x="399658" y="2395148"/>
            <a:ext cx="1408923" cy="5492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Aspect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9935AF-93A8-1C07-B0C8-508A81DEB2A3}"/>
              </a:ext>
            </a:extLst>
          </p:cNvPr>
          <p:cNvSpPr/>
          <p:nvPr/>
        </p:nvSpPr>
        <p:spPr>
          <a:xfrm>
            <a:off x="399657" y="2992241"/>
            <a:ext cx="1408923" cy="5492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Driven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A564BE-782B-5A9A-DC9F-94AF738511F9}"/>
              </a:ext>
            </a:extLst>
          </p:cNvPr>
          <p:cNvSpPr/>
          <p:nvPr/>
        </p:nvSpPr>
        <p:spPr>
          <a:xfrm>
            <a:off x="1895257" y="609016"/>
            <a:ext cx="9723120" cy="5791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Function Programming emphasizes the use of pure functions. 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Examples</a:t>
            </a:r>
            <a:r>
              <a:rPr lang="en-US" dirty="0"/>
              <a:t>: Haskell, Lisp, Scala. </a:t>
            </a:r>
          </a:p>
          <a:p>
            <a:endParaRPr lang="en-US" dirty="0"/>
          </a:p>
          <a:p>
            <a:r>
              <a:rPr lang="en-US" b="1" dirty="0"/>
              <a:t>Building blocks</a:t>
            </a:r>
            <a:r>
              <a:rPr lang="en-US" dirty="0"/>
              <a:t>: functions as first-class citizens, immutability, and recursion.</a:t>
            </a:r>
          </a:p>
        </p:txBody>
      </p:sp>
    </p:spTree>
    <p:extLst>
      <p:ext uri="{BB962C8B-B14F-4D97-AF65-F5344CB8AC3E}">
        <p14:creationId xmlns:p14="http://schemas.microsoft.com/office/powerpoint/2010/main" val="383082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AA8E3F-95A8-20EC-DE9B-AA8EAD296E29}"/>
              </a:ext>
            </a:extLst>
          </p:cNvPr>
          <p:cNvSpPr/>
          <p:nvPr/>
        </p:nvSpPr>
        <p:spPr>
          <a:xfrm>
            <a:off x="399657" y="3584187"/>
            <a:ext cx="1408923" cy="5492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Procedure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7C6269-B661-32C1-89E9-3141935B60AF}"/>
              </a:ext>
            </a:extLst>
          </p:cNvPr>
          <p:cNvSpPr/>
          <p:nvPr/>
        </p:nvSpPr>
        <p:spPr>
          <a:xfrm>
            <a:off x="399657" y="4177142"/>
            <a:ext cx="1408923" cy="5492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Declarative 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6E901A-12A8-DEC1-DD18-8153286590A3}"/>
              </a:ext>
            </a:extLst>
          </p:cNvPr>
          <p:cNvSpPr/>
          <p:nvPr/>
        </p:nvSpPr>
        <p:spPr>
          <a:xfrm>
            <a:off x="404320" y="609017"/>
            <a:ext cx="1408923" cy="5492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Imperative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EB4F0-9B28-6E2D-B19F-87F98F99EF39}"/>
              </a:ext>
            </a:extLst>
          </p:cNvPr>
          <p:cNvSpPr/>
          <p:nvPr/>
        </p:nvSpPr>
        <p:spPr>
          <a:xfrm>
            <a:off x="399658" y="1206109"/>
            <a:ext cx="1408923" cy="5492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OOP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6CE06B-4D0C-79FC-0B6A-6A46880458F1}"/>
              </a:ext>
            </a:extLst>
          </p:cNvPr>
          <p:cNvSpPr/>
          <p:nvPr/>
        </p:nvSpPr>
        <p:spPr>
          <a:xfrm>
            <a:off x="399658" y="1798055"/>
            <a:ext cx="1408923" cy="5492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Functional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44C421-25B9-4729-E35D-E89135AF2EC9}"/>
              </a:ext>
            </a:extLst>
          </p:cNvPr>
          <p:cNvSpPr/>
          <p:nvPr/>
        </p:nvSpPr>
        <p:spPr>
          <a:xfrm>
            <a:off x="399658" y="2395148"/>
            <a:ext cx="1408923" cy="5492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Aspect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9935AF-93A8-1C07-B0C8-508A81DEB2A3}"/>
              </a:ext>
            </a:extLst>
          </p:cNvPr>
          <p:cNvSpPr/>
          <p:nvPr/>
        </p:nvSpPr>
        <p:spPr>
          <a:xfrm>
            <a:off x="399657" y="2992241"/>
            <a:ext cx="1408923" cy="5492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Driven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A564BE-782B-5A9A-DC9F-94AF738511F9}"/>
              </a:ext>
            </a:extLst>
          </p:cNvPr>
          <p:cNvSpPr/>
          <p:nvPr/>
        </p:nvSpPr>
        <p:spPr>
          <a:xfrm>
            <a:off x="1895257" y="609016"/>
            <a:ext cx="9723120" cy="5791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Aspect Oriented Programming is concerned with modularizing cross-cutting concerns, such as logging, security, or caching. 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Examples</a:t>
            </a:r>
            <a:r>
              <a:rPr lang="en-US" dirty="0"/>
              <a:t>: AspectJ, Spring AOP. </a:t>
            </a:r>
          </a:p>
          <a:p>
            <a:endParaRPr lang="en-US" dirty="0"/>
          </a:p>
          <a:p>
            <a:r>
              <a:rPr lang="en-US" b="1" dirty="0"/>
              <a:t>Building blocks</a:t>
            </a:r>
            <a:r>
              <a:rPr lang="en-US" dirty="0"/>
              <a:t>: aspects, pointcuts, and advice.</a:t>
            </a:r>
          </a:p>
        </p:txBody>
      </p:sp>
    </p:spTree>
    <p:extLst>
      <p:ext uri="{BB962C8B-B14F-4D97-AF65-F5344CB8AC3E}">
        <p14:creationId xmlns:p14="http://schemas.microsoft.com/office/powerpoint/2010/main" val="123500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AA8E3F-95A8-20EC-DE9B-AA8EAD296E29}"/>
              </a:ext>
            </a:extLst>
          </p:cNvPr>
          <p:cNvSpPr/>
          <p:nvPr/>
        </p:nvSpPr>
        <p:spPr>
          <a:xfrm>
            <a:off x="399657" y="3584187"/>
            <a:ext cx="1408923" cy="5492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Procedure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7C6269-B661-32C1-89E9-3141935B60AF}"/>
              </a:ext>
            </a:extLst>
          </p:cNvPr>
          <p:cNvSpPr/>
          <p:nvPr/>
        </p:nvSpPr>
        <p:spPr>
          <a:xfrm>
            <a:off x="399657" y="4177142"/>
            <a:ext cx="1408923" cy="5492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Declarative 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6E901A-12A8-DEC1-DD18-8153286590A3}"/>
              </a:ext>
            </a:extLst>
          </p:cNvPr>
          <p:cNvSpPr/>
          <p:nvPr/>
        </p:nvSpPr>
        <p:spPr>
          <a:xfrm>
            <a:off x="404320" y="609017"/>
            <a:ext cx="1408923" cy="5492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Imperative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EB4F0-9B28-6E2D-B19F-87F98F99EF39}"/>
              </a:ext>
            </a:extLst>
          </p:cNvPr>
          <p:cNvSpPr/>
          <p:nvPr/>
        </p:nvSpPr>
        <p:spPr>
          <a:xfrm>
            <a:off x="399658" y="1206109"/>
            <a:ext cx="1408923" cy="5492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OOP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6CE06B-4D0C-79FC-0B6A-6A46880458F1}"/>
              </a:ext>
            </a:extLst>
          </p:cNvPr>
          <p:cNvSpPr/>
          <p:nvPr/>
        </p:nvSpPr>
        <p:spPr>
          <a:xfrm>
            <a:off x="399658" y="1798055"/>
            <a:ext cx="1408923" cy="5492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Functional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44C421-25B9-4729-E35D-E89135AF2EC9}"/>
              </a:ext>
            </a:extLst>
          </p:cNvPr>
          <p:cNvSpPr/>
          <p:nvPr/>
        </p:nvSpPr>
        <p:spPr>
          <a:xfrm>
            <a:off x="399658" y="2395148"/>
            <a:ext cx="1408923" cy="5492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Aspect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9935AF-93A8-1C07-B0C8-508A81DEB2A3}"/>
              </a:ext>
            </a:extLst>
          </p:cNvPr>
          <p:cNvSpPr/>
          <p:nvPr/>
        </p:nvSpPr>
        <p:spPr>
          <a:xfrm>
            <a:off x="399657" y="2992241"/>
            <a:ext cx="1408923" cy="5492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Driven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A564BE-782B-5A9A-DC9F-94AF738511F9}"/>
              </a:ext>
            </a:extLst>
          </p:cNvPr>
          <p:cNvSpPr/>
          <p:nvPr/>
        </p:nvSpPr>
        <p:spPr>
          <a:xfrm>
            <a:off x="1895257" y="609016"/>
            <a:ext cx="9723120" cy="5791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Event driven programming organizes code around events and responses to those events, often used in user interfaces and reactive systems. 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Examples</a:t>
            </a:r>
            <a:r>
              <a:rPr lang="en-US" dirty="0"/>
              <a:t>: JavaScript, React, Node.js. 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Building Blocks</a:t>
            </a:r>
            <a:r>
              <a:rPr lang="en-US" dirty="0"/>
              <a:t>: event handlers, callbacks, and asynchronous programming.</a:t>
            </a:r>
          </a:p>
        </p:txBody>
      </p:sp>
    </p:spTree>
    <p:extLst>
      <p:ext uri="{BB962C8B-B14F-4D97-AF65-F5344CB8AC3E}">
        <p14:creationId xmlns:p14="http://schemas.microsoft.com/office/powerpoint/2010/main" val="249604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AA8E3F-95A8-20EC-DE9B-AA8EAD296E29}"/>
              </a:ext>
            </a:extLst>
          </p:cNvPr>
          <p:cNvSpPr/>
          <p:nvPr/>
        </p:nvSpPr>
        <p:spPr>
          <a:xfrm>
            <a:off x="399657" y="3584187"/>
            <a:ext cx="1408923" cy="5492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Concurrent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7C6269-B661-32C1-89E9-3141935B60AF}"/>
              </a:ext>
            </a:extLst>
          </p:cNvPr>
          <p:cNvSpPr/>
          <p:nvPr/>
        </p:nvSpPr>
        <p:spPr>
          <a:xfrm>
            <a:off x="399657" y="4177142"/>
            <a:ext cx="1408923" cy="5492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Declarative 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6E901A-12A8-DEC1-DD18-8153286590A3}"/>
              </a:ext>
            </a:extLst>
          </p:cNvPr>
          <p:cNvSpPr/>
          <p:nvPr/>
        </p:nvSpPr>
        <p:spPr>
          <a:xfrm>
            <a:off x="404320" y="609017"/>
            <a:ext cx="1408923" cy="5492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Imperative 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EB4F0-9B28-6E2D-B19F-87F98F99EF39}"/>
              </a:ext>
            </a:extLst>
          </p:cNvPr>
          <p:cNvSpPr/>
          <p:nvPr/>
        </p:nvSpPr>
        <p:spPr>
          <a:xfrm>
            <a:off x="399658" y="1206109"/>
            <a:ext cx="1408923" cy="5492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OOP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6CE06B-4D0C-79FC-0B6A-6A46880458F1}"/>
              </a:ext>
            </a:extLst>
          </p:cNvPr>
          <p:cNvSpPr/>
          <p:nvPr/>
        </p:nvSpPr>
        <p:spPr>
          <a:xfrm>
            <a:off x="399658" y="1798055"/>
            <a:ext cx="1408923" cy="5492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Functional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44C421-25B9-4729-E35D-E89135AF2EC9}"/>
              </a:ext>
            </a:extLst>
          </p:cNvPr>
          <p:cNvSpPr/>
          <p:nvPr/>
        </p:nvSpPr>
        <p:spPr>
          <a:xfrm>
            <a:off x="399658" y="2395148"/>
            <a:ext cx="1408923" cy="5492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Aspect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9935AF-93A8-1C07-B0C8-508A81DEB2A3}"/>
              </a:ext>
            </a:extLst>
          </p:cNvPr>
          <p:cNvSpPr/>
          <p:nvPr/>
        </p:nvSpPr>
        <p:spPr>
          <a:xfrm>
            <a:off x="399657" y="2992241"/>
            <a:ext cx="1408923" cy="5492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Driven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A564BE-782B-5A9A-DC9F-94AF738511F9}"/>
              </a:ext>
            </a:extLst>
          </p:cNvPr>
          <p:cNvSpPr/>
          <p:nvPr/>
        </p:nvSpPr>
        <p:spPr>
          <a:xfrm>
            <a:off x="1895257" y="609016"/>
            <a:ext cx="9723120" cy="5791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Using Concurrent programming, execution of multiple sequences of operations, or threads, simultaneously can be achieved. It supports managing the structure and timing of these operations. 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Examples</a:t>
            </a:r>
            <a:r>
              <a:rPr lang="en-US" dirty="0"/>
              <a:t>: Go and Erlang 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Building Blocks</a:t>
            </a:r>
            <a:r>
              <a:rPr lang="en-US" dirty="0"/>
              <a:t>: </a:t>
            </a:r>
            <a:r>
              <a:rPr lang="en-IN" dirty="0"/>
              <a:t>channels, message passing, process isolation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82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AA8E3F-95A8-20EC-DE9B-AA8EAD296E29}"/>
              </a:ext>
            </a:extLst>
          </p:cNvPr>
          <p:cNvSpPr/>
          <p:nvPr/>
        </p:nvSpPr>
        <p:spPr>
          <a:xfrm>
            <a:off x="399657" y="3584187"/>
            <a:ext cx="1408923" cy="5492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Concurrent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7C6269-B661-32C1-89E9-3141935B60AF}"/>
              </a:ext>
            </a:extLst>
          </p:cNvPr>
          <p:cNvSpPr/>
          <p:nvPr/>
        </p:nvSpPr>
        <p:spPr>
          <a:xfrm>
            <a:off x="399657" y="4177142"/>
            <a:ext cx="1408923" cy="5492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Declarative 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6E901A-12A8-DEC1-DD18-8153286590A3}"/>
              </a:ext>
            </a:extLst>
          </p:cNvPr>
          <p:cNvSpPr/>
          <p:nvPr/>
        </p:nvSpPr>
        <p:spPr>
          <a:xfrm>
            <a:off x="404320" y="609017"/>
            <a:ext cx="1408923" cy="5492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Imperative 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EB4F0-9B28-6E2D-B19F-87F98F99EF39}"/>
              </a:ext>
            </a:extLst>
          </p:cNvPr>
          <p:cNvSpPr/>
          <p:nvPr/>
        </p:nvSpPr>
        <p:spPr>
          <a:xfrm>
            <a:off x="399658" y="1206109"/>
            <a:ext cx="1408923" cy="5492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OOP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6CE06B-4D0C-79FC-0B6A-6A46880458F1}"/>
              </a:ext>
            </a:extLst>
          </p:cNvPr>
          <p:cNvSpPr/>
          <p:nvPr/>
        </p:nvSpPr>
        <p:spPr>
          <a:xfrm>
            <a:off x="399658" y="1798055"/>
            <a:ext cx="1408923" cy="5492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Functional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44C421-25B9-4729-E35D-E89135AF2EC9}"/>
              </a:ext>
            </a:extLst>
          </p:cNvPr>
          <p:cNvSpPr/>
          <p:nvPr/>
        </p:nvSpPr>
        <p:spPr>
          <a:xfrm>
            <a:off x="399658" y="2395148"/>
            <a:ext cx="1408923" cy="5492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Aspect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9935AF-93A8-1C07-B0C8-508A81DEB2A3}"/>
              </a:ext>
            </a:extLst>
          </p:cNvPr>
          <p:cNvSpPr/>
          <p:nvPr/>
        </p:nvSpPr>
        <p:spPr>
          <a:xfrm>
            <a:off x="399657" y="2992241"/>
            <a:ext cx="1408923" cy="5492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Driven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A564BE-782B-5A9A-DC9F-94AF738511F9}"/>
              </a:ext>
            </a:extLst>
          </p:cNvPr>
          <p:cNvSpPr/>
          <p:nvPr/>
        </p:nvSpPr>
        <p:spPr>
          <a:xfrm>
            <a:off x="1895257" y="609016"/>
            <a:ext cx="9723120" cy="5791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Declarative programming paradigm specifies what the program should accomplish, without describing how it's done.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Examples: Prolog, SQL, HTML.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Building blocks: </a:t>
            </a:r>
            <a:r>
              <a:rPr lang="en-US" dirty="0" err="1"/>
              <a:t>querys</a:t>
            </a:r>
            <a:r>
              <a:rPr lang="en-US" dirty="0"/>
              <a:t>, semantic markup, attributes, operations</a:t>
            </a:r>
          </a:p>
        </p:txBody>
      </p:sp>
    </p:spTree>
    <p:extLst>
      <p:ext uri="{BB962C8B-B14F-4D97-AF65-F5344CB8AC3E}">
        <p14:creationId xmlns:p14="http://schemas.microsoft.com/office/powerpoint/2010/main" val="3234117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363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Programming Paradigms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Paradigms</dc:title>
  <dc:creator>Pasupula Srinivas Vishnu Vardhan (MS/EPM1-ETAS-VOS)</dc:creator>
  <cp:lastModifiedBy>Pasupula Srinivas Vishnu Vardhan (MS/EPM1-ETAS-VOS)</cp:lastModifiedBy>
  <cp:revision>21</cp:revision>
  <dcterms:created xsi:type="dcterms:W3CDTF">2024-11-14T03:56:40Z</dcterms:created>
  <dcterms:modified xsi:type="dcterms:W3CDTF">2024-11-14T04:08:00Z</dcterms:modified>
</cp:coreProperties>
</file>