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notesMasterIdLst>
    <p:notesMasterId r:id="rId14"/>
  </p:notesMasterIdLst>
  <p:sldIdLst>
    <p:sldId id="259" r:id="rId2"/>
    <p:sldId id="256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57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7A9927-361B-40BB-9CEE-FCB4010EC16A}">
          <p14:sldIdLst>
            <p14:sldId id="259"/>
            <p14:sldId id="256"/>
            <p14:sldId id="258"/>
            <p14:sldId id="260"/>
            <p14:sldId id="261"/>
            <p14:sldId id="262"/>
            <p14:sldId id="263"/>
            <p14:sldId id="264"/>
            <p14:sldId id="265"/>
            <p14:sldId id="257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kola Luburić" initials="NL" lastIdx="7" clrIdx="0">
    <p:extLst>
      <p:ext uri="{19B8F6BF-5375-455C-9EA6-DF929625EA0E}">
        <p15:presenceInfo xmlns:p15="http://schemas.microsoft.com/office/powerpoint/2012/main" userId="dc2ca0e3fe3dca1d" providerId="Windows Live"/>
      </p:ext>
    </p:extLst>
  </p:cmAuthor>
  <p:cmAuthor id="2" name="Nikola Luburic" initials="NL" lastIdx="4" clrIdx="1">
    <p:extLst>
      <p:ext uri="{19B8F6BF-5375-455C-9EA6-DF929625EA0E}">
        <p15:presenceInfo xmlns:p15="http://schemas.microsoft.com/office/powerpoint/2012/main" userId="52f5bd586ee837db" providerId="Windows Live"/>
      </p:ext>
    </p:extLst>
  </p:cmAuthor>
  <p:cmAuthor id="3" name="Prokić Simona" initials="SP" lastIdx="3" clrIdx="2">
    <p:extLst>
      <p:ext uri="{19B8F6BF-5375-455C-9EA6-DF929625EA0E}">
        <p15:presenceInfo xmlns:p15="http://schemas.microsoft.com/office/powerpoint/2012/main" userId="S::simona.prokic@uns.ac.rs::3803b425-fb91-43ff-9b2c-914cfb0107b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3F23"/>
    <a:srgbClr val="6B9C94"/>
    <a:srgbClr val="A0B5B1"/>
    <a:srgbClr val="8D7A43"/>
    <a:srgbClr val="787878"/>
    <a:srgbClr val="4C847B"/>
    <a:srgbClr val="AAA496"/>
    <a:srgbClr val="8CBDB5"/>
    <a:srgbClr val="A0C8C0"/>
    <a:srgbClr val="FFD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32" autoAdjust="0"/>
    <p:restoredTop sz="70980" autoAdjust="0"/>
  </p:normalViewPr>
  <p:slideViewPr>
    <p:cSldViewPr snapToGrid="0">
      <p:cViewPr varScale="1">
        <p:scale>
          <a:sx n="63" d="100"/>
          <a:sy n="63" d="100"/>
        </p:scale>
        <p:origin x="60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r-Latn-RS" dirty="0"/>
              <a:t>Team </a:t>
            </a:r>
            <a:r>
              <a:rPr lang="sr-Latn-RS" dirty="0" err="1"/>
              <a:t>velocity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Velocity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9B-4E2D-9965-AB201508FC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44671584"/>
        <c:axId val="1268185824"/>
      </c:barChart>
      <c:catAx>
        <c:axId val="11446715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8185824"/>
        <c:crosses val="autoZero"/>
        <c:auto val="1"/>
        <c:lblAlgn val="ctr"/>
        <c:lblOffset val="100"/>
        <c:noMultiLvlLbl val="0"/>
      </c:catAx>
      <c:valAx>
        <c:axId val="1268185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4671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9T09:23:39.140" idx="6">
    <p:pos x="7167" y="120"/>
    <p:text>Unesite broj tima u panel levo, i iz sprinta u sprint ažurirajte grafikon sa brojem rešenih story poena i imenom scrum mastera za dati sprint.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9T09:01:48.343" idx="2">
    <p:pos x="6525" y="149"/>
    <p:text>Nakon što se priča zatvori, prodiskutujte u okviru tima šta je sve bilo potrebno uraditi (uključujući bilo kakvo istraživanje i implementaciju) i odredite koji broj bi dodelili priči da je ponovo estimirate. Za svako odstupanje pripremite rečenicu ili dve da istaknete razlog odstupanja. Razlog možete navesti u okviru komentara ili beleške u ovoj prezentaciji.
VAŽNO: Priče koje nisu završene u toku sprinta treba da ostave ovo polje praznim</p:text>
    <p:extLst>
      <p:ext uri="{C676402C-5697-4E1C-873F-D02D1690AC5C}">
        <p15:threadingInfo xmlns:p15="http://schemas.microsoft.com/office/powerpoint/2012/main" timeZoneBias="-120"/>
      </p:ext>
    </p:extLst>
  </p:cm>
  <p:cm authorId="1" dt="2020-10-19T09:06:20.017" idx="3">
    <p:pos x="7370" y="173"/>
    <p:text>Ova kolona služi da naznači korisničke priče čija implementacija je imala neki interesantan aspekt, koji može uključiti:
- Pomoć nekog člana tima kog biste pohvalili
- Problem u komunikaciji, organizaciji ili nekom drugom aspektu posla koji se desio u vezi sa pričom (ne krivimo nikoga, hoćemo da identifikujemo i loše aspekte kako bi ih ispravili)
- Upotreba interesantnog tehničkog rešenja (npr. dizajn šablona, novog alata, ozbiljnog refaktorisanja)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C0F3B-8DEE-4CCE-A34E-A43007B7772B}" type="datetimeFigureOut">
              <a:rPr lang="en-US" smtClean="0"/>
              <a:t>25-Sep-23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EAFDB-6158-4912-8A35-5F701EF77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90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EAFDB-6158-4912-8A35-5F701EF774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37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EAFDB-6158-4912-8A35-5F701EF7741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190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EAFDB-6158-4912-8A35-5F701EF7741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56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EAFDB-6158-4912-8A35-5F701EF7741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41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EAFDB-6158-4912-8A35-5F701EF774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1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EAFDB-6158-4912-8A35-5F701EF774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62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EAFDB-6158-4912-8A35-5F701EF774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267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EAFDB-6158-4912-8A35-5F701EF774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960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EAFDB-6158-4912-8A35-5F701EF774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62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EAFDB-6158-4912-8A35-5F701EF774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29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EAFDB-6158-4912-8A35-5F701EF774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160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EAFDB-6158-4912-8A35-5F701EF7741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980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615B5-E6C5-46C3-927B-74AFE2F0C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86DEB6-E044-4C22-B182-B2E3B857D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788CB-3F01-43EE-B48D-E26C3D60F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60C1-C589-4EBF-8205-118C82FB244C}" type="datetimeFigureOut">
              <a:rPr lang="en-US" smtClean="0"/>
              <a:t>25-Sep-23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0CD36-3EB0-4E57-A8F8-E715FCBE1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32320-473D-4E77-8DB6-00CD755BC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66EC-C02D-428C-8096-3B0A190BE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09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65237-F90D-4D68-983D-C84156DE7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58DA69-67FC-4A33-A7BB-5B81B9817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D9DA0-ED04-4D24-8E63-6162AF152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60C1-C589-4EBF-8205-118C82FB244C}" type="datetimeFigureOut">
              <a:rPr lang="en-US" smtClean="0"/>
              <a:t>25-Sep-23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E3B05-5412-4241-9C6E-88CB957FA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6BD5C-19D5-4C2C-98A7-530719E1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66EC-C02D-428C-8096-3B0A190BE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70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E68C1B-B946-43AA-AEE0-C64E00FF2E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C97017-B7B4-44E3-9200-63C61731F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F66D8-2E7B-444D-9B30-6A93457D3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60C1-C589-4EBF-8205-118C82FB244C}" type="datetimeFigureOut">
              <a:rPr lang="en-US" smtClean="0"/>
              <a:t>25-Sep-23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F7370-0461-49C7-99EF-58ADE68F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B5435-F964-4AB0-91DA-4E944A5C4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66EC-C02D-428C-8096-3B0A190BE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50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F7859-98F2-4F2F-8DB1-B9BDA9D5B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34313-81BA-4ACE-AD79-49B4FB303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C14FB-6E67-4894-A402-D5AF1BA96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60C1-C589-4EBF-8205-118C82FB244C}" type="datetimeFigureOut">
              <a:rPr lang="en-US" smtClean="0"/>
              <a:t>25-Sep-23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31BD2-A1D1-4500-B1D9-7A14C1263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2EA00-B5BE-48D1-9C21-D7C63B340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66EC-C02D-428C-8096-3B0A190BE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03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B0E9-007F-4494-BE5A-45A43E480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291D2-5915-4705-9A0E-71BEFE50F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9736D-7D2B-4E69-B088-6682A6F89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60C1-C589-4EBF-8205-118C82FB244C}" type="datetimeFigureOut">
              <a:rPr lang="en-US" smtClean="0"/>
              <a:t>25-Sep-23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E70B3-700C-47D4-963A-094E2901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FCBAA-4950-494E-B29B-D68D6D4F3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66EC-C02D-428C-8096-3B0A190BE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9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1BB08-0A02-4C2D-8697-C4F1590F8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0B0BF-F6D7-4219-9CD0-BABAEA849D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FBD343-5394-4DD1-8BB5-A6C6B9417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1346A0-6BD4-49D5-9F73-A2F2FED8E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60C1-C589-4EBF-8205-118C82FB244C}" type="datetimeFigureOut">
              <a:rPr lang="en-US" smtClean="0"/>
              <a:t>25-Sep-23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094168-9930-4DE9-B71D-FCB8FA6F3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283F1A-2C9E-4B02-AD67-0854A86D7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66EC-C02D-428C-8096-3B0A190BE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48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DCB52-D97D-4A63-BED7-3846BDC8A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7729C-2DEB-4C97-9988-BED3CB1AF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F95F01-A73E-4FF1-9B84-7EFB7ED0E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D359A0-9636-4311-95A0-332FECED87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0F4730-7292-44E5-AF14-7D6EF8793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66B6E7-E08E-483F-A5F4-2553FB38E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60C1-C589-4EBF-8205-118C82FB244C}" type="datetimeFigureOut">
              <a:rPr lang="en-US" smtClean="0"/>
              <a:t>25-Sep-23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ACDB89-1F9E-488B-A370-0022BD34A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B5DB34-83F5-45F9-9CDF-E98CFAF65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66EC-C02D-428C-8096-3B0A190BE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99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53141-2EB7-4DBE-A0F4-3B6A69467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8D12F2-9251-409D-91F4-757571993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60C1-C589-4EBF-8205-118C82FB244C}" type="datetimeFigureOut">
              <a:rPr lang="en-US" smtClean="0"/>
              <a:t>25-Sep-23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D7A236-16E6-4CBE-867A-DDB093350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94DED-7891-4173-87E6-C538203F6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66EC-C02D-428C-8096-3B0A190BE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31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6EF5CF-3354-45BB-84C2-A5FAB5784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60C1-C589-4EBF-8205-118C82FB244C}" type="datetimeFigureOut">
              <a:rPr lang="en-US" smtClean="0"/>
              <a:t>25-Sep-23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2D2D2D-B738-420F-8B33-F88E5A410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BFD9CC-9606-48E3-AAFA-FD9DAF5B5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66EC-C02D-428C-8096-3B0A190BE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169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6FEDD-B260-4445-B3FC-18C8FC98B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852A6-0A0E-498D-9F8D-38077CFD2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F02C0D-4DEA-492F-827D-4ADF10BFA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B24F3D-0628-4CDA-B9BF-F01F2A7A0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60C1-C589-4EBF-8205-118C82FB244C}" type="datetimeFigureOut">
              <a:rPr lang="en-US" smtClean="0"/>
              <a:t>25-Sep-23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24E49-CEB9-41A5-8CEC-30C19E9A0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2A245-9C7D-4F6C-8398-8F391C78A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66EC-C02D-428C-8096-3B0A190BE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131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38AF8-AF42-4122-BF30-9FA2E0818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A8DA30-FCDC-43D4-B4EE-669133A152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11223B-E10B-486F-B4CA-C60BBF5BB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09296E-2D91-4453-B85F-528EB8A6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60C1-C589-4EBF-8205-118C82FB244C}" type="datetimeFigureOut">
              <a:rPr lang="en-US" smtClean="0"/>
              <a:t>25-Sep-23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3B0FD-B58C-4997-93DD-31D75647B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9360C-BF77-45CD-A7FF-A7030AE82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66EC-C02D-428C-8096-3B0A190BE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65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B6C254-29D3-4058-A3DC-B24FA62FA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E0C7B-E100-4BBD-8A13-7AF6E7DC3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93EF3-7B06-45FE-AACB-67A1B4E218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460C1-C589-4EBF-8205-118C82FB244C}" type="datetimeFigureOut">
              <a:rPr lang="en-US" smtClean="0"/>
              <a:t>25-Sep-23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2513A-5026-414B-B9CB-5BEC871CDD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79E23-0CB4-4D43-A89B-0C27A247A0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066EC-C02D-428C-8096-3B0A190BE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97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651" r:id="rId3"/>
    <p:sldLayoutId id="2147483652" r:id="rId4"/>
    <p:sldLayoutId id="2147483653" r:id="rId5"/>
    <p:sldLayoutId id="2147483654" r:id="rId6"/>
    <p:sldLayoutId id="214748366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615466-12A9-4514-A776-E76C90C9C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Izveštaj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rada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tima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X</a:t>
            </a:r>
            <a:br>
              <a:rPr lang="sr-Latn-R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sr-Latn-R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sr-Latn-R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Scrum</a:t>
            </a:r>
            <a:r>
              <a:rPr lang="sr-Latn-R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master:</a:t>
            </a:r>
            <a:br>
              <a:rPr lang="sr-Latn-R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sr-Latn-R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Član 1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619096C-A1FA-43D1-A2CD-76DA6A4826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1896754"/>
              </p:ext>
            </p:extLst>
          </p:nvPr>
        </p:nvGraphicFramePr>
        <p:xfrm>
          <a:off x="5153822" y="492573"/>
          <a:ext cx="6553545" cy="58807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63858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743BA78-5B0C-46A6-9386-654D44E388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165589"/>
              </p:ext>
            </p:extLst>
          </p:nvPr>
        </p:nvGraphicFramePr>
        <p:xfrm>
          <a:off x="0" y="-12526"/>
          <a:ext cx="12192000" cy="687052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379552132"/>
                    </a:ext>
                  </a:extLst>
                </a:gridCol>
              </a:tblGrid>
              <a:tr h="528502">
                <a:tc>
                  <a:txBody>
                    <a:bodyPr/>
                    <a:lstStyle/>
                    <a:p>
                      <a:pPr algn="ctr"/>
                      <a:r>
                        <a:rPr lang="sr-Latn-RS" sz="2400" dirty="0"/>
                        <a:t>Šta smo radili dobro?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0367699"/>
                  </a:ext>
                </a:extLst>
              </a:tr>
              <a:tr h="5285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676537"/>
                  </a:ext>
                </a:extLst>
              </a:tr>
              <a:tr h="5285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6300586"/>
                  </a:ext>
                </a:extLst>
              </a:tr>
              <a:tr h="5285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1337823"/>
                  </a:ext>
                </a:extLst>
              </a:tr>
              <a:tr h="5285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8415531"/>
                  </a:ext>
                </a:extLst>
              </a:tr>
              <a:tr h="5285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0941418"/>
                  </a:ext>
                </a:extLst>
              </a:tr>
              <a:tr h="5285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8010639"/>
                  </a:ext>
                </a:extLst>
              </a:tr>
              <a:tr h="5285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207697"/>
                  </a:ext>
                </a:extLst>
              </a:tr>
              <a:tr h="5285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9648274"/>
                  </a:ext>
                </a:extLst>
              </a:tr>
              <a:tr h="5285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4683212"/>
                  </a:ext>
                </a:extLst>
              </a:tr>
              <a:tr h="5285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0333499"/>
                  </a:ext>
                </a:extLst>
              </a:tr>
              <a:tr h="5285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1760766"/>
                  </a:ext>
                </a:extLst>
              </a:tr>
              <a:tr h="5285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0224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1491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743BA78-5B0C-46A6-9386-654D44E388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618025"/>
              </p:ext>
            </p:extLst>
          </p:nvPr>
        </p:nvGraphicFramePr>
        <p:xfrm>
          <a:off x="0" y="-12526"/>
          <a:ext cx="12192000" cy="687052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379552132"/>
                    </a:ext>
                  </a:extLst>
                </a:gridCol>
              </a:tblGrid>
              <a:tr h="528502">
                <a:tc>
                  <a:txBody>
                    <a:bodyPr/>
                    <a:lstStyle/>
                    <a:p>
                      <a:pPr algn="ctr"/>
                      <a:r>
                        <a:rPr lang="sr-Latn-RS" sz="2400" dirty="0"/>
                        <a:t>Šta smo radili </a:t>
                      </a:r>
                      <a:r>
                        <a:rPr lang="en-US" sz="2400" dirty="0"/>
                        <a:t>lo</a:t>
                      </a:r>
                      <a:r>
                        <a:rPr lang="sr-Latn-BA" sz="2400" dirty="0"/>
                        <a:t>še</a:t>
                      </a:r>
                      <a:r>
                        <a:rPr lang="sr-Latn-RS" sz="2400" dirty="0"/>
                        <a:t>?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0367699"/>
                  </a:ext>
                </a:extLst>
              </a:tr>
              <a:tr h="5285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676537"/>
                  </a:ext>
                </a:extLst>
              </a:tr>
              <a:tr h="5285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6300586"/>
                  </a:ext>
                </a:extLst>
              </a:tr>
              <a:tr h="5285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1337823"/>
                  </a:ext>
                </a:extLst>
              </a:tr>
              <a:tr h="5285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8415531"/>
                  </a:ext>
                </a:extLst>
              </a:tr>
              <a:tr h="5285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0941418"/>
                  </a:ext>
                </a:extLst>
              </a:tr>
              <a:tr h="5285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8010639"/>
                  </a:ext>
                </a:extLst>
              </a:tr>
              <a:tr h="5285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207697"/>
                  </a:ext>
                </a:extLst>
              </a:tr>
              <a:tr h="5285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9648274"/>
                  </a:ext>
                </a:extLst>
              </a:tr>
              <a:tr h="5285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4683212"/>
                  </a:ext>
                </a:extLst>
              </a:tr>
              <a:tr h="5285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0333499"/>
                  </a:ext>
                </a:extLst>
              </a:tr>
              <a:tr h="5285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1760766"/>
                  </a:ext>
                </a:extLst>
              </a:tr>
              <a:tr h="5285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0224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1965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743BA78-5B0C-46A6-9386-654D44E388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683231"/>
              </p:ext>
            </p:extLst>
          </p:nvPr>
        </p:nvGraphicFramePr>
        <p:xfrm>
          <a:off x="0" y="-12526"/>
          <a:ext cx="12192000" cy="687052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379552132"/>
                    </a:ext>
                  </a:extLst>
                </a:gridCol>
              </a:tblGrid>
              <a:tr h="5285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2400" b="1" dirty="0">
                          <a:solidFill>
                            <a:schemeClr val="bg1"/>
                          </a:solidFill>
                        </a:rPr>
                        <a:t>Šta ćemo bolje da radimo u narednom sprintu?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0367699"/>
                  </a:ext>
                </a:extLst>
              </a:tr>
              <a:tr h="5285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676537"/>
                  </a:ext>
                </a:extLst>
              </a:tr>
              <a:tr h="5285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6300586"/>
                  </a:ext>
                </a:extLst>
              </a:tr>
              <a:tr h="5285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1337823"/>
                  </a:ext>
                </a:extLst>
              </a:tr>
              <a:tr h="5285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8415531"/>
                  </a:ext>
                </a:extLst>
              </a:tr>
              <a:tr h="5285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0941418"/>
                  </a:ext>
                </a:extLst>
              </a:tr>
              <a:tr h="5285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8010639"/>
                  </a:ext>
                </a:extLst>
              </a:tr>
              <a:tr h="5285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207697"/>
                  </a:ext>
                </a:extLst>
              </a:tr>
              <a:tr h="5285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9648274"/>
                  </a:ext>
                </a:extLst>
              </a:tr>
              <a:tr h="5285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4683212"/>
                  </a:ext>
                </a:extLst>
              </a:tr>
              <a:tr h="5285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0333499"/>
                  </a:ext>
                </a:extLst>
              </a:tr>
              <a:tr h="5285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1760766"/>
                  </a:ext>
                </a:extLst>
              </a:tr>
              <a:tr h="5285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0224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1256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C9A892F-E6AD-48D7-9CA5-52C98EF822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281211"/>
              </p:ext>
            </p:extLst>
          </p:nvPr>
        </p:nvGraphicFramePr>
        <p:xfrm>
          <a:off x="0" y="-25054"/>
          <a:ext cx="12192000" cy="690787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079321">
                  <a:extLst>
                    <a:ext uri="{9D8B030D-6E8A-4147-A177-3AD203B41FA5}">
                      <a16:colId xmlns:a16="http://schemas.microsoft.com/office/drawing/2014/main" val="3409782081"/>
                    </a:ext>
                  </a:extLst>
                </a:gridCol>
                <a:gridCol w="6048679">
                  <a:extLst>
                    <a:ext uri="{9D8B030D-6E8A-4147-A177-3AD203B41FA5}">
                      <a16:colId xmlns:a16="http://schemas.microsoft.com/office/drawing/2014/main" val="120977323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825185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5456916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65287554"/>
                    </a:ext>
                  </a:extLst>
                </a:gridCol>
              </a:tblGrid>
              <a:tr h="590217">
                <a:tc>
                  <a:txBody>
                    <a:bodyPr/>
                    <a:lstStyle/>
                    <a:p>
                      <a:r>
                        <a:rPr lang="sr-Latn-R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Član tima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Kratak opis preuzete priče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Procena poena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Stvarno poena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Nešto za istaći?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7443973"/>
                  </a:ext>
                </a:extLst>
              </a:tr>
              <a:tr h="402299">
                <a:tc rowSpan="8">
                  <a:txBody>
                    <a:bodyPr/>
                    <a:lstStyle/>
                    <a:p>
                      <a:r>
                        <a:rPr lang="sr-Latn-R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Član 1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378487"/>
                  </a:ext>
                </a:extLst>
              </a:tr>
              <a:tr h="402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1495083"/>
                  </a:ext>
                </a:extLst>
              </a:tr>
              <a:tr h="402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375999"/>
                  </a:ext>
                </a:extLst>
              </a:tr>
              <a:tr h="4022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0041853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r>
                        <a:rPr lang="sr-Latn-R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Član 2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3925865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6659394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707970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4770248"/>
                  </a:ext>
                </a:extLst>
              </a:tr>
              <a:tr h="388216">
                <a:tc rowSpan="8">
                  <a:txBody>
                    <a:bodyPr/>
                    <a:lstStyle/>
                    <a:p>
                      <a:r>
                        <a:rPr lang="sr-Latn-R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Član 2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5706111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200411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4306909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2167997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r>
                        <a:rPr lang="sr-Latn-R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Član 4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8469179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5457170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5668822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2056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7894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C9A892F-E6AD-48D7-9CA5-52C98EF822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909609"/>
              </p:ext>
            </p:extLst>
          </p:nvPr>
        </p:nvGraphicFramePr>
        <p:xfrm>
          <a:off x="0" y="-25054"/>
          <a:ext cx="12192000" cy="690787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079321">
                  <a:extLst>
                    <a:ext uri="{9D8B030D-6E8A-4147-A177-3AD203B41FA5}">
                      <a16:colId xmlns:a16="http://schemas.microsoft.com/office/drawing/2014/main" val="3409782081"/>
                    </a:ext>
                  </a:extLst>
                </a:gridCol>
                <a:gridCol w="6048679">
                  <a:extLst>
                    <a:ext uri="{9D8B030D-6E8A-4147-A177-3AD203B41FA5}">
                      <a16:colId xmlns:a16="http://schemas.microsoft.com/office/drawing/2014/main" val="120977323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825185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5456916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65287554"/>
                    </a:ext>
                  </a:extLst>
                </a:gridCol>
              </a:tblGrid>
              <a:tr h="590217">
                <a:tc>
                  <a:txBody>
                    <a:bodyPr/>
                    <a:lstStyle/>
                    <a:p>
                      <a:r>
                        <a:rPr lang="sr-Latn-R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Član tima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Kratak opis preuzete priče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Procena poena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Stvarno poena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Nešto za istaći?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7443973"/>
                  </a:ext>
                </a:extLst>
              </a:tr>
              <a:tr h="402299">
                <a:tc rowSpan="8">
                  <a:txBody>
                    <a:bodyPr/>
                    <a:lstStyle/>
                    <a:p>
                      <a:r>
                        <a:rPr lang="sr-Latn-R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Član 3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378487"/>
                  </a:ext>
                </a:extLst>
              </a:tr>
              <a:tr h="402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1495083"/>
                  </a:ext>
                </a:extLst>
              </a:tr>
              <a:tr h="402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375999"/>
                  </a:ext>
                </a:extLst>
              </a:tr>
              <a:tr h="4022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0041853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r>
                        <a:rPr lang="sr-Latn-R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Član 2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3925865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6659394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707970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4770248"/>
                  </a:ext>
                </a:extLst>
              </a:tr>
              <a:tr h="388216">
                <a:tc rowSpan="8">
                  <a:txBody>
                    <a:bodyPr/>
                    <a:lstStyle/>
                    <a:p>
                      <a:r>
                        <a:rPr lang="sr-Latn-R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Član 4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5706111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200411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4306909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2167997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r>
                        <a:rPr lang="sr-Latn-R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Član 4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8469179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5457170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5668822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2056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6106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C9A892F-E6AD-48D7-9CA5-52C98EF822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376112"/>
              </p:ext>
            </p:extLst>
          </p:nvPr>
        </p:nvGraphicFramePr>
        <p:xfrm>
          <a:off x="0" y="-25054"/>
          <a:ext cx="12192000" cy="690787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079321">
                  <a:extLst>
                    <a:ext uri="{9D8B030D-6E8A-4147-A177-3AD203B41FA5}">
                      <a16:colId xmlns:a16="http://schemas.microsoft.com/office/drawing/2014/main" val="3409782081"/>
                    </a:ext>
                  </a:extLst>
                </a:gridCol>
                <a:gridCol w="6048679">
                  <a:extLst>
                    <a:ext uri="{9D8B030D-6E8A-4147-A177-3AD203B41FA5}">
                      <a16:colId xmlns:a16="http://schemas.microsoft.com/office/drawing/2014/main" val="120977323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825185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5456916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65287554"/>
                    </a:ext>
                  </a:extLst>
                </a:gridCol>
              </a:tblGrid>
              <a:tr h="590217">
                <a:tc>
                  <a:txBody>
                    <a:bodyPr/>
                    <a:lstStyle/>
                    <a:p>
                      <a:r>
                        <a:rPr lang="sr-Latn-R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Član tima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Kratak opis preuzete priče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Procena poena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Stvarno poena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Nešto za istaći?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7443973"/>
                  </a:ext>
                </a:extLst>
              </a:tr>
              <a:tr h="402299">
                <a:tc rowSpan="8">
                  <a:txBody>
                    <a:bodyPr/>
                    <a:lstStyle/>
                    <a:p>
                      <a:r>
                        <a:rPr lang="sr-Latn-R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Član 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378487"/>
                  </a:ext>
                </a:extLst>
              </a:tr>
              <a:tr h="402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1495083"/>
                  </a:ext>
                </a:extLst>
              </a:tr>
              <a:tr h="402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375999"/>
                  </a:ext>
                </a:extLst>
              </a:tr>
              <a:tr h="4022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0041853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r>
                        <a:rPr lang="sr-Latn-R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Član 2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3925865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6659394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707970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4770248"/>
                  </a:ext>
                </a:extLst>
              </a:tr>
              <a:tr h="388216">
                <a:tc rowSpan="8">
                  <a:txBody>
                    <a:bodyPr/>
                    <a:lstStyle/>
                    <a:p>
                      <a:r>
                        <a:rPr lang="sr-Latn-R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Član 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5706111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200411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4306909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2167997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r>
                        <a:rPr lang="sr-Latn-R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Član 4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8469179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5457170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5668822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2056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3041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C9A892F-E6AD-48D7-9CA5-52C98EF822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634126"/>
              </p:ext>
            </p:extLst>
          </p:nvPr>
        </p:nvGraphicFramePr>
        <p:xfrm>
          <a:off x="0" y="-25054"/>
          <a:ext cx="12192000" cy="690787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079321">
                  <a:extLst>
                    <a:ext uri="{9D8B030D-6E8A-4147-A177-3AD203B41FA5}">
                      <a16:colId xmlns:a16="http://schemas.microsoft.com/office/drawing/2014/main" val="3409782081"/>
                    </a:ext>
                  </a:extLst>
                </a:gridCol>
                <a:gridCol w="6048679">
                  <a:extLst>
                    <a:ext uri="{9D8B030D-6E8A-4147-A177-3AD203B41FA5}">
                      <a16:colId xmlns:a16="http://schemas.microsoft.com/office/drawing/2014/main" val="120977323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825185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5456916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65287554"/>
                    </a:ext>
                  </a:extLst>
                </a:gridCol>
              </a:tblGrid>
              <a:tr h="590217">
                <a:tc>
                  <a:txBody>
                    <a:bodyPr/>
                    <a:lstStyle/>
                    <a:p>
                      <a:r>
                        <a:rPr lang="sr-Latn-R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Član tima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Kratak opis preuzete priče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Procena poena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Stvarno poena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Nešto za istaći?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7443973"/>
                  </a:ext>
                </a:extLst>
              </a:tr>
              <a:tr h="402299">
                <a:tc rowSpan="8">
                  <a:txBody>
                    <a:bodyPr/>
                    <a:lstStyle/>
                    <a:p>
                      <a:r>
                        <a:rPr lang="sr-Latn-R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Član 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378487"/>
                  </a:ext>
                </a:extLst>
              </a:tr>
              <a:tr h="402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1495083"/>
                  </a:ext>
                </a:extLst>
              </a:tr>
              <a:tr h="402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375999"/>
                  </a:ext>
                </a:extLst>
              </a:tr>
              <a:tr h="4022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0041853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r>
                        <a:rPr lang="sr-Latn-R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Član 2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3925865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6659394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707970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4770248"/>
                  </a:ext>
                </a:extLst>
              </a:tr>
              <a:tr h="388216">
                <a:tc rowSpan="8">
                  <a:txBody>
                    <a:bodyPr/>
                    <a:lstStyle/>
                    <a:p>
                      <a:r>
                        <a:rPr lang="sr-Latn-R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Član 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5706111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200411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4306909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2167997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r>
                        <a:rPr lang="sr-Latn-R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Član 4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8469179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5457170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5668822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2056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4976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C9A892F-E6AD-48D7-9CA5-52C98EF822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834139"/>
              </p:ext>
            </p:extLst>
          </p:nvPr>
        </p:nvGraphicFramePr>
        <p:xfrm>
          <a:off x="0" y="-25054"/>
          <a:ext cx="12192000" cy="690787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079321">
                  <a:extLst>
                    <a:ext uri="{9D8B030D-6E8A-4147-A177-3AD203B41FA5}">
                      <a16:colId xmlns:a16="http://schemas.microsoft.com/office/drawing/2014/main" val="3409782081"/>
                    </a:ext>
                  </a:extLst>
                </a:gridCol>
                <a:gridCol w="6048679">
                  <a:extLst>
                    <a:ext uri="{9D8B030D-6E8A-4147-A177-3AD203B41FA5}">
                      <a16:colId xmlns:a16="http://schemas.microsoft.com/office/drawing/2014/main" val="120977323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825185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5456916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65287554"/>
                    </a:ext>
                  </a:extLst>
                </a:gridCol>
              </a:tblGrid>
              <a:tr h="590217">
                <a:tc>
                  <a:txBody>
                    <a:bodyPr/>
                    <a:lstStyle/>
                    <a:p>
                      <a:r>
                        <a:rPr lang="sr-Latn-R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Član tima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Kratak opis preuzete priče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Procena poena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Stvarno poena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Nešto za istaći?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7443973"/>
                  </a:ext>
                </a:extLst>
              </a:tr>
              <a:tr h="402299">
                <a:tc rowSpan="8">
                  <a:txBody>
                    <a:bodyPr/>
                    <a:lstStyle/>
                    <a:p>
                      <a:r>
                        <a:rPr lang="sr-Latn-R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Član 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378487"/>
                  </a:ext>
                </a:extLst>
              </a:tr>
              <a:tr h="402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1495083"/>
                  </a:ext>
                </a:extLst>
              </a:tr>
              <a:tr h="402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375999"/>
                  </a:ext>
                </a:extLst>
              </a:tr>
              <a:tr h="4022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0041853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r>
                        <a:rPr lang="sr-Latn-R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Član 2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3925865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6659394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707970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4770248"/>
                  </a:ext>
                </a:extLst>
              </a:tr>
              <a:tr h="388216">
                <a:tc rowSpan="8">
                  <a:txBody>
                    <a:bodyPr/>
                    <a:lstStyle/>
                    <a:p>
                      <a:r>
                        <a:rPr lang="sr-Latn-R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Član 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5706111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200411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4306909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2167997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r>
                        <a:rPr lang="sr-Latn-R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Član 4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8469179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5457170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5668822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2056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0698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C9A892F-E6AD-48D7-9CA5-52C98EF822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595461"/>
              </p:ext>
            </p:extLst>
          </p:nvPr>
        </p:nvGraphicFramePr>
        <p:xfrm>
          <a:off x="0" y="-25054"/>
          <a:ext cx="12192000" cy="690787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079321">
                  <a:extLst>
                    <a:ext uri="{9D8B030D-6E8A-4147-A177-3AD203B41FA5}">
                      <a16:colId xmlns:a16="http://schemas.microsoft.com/office/drawing/2014/main" val="3409782081"/>
                    </a:ext>
                  </a:extLst>
                </a:gridCol>
                <a:gridCol w="6048679">
                  <a:extLst>
                    <a:ext uri="{9D8B030D-6E8A-4147-A177-3AD203B41FA5}">
                      <a16:colId xmlns:a16="http://schemas.microsoft.com/office/drawing/2014/main" val="120977323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825185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5456916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65287554"/>
                    </a:ext>
                  </a:extLst>
                </a:gridCol>
              </a:tblGrid>
              <a:tr h="590217">
                <a:tc>
                  <a:txBody>
                    <a:bodyPr/>
                    <a:lstStyle/>
                    <a:p>
                      <a:r>
                        <a:rPr lang="sr-Latn-R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Član tima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Kratak opis preuzete priče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Procena poena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Stvarno poena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Nešto za istaći?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7443973"/>
                  </a:ext>
                </a:extLst>
              </a:tr>
              <a:tr h="402299">
                <a:tc rowSpan="8">
                  <a:txBody>
                    <a:bodyPr/>
                    <a:lstStyle/>
                    <a:p>
                      <a:r>
                        <a:rPr lang="sr-Latn-R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Član 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378487"/>
                  </a:ext>
                </a:extLst>
              </a:tr>
              <a:tr h="402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1495083"/>
                  </a:ext>
                </a:extLst>
              </a:tr>
              <a:tr h="402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375999"/>
                  </a:ext>
                </a:extLst>
              </a:tr>
              <a:tr h="4022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0041853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r>
                        <a:rPr lang="sr-Latn-R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Član 2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3925865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6659394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707970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4770248"/>
                  </a:ext>
                </a:extLst>
              </a:tr>
              <a:tr h="388216">
                <a:tc rowSpan="8">
                  <a:txBody>
                    <a:bodyPr/>
                    <a:lstStyle/>
                    <a:p>
                      <a:r>
                        <a:rPr lang="sr-Latn-R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Član 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5706111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200411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4306909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2167997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r>
                        <a:rPr lang="sr-Latn-R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Član 4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8469179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5457170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5668822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2056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784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C9A892F-E6AD-48D7-9CA5-52C98EF822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260460"/>
              </p:ext>
            </p:extLst>
          </p:nvPr>
        </p:nvGraphicFramePr>
        <p:xfrm>
          <a:off x="0" y="-25054"/>
          <a:ext cx="12192000" cy="690787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079321">
                  <a:extLst>
                    <a:ext uri="{9D8B030D-6E8A-4147-A177-3AD203B41FA5}">
                      <a16:colId xmlns:a16="http://schemas.microsoft.com/office/drawing/2014/main" val="3409782081"/>
                    </a:ext>
                  </a:extLst>
                </a:gridCol>
                <a:gridCol w="6048679">
                  <a:extLst>
                    <a:ext uri="{9D8B030D-6E8A-4147-A177-3AD203B41FA5}">
                      <a16:colId xmlns:a16="http://schemas.microsoft.com/office/drawing/2014/main" val="120977323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825185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5456916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65287554"/>
                    </a:ext>
                  </a:extLst>
                </a:gridCol>
              </a:tblGrid>
              <a:tr h="590217">
                <a:tc>
                  <a:txBody>
                    <a:bodyPr/>
                    <a:lstStyle/>
                    <a:p>
                      <a:r>
                        <a:rPr lang="sr-Latn-R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Član tima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Kratak opis preuzete priče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Procena poena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Stvarno poena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Nešto za istaći?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7443973"/>
                  </a:ext>
                </a:extLst>
              </a:tr>
              <a:tr h="402299">
                <a:tc rowSpan="8">
                  <a:txBody>
                    <a:bodyPr/>
                    <a:lstStyle/>
                    <a:p>
                      <a:r>
                        <a:rPr lang="sr-Latn-R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Član 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378487"/>
                  </a:ext>
                </a:extLst>
              </a:tr>
              <a:tr h="402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1495083"/>
                  </a:ext>
                </a:extLst>
              </a:tr>
              <a:tr h="402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375999"/>
                  </a:ext>
                </a:extLst>
              </a:tr>
              <a:tr h="4022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0041853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r>
                        <a:rPr lang="sr-Latn-R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Član 2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3925865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6659394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707970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4770248"/>
                  </a:ext>
                </a:extLst>
              </a:tr>
              <a:tr h="388216">
                <a:tc rowSpan="8">
                  <a:txBody>
                    <a:bodyPr/>
                    <a:lstStyle/>
                    <a:p>
                      <a:r>
                        <a:rPr lang="sr-Latn-R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Član 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5706111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200411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4306909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2167997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r>
                        <a:rPr lang="sr-Latn-R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Član 4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8469179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5457170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5668822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2056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7554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C9A892F-E6AD-48D7-9CA5-52C98EF822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042684"/>
              </p:ext>
            </p:extLst>
          </p:nvPr>
        </p:nvGraphicFramePr>
        <p:xfrm>
          <a:off x="0" y="-25054"/>
          <a:ext cx="12192000" cy="690787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079321">
                  <a:extLst>
                    <a:ext uri="{9D8B030D-6E8A-4147-A177-3AD203B41FA5}">
                      <a16:colId xmlns:a16="http://schemas.microsoft.com/office/drawing/2014/main" val="3409782081"/>
                    </a:ext>
                  </a:extLst>
                </a:gridCol>
                <a:gridCol w="6048679">
                  <a:extLst>
                    <a:ext uri="{9D8B030D-6E8A-4147-A177-3AD203B41FA5}">
                      <a16:colId xmlns:a16="http://schemas.microsoft.com/office/drawing/2014/main" val="120977323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825185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5456916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65287554"/>
                    </a:ext>
                  </a:extLst>
                </a:gridCol>
              </a:tblGrid>
              <a:tr h="590217">
                <a:tc>
                  <a:txBody>
                    <a:bodyPr/>
                    <a:lstStyle/>
                    <a:p>
                      <a:r>
                        <a:rPr lang="sr-Latn-R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Član tima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Kratak opis preuzete priče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Procena poena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Stvarno poena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Nešto za istaći?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7443973"/>
                  </a:ext>
                </a:extLst>
              </a:tr>
              <a:tr h="402299">
                <a:tc rowSpan="8">
                  <a:txBody>
                    <a:bodyPr/>
                    <a:lstStyle/>
                    <a:p>
                      <a:r>
                        <a:rPr lang="sr-Latn-R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Član 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378487"/>
                  </a:ext>
                </a:extLst>
              </a:tr>
              <a:tr h="402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1495083"/>
                  </a:ext>
                </a:extLst>
              </a:tr>
              <a:tr h="402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375999"/>
                  </a:ext>
                </a:extLst>
              </a:tr>
              <a:tr h="4022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0041853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r>
                        <a:rPr lang="sr-Latn-R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Član 2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3925865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6659394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707970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4770248"/>
                  </a:ext>
                </a:extLst>
              </a:tr>
              <a:tr h="388216">
                <a:tc rowSpan="8">
                  <a:txBody>
                    <a:bodyPr/>
                    <a:lstStyle/>
                    <a:p>
                      <a:r>
                        <a:rPr lang="sr-Latn-R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Član 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5706111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200411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4306909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2167997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r>
                        <a:rPr lang="sr-Latn-R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Član 4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8469179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5457170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5668822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2056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72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7E0CD"/>
      </a:accent1>
      <a:accent2>
        <a:srgbClr val="4C847B"/>
      </a:accent2>
      <a:accent3>
        <a:srgbClr val="A5A5A5"/>
      </a:accent3>
      <a:accent4>
        <a:srgbClr val="05253A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lIns="0" tIns="36000" rIns="0" bIns="36000" rtlCol="0" anchor="ctr"/>
      <a:lstStyle>
        <a:defPPr algn="ctr">
          <a:lnSpc>
            <a:spcPct val="114000"/>
          </a:lnSpc>
          <a:defRPr sz="2400" dirty="0" smtClean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lnSpc>
            <a:spcPct val="114000"/>
          </a:lnSpc>
          <a:defRPr sz="28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8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15A0351-2C7C-488D-BB7E-DBFA69FDE2DC}">
  <we:reference id="wa104380907" version="1.0.0.0" store="en-US" storeType="OMEX"/>
  <we:alternateReferences>
    <we:reference id="WA104380907" version="1.0.0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191</Words>
  <Application>Microsoft Office PowerPoint</Application>
  <PresentationFormat>Widescreen</PresentationFormat>
  <Paragraphs>73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Izveštaj rada tima X  Scrum master: Član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Izveštaj rada tima X</dc:title>
  <dc:creator>Nikola Luburić</dc:creator>
  <cp:lastModifiedBy>Prokić Simona</cp:lastModifiedBy>
  <cp:revision>8</cp:revision>
  <dcterms:created xsi:type="dcterms:W3CDTF">2020-10-19T07:17:14Z</dcterms:created>
  <dcterms:modified xsi:type="dcterms:W3CDTF">2023-09-25T07:54:30Z</dcterms:modified>
</cp:coreProperties>
</file>