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3" r:id="rId4"/>
    <p:sldId id="274" r:id="rId5"/>
    <p:sldId id="284" r:id="rId6"/>
    <p:sldId id="275" r:id="rId7"/>
    <p:sldId id="268" r:id="rId8"/>
    <p:sldId id="276" r:id="rId9"/>
    <p:sldId id="277" r:id="rId10"/>
    <p:sldId id="278" r:id="rId11"/>
    <p:sldId id="279" r:id="rId12"/>
    <p:sldId id="280" r:id="rId13"/>
    <p:sldId id="262" r:id="rId14"/>
    <p:sldId id="266" r:id="rId15"/>
    <p:sldId id="267" r:id="rId16"/>
    <p:sldId id="282" r:id="rId17"/>
    <p:sldId id="283" r:id="rId18"/>
    <p:sldId id="270" r:id="rId19"/>
    <p:sldId id="269" r:id="rId20"/>
    <p:sldId id="272" r:id="rId21"/>
    <p:sldId id="271" r:id="rId22"/>
    <p:sldId id="264" r:id="rId23"/>
  </p:sldIdLst>
  <p:sldSz cx="12192000" cy="6858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  <p:embeddedFont>
      <p:font typeface="타이포_다방구 B" panose="02020503020101020101" pitchFamily="18" charset="-127"/>
      <p:regular r:id="rId31"/>
    </p:embeddedFont>
    <p:embeddedFont>
      <p:font typeface="타이포_쌍문동 B" panose="02020803020101020101" pitchFamily="18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8"/>
    <a:srgbClr val="206BA4"/>
    <a:srgbClr val="0B91B5"/>
    <a:srgbClr val="00547A"/>
    <a:srgbClr val="638EEF"/>
    <a:srgbClr val="CCCCFF"/>
    <a:srgbClr val="B3B3FF"/>
    <a:srgbClr val="B0D2D3"/>
    <a:srgbClr val="D6E2FE"/>
    <a:srgbClr val="C7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5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40F5511-AC62-4938-8042-B5528A1E9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E80D1-B8D8-42FD-A1A6-5C63141227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1971D-BC26-43CC-9C1C-3F81D5B0F999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79F9E-70BB-4891-969D-E27FF3AC1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8B66-12D5-4A25-96B5-4F8D46D91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B87A-0E4B-47B7-AC41-95521D7CB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538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533A-AAC7-48B4-AA5C-C5B26334594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2AD16-12AB-40FF-9A2D-DFE78EC1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94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5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1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4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1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0D10-A803-4EFC-A9B9-3BAE26D212D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28C-FDFB-42FB-B354-709448FC6CD2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03B5-46FD-4D5E-BD16-4F5B3D75F2C7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3CA8-50EC-498E-9B64-605691E9FD8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F724-DCA4-4C60-A037-7D440621C6F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8AA3-7489-4C96-84B9-AEB15AFC105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35A3-A413-4901-ACEF-B039536C1B26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96A-A15C-47CF-9EA4-CC6BE89EA22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E025-D3D8-4BBD-AEC1-79B747911E8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5198-F3EC-4FB5-B91A-596380F12DAB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EC7B-81C3-4C1E-8BA6-FE573D92334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D47-3F7F-4BC3-929E-DAF058DEF8BD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isticsList/statisticsListIndex.do?menuId=M_01_01&amp;vwcd=MT_ZTITLE&amp;parmTabId=M_01_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698219" y="391339"/>
              <a:ext cx="6794132" cy="1759916"/>
              <a:chOff x="2698219" y="391339"/>
              <a:chExt cx="6794132" cy="175991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698219" y="391339"/>
                <a:ext cx="67941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547A"/>
                    </a:solidFill>
                    <a:latin typeface="타이포_다방구 B" panose="02020503020101020101" pitchFamily="18" charset="-127"/>
                    <a:ea typeface="타이포_다방구 B" panose="02020503020101020101" pitchFamily="18" charset="-127"/>
                  </a:rPr>
                  <a:t>Trip Inside</a:t>
                </a:r>
                <a:endParaRPr lang="ko-KR" altLang="en-US" sz="8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547A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46940" y="1781923"/>
                <a:ext cx="4496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70C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To find famous local trip </a:t>
                </a:r>
                <a:endParaRPr lang="ko-KR" altLang="en-US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609782" cy="370774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07368" y="6603792"/>
            <a:ext cx="11521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청년취업 아카데미 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빅데이터 활용을 위한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프로그래밍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(A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- 3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박상우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진소라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이정은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E242E-DD02-463A-B8D6-F6606840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992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여행지 만족도 분석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- </a:t>
              </a:r>
              <a:r>
                <a:rPr lang="ko-KR" altLang="en-US" sz="12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개인여행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686484" y="1556792"/>
            <a:ext cx="4320480" cy="3769680"/>
            <a:chOff x="6136399" y="2522811"/>
            <a:chExt cx="5040560" cy="1407247"/>
          </a:xfrm>
        </p:grpSpPr>
        <p:sp>
          <p:nvSpPr>
            <p:cNvPr id="255" name="TextBox 254"/>
            <p:cNvSpPr txBox="1"/>
            <p:nvPr/>
          </p:nvSpPr>
          <p:spPr>
            <a:xfrm>
              <a:off x="6136399" y="2913236"/>
              <a:ext cx="5040560" cy="101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연령대에 따른 지역 만족도는 대체적으로 비슷하나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15_19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유독 큰 폭으로 만족도가 진동하는 모습을 보였다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지역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에서 유난히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충북에서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세는 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경남에서 만족도가 낮은데 대전 지역은 연령대에 상관없이 만족도가 낮다고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533045" y="2522811"/>
              <a:ext cx="2100576" cy="149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 flipV="1">
              <a:off x="6253980" y="2657423"/>
              <a:ext cx="2402699" cy="439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" y="1543301"/>
            <a:ext cx="7643167" cy="5186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6400" y="1961888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연령대만족도 통합 그래프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45566" y="3284983"/>
            <a:ext cx="1131244" cy="3096345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26566" y="2720702"/>
            <a:ext cx="1153350" cy="278687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3952" y="2708920"/>
            <a:ext cx="1008112" cy="223224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23162D-B9FD-4EAE-87AB-3CFCE171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057" y="-201622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여행지 만족도 분석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449634" y="1268760"/>
            <a:ext cx="3715533" cy="4856780"/>
            <a:chOff x="6168008" y="2590762"/>
            <a:chExt cx="5418485" cy="5296241"/>
          </a:xfrm>
        </p:grpSpPr>
        <p:sp>
          <p:nvSpPr>
            <p:cNvPr id="255" name="TextBox 254"/>
            <p:cNvSpPr txBox="1"/>
            <p:nvPr/>
          </p:nvSpPr>
          <p:spPr>
            <a:xfrm>
              <a:off x="6168008" y="3154684"/>
              <a:ext cx="5040559" cy="473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직종은 대체적으로 전 지역에서 만족도가 높고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 반대로 낮다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b="1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전문관리</a:t>
              </a:r>
              <a:r>
                <a:rPr lang="ko-KR" altLang="en-US" sz="1200" b="1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충북에서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사무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지역별 만족도가 큰 차이를 보이는데 특히 광주 지역에 매우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제주에서는 매우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전반적으로 높은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광주가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대체적으로 낮은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전남이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기능노무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서울에서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인천에서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301243" y="2590762"/>
              <a:ext cx="3285250" cy="43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직업별 만족도 </a:t>
              </a:r>
            </a:p>
          </p:txBody>
        </p:sp>
        <p:cxnSp>
          <p:nvCxnSpPr>
            <p:cNvPr id="258" name="직선 연결선 257"/>
            <p:cNvCxnSpPr>
              <a:cxnSpLocks/>
            </p:cNvCxnSpPr>
            <p:nvPr/>
          </p:nvCxnSpPr>
          <p:spPr>
            <a:xfrm>
              <a:off x="6168288" y="2822893"/>
              <a:ext cx="244799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94643"/>
            <a:ext cx="8064896" cy="5564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28" y="3140968"/>
            <a:ext cx="8208912" cy="183620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7768" y="318837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73739-E391-4E4D-BB20-A416BC3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954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여행지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- </a:t>
              </a:r>
              <a:r>
                <a:rPr lang="ko-KR" altLang="en-US" sz="12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개인여행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328248" y="1916837"/>
            <a:ext cx="3456384" cy="3346049"/>
            <a:chOff x="5828676" y="2649176"/>
            <a:chExt cx="5891660" cy="1417005"/>
          </a:xfrm>
        </p:grpSpPr>
        <p:sp>
          <p:nvSpPr>
            <p:cNvPr id="255" name="TextBox 254"/>
            <p:cNvSpPr txBox="1"/>
            <p:nvPr/>
          </p:nvSpPr>
          <p:spPr>
            <a:xfrm>
              <a:off x="5828676" y="2893129"/>
              <a:ext cx="5891660" cy="117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개인소득이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구간을 제외한 나머지 구간들은 지역별로 비슷한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경북에서 대체적으로 만족도가 낮은데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특히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500-600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 만족도는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큰 진동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보이며 제일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모든 소득 구간이 대구에서 낮은 만족도를 기록하는데 유일하게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대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구간만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높은 만족도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244271" y="2649176"/>
              <a:ext cx="3342391" cy="18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5828676" y="2788087"/>
              <a:ext cx="251999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403300"/>
            <a:ext cx="8064896" cy="52660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1464" y="1403300"/>
            <a:ext cx="2088231" cy="5266060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79476" y="1768683"/>
            <a:ext cx="432048" cy="3641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61EF8-8CA2-40DE-A2CB-5035FE5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960BED-9D76-472F-8CAB-0BD036E8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6" y="1614732"/>
            <a:ext cx="7273858" cy="460544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174603-2F43-46CB-8401-5C92E29FCD5F}"/>
              </a:ext>
            </a:extLst>
          </p:cNvPr>
          <p:cNvGrpSpPr/>
          <p:nvPr/>
        </p:nvGrpSpPr>
        <p:grpSpPr>
          <a:xfrm>
            <a:off x="8328248" y="1905064"/>
            <a:ext cx="3528392" cy="3277961"/>
            <a:chOff x="6426916" y="2622838"/>
            <a:chExt cx="5333954" cy="288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A7D029-93D6-4722-A018-91F044EF0273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246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4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다양한 연령별의 소계로 분석하였을 때 가장 많이 방문한 지역을 순차적으로 나타냈다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지역별 누적 방문자의 총합은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123,455,071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명이다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전체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방문자의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경기도부터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경북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편중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되어있다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751633-41A9-4512-A705-9CC47EEB800C}"/>
                </a:ext>
              </a:extLst>
            </p:cNvPr>
            <p:cNvSpPr txBox="1"/>
            <p:nvPr/>
          </p:nvSpPr>
          <p:spPr>
            <a:xfrm>
              <a:off x="7624334" y="2622838"/>
              <a:ext cx="4136536" cy="3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인기 많은 관광지 순위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C4B5E02-EE02-44F4-8B6B-4FD12302D919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11617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28C83-3A82-471A-B3E5-DA71EA90925E}"/>
              </a:ext>
            </a:extLst>
          </p:cNvPr>
          <p:cNvSpPr/>
          <p:nvPr/>
        </p:nvSpPr>
        <p:spPr>
          <a:xfrm>
            <a:off x="976563" y="1978922"/>
            <a:ext cx="2239117" cy="389834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EA5A2-206F-42E8-AAE6-5074FE0CDED2}"/>
              </a:ext>
            </a:extLst>
          </p:cNvPr>
          <p:cNvSpPr txBox="1"/>
          <p:nvPr/>
        </p:nvSpPr>
        <p:spPr>
          <a:xfrm>
            <a:off x="1594069" y="16947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전체의 </a:t>
            </a:r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50%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415202-B6E3-43EE-B552-A594902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60F5AE-E58B-423F-A7FE-CDC7BDA6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2" r="1955"/>
          <a:stretch/>
        </p:blipFill>
        <p:spPr>
          <a:xfrm>
            <a:off x="119544" y="4221088"/>
            <a:ext cx="7776655" cy="2419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89022-DCEC-42AF-87A4-D2A687C7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563613"/>
            <a:ext cx="7632640" cy="26574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8328248" y="1916832"/>
            <a:ext cx="3445417" cy="3667700"/>
            <a:chOff x="6426916" y="2622838"/>
            <a:chExt cx="5040560" cy="36677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개 구간으로 나눈 연령대의 지역별 방문자 수 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경기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제주를 제외한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곳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에서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 연령대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 이상</a:t>
              </a:r>
              <a:endPara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대는 다른 연령층에 비해 국내 여행율이 현저히 낮다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특히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세는 거의 모든 지역에서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대보다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배 가량 더 낮은 비율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을 보인다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다른 연령대 모두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경기와 서울이 상위권이었지만 유일하게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 구간에서는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강원으로 서울이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위권을 기록했다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12755" y="2622838"/>
              <a:ext cx="316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07755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F23400-E8B6-4254-BFFB-7FD00698456B}"/>
              </a:ext>
            </a:extLst>
          </p:cNvPr>
          <p:cNvSpPr/>
          <p:nvPr/>
        </p:nvSpPr>
        <p:spPr>
          <a:xfrm>
            <a:off x="1272562" y="4797152"/>
            <a:ext cx="582933" cy="36003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FC593-A0A2-4724-907D-20DB83C6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9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8383783" y="1916832"/>
            <a:ext cx="3463522" cy="2451982"/>
            <a:chOff x="6426916" y="2622838"/>
            <a:chExt cx="5040559" cy="24519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426916" y="3043495"/>
              <a:ext cx="50405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연령별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국내 관광 여행지 선택 이유</a:t>
              </a:r>
              <a:endPara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모든 연령대가 비슷한 양상을 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가장 선택율이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높은 요인은 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‘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여행지명도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’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로 모든 연령층에서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전후반의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비율을 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보인다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708432" y="2622838"/>
              <a:ext cx="3449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관광지 선택 이유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49" y="2822893"/>
              <a:ext cx="95089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1EA6DC7-3844-426A-BC7E-463869933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"/>
          <a:stretch/>
        </p:blipFill>
        <p:spPr>
          <a:xfrm>
            <a:off x="344695" y="1614732"/>
            <a:ext cx="7823064" cy="502745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05943A-6737-405B-9734-D86D038D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7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97982"/>
            <a:ext cx="5400600" cy="5386858"/>
          </a:xfrm>
          <a:prstGeom prst="rect">
            <a:avLst/>
          </a:prstGeom>
          <a:ln>
            <a:noFill/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6056324" y="1433055"/>
            <a:ext cx="5872324" cy="1942195"/>
            <a:chOff x="6108752" y="2622838"/>
            <a:chExt cx="5701310" cy="19239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108752" y="3223313"/>
              <a:ext cx="57013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여행을 가면 사람들이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사진을 올릴 것이다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2.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대표적인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최신 게시물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1500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개는 전체 게시물 약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120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만개의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0.1%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 </a:t>
              </a:r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트랜드를 반영한다고 볼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225370" y="2622838"/>
              <a:ext cx="4415593" cy="39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 </a:t>
              </a:r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후 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183" y="2890590"/>
              <a:ext cx="100818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096000" y="2551225"/>
            <a:ext cx="5112404" cy="8240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65080" y="218189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3459" y="3955747"/>
            <a:ext cx="515494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 가설을 전제로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인스타그램에서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국내여행 으로 해시태그 된 최신 게시물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개를 크롤링하여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많이 노출되는 단어의 빈도를 분석하였다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결과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sz="12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경기도 장흥 계곡 근처 애견 동반 가능한 오리백숙맛집으로 가족여행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떠나는 것이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트랜드임을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SNS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는 젊은 세대가 위주이기 때문에 전 연령대를 대표하기에 일반화의 오류가 있을 수 있으나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가족여행 단위가 많은 것을 보아 이 부분은 보완가능하다 판단하였다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9468" y="2693882"/>
            <a:ext cx="4810468" cy="68136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9696" y="3375250"/>
            <a:ext cx="2016224" cy="494927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9468" y="6237312"/>
            <a:ext cx="2074164" cy="216024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71464" y="4797152"/>
            <a:ext cx="871130" cy="18497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D231B6-E092-4D78-8584-2C29CFB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3" y="1403424"/>
            <a:ext cx="7176120" cy="2394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281"/>
          <a:stretch/>
        </p:blipFill>
        <p:spPr>
          <a:xfrm>
            <a:off x="47328" y="3861048"/>
            <a:ext cx="5112568" cy="28075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1584" y="51521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6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51584" y="5150241"/>
            <a:ext cx="513630" cy="15121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28" y="3391427"/>
            <a:ext cx="7158458" cy="30427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68752" y="3059668"/>
            <a:ext cx="6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7539151" y="1521740"/>
            <a:ext cx="4008472" cy="4336887"/>
            <a:chOff x="6430677" y="2622838"/>
            <a:chExt cx="5040560" cy="4336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30677" y="3435683"/>
              <a:ext cx="5040560" cy="352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앞선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 장흥 계곡 근처 애견 동반 가능한 오리백숙맛집으로 가족여행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’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월의 트랜드임을 알았다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 그래프를 보면 실제로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제일 많은 여행객이 유입된다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종합 만족도 그래프에서는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6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차지하였다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이는 경기도로 많은 여행객이 유입되지만 그에 비해 어떤 이유로 만족도는 낮은 것으로 판단할 수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또한 경기도가 마케팅을 잘하여 많은 여행객이 유입된다고 추론 할 수도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정확한 원인은 여행지 선정 이유에 관한 추가적인 분석을 통해 알 수 있을 것이다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41481" y="2622838"/>
              <a:ext cx="3102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분석결과 실제 비교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508161" y="2822893"/>
              <a:ext cx="16333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1FE893-8420-4B7C-8BF3-ACD473B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0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22560" cy="622971"/>
            <a:chOff x="709468" y="346724"/>
            <a:chExt cx="1622560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22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-Category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725538-2848-43B9-8DA7-1B241B84D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1"/>
          <a:stretch/>
        </p:blipFill>
        <p:spPr>
          <a:xfrm>
            <a:off x="856333" y="1412775"/>
            <a:ext cx="3449098" cy="48965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0122F5-86D8-4558-A0C1-A20714E0F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387" y="1412777"/>
            <a:ext cx="3515587" cy="4896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3C3EE3-199B-4559-95D6-FE0F6F9DF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1412777"/>
            <a:ext cx="3525542" cy="4896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0BBCC5-43A0-4007-9009-B9E66116D967}"/>
              </a:ext>
            </a:extLst>
          </p:cNvPr>
          <p:cNvSpPr/>
          <p:nvPr/>
        </p:nvSpPr>
        <p:spPr>
          <a:xfrm>
            <a:off x="1982802" y="6380111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Main Page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102C34-0888-4D88-AADB-2F62F0ADA19E}"/>
              </a:ext>
            </a:extLst>
          </p:cNvPr>
          <p:cNvSpPr/>
          <p:nvPr/>
        </p:nvSpPr>
        <p:spPr>
          <a:xfrm>
            <a:off x="5463206" y="643359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만족도 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7CD69-1A0A-4DFA-9C65-36E6616E1276}"/>
              </a:ext>
            </a:extLst>
          </p:cNvPr>
          <p:cNvSpPr/>
          <p:nvPr/>
        </p:nvSpPr>
        <p:spPr>
          <a:xfrm>
            <a:off x="8991598" y="638011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선호도 조사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48BB8-DC1F-44A1-9BEB-E7758762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4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720343" cy="622971"/>
            <a:chOff x="709468" y="346724"/>
            <a:chExt cx="1720343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720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Main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Page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F6B3F89-A581-499F-A669-8DBB6031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2" y="1464148"/>
            <a:ext cx="3449098" cy="5026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9EA6-E5B2-4812-9184-DC9F44A10452}"/>
              </a:ext>
            </a:extLst>
          </p:cNvPr>
          <p:cNvSpPr/>
          <p:nvPr/>
        </p:nvSpPr>
        <p:spPr>
          <a:xfrm>
            <a:off x="2718910" y="2328244"/>
            <a:ext cx="3308725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D590A5-F670-4E11-AE84-0282F66A6E4C}"/>
              </a:ext>
            </a:extLst>
          </p:cNvPr>
          <p:cNvCxnSpPr/>
          <p:nvPr/>
        </p:nvCxnSpPr>
        <p:spPr>
          <a:xfrm flipH="1">
            <a:off x="2358870" y="2472260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BE62F-CBFD-4D56-BDF9-5579205B7704}"/>
              </a:ext>
            </a:extLst>
          </p:cNvPr>
          <p:cNvSpPr/>
          <p:nvPr/>
        </p:nvSpPr>
        <p:spPr>
          <a:xfrm>
            <a:off x="2715267" y="4920532"/>
            <a:ext cx="3312368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B38D2-6093-419E-A6E8-C73D51DCCA2D}"/>
              </a:ext>
            </a:extLst>
          </p:cNvPr>
          <p:cNvCxnSpPr/>
          <p:nvPr/>
        </p:nvCxnSpPr>
        <p:spPr>
          <a:xfrm flipH="1">
            <a:off x="6031278" y="5064548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CF455D-18E7-445A-BC11-1D5D5858662D}"/>
              </a:ext>
            </a:extLst>
          </p:cNvPr>
          <p:cNvGrpSpPr/>
          <p:nvPr/>
        </p:nvGrpSpPr>
        <p:grpSpPr>
          <a:xfrm>
            <a:off x="6384032" y="1994644"/>
            <a:ext cx="5040560" cy="2339102"/>
            <a:chOff x="6096000" y="3959484"/>
            <a:chExt cx="5040560" cy="23391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22A922-8CAD-4F93-AE98-E5C3DFD2A9D2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최근 게시물들 중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국내여행과 같이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태그된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해시 태그들을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.replace()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지역명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여행과 관련 없는 해시 태그들 제거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나타내었을때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많이 나온 단어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=&gt; ‘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장흥＇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7CCC28-2A22-4BE3-812F-5DB8978E5E53}"/>
                </a:ext>
              </a:extLst>
            </p:cNvPr>
            <p:cNvSpPr txBox="1"/>
            <p:nvPr/>
          </p:nvSpPr>
          <p:spPr>
            <a:xfrm>
              <a:off x="6096000" y="3959484"/>
              <a:ext cx="3371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Instagram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Hash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Tag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 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F984B3-166C-46D9-9A8A-293E13B77E23}"/>
              </a:ext>
            </a:extLst>
          </p:cNvPr>
          <p:cNvCxnSpPr>
            <a:cxnSpLocks/>
          </p:cNvCxnSpPr>
          <p:nvPr/>
        </p:nvCxnSpPr>
        <p:spPr>
          <a:xfrm>
            <a:off x="6456600" y="1844824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D096E6-6D0F-462F-A951-B223E299DF68}"/>
              </a:ext>
            </a:extLst>
          </p:cNvPr>
          <p:cNvGrpSpPr/>
          <p:nvPr/>
        </p:nvGrpSpPr>
        <p:grpSpPr>
          <a:xfrm>
            <a:off x="6450713" y="4705413"/>
            <a:ext cx="5040560" cy="1785105"/>
            <a:chOff x="6096000" y="3959484"/>
            <a:chExt cx="5040560" cy="17851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140E8E-A9B6-4E82-8DF6-8ED7A145941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크롤링으로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장흥계곡 주변 음식점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카페의 이름과 주소를 가져와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DataFrame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(data)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가져온 주소로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위도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경도를 찾게 하여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새로운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column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추가하여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Folium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사용하여 지도에 마커 형식으로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E36302-7260-4652-8CF8-FB0F0B518FC0}"/>
                </a:ext>
              </a:extLst>
            </p:cNvPr>
            <p:cNvSpPr txBox="1"/>
            <p:nvPr/>
          </p:nvSpPr>
          <p:spPr>
            <a:xfrm>
              <a:off x="6132712" y="395948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Google Maps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02181B-3888-4F40-85D9-E47A0E1C8A09}"/>
              </a:ext>
            </a:extLst>
          </p:cNvPr>
          <p:cNvCxnSpPr>
            <a:cxnSpLocks/>
          </p:cNvCxnSpPr>
          <p:nvPr/>
        </p:nvCxnSpPr>
        <p:spPr>
          <a:xfrm>
            <a:off x="6523281" y="4555593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3B4EB3-A5AB-45A8-9F0E-850B12118B4B}"/>
              </a:ext>
            </a:extLst>
          </p:cNvPr>
          <p:cNvGrpSpPr/>
          <p:nvPr/>
        </p:nvGrpSpPr>
        <p:grpSpPr>
          <a:xfrm>
            <a:off x="186203" y="1994644"/>
            <a:ext cx="2095245" cy="2179122"/>
            <a:chOff x="6096000" y="3934798"/>
            <a:chExt cx="5040560" cy="21791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E3681-3D1F-4460-B28E-B5905DE8879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Geopandas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를 사용하여 기상청에서 국내 시도 정보 다운 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folium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색의 채도로 구분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누적 방문객과 만족도를 토대로 지역별 인기 방문 순위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541EEC-8F83-4D96-913E-07EE3F2B0C58}"/>
                </a:ext>
              </a:extLst>
            </p:cNvPr>
            <p:cNvSpPr txBox="1"/>
            <p:nvPr/>
          </p:nvSpPr>
          <p:spPr>
            <a:xfrm>
              <a:off x="7777254" y="3934798"/>
              <a:ext cx="3076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 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D547BEE-AD35-4700-8981-DF6DE00F5721}"/>
              </a:ext>
            </a:extLst>
          </p:cNvPr>
          <p:cNvCxnSpPr>
            <a:cxnSpLocks/>
          </p:cNvCxnSpPr>
          <p:nvPr/>
        </p:nvCxnSpPr>
        <p:spPr>
          <a:xfrm>
            <a:off x="609318" y="1875314"/>
            <a:ext cx="159825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7410B2-70BD-446E-8101-9B9E090D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816615" cy="6858000"/>
            <a:chOff x="0" y="0"/>
            <a:chExt cx="9816615" cy="6858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0" y="0"/>
              <a:ext cx="6096000" cy="6858000"/>
              <a:chOff x="0" y="0"/>
              <a:chExt cx="6096000" cy="6858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rgbClr val="B0D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267" y="2475084"/>
                <a:ext cx="2613467" cy="1907832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6816080" y="1605246"/>
              <a:ext cx="2925801" cy="3859723"/>
              <a:chOff x="6816080" y="1605246"/>
              <a:chExt cx="2925801" cy="38597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816080" y="1605246"/>
                <a:ext cx="19354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Trip Inside</a:t>
                </a:r>
              </a:p>
              <a:p>
                <a:endParaRPr lang="ko-KR" altLang="en-US" sz="24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859810" y="2148214"/>
                <a:ext cx="13340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주제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분석 계획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59810" y="4663362"/>
                <a:ext cx="1293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웹 구현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88088" y="5157192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웹 구성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16080" y="3014661"/>
                <a:ext cx="29258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여행지 선호도 분석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63565" y="3569093"/>
                <a:ext cx="22846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만족도 분석 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개인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단체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방문객 수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선호도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분석결과와 실제 비교 </a:t>
                </a: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6816080" y="1268760"/>
              <a:ext cx="2880000" cy="0"/>
            </a:xfrm>
            <a:prstGeom prst="line">
              <a:avLst/>
            </a:prstGeom>
            <a:ln w="12700">
              <a:solidFill>
                <a:srgbClr val="B0D2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57185" y="991761"/>
              <a:ext cx="1659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멀티캠퍼스 교육 프로그램 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F550A-2A17-4F6D-BBB4-E12BA2B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만족도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/>
          <a:stretch/>
        </p:blipFill>
        <p:spPr>
          <a:xfrm>
            <a:off x="709468" y="1722804"/>
            <a:ext cx="1138060" cy="271430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>
            <a:off x="709468" y="2611905"/>
            <a:ext cx="1138060" cy="1237547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698554-BA18-43AE-B3BC-B38453831F42}"/>
              </a:ext>
            </a:extLst>
          </p:cNvPr>
          <p:cNvSpPr/>
          <p:nvPr/>
        </p:nvSpPr>
        <p:spPr>
          <a:xfrm>
            <a:off x="335360" y="30573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05C0A1-F23D-48C5-AC34-8CE46774B424}"/>
              </a:ext>
            </a:extLst>
          </p:cNvPr>
          <p:cNvSpPr/>
          <p:nvPr/>
        </p:nvSpPr>
        <p:spPr>
          <a:xfrm>
            <a:off x="335360" y="3449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8A4CE-9A5C-447F-A60E-BFF48A45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1736681"/>
            <a:ext cx="2764609" cy="48606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66934D-4B6A-4E7D-9742-F0351473F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4" b="4207"/>
          <a:stretch/>
        </p:blipFill>
        <p:spPr>
          <a:xfrm>
            <a:off x="6661479" y="1736681"/>
            <a:ext cx="2808312" cy="48606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7C634A-92BC-4570-B088-041F2AAAFB9E}"/>
              </a:ext>
            </a:extLst>
          </p:cNvPr>
          <p:cNvSpPr/>
          <p:nvPr/>
        </p:nvSpPr>
        <p:spPr>
          <a:xfrm>
            <a:off x="5377105" y="3501008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소득구간에 따른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만족도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3CE09-38B2-4682-9F45-FDF705D8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A1A25F-C743-4246-A443-4FE62A369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4783070"/>
            <a:ext cx="167811" cy="17422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7FA7A6-C36A-43F6-BF7A-41E0BF3993DC}"/>
              </a:ext>
            </a:extLst>
          </p:cNvPr>
          <p:cNvSpPr/>
          <p:nvPr/>
        </p:nvSpPr>
        <p:spPr>
          <a:xfrm>
            <a:off x="5306621" y="5423374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인원에 따른 지역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6C77C6-CD2A-4BB8-AD20-C76733373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2269364"/>
            <a:ext cx="167811" cy="115963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E86D77-CDF4-44D7-A024-238162FEF83A}"/>
              </a:ext>
            </a:extLst>
          </p:cNvPr>
          <p:cNvSpPr/>
          <p:nvPr/>
        </p:nvSpPr>
        <p:spPr>
          <a:xfrm>
            <a:off x="2259400" y="1459683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~5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189ED2-DB10-4262-BD74-76C99C8CD32E}"/>
              </a:ext>
            </a:extLst>
          </p:cNvPr>
          <p:cNvSpPr/>
          <p:nvPr/>
        </p:nvSpPr>
        <p:spPr>
          <a:xfrm>
            <a:off x="6522690" y="1452092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없음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575265-868B-43F4-9512-AD0432C9BED9}"/>
              </a:ext>
            </a:extLst>
          </p:cNvPr>
          <p:cNvSpPr/>
          <p:nvPr/>
        </p:nvSpPr>
        <p:spPr>
          <a:xfrm>
            <a:off x="9684301" y="2607295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남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 지역별 만족도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연령대별 만족도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03884FE-D929-4DC1-95CC-B7205FEA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3565486"/>
            <a:ext cx="167811" cy="13036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DE90A3-DC0A-4FA7-8574-233E17663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5005646"/>
            <a:ext cx="167811" cy="15196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9CB8B-FE68-4B91-87C2-1B80A7DA3410}"/>
              </a:ext>
            </a:extLst>
          </p:cNvPr>
          <p:cNvSpPr/>
          <p:nvPr/>
        </p:nvSpPr>
        <p:spPr>
          <a:xfrm>
            <a:off x="9931797" y="4077072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직업별 만족도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89BA55-0E87-44AD-BE99-2057328EC17A}"/>
              </a:ext>
            </a:extLst>
          </p:cNvPr>
          <p:cNvSpPr/>
          <p:nvPr/>
        </p:nvSpPr>
        <p:spPr>
          <a:xfrm>
            <a:off x="9931797" y="5608040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소득별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1B127-887D-4828-ACA1-7CA33C9A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1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선호도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 b="7932"/>
          <a:stretch/>
        </p:blipFill>
        <p:spPr>
          <a:xfrm>
            <a:off x="709468" y="1700808"/>
            <a:ext cx="1138060" cy="2495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 flipV="1">
            <a:off x="709468" y="3827456"/>
            <a:ext cx="1138060" cy="369332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BD69D-5B35-462C-A370-CFB0C2BB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02" y="1700808"/>
            <a:ext cx="2715393" cy="4824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57A75-65A7-4F1D-9C73-863B7149F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1699303"/>
            <a:ext cx="2719796" cy="30963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CD19AA-A3E8-4F3F-94E4-BA34EA889595}"/>
              </a:ext>
            </a:extLst>
          </p:cNvPr>
          <p:cNvSpPr/>
          <p:nvPr/>
        </p:nvSpPr>
        <p:spPr>
          <a:xfrm>
            <a:off x="5554237" y="3501008"/>
            <a:ext cx="1000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인기 많은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관광지 순위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2C94DE-4351-400F-8C91-17A79B9C5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9ACE8-27CF-4B9B-BDF0-024B488733B9}"/>
              </a:ext>
            </a:extLst>
          </p:cNvPr>
          <p:cNvSpPr/>
          <p:nvPr/>
        </p:nvSpPr>
        <p:spPr>
          <a:xfrm>
            <a:off x="5572461" y="5127575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인기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여행지 순위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76A5A3-0560-483E-8415-79DF2CE1B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01" y="4543465"/>
            <a:ext cx="167811" cy="17658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B1141-9AF3-41E9-9591-BC15A088C651}"/>
              </a:ext>
            </a:extLst>
          </p:cNvPr>
          <p:cNvSpPr/>
          <p:nvPr/>
        </p:nvSpPr>
        <p:spPr>
          <a:xfrm>
            <a:off x="9717841" y="2895327"/>
            <a:ext cx="115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관광지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선택 이유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F4AFFD-5AB8-45D5-A31B-0788CF092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2060848"/>
            <a:ext cx="167811" cy="223224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3DC04-6F81-4434-92B2-4861E9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0595682" cy="6858000"/>
            <a:chOff x="0" y="0"/>
            <a:chExt cx="10595682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92323" y="2966465"/>
              <a:ext cx="2903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감사합니다</a:t>
              </a:r>
              <a:r>
                <a:rPr lang="en-US" altLang="ko-KR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!</a:t>
              </a:r>
              <a:endParaRPr lang="ko-KR" altLang="en-US" sz="4000" dirty="0">
                <a:ln>
                  <a:solidFill>
                    <a:srgbClr val="B0D2D3">
                      <a:alpha val="20000"/>
                    </a:srgbClr>
                  </a:solidFill>
                </a:ln>
                <a:solidFill>
                  <a:srgbClr val="B0D2D3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700" y="2587133"/>
              <a:ext cx="2552600" cy="168373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8BBE36-F6FF-4717-8B18-A6C86F2CBF15}"/>
              </a:ext>
            </a:extLst>
          </p:cNvPr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6FAB7-B7C4-48C8-9B55-9EF2CA2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 선정 배경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1180" y="1412776"/>
            <a:ext cx="71096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배경 </a:t>
            </a:r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 불매 운동의 여파로 여행객들을 위한 국내 여행지 추천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8217" y="3125552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일본이 반도체 수출 규제를 실시하였습니다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반발하여 일본 대신 국내 여행으로 지역경제에 힘을 보태고자하는 여론이 형성되었습니다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미리 일본 여행을 예약했던 사람들이 어쩔 수 없었지만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확실한 일본 여행객 감소가 예상된다는 뉴스가 나오고 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국가통계포털에서 제공한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2014-2017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년까지의 여행관련 만족도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관광객 수 누적데이터를 분석하여 국내 여행객들을 위한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추천지를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제공하고자 합니다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5" y="3009596"/>
            <a:ext cx="5514975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5" y="4210647"/>
            <a:ext cx="5256584" cy="117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5430748"/>
            <a:ext cx="5112568" cy="1143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659DE9-1F9D-4BE5-9256-E91E62CC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1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선정 배경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8896" y="3375294"/>
            <a:ext cx="111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 데이터</a:t>
            </a:r>
            <a:endParaRPr lang="en-US" altLang="ko-KR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(2014-2017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 </a:t>
            </a:r>
            <a:r>
              <a:rPr lang="ko-KR" altLang="en-US" sz="1600" dirty="0" err="1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누적데이터</a:t>
            </a:r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356" y="1980758"/>
            <a:ext cx="1111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신뢰성을 위해 공인된 기관에서 조사한 데이터가 필요했습니다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대표성을 위해 단기간의 자료가 아닌 오랜 기간 동안 누적된 데이터가 필요했습니다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 만족도와 방문객 수를 분석하면 그것이 여행지 선호도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호감도로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나타낼 수 있다 판단하였습니다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896" y="4003498"/>
            <a:ext cx="10993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특성별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선택이유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_1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가구여행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참가자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499" y="5272232"/>
            <a:ext cx="1111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출처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178" y="5764687"/>
            <a:ext cx="115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http://kosis.kr/statisticsList/statisticsListIndex.do?menuId=M_01_01&amp;vwcd=MT_ZTITLE&amp;parmTabId=M_01_01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356" y="1558410"/>
            <a:ext cx="11038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선정 배경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9C09D8-EBEE-4045-AE6C-61B9DDB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분석 계획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19A909-69B1-4471-AF7A-DC5FEF50B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6854"/>
              </p:ext>
            </p:extLst>
          </p:nvPr>
        </p:nvGraphicFramePr>
        <p:xfrm>
          <a:off x="2639616" y="1988840"/>
          <a:ext cx="7184018" cy="376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236">
                  <a:extLst>
                    <a:ext uri="{9D8B030D-6E8A-4147-A177-3AD203B41FA5}">
                      <a16:colId xmlns:a16="http://schemas.microsoft.com/office/drawing/2014/main" val="3476760239"/>
                    </a:ext>
                  </a:extLst>
                </a:gridCol>
                <a:gridCol w="2590516">
                  <a:extLst>
                    <a:ext uri="{9D8B030D-6E8A-4147-A177-3AD203B41FA5}">
                      <a16:colId xmlns:a16="http://schemas.microsoft.com/office/drawing/2014/main" val="223332423"/>
                    </a:ext>
                  </a:extLst>
                </a:gridCol>
                <a:gridCol w="2828266">
                  <a:extLst>
                    <a:ext uri="{9D8B030D-6E8A-4147-A177-3AD203B41FA5}">
                      <a16:colId xmlns:a16="http://schemas.microsoft.com/office/drawing/2014/main" val="36993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사용한 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Tool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비고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분석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Jupyter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Notebook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6.0.0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pandas 0.24.2,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Matplotlib 3.1.0,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glob2 0.7,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selenium 3.9.0, 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tqdm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4.32.1,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Folium 0.10.0,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seaborn 0.9.0,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geopandas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0.4.1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6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베이스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MySQL 8.0.16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웹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Flask 1.1.1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Bootstrap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6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AWS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5739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5F211-AC1A-4023-A222-8CE2980EA827}"/>
              </a:ext>
            </a:extLst>
          </p:cNvPr>
          <p:cNvSpPr/>
          <p:nvPr/>
        </p:nvSpPr>
        <p:spPr>
          <a:xfrm>
            <a:off x="4681330" y="5907385"/>
            <a:ext cx="282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분석 도구</a:t>
            </a:r>
            <a:r>
              <a:rPr lang="en-US" altLang="ko-KR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버전과 모듈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70FBE4-3FDF-4527-8EA4-A9B4FEF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단체여행 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소득분위별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968208" y="1832299"/>
            <a:ext cx="3917569" cy="876106"/>
            <a:chOff x="6096000" y="2622838"/>
            <a:chExt cx="5040560" cy="585102"/>
          </a:xfrm>
        </p:grpSpPr>
        <p:sp>
          <p:nvSpPr>
            <p:cNvPr id="255" name="TextBox 254"/>
            <p:cNvSpPr txBox="1"/>
            <p:nvPr/>
          </p:nvSpPr>
          <p:spPr>
            <a:xfrm>
              <a:off x="6096000" y="3022948"/>
              <a:ext cx="5040560" cy="18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767827" y="2622838"/>
              <a:ext cx="2316613" cy="26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168288" y="282289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4785"/>
            <a:ext cx="8604909" cy="5137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842" y="1959261"/>
            <a:ext cx="3360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구간별 여행지 만족도 그래프</a:t>
            </a:r>
            <a:r>
              <a: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endParaRPr lang="en-US" altLang="ko-KR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8774" y="2679284"/>
            <a:ext cx="3581045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각 소득 구간의 상 하위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지역을 분석하여 만족도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임을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구간은 유일하게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제주도가 상위에 없는 구간이다</a:t>
            </a:r>
            <a:r>
              <a:rPr lang="en-US" altLang="ko-KR" sz="1100" kern="400" dirty="0"/>
              <a:t>.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구간의 지역별 만족도는 상반된 성향을 보여줌을 알 수 있었다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kern="400" dirty="0"/>
              <a:t> </a:t>
            </a:r>
            <a:endParaRPr lang="en-US" altLang="ko-KR" dirty="0"/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 부분은 본 분석에서는 다루지 않았지만 소득수준에 따른 여행지 만족도 데이터를 활용하여 분석한다면 이 구간만이 왜 이러한 양상을 나타내는지 알 수 있을 것이다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80" y="1791249"/>
            <a:ext cx="37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경북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704" y="1801522"/>
            <a:ext cx="2192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573" y="1806800"/>
            <a:ext cx="2256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648" y="4253581"/>
            <a:ext cx="22075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1704" y="4263225"/>
            <a:ext cx="2893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573" y="426154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 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6527" y="1483102"/>
            <a:ext cx="5468564" cy="2570473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92714" y="1534796"/>
            <a:ext cx="5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2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EC7E93-E952-4D66-8B50-0ABC9B0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8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단체여행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인원수별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364221"/>
            <a:ext cx="8328248" cy="54257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544989" y="1473984"/>
            <a:ext cx="3409200" cy="4094613"/>
            <a:chOff x="6345898" y="2631320"/>
            <a:chExt cx="5200547" cy="2869044"/>
          </a:xfrm>
        </p:grpSpPr>
        <p:sp>
          <p:nvSpPr>
            <p:cNvPr id="22" name="TextBox 21"/>
            <p:cNvSpPr txBox="1"/>
            <p:nvPr/>
          </p:nvSpPr>
          <p:spPr>
            <a:xfrm>
              <a:off x="6345898" y="3681672"/>
              <a:ext cx="5040559" cy="18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상 하위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지역을 분석하여 만족도 </a:t>
              </a:r>
              <a:r>
                <a:rPr lang="en-US" altLang="ko-KR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16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충남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임을 알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막대그래프가 대체적으로 비슷한 양상을 보이며 대부분이 제주도를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위로 만족하는데 유일하게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가구 이상은 울산이 압도적으로 만족도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기록하였다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>
                <a:lnSpc>
                  <a:spcPts val="1400"/>
                </a:lnSpc>
                <a:spcAft>
                  <a:spcPts val="600"/>
                </a:spcAft>
              </a:pP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17400" y="2631320"/>
              <a:ext cx="3529045" cy="2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단체인원별 만족도</a:t>
              </a:r>
            </a:p>
          </p:txBody>
        </p:sp>
      </p:grpSp>
      <p:cxnSp>
        <p:nvCxnSpPr>
          <p:cNvPr id="31" name="직선 연결선 30"/>
          <p:cNvCxnSpPr>
            <a:cxnSpLocks/>
          </p:cNvCxnSpPr>
          <p:nvPr/>
        </p:nvCxnSpPr>
        <p:spPr>
          <a:xfrm>
            <a:off x="8544989" y="1772816"/>
            <a:ext cx="110317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27448" y="1545939"/>
            <a:ext cx="3816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7928" y="1538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 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7448" y="429309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47928" y="427080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5485" y="1831054"/>
            <a:ext cx="206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단체 </a:t>
            </a:r>
            <a:r>
              <a:rPr lang="ko-KR" altLang="en-US" sz="12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인원별</a:t>
            </a: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 그래프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47002F-B73B-475A-87FA-30CCB25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단체여행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종합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358871"/>
            <a:ext cx="7027059" cy="5306146"/>
          </a:xfrm>
          <a:prstGeom prst="rect">
            <a:avLst/>
          </a:prstGeom>
        </p:spPr>
      </p:pic>
      <p:grpSp>
        <p:nvGrpSpPr>
          <p:cNvPr id="262" name="그룹 261"/>
          <p:cNvGrpSpPr/>
          <p:nvPr/>
        </p:nvGrpSpPr>
        <p:grpSpPr>
          <a:xfrm>
            <a:off x="6672064" y="1988840"/>
            <a:ext cx="5040560" cy="677109"/>
            <a:chOff x="6096000" y="2622838"/>
            <a:chExt cx="5040560" cy="677109"/>
          </a:xfrm>
        </p:grpSpPr>
        <p:sp>
          <p:nvSpPr>
            <p:cNvPr id="263" name="TextBox 262"/>
            <p:cNvSpPr txBox="1"/>
            <p:nvPr/>
          </p:nvSpPr>
          <p:spPr>
            <a:xfrm>
              <a:off x="6096000" y="302294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9154128" y="2622838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</a:t>
              </a:r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6570331" y="2910870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146395" y="5284948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지역단위간에 만족도 차이가 크게 보이지 않기 때문에 각각의 만족도를 종합 후 평균을 내어 지역에 대한 종합만족도라 평가하였다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8627" y="2876596"/>
            <a:ext cx="40599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종합 만족도 결과 소득구간이나 인원 수에 상관없이 만족도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16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대전이 기록하였다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앞선 소득 구간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 수에 따른 결과와도 비슷한 결과를 보인다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이는 단체여행객들이 대부분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전남은만족도가 높고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충남에서는 만족도가 낮다고 볼 판단할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E5BF3-0604-4E59-981B-814AFF9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여행지 만족도 분석 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2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개인여행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032104" y="1591541"/>
            <a:ext cx="4841581" cy="4128074"/>
            <a:chOff x="6438995" y="2622838"/>
            <a:chExt cx="4841581" cy="4128074"/>
          </a:xfrm>
        </p:grpSpPr>
        <p:sp>
          <p:nvSpPr>
            <p:cNvPr id="255" name="TextBox 254"/>
            <p:cNvSpPr txBox="1"/>
            <p:nvPr/>
          </p:nvSpPr>
          <p:spPr>
            <a:xfrm>
              <a:off x="6438995" y="3596202"/>
              <a:ext cx="484158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C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여자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                                             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7567D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567D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             상위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             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그래프를 보면 남자와 여자의 그래프는 서로 비슷한 양상을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 하위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지역도 거의 일치하는 것을 알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이는 여자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 성향에 따라 큰 차이없이 여행지에 대한 만족도는 비슷하다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최저 만족도를 살펴보면 남자의 최저만족도가 높다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남자가 여자보다 여행지에 대체적으로 만족한다고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9317015" y="2622838"/>
              <a:ext cx="182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 만족도  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655019" y="2876121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" y="1591541"/>
            <a:ext cx="6786203" cy="50628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820B7B-9EE8-4471-ADB7-8E6E0017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1848</Words>
  <Application>Microsoft Office PowerPoint</Application>
  <PresentationFormat>와이드스크린</PresentationFormat>
  <Paragraphs>333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타이포_쌍문동 B</vt:lpstr>
      <vt:lpstr>맑은 고딕</vt:lpstr>
      <vt:lpstr>배달의민족 주아</vt:lpstr>
      <vt:lpstr>Arial</vt:lpstr>
      <vt:lpstr>타이포_다방구 B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박종찬</dc:creator>
  <cp:lastModifiedBy>So Ra Chin</cp:lastModifiedBy>
  <cp:revision>78</cp:revision>
  <dcterms:created xsi:type="dcterms:W3CDTF">2016-01-21T15:54:15Z</dcterms:created>
  <dcterms:modified xsi:type="dcterms:W3CDTF">2019-08-23T01:39:03Z</dcterms:modified>
</cp:coreProperties>
</file>