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6" r:id="rId2"/>
    <p:sldId id="276" r:id="rId3"/>
    <p:sldId id="260" r:id="rId4"/>
    <p:sldId id="288" r:id="rId5"/>
    <p:sldId id="285" r:id="rId6"/>
    <p:sldId id="289" r:id="rId7"/>
    <p:sldId id="286" r:id="rId8"/>
    <p:sldId id="290" r:id="rId9"/>
    <p:sldId id="287" r:id="rId10"/>
    <p:sldId id="291" r:id="rId11"/>
    <p:sldId id="284" r:id="rId12"/>
  </p:sldIdLst>
  <p:sldSz cx="12192000" cy="6858000"/>
  <p:notesSz cx="6858000" cy="9144000"/>
  <p:embeddedFontLst>
    <p:embeddedFont>
      <p:font typeface="배달의민족 한나" panose="020B0600000101010101" charset="-127"/>
      <p:regular r:id="rId14"/>
    </p:embeddedFont>
    <p:embeddedFont>
      <p:font typeface="Century" panose="02040604050505020304" pitchFamily="18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110" d="100"/>
          <a:sy n="110" d="100"/>
        </p:scale>
        <p:origin x="3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9392851609173"/>
          <c:y val="6.651694244137081E-2"/>
          <c:w val="0.72542461183620122"/>
          <c:h val="0.7569900402663192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cello</c:v>
                </c:pt>
                <c:pt idx="1">
                  <c:v>clarinet</c:v>
                </c:pt>
                <c:pt idx="2">
                  <c:v>drum</c:v>
                </c:pt>
                <c:pt idx="3">
                  <c:v>flute</c:v>
                </c:pt>
                <c:pt idx="4">
                  <c:v>piano</c:v>
                </c:pt>
                <c:pt idx="5">
                  <c:v>viola</c:v>
                </c:pt>
                <c:pt idx="6">
                  <c:v>violin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0.5877</c:v>
                </c:pt>
                <c:pt idx="1">
                  <c:v>0.58679999999999999</c:v>
                </c:pt>
                <c:pt idx="2">
                  <c:v>0.58120000000000005</c:v>
                </c:pt>
                <c:pt idx="3">
                  <c:v>0.58660000000000001</c:v>
                </c:pt>
                <c:pt idx="4">
                  <c:v>0.59489999999999998</c:v>
                </c:pt>
                <c:pt idx="5">
                  <c:v>0.59189999999999998</c:v>
                </c:pt>
                <c:pt idx="6">
                  <c:v>0.60660000000000003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7-4F69-83AD-44931FE31A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cello</c:v>
                </c:pt>
                <c:pt idx="1">
                  <c:v>clarinet</c:v>
                </c:pt>
                <c:pt idx="2">
                  <c:v>drum</c:v>
                </c:pt>
                <c:pt idx="3">
                  <c:v>flute</c:v>
                </c:pt>
                <c:pt idx="4">
                  <c:v>piano</c:v>
                </c:pt>
                <c:pt idx="5">
                  <c:v>viola</c:v>
                </c:pt>
                <c:pt idx="6">
                  <c:v>violin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0.2072</c:v>
                </c:pt>
                <c:pt idx="1">
                  <c:v>0.2034</c:v>
                </c:pt>
                <c:pt idx="2">
                  <c:v>0.20630000000000001</c:v>
                </c:pt>
                <c:pt idx="3">
                  <c:v>0.2029</c:v>
                </c:pt>
                <c:pt idx="4">
                  <c:v>0.20269999999999999</c:v>
                </c:pt>
                <c:pt idx="5">
                  <c:v>0.20069999999999999</c:v>
                </c:pt>
                <c:pt idx="6">
                  <c:v>0.19819999999999999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7-4F69-83AD-44931FE31A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cello</c:v>
                </c:pt>
                <c:pt idx="1">
                  <c:v>clarinet</c:v>
                </c:pt>
                <c:pt idx="2">
                  <c:v>drum</c:v>
                </c:pt>
                <c:pt idx="3">
                  <c:v>flute</c:v>
                </c:pt>
                <c:pt idx="4">
                  <c:v>piano</c:v>
                </c:pt>
                <c:pt idx="5">
                  <c:v>viola</c:v>
                </c:pt>
                <c:pt idx="6">
                  <c:v>violin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0.2051</c:v>
                </c:pt>
                <c:pt idx="1">
                  <c:v>0.20979999999999999</c:v>
                </c:pt>
                <c:pt idx="2">
                  <c:v>0.21240000000000001</c:v>
                </c:pt>
                <c:pt idx="3">
                  <c:v>0.2104</c:v>
                </c:pt>
                <c:pt idx="4">
                  <c:v>0.2024</c:v>
                </c:pt>
                <c:pt idx="5">
                  <c:v>0.2074</c:v>
                </c:pt>
                <c:pt idx="6">
                  <c:v>0.19520000000000001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17-4F69-83AD-44931FE31A6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11958383"/>
        <c:axId val="911949231"/>
      </c:barChart>
      <c:catAx>
        <c:axId val="911958383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1949231"/>
        <c:crosses val="autoZero"/>
        <c:auto val="1"/>
        <c:lblAlgn val="ctr"/>
        <c:lblOffset val="100"/>
        <c:noMultiLvlLbl val="0"/>
      </c:catAx>
      <c:valAx>
        <c:axId val="911949231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91195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93367125016865"/>
          <c:y val="0.83681037119596413"/>
          <c:w val="0.62157353620433498"/>
          <c:h val="0.14988624031576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Sheet1!$A$2:$A$106</cx:f>
        <cx:lvl ptCount="105">
          <cx:pt idx="0">Cello</cx:pt>
          <cx:pt idx="1">Cello</cx:pt>
          <cx:pt idx="2">Cello</cx:pt>
          <cx:pt idx="3">Cello</cx:pt>
          <cx:pt idx="4">Cello</cx:pt>
          <cx:pt idx="5">Cello</cx:pt>
          <cx:pt idx="6">Cello</cx:pt>
          <cx:pt idx="7">Cello</cx:pt>
          <cx:pt idx="8">Cello</cx:pt>
          <cx:pt idx="9">Cello</cx:pt>
          <cx:pt idx="10">Cello</cx:pt>
          <cx:pt idx="11">Cello</cx:pt>
          <cx:pt idx="12">Cello</cx:pt>
          <cx:pt idx="13">Cello</cx:pt>
          <cx:pt idx="14">Cello</cx:pt>
          <cx:pt idx="15">Clarinet</cx:pt>
          <cx:pt idx="16">Clarinet</cx:pt>
          <cx:pt idx="17">Clarinet</cx:pt>
          <cx:pt idx="18">Clarinet</cx:pt>
          <cx:pt idx="19">Clarinet</cx:pt>
          <cx:pt idx="20">Clarinet</cx:pt>
          <cx:pt idx="21">Clarinet</cx:pt>
          <cx:pt idx="22">Clarinet</cx:pt>
          <cx:pt idx="23">Clarinet</cx:pt>
          <cx:pt idx="24">Clarinet</cx:pt>
          <cx:pt idx="25">Clarinet</cx:pt>
          <cx:pt idx="26">Clarinet</cx:pt>
          <cx:pt idx="27">Clarinet</cx:pt>
          <cx:pt idx="28">Clarinet</cx:pt>
          <cx:pt idx="29">Clarinet</cx:pt>
          <cx:pt idx="30">Drum</cx:pt>
          <cx:pt idx="31">Drum</cx:pt>
          <cx:pt idx="32">Drum</cx:pt>
          <cx:pt idx="33">Drum</cx:pt>
          <cx:pt idx="34">Drum</cx:pt>
          <cx:pt idx="35">Drum</cx:pt>
          <cx:pt idx="36">Drum</cx:pt>
          <cx:pt idx="37">Drum</cx:pt>
          <cx:pt idx="38">Drum</cx:pt>
          <cx:pt idx="39">Drum</cx:pt>
          <cx:pt idx="40">Drum</cx:pt>
          <cx:pt idx="41">Drum</cx:pt>
          <cx:pt idx="42">Drum</cx:pt>
          <cx:pt idx="43">Drum</cx:pt>
          <cx:pt idx="44">Drum</cx:pt>
          <cx:pt idx="45">Flute</cx:pt>
          <cx:pt idx="46">Flute</cx:pt>
          <cx:pt idx="47">Flute</cx:pt>
          <cx:pt idx="48">Flute</cx:pt>
          <cx:pt idx="49">Flute</cx:pt>
          <cx:pt idx="50">Flute</cx:pt>
          <cx:pt idx="51">Flute</cx:pt>
          <cx:pt idx="52">Flute</cx:pt>
          <cx:pt idx="53">Flute</cx:pt>
          <cx:pt idx="54">Flute</cx:pt>
          <cx:pt idx="55">Flute</cx:pt>
          <cx:pt idx="56">Flute</cx:pt>
          <cx:pt idx="57">Flute</cx:pt>
          <cx:pt idx="58">Flute</cx:pt>
          <cx:pt idx="59">Flute</cx:pt>
          <cx:pt idx="60">Piano</cx:pt>
          <cx:pt idx="61">Piano</cx:pt>
          <cx:pt idx="62">Piano</cx:pt>
          <cx:pt idx="63">Piano</cx:pt>
          <cx:pt idx="64">Piano</cx:pt>
          <cx:pt idx="65">Piano</cx:pt>
          <cx:pt idx="66">Piano</cx:pt>
          <cx:pt idx="67">Piano</cx:pt>
          <cx:pt idx="68">Piano</cx:pt>
          <cx:pt idx="69">Piano</cx:pt>
          <cx:pt idx="70">Piano</cx:pt>
          <cx:pt idx="71">Piano</cx:pt>
          <cx:pt idx="72">Piano</cx:pt>
          <cx:pt idx="73">Piano</cx:pt>
          <cx:pt idx="74">Piano</cx:pt>
          <cx:pt idx="75">Viola</cx:pt>
          <cx:pt idx="76">Viola</cx:pt>
          <cx:pt idx="77">Viola</cx:pt>
          <cx:pt idx="78">Viola</cx:pt>
          <cx:pt idx="79">Viola</cx:pt>
          <cx:pt idx="80">Viola</cx:pt>
          <cx:pt idx="81">Viola</cx:pt>
          <cx:pt idx="82">Viola</cx:pt>
          <cx:pt idx="83">Viola</cx:pt>
          <cx:pt idx="84">Viola</cx:pt>
          <cx:pt idx="85">Viola</cx:pt>
          <cx:pt idx="86">Viola</cx:pt>
          <cx:pt idx="87">Viola</cx:pt>
          <cx:pt idx="88">Viola</cx:pt>
          <cx:pt idx="89">Viola</cx:pt>
          <cx:pt idx="90">Violin</cx:pt>
          <cx:pt idx="91">Violin</cx:pt>
          <cx:pt idx="92">Violin</cx:pt>
          <cx:pt idx="93">Violin</cx:pt>
          <cx:pt idx="94">Violin</cx:pt>
          <cx:pt idx="95">Violin</cx:pt>
          <cx:pt idx="96">Violin</cx:pt>
          <cx:pt idx="97">Violin</cx:pt>
          <cx:pt idx="98">Violin</cx:pt>
          <cx:pt idx="99">Violin</cx:pt>
          <cx:pt idx="100">Violin</cx:pt>
          <cx:pt idx="101">Violin</cx:pt>
          <cx:pt idx="102">Violin</cx:pt>
          <cx:pt idx="103">Violin</cx:pt>
          <cx:pt idx="104">Violin</cx:pt>
        </cx:lvl>
      </cx:strDim>
      <cx:numDim type="val">
        <cx:f>Sheet1!$B$2:$B$106</cx:f>
        <cx:lvl ptCount="105" formatCode="0.00%">
          <cx:pt idx="0">0.81379999999999997</cx:pt>
          <cx:pt idx="1">0.83430000000000004</cx:pt>
          <cx:pt idx="2">0.83389999999999997</cx:pt>
          <cx:pt idx="3">0.86819999999999997</cx:pt>
          <cx:pt idx="4">0.86460000000000004</cx:pt>
          <cx:pt idx="5">0.83789999999999998</cx:pt>
          <cx:pt idx="6">0.87009999999999998</cx:pt>
          <cx:pt idx="7">0.86570000000000003</cx:pt>
          <cx:pt idx="8">0.83879999999999999</cx:pt>
          <cx:pt idx="9">0.85970000000000002</cx:pt>
          <cx:pt idx="10">0.8548</cx:pt>
          <cx:pt idx="11">0.85550000000000004</cx:pt>
          <cx:pt idx="12">0.87729999999999997</cx:pt>
          <cx:pt idx="13">0.86639999999999995</cx:pt>
          <cx:pt idx="14">0.87039999999999995</cx:pt>
          <cx:pt idx="15">0.81469999999999998</cx:pt>
          <cx:pt idx="16">0.79530000000000001</cx:pt>
          <cx:pt idx="17">0.74539999999999995</cx:pt>
          <cx:pt idx="18">0.80130000000000001</cx:pt>
          <cx:pt idx="19">0.77729999999999999</cx:pt>
          <cx:pt idx="20">0.81559999999999999</cx:pt>
          <cx:pt idx="21">0.79039999999999999</cx:pt>
          <cx:pt idx="22">0.78439999999999999</cx:pt>
          <cx:pt idx="23">0.82689999999999997</cx:pt>
          <cx:pt idx="24">0.82299999999999995</cx:pt>
          <cx:pt idx="25">0.80730000000000002</cx:pt>
          <cx:pt idx="26">0.78580000000000005</cx:pt>
          <cx:pt idx="27">0.81379999999999997</cx:pt>
          <cx:pt idx="28">0.79459999999999997</cx:pt>
          <cx:pt idx="29">0.83560000000000001</cx:pt>
          <cx:pt idx="30">0.98219999999999996</cx:pt>
          <cx:pt idx="31">0.9829</cx:pt>
          <cx:pt idx="32">0.97750000000000004</cx:pt>
          <cx:pt idx="33">0.97819999999999996</cx:pt>
          <cx:pt idx="34">0.97950000000000004</cx:pt>
          <cx:pt idx="35">0.98019999999999996</cx:pt>
          <cx:pt idx="36">0.97460000000000002</cx:pt>
          <cx:pt idx="37">0.98119999999999996</cx:pt>
          <cx:pt idx="38">0.90510000000000002</cx:pt>
          <cx:pt idx="39">0.97619999999999996</cx:pt>
          <cx:pt idx="40">0.98040000000000005</cx:pt>
          <cx:pt idx="41">0.98060000000000003</cx:pt>
          <cx:pt idx="42">0.98029999999999995</cx:pt>
          <cx:pt idx="43">0.98080000000000001</cx:pt>
          <cx:pt idx="44">0.98089999999999999</cx:pt>
          <cx:pt idx="45">0.80959999999999999</cx:pt>
          <cx:pt idx="46">0.82579999999999998</cx:pt>
          <cx:pt idx="47">0.79239999999999999</cx:pt>
          <cx:pt idx="48">0.80420000000000003</cx:pt>
          <cx:pt idx="49">0.79239999999999999</cx:pt>
          <cx:pt idx="50">0.80510000000000004</cx:pt>
          <cx:pt idx="51">0.81979999999999997</cx:pt>
          <cx:pt idx="52">0.8165</cx:pt>
          <cx:pt idx="53">0.82940000000000003</cx:pt>
          <cx:pt idx="54">0.83140000000000003</cx:pt>
          <cx:pt idx="55">0.80800000000000005</cx:pt>
          <cx:pt idx="56">0.82320000000000004</cx:pt>
          <cx:pt idx="57">0.83479999999999999</cx:pt>
          <cx:pt idx="58">0.83830000000000005</cx:pt>
          <cx:pt idx="59">0.83179999999999998</cx:pt>
          <cx:pt idx="60">0.94430000000000003</cx:pt>
          <cx:pt idx="61">0.94169999999999998</cx:pt>
          <cx:pt idx="62">0.92849999999999999</cx:pt>
          <cx:pt idx="63">0.94610000000000005</cx:pt>
          <cx:pt idx="64">0.92300000000000004</cx:pt>
          <cx:pt idx="65">0.94320000000000004</cx:pt>
          <cx:pt idx="66">0.93899999999999995</cx:pt>
          <cx:pt idx="67">0.94630000000000003</cx:pt>
          <cx:pt idx="68">0.94950000000000001</cx:pt>
          <cx:pt idx="69">0.94389999999999996</cx:pt>
          <cx:pt idx="70">0.92449999999999999</cx:pt>
          <cx:pt idx="71">0.93879999999999997</cx:pt>
          <cx:pt idx="72">0.91600000000000004</cx:pt>
          <cx:pt idx="73">0.87970000000000004</cx:pt>
          <cx:pt idx="74">0.9486</cx:pt>
          <cx:pt idx="75">0.76080000000000003</cx:pt>
          <cx:pt idx="76">0.72899999999999998</cx:pt>
          <cx:pt idx="77">0.73999999999999999</cx:pt>
          <cx:pt idx="78">0.75519999999999998</cx:pt>
          <cx:pt idx="79">0.75949999999999995</cx:pt>
          <cx:pt idx="80">0.74299999999999999</cx:pt>
          <cx:pt idx="81">0.74919999999999998</cx:pt>
          <cx:pt idx="82">0.75460000000000005</cx:pt>
          <cx:pt idx="83">0.78400000000000003</cx:pt>
          <cx:pt idx="84">0.7339</cx:pt>
          <cx:pt idx="85">0.74919999999999998</cx:pt>
          <cx:pt idx="86">0.76680000000000004</cx:pt>
          <cx:pt idx="87">0.76659999999999995</cx:pt>
          <cx:pt idx="88">0.77170000000000005</cx:pt>
          <cx:pt idx="89">0.77100000000000002</cx:pt>
          <cx:pt idx="90">0.81520000000000004</cx:pt>
          <cx:pt idx="91">0.84519999999999995</cx:pt>
          <cx:pt idx="92">0.84770000000000001</cx:pt>
          <cx:pt idx="93">0.84009999999999996</cx:pt>
          <cx:pt idx="94">0.83179999999999998</cx:pt>
          <cx:pt idx="95">0.81979999999999997</cx:pt>
          <cx:pt idx="96">0.80510000000000004</cx:pt>
          <cx:pt idx="97">0.82110000000000005</cx:pt>
          <cx:pt idx="98">0.83279999999999998</cx:pt>
          <cx:pt idx="99">0.8196</cx:pt>
          <cx:pt idx="100">0.84450000000000003</cx:pt>
          <cx:pt idx="101">0.83250000000000002</cx:pt>
          <cx:pt idx="102">0.82979999999999998</cx:pt>
          <cx:pt idx="103">0.84750000000000003</cx:pt>
          <cx:pt idx="104">0.82809999999999995</cx:pt>
        </cx:lvl>
      </cx:numDim>
    </cx:data>
  </cx:chartData>
  <cx:chart>
    <cx:plotArea>
      <cx:plotAreaRegion>
        <cx:series layoutId="boxWhisker" uniqueId="{00000000-FCB4-4717-9865-B0DA25743D45}" formatIdx="0">
          <cx:tx>
            <cx:txData>
              <cx:f>Sheet1!$B$1</cx:f>
              <cx:v>Accuracy</cx:v>
            </cx:txData>
          </cx:tx>
          <cx:spPr>
            <a:solidFill>
              <a:schemeClr val="accent1">
                <a:lumMod val="75000"/>
              </a:schemeClr>
            </a:solidFill>
            <a:ln w="3175">
              <a:solidFill>
                <a:schemeClr val="tx2"/>
              </a:solidFill>
            </a:ln>
          </cx:spPr>
          <cx:dataId val="0"/>
          <cx:layoutPr>
            <cx:visibility meanLine="0" meanMarker="0" nonoutliers="0" outliers="0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ko-KR" altLang="en-US" sz="12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cx:txPr>
      </cx:axis>
      <cx:axis id="1">
        <cx:valScaling max="1" min="0.70000000000000007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r>
                  <a:rPr lang="en-US" altLang="ko-KR" sz="12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</a:rPr>
                  <a:t>Accuracy</a:t>
                </a:r>
                <a:endParaRPr lang="ko-KR" altLang="en-US" sz="12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</a:endParaRPr>
              </a:p>
            </cx:rich>
          </cx:tx>
        </cx:title>
        <cx:majorGridlines/>
        <cx:majorTickMarks type="out"/>
        <cx:tickLabels/>
        <cx:numFmt formatCode="#,##0.00_);[빨강](#,##0.00)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ln>
                  <a:noFill/>
                </a:ln>
              </a:defRPr>
            </a:pPr>
            <a:endParaRPr lang="ko-KR" altLang="en-US" sz="1200" b="0" i="0" u="none" strike="noStrike" baseline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507E-A3A4-431B-A3D9-ACB8A5EFC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7DA9D-3F50-4A98-9F38-C97626FF3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2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69023-B34A-F985-154E-ECE811166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2AD8C6-493B-DFA5-5C74-182C5DB24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14961-83FE-16CA-418D-95462291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44DB9-3D9C-E973-7CCB-7666EFC4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2D66F-1F18-86D6-9195-FD1476EB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9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CB14-BA65-4790-A822-4532E688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E3A27-994D-69F7-3F0F-D84E389CA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7F778-43D8-FFD8-91DE-E0D17EA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AA9E5-6A7B-35D5-317D-652BDE0B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C740F-9B58-9502-043A-447FA27F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7BB8E-2C92-F982-EB55-78C8D127B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416523-6381-9099-F3F2-0B3E5CF82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85BC-3E22-D907-5D65-C6480CC2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81EE5-26D6-0D69-1FBE-AC3D406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BB681-B2F4-E560-D4DE-5D20469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23C77-5C44-4875-6A4D-8083DEB9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1E197-16DC-3B2E-C804-5B20E6B8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62BD6-1E82-1BBD-E0AE-8A83CCE5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5F0B6-9537-7AB3-9376-4E74CA89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0D4B6-0B7A-5F8E-CCF6-68DC2F36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0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7948-17DE-3E79-BCB9-8D83096B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7A3D6-5335-2FE7-D5AA-DAB131EE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AEA2A-1E35-9C3F-DD98-DCCF3CD1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66C4-1D93-70EC-9F0B-DE29D9AC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3C15E-E139-4800-B2F3-23ECDEA7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79B6-1964-753D-E936-19B9A296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BB235-24A9-23BF-B931-C5053FCD4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CB1ABE-FF81-C4C7-123E-94F337C60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850B32-0576-241E-9041-D960D958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3934A-89A3-3B1E-36A6-A827485F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8D3F4-81C6-9E15-BC50-26ED1B5E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B7679-52F2-1830-CE78-D5EFCCCB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93D59-551E-CD8E-ADC5-BDE068FB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4C936-66FE-0010-74E0-A39CC1C1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0AF7EB-962D-8CF6-9042-BBAC4567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81DBB8-3DF2-86B3-6EF3-87AF8882E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28E611-9A8A-06D8-D682-20E41CE4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CCFDF-279A-60DF-1D46-0047F67E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93746C-E29D-C058-2DD9-AE0B7E98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5F23E-B44A-C264-AE1E-A58FFAE4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EC2554-239B-00D6-9F9E-0FF7BD0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138C78-E11C-0F85-04BF-A323B418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22BAA-6BB3-0A9B-D5E5-5BBFC98A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AECE24-FE65-ACC6-0016-D1860EF0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8D81B6-885E-A8A0-703F-BD9F8F25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8BF84-7C4F-739C-939B-2A9AE7BE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6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1F118-8699-54BC-B60F-64C7E0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03A0B-DF99-9EDD-2E3F-3EF92FE1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1025E-7641-CF77-6A01-CD09022F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5C39E-04F1-0626-1C8F-F81480B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C05DA-361F-5EFF-9EE2-A7B9BF2D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8846-8CAD-4CDA-44BE-31E2D5BA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1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89C18-BE51-929F-0318-EB77417C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81FBC1-AB6F-AFDE-B51D-BFA76158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505BF-B787-CE1F-146B-53E00FDE4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31411-7624-F51C-6558-5E3F2625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C98B6-2B72-D95F-1682-0F5FB67C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7FAF2-9BCA-B349-810F-059E065C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1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E7D52-99FB-715E-622A-E020ABA2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A17C1-1334-8B6C-60F3-AC6906F2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A4699-2973-ECF4-A266-EA12A0414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C945-9018-4450-8BA4-B23C3FC35EA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FBDF8-FAA3-BB73-2934-69F3E7EE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386CD-DDE4-F20E-BC4E-E761FBD1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6DE1-AB92-4D4F-A72E-53001AB10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27348" y="188640"/>
            <a:ext cx="11809312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27348" y="6597352"/>
            <a:ext cx="11809312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8F2314-4A9E-854D-C74B-A7FA8322C9CA}"/>
              </a:ext>
            </a:extLst>
          </p:cNvPr>
          <p:cNvSpPr txBox="1"/>
          <p:nvPr/>
        </p:nvSpPr>
        <p:spPr>
          <a:xfrm>
            <a:off x="2483708" y="2326485"/>
            <a:ext cx="722458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CNN 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구조를 이용한</a:t>
            </a:r>
            <a:endParaRPr lang="en-US" altLang="ko-KR" sz="4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악기  소리의 분류</a:t>
            </a:r>
            <a:endParaRPr lang="en-US" altLang="ko-KR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8BE59-EF44-1D2B-01EE-8BCA172E652A}"/>
              </a:ext>
            </a:extLst>
          </p:cNvPr>
          <p:cNvSpPr txBox="1"/>
          <p:nvPr/>
        </p:nvSpPr>
        <p:spPr>
          <a:xfrm>
            <a:off x="6988029" y="5546482"/>
            <a:ext cx="483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에너지저장 혁신기술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-5-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광주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0125-000110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C5CEC-888D-0F53-2BC7-6FC17918FB9F}"/>
              </a:ext>
            </a:extLst>
          </p:cNvPr>
          <p:cNvSpPr txBox="1"/>
          <p:nvPr/>
        </p:nvSpPr>
        <p:spPr>
          <a:xfrm>
            <a:off x="4590403" y="4226954"/>
            <a:ext cx="308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2023.03.21 PT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>
            <a:extLst>
              <a:ext uri="{FF2B5EF4-FFF2-40B4-BE49-F238E27FC236}">
                <a16:creationId xmlns:a16="http://schemas.microsoft.com/office/drawing/2014/main" id="{8698CE85-E675-8EAA-491F-8AD8D564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41044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고찰 및 결론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Discussion and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Conclusion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5913C-17A4-0CE7-F52C-2992E9D6EC85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70E3B5-8558-E610-6C6C-A9C10557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95654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3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EBAE73-130D-CEAE-380F-450F18D5F6CA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770B7218-1F3C-4EDA-95FE-F84F6A00CCBF}"/>
              </a:ext>
            </a:extLst>
          </p:cNvPr>
          <p:cNvSpPr txBox="1">
            <a:spLocks/>
          </p:cNvSpPr>
          <p:nvPr/>
        </p:nvSpPr>
        <p:spPr>
          <a:xfrm>
            <a:off x="334487" y="1682904"/>
            <a:ext cx="5848599" cy="4747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비슷한 음역대를 가진 악기에서 낮은 정확도를 보임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소리의 음역대가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분류 결과에 영향을 미침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트리오 이상의 합주 데이터 부족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학습 데이터가 모델 성능에 큰 영향을 주기 때문에 충분한 데이터셋 확보 필요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E0463FE4-9AED-4AF6-87CE-EF11EE07374D}"/>
              </a:ext>
            </a:extLst>
          </p:cNvPr>
          <p:cNvSpPr txBox="1">
            <a:spLocks/>
          </p:cNvSpPr>
          <p:nvPr/>
        </p:nvSpPr>
        <p:spPr>
          <a:xfrm>
            <a:off x="6339084" y="1839656"/>
            <a:ext cx="5077891" cy="4747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이러한 소리 분류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</a:rPr>
              <a:t>매커니즘이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 악기 뿐만 아니라 다양한 분야에 적용될 수 있다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산업 현장의 기계음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동물 소리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비행기 소리 등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데이터셋의 보완을 통해 더 좋은 모델 성능을 기대할 수 있다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495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27348" y="188640"/>
            <a:ext cx="11809312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27348" y="6597352"/>
            <a:ext cx="11809312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FACC-41B6-AA0C-BB43-06F51D9D1F6A}"/>
              </a:ext>
            </a:extLst>
          </p:cNvPr>
          <p:cNvSpPr txBox="1"/>
          <p:nvPr/>
        </p:nvSpPr>
        <p:spPr>
          <a:xfrm>
            <a:off x="2483708" y="2893610"/>
            <a:ext cx="722458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en-US" altLang="ko-KR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94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-1572"/>
            <a:ext cx="12192000" cy="6859572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654" y="358585"/>
            <a:ext cx="396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2706014" y="2893340"/>
            <a:ext cx="1346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2706014" y="4718389"/>
            <a:ext cx="1346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2706014" y="4684248"/>
            <a:ext cx="13463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2706014" y="2965348"/>
            <a:ext cx="13463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634006" y="2229900"/>
            <a:ext cx="19583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BC98CCB-7FD9-4560-9E3E-F31E75E0EF80}"/>
              </a:ext>
            </a:extLst>
          </p:cNvPr>
          <p:cNvCxnSpPr>
            <a:cxnSpLocks/>
          </p:cNvCxnSpPr>
          <p:nvPr/>
        </p:nvCxnSpPr>
        <p:spPr>
          <a:xfrm>
            <a:off x="5194147" y="2893340"/>
            <a:ext cx="1346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95EC7A2-B76D-4EA7-9220-FB730F28C0A5}"/>
              </a:ext>
            </a:extLst>
          </p:cNvPr>
          <p:cNvCxnSpPr>
            <a:cxnSpLocks/>
          </p:cNvCxnSpPr>
          <p:nvPr/>
        </p:nvCxnSpPr>
        <p:spPr>
          <a:xfrm>
            <a:off x="5194147" y="2965348"/>
            <a:ext cx="13463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24DE09C-FD98-4D87-B4B4-E4930C2A16CD}"/>
              </a:ext>
            </a:extLst>
          </p:cNvPr>
          <p:cNvSpPr txBox="1"/>
          <p:nvPr/>
        </p:nvSpPr>
        <p:spPr>
          <a:xfrm>
            <a:off x="5122139" y="2229900"/>
            <a:ext cx="19583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45C0A3B-B057-41AB-B6B2-0A54D6E57F6D}"/>
              </a:ext>
            </a:extLst>
          </p:cNvPr>
          <p:cNvCxnSpPr>
            <a:cxnSpLocks/>
          </p:cNvCxnSpPr>
          <p:nvPr/>
        </p:nvCxnSpPr>
        <p:spPr>
          <a:xfrm>
            <a:off x="7826296" y="2893340"/>
            <a:ext cx="1346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F067523-28CD-4C27-A306-F315B3F24E2F}"/>
              </a:ext>
            </a:extLst>
          </p:cNvPr>
          <p:cNvCxnSpPr>
            <a:cxnSpLocks/>
          </p:cNvCxnSpPr>
          <p:nvPr/>
        </p:nvCxnSpPr>
        <p:spPr>
          <a:xfrm>
            <a:off x="7826296" y="2965348"/>
            <a:ext cx="13463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1F4D56D-F193-4220-B9C5-11AF0C1BA70B}"/>
              </a:ext>
            </a:extLst>
          </p:cNvPr>
          <p:cNvSpPr txBox="1"/>
          <p:nvPr/>
        </p:nvSpPr>
        <p:spPr>
          <a:xfrm>
            <a:off x="7754288" y="2229900"/>
            <a:ext cx="19583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B76E518-9059-4596-BFF6-964FBA583DD0}"/>
              </a:ext>
            </a:extLst>
          </p:cNvPr>
          <p:cNvCxnSpPr>
            <a:cxnSpLocks/>
          </p:cNvCxnSpPr>
          <p:nvPr/>
        </p:nvCxnSpPr>
        <p:spPr>
          <a:xfrm>
            <a:off x="5194147" y="4718389"/>
            <a:ext cx="1346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3AC978A-F486-423E-B429-FC2F3E14F558}"/>
              </a:ext>
            </a:extLst>
          </p:cNvPr>
          <p:cNvCxnSpPr>
            <a:cxnSpLocks/>
          </p:cNvCxnSpPr>
          <p:nvPr/>
        </p:nvCxnSpPr>
        <p:spPr>
          <a:xfrm>
            <a:off x="5194147" y="4684248"/>
            <a:ext cx="13463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D49CC97-3AF6-4217-B19B-DEAEEA630B5A}"/>
              </a:ext>
            </a:extLst>
          </p:cNvPr>
          <p:cNvCxnSpPr>
            <a:cxnSpLocks/>
          </p:cNvCxnSpPr>
          <p:nvPr/>
        </p:nvCxnSpPr>
        <p:spPr>
          <a:xfrm>
            <a:off x="7826296" y="4718389"/>
            <a:ext cx="1346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054E92D-CC8D-4DF5-A1E4-54D6080E022E}"/>
              </a:ext>
            </a:extLst>
          </p:cNvPr>
          <p:cNvCxnSpPr>
            <a:cxnSpLocks/>
          </p:cNvCxnSpPr>
          <p:nvPr/>
        </p:nvCxnSpPr>
        <p:spPr>
          <a:xfrm>
            <a:off x="7826296" y="4684248"/>
            <a:ext cx="13463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94F040-28AF-E66F-E9AD-A6D273E12F29}"/>
              </a:ext>
            </a:extLst>
          </p:cNvPr>
          <p:cNvSpPr txBox="1"/>
          <p:nvPr/>
        </p:nvSpPr>
        <p:spPr>
          <a:xfrm>
            <a:off x="2634006" y="3069744"/>
            <a:ext cx="1830901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연구 목적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이론적 배경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88F9D-BF0C-33EB-B5B1-0BBF3159F47B}"/>
              </a:ext>
            </a:extLst>
          </p:cNvPr>
          <p:cNvSpPr txBox="1"/>
          <p:nvPr/>
        </p:nvSpPr>
        <p:spPr>
          <a:xfrm>
            <a:off x="5122139" y="3069744"/>
            <a:ext cx="1585857" cy="151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연구 방법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데이터셋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모델 구조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909D8-F58F-E0C8-9FC3-D3B4E579476C}"/>
              </a:ext>
            </a:extLst>
          </p:cNvPr>
          <p:cNvSpPr txBox="1"/>
          <p:nvPr/>
        </p:nvSpPr>
        <p:spPr>
          <a:xfrm>
            <a:off x="7756145" y="3069744"/>
            <a:ext cx="1666529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연구 결과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고찰 및 결론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>
            <a:extLst>
              <a:ext uri="{FF2B5EF4-FFF2-40B4-BE49-F238E27FC236}">
                <a16:creationId xmlns:a16="http://schemas.microsoft.com/office/drawing/2014/main" id="{8698CE85-E675-8EAA-491F-8AD8D564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41044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연구 목적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Sound Processing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5913C-17A4-0CE7-F52C-2992E9D6EC85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70E3B5-8558-E610-6C6C-A9C10557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82714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EBAE73-130D-CEAE-380F-450F18D5F6CA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10B3FF52-C736-B92B-72D0-0731C4C8117B}"/>
              </a:ext>
            </a:extLst>
          </p:cNvPr>
          <p:cNvSpPr txBox="1">
            <a:spLocks/>
          </p:cNvSpPr>
          <p:nvPr/>
        </p:nvSpPr>
        <p:spPr>
          <a:xfrm>
            <a:off x="247401" y="1682903"/>
            <a:ext cx="4972199" cy="4747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기존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딥러닝 분야에서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많은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 Sound Processing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연구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 -&gt;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 대부분 자연어 처리에 관련된 내용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 -&gt;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다양한 소리에 적용될 수 있는 문제 고민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 -&gt;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디지털 음악 분석 수요 증가 예상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 -&gt;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악기 소리 분류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모델 설계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99D8E0-2086-4F7F-B2B9-6F3804EBA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85" y="2251298"/>
            <a:ext cx="6855013" cy="417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A18573BD-9B7A-4655-ADD8-CFAD895CEB01}"/>
              </a:ext>
            </a:extLst>
          </p:cNvPr>
          <p:cNvSpPr txBox="1">
            <a:spLocks/>
          </p:cNvSpPr>
          <p:nvPr/>
        </p:nvSpPr>
        <p:spPr>
          <a:xfrm>
            <a:off x="7229311" y="1124084"/>
            <a:ext cx="3820023" cy="137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디지털 음반 시장 규모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131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>
            <a:extLst>
              <a:ext uri="{FF2B5EF4-FFF2-40B4-BE49-F238E27FC236}">
                <a16:creationId xmlns:a16="http://schemas.microsoft.com/office/drawing/2014/main" id="{8698CE85-E675-8EAA-491F-8AD8D564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427362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이론적 배경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Convolutional Neural Network (CNN)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5913C-17A4-0CE7-F52C-2992E9D6EC85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70E3B5-8558-E610-6C6C-A9C10557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82714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EBAE73-130D-CEAE-380F-450F18D5F6CA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415B9F06-E476-4404-AD74-DF6157BD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44" y="1556792"/>
            <a:ext cx="8213271" cy="520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61617845-1B96-49AE-9B3E-3EBC9727D923}"/>
              </a:ext>
            </a:extLst>
          </p:cNvPr>
          <p:cNvSpPr txBox="1">
            <a:spLocks/>
          </p:cNvSpPr>
          <p:nvPr/>
        </p:nvSpPr>
        <p:spPr>
          <a:xfrm>
            <a:off x="247401" y="1682903"/>
            <a:ext cx="3807013" cy="4938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이미지 형태의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차원 데이터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-&gt; 1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차원으로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</a:rPr>
              <a:t>변환시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 공간적 특징 사라져 학습에 어려움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CNN : </a:t>
            </a: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공간적 특징을 살릴 수 있는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Convolution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방식을 적용한 모델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소리 데이터를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</a:rPr>
              <a:t>전처리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 과정을 통해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차원 데이터로 변환 가능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83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>
            <a:extLst>
              <a:ext uri="{FF2B5EF4-FFF2-40B4-BE49-F238E27FC236}">
                <a16:creationId xmlns:a16="http://schemas.microsoft.com/office/drawing/2014/main" id="{8698CE85-E675-8EAA-491F-8AD8D564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41044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연구 방법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Dataset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5913C-17A4-0CE7-F52C-2992E9D6EC85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70E3B5-8558-E610-6C6C-A9C10557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95654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EBAE73-130D-CEAE-380F-450F18D5F6CA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4BB36ED-E0DC-4655-9B06-333A21B2F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412690"/>
              </p:ext>
            </p:extLst>
          </p:nvPr>
        </p:nvGraphicFramePr>
        <p:xfrm>
          <a:off x="6038117" y="2058061"/>
          <a:ext cx="5479416" cy="422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8300B4A6-02BF-4FF0-A019-2D4FDCB4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7" y="1819755"/>
            <a:ext cx="5228205" cy="32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843C3A4-A2B9-4F7F-92B1-94137402E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1778"/>
              </p:ext>
            </p:extLst>
          </p:nvPr>
        </p:nvGraphicFramePr>
        <p:xfrm>
          <a:off x="3109524" y="5287464"/>
          <a:ext cx="2928593" cy="1020899"/>
        </p:xfrm>
        <a:graphic>
          <a:graphicData uri="http://schemas.openxmlformats.org/drawingml/2006/table">
            <a:tbl>
              <a:tblPr/>
              <a:tblGrid>
                <a:gridCol w="1420987">
                  <a:extLst>
                    <a:ext uri="{9D8B030D-6E8A-4147-A177-3AD203B41FA5}">
                      <a16:colId xmlns:a16="http://schemas.microsoft.com/office/drawing/2014/main" val="2249053112"/>
                    </a:ext>
                  </a:extLst>
                </a:gridCol>
                <a:gridCol w="687534">
                  <a:extLst>
                    <a:ext uri="{9D8B030D-6E8A-4147-A177-3AD203B41FA5}">
                      <a16:colId xmlns:a16="http://schemas.microsoft.com/office/drawing/2014/main" val="2056479312"/>
                    </a:ext>
                  </a:extLst>
                </a:gridCol>
                <a:gridCol w="820072">
                  <a:extLst>
                    <a:ext uri="{9D8B030D-6E8A-4147-A177-3AD203B41FA5}">
                      <a16:colId xmlns:a16="http://schemas.microsoft.com/office/drawing/2014/main" val="1548167041"/>
                    </a:ext>
                  </a:extLst>
                </a:gridCol>
              </a:tblGrid>
              <a:tr h="20963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  <a:latin typeface="+mj-ea"/>
                          <a:ea typeface="+mj-ea"/>
                        </a:rPr>
                        <a:t>total data 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b="1" dirty="0">
                          <a:effectLst/>
                          <a:latin typeface="+mj-ea"/>
                          <a:ea typeface="+mj-ea"/>
                        </a:rPr>
                        <a:t>28668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400" b="1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494791"/>
                  </a:ext>
                </a:extLst>
              </a:tr>
              <a:tr h="20963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  <a:latin typeface="+mj-ea"/>
                          <a:ea typeface="+mj-ea"/>
                        </a:rPr>
                        <a:t>train data 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b="1" dirty="0">
                          <a:effectLst/>
                          <a:latin typeface="+mj-ea"/>
                          <a:ea typeface="+mj-ea"/>
                        </a:rPr>
                        <a:t>17594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b="1" dirty="0">
                          <a:effectLst/>
                          <a:latin typeface="+mj-ea"/>
                          <a:ea typeface="+mj-ea"/>
                        </a:rPr>
                        <a:t>61.37%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980852"/>
                  </a:ext>
                </a:extLst>
              </a:tr>
              <a:tr h="2665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  <a:latin typeface="+mj-ea"/>
                          <a:ea typeface="+mj-ea"/>
                        </a:rPr>
                        <a:t>validation data 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b="1" dirty="0">
                          <a:effectLst/>
                          <a:latin typeface="+mj-ea"/>
                          <a:ea typeface="+mj-ea"/>
                        </a:rPr>
                        <a:t>5510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b="1" dirty="0">
                          <a:effectLst/>
                          <a:latin typeface="+mj-ea"/>
                          <a:ea typeface="+mj-ea"/>
                        </a:rPr>
                        <a:t>19.22%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44380"/>
                  </a:ext>
                </a:extLst>
              </a:tr>
              <a:tr h="20963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  <a:latin typeface="+mj-ea"/>
                          <a:ea typeface="+mj-ea"/>
                        </a:rPr>
                        <a:t>test data 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b="1" dirty="0">
                          <a:effectLst/>
                          <a:latin typeface="+mj-ea"/>
                          <a:ea typeface="+mj-ea"/>
                        </a:rPr>
                        <a:t>5564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b="1" dirty="0">
                          <a:effectLst/>
                          <a:latin typeface="+mj-ea"/>
                          <a:ea typeface="+mj-ea"/>
                        </a:rPr>
                        <a:t>19.41%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23427"/>
                  </a:ext>
                </a:extLst>
              </a:tr>
            </a:tbl>
          </a:graphicData>
        </a:graphic>
      </p:graphicFrame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D30E6F6A-A706-438B-A8C1-84A5867618FF}"/>
              </a:ext>
            </a:extLst>
          </p:cNvPr>
          <p:cNvSpPr txBox="1">
            <a:spLocks/>
          </p:cNvSpPr>
          <p:nvPr/>
        </p:nvSpPr>
        <p:spPr>
          <a:xfrm>
            <a:off x="6662060" y="1218975"/>
            <a:ext cx="3820023" cy="137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각 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악기별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 데이터 비율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7025A315-136E-4E4E-B92B-5065EF0B0C89}"/>
              </a:ext>
            </a:extLst>
          </p:cNvPr>
          <p:cNvSpPr txBox="1">
            <a:spLocks/>
          </p:cNvSpPr>
          <p:nvPr/>
        </p:nvSpPr>
        <p:spPr>
          <a:xfrm>
            <a:off x="558701" y="5242106"/>
            <a:ext cx="2402213" cy="1064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가지 고전 악기의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577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개 연주 영상 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6243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>
            <a:extLst>
              <a:ext uri="{FF2B5EF4-FFF2-40B4-BE49-F238E27FC236}">
                <a16:creationId xmlns:a16="http://schemas.microsoft.com/office/drawing/2014/main" id="{8698CE85-E675-8EAA-491F-8AD8D564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41044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연구 방법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Dataset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5913C-17A4-0CE7-F52C-2992E9D6EC85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70E3B5-8558-E610-6C6C-A9C10557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95654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EBAE73-130D-CEAE-380F-450F18D5F6CA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79F05B-8CDC-430E-9527-90D58BF7CF1D}"/>
              </a:ext>
            </a:extLst>
          </p:cNvPr>
          <p:cNvGrpSpPr/>
          <p:nvPr/>
        </p:nvGrpSpPr>
        <p:grpSpPr>
          <a:xfrm>
            <a:off x="249180" y="2000514"/>
            <a:ext cx="11345379" cy="4770378"/>
            <a:chOff x="2152650" y="21601460"/>
            <a:chExt cx="10229871" cy="406791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439586-431A-4DC2-9F2F-6A49E1EA6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50" y="21736371"/>
              <a:ext cx="4632026" cy="3933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1F63749-1A25-4BF4-96A0-FC8568DB2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01" t="10478" r="8386" b="7652"/>
            <a:stretch/>
          </p:blipFill>
          <p:spPr>
            <a:xfrm>
              <a:off x="7620378" y="21601460"/>
              <a:ext cx="4762143" cy="3999216"/>
            </a:xfrm>
            <a:prstGeom prst="rect">
              <a:avLst/>
            </a:prstGeom>
          </p:spPr>
        </p:pic>
        <p:sp>
          <p:nvSpPr>
            <p:cNvPr id="13" name="화살표: 줄무늬가 있는 오른쪽 12">
              <a:extLst>
                <a:ext uri="{FF2B5EF4-FFF2-40B4-BE49-F238E27FC236}">
                  <a16:creationId xmlns:a16="http://schemas.microsoft.com/office/drawing/2014/main" id="{9BD583A0-5962-4F20-827C-C5D86D464640}"/>
                </a:ext>
              </a:extLst>
            </p:cNvPr>
            <p:cNvSpPr/>
            <p:nvPr/>
          </p:nvSpPr>
          <p:spPr bwMode="auto">
            <a:xfrm>
              <a:off x="6828229" y="23064599"/>
              <a:ext cx="748597" cy="946613"/>
            </a:xfrm>
            <a:prstGeom prst="stripedRightArrow">
              <a:avLst>
                <a:gd name="adj1" fmla="val 50000"/>
                <a:gd name="adj2" fmla="val 48616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638" tIns="7319" rIns="14638" bIns="7319" numCol="1" rtlCol="0" anchor="t" anchorCtr="0" compatLnSpc="1">
              <a:prstTxWarp prst="textNoShape">
                <a:avLst/>
              </a:prstTxWarp>
            </a:bodyPr>
            <a:lstStyle/>
            <a:p>
              <a:pPr defTabSz="146395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384">
                <a:latin typeface="Times New Roman" pitchFamily="48" charset="0"/>
                <a:ea typeface="MS PGothic" pitchFamily="34" charset="-128"/>
              </a:endParaRPr>
            </a:p>
          </p:txBody>
        </p:sp>
      </p:grp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5AB6BC6F-FD98-4EEA-9342-1F0F2DD2E097}"/>
              </a:ext>
            </a:extLst>
          </p:cNvPr>
          <p:cNvSpPr txBox="1">
            <a:spLocks/>
          </p:cNvSpPr>
          <p:nvPr/>
        </p:nvSpPr>
        <p:spPr>
          <a:xfrm>
            <a:off x="6670686" y="1073271"/>
            <a:ext cx="3820023" cy="137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Spectrogram</a:t>
            </a: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2EB57219-4A53-4AC0-81A5-0A0FF12E7B54}"/>
              </a:ext>
            </a:extLst>
          </p:cNvPr>
          <p:cNvSpPr txBox="1">
            <a:spLocks/>
          </p:cNvSpPr>
          <p:nvPr/>
        </p:nvSpPr>
        <p:spPr>
          <a:xfrm>
            <a:off x="992038" y="1073272"/>
            <a:ext cx="3820023" cy="137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Sound Waveform</a:t>
            </a:r>
          </a:p>
        </p:txBody>
      </p:sp>
    </p:spTree>
    <p:extLst>
      <p:ext uri="{BB962C8B-B14F-4D97-AF65-F5344CB8AC3E}">
        <p14:creationId xmlns:p14="http://schemas.microsoft.com/office/powerpoint/2010/main" val="276751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>
            <a:extLst>
              <a:ext uri="{FF2B5EF4-FFF2-40B4-BE49-F238E27FC236}">
                <a16:creationId xmlns:a16="http://schemas.microsoft.com/office/drawing/2014/main" id="{8698CE85-E675-8EAA-491F-8AD8D564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41044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연구 방법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Model Architecture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5913C-17A4-0CE7-F52C-2992E9D6EC85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70E3B5-8558-E610-6C6C-A9C10557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95654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EBAE73-130D-CEAE-380F-450F18D5F6CA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FF374CC-2A9D-4634-BD03-5365CE05F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t="12538" r="24891" b="12701"/>
          <a:stretch/>
        </p:blipFill>
        <p:spPr>
          <a:xfrm>
            <a:off x="1576212" y="1628800"/>
            <a:ext cx="8456310" cy="50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>
            <a:extLst>
              <a:ext uri="{FF2B5EF4-FFF2-40B4-BE49-F238E27FC236}">
                <a16:creationId xmlns:a16="http://schemas.microsoft.com/office/drawing/2014/main" id="{8698CE85-E675-8EAA-491F-8AD8D564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41044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연구 방법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Model Architecture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5913C-17A4-0CE7-F52C-2992E9D6EC85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70E3B5-8558-E610-6C6C-A9C10557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95654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EBAE73-130D-CEAE-380F-450F18D5F6CA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EA8E9F66-2BE4-4A43-B666-7982046595DC}"/>
              </a:ext>
            </a:extLst>
          </p:cNvPr>
          <p:cNvSpPr txBox="1">
            <a:spLocks/>
          </p:cNvSpPr>
          <p:nvPr/>
        </p:nvSpPr>
        <p:spPr>
          <a:xfrm>
            <a:off x="912668" y="1682904"/>
            <a:ext cx="9868543" cy="1422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이진 분류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+mj-ea"/>
                <a:ea typeface="+mj-ea"/>
              </a:rPr>
              <a:t>BCELoss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 + Sigmoid) -&gt;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멀티 레이블 분류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각 악기에 대해 동일한 모델에 데이터셋을 통과 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 -&gt;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각각의 결과를 종합하여 최종 결과 생성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987705-FF5A-4E4D-A88C-4A2212F64719}"/>
              </a:ext>
            </a:extLst>
          </p:cNvPr>
          <p:cNvGrpSpPr/>
          <p:nvPr/>
        </p:nvGrpSpPr>
        <p:grpSpPr>
          <a:xfrm>
            <a:off x="1016081" y="3538354"/>
            <a:ext cx="4114799" cy="2294455"/>
            <a:chOff x="1211180" y="537411"/>
            <a:chExt cx="4114799" cy="22944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ACD7A3-946A-48A6-B8A3-84B64983CE48}"/>
                </a:ext>
              </a:extLst>
            </p:cNvPr>
            <p:cNvSpPr/>
            <p:nvPr/>
          </p:nvSpPr>
          <p:spPr>
            <a:xfrm>
              <a:off x="1211180" y="537411"/>
              <a:ext cx="2481763" cy="345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Training Model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14CC75-6830-49E6-BCFC-793DB0E1D67A}"/>
                </a:ext>
              </a:extLst>
            </p:cNvPr>
            <p:cNvSpPr/>
            <p:nvPr/>
          </p:nvSpPr>
          <p:spPr>
            <a:xfrm>
              <a:off x="1211180" y="1187116"/>
              <a:ext cx="2481763" cy="345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Training Model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C9F69C-3447-48CB-9C3D-44D272C08BEC}"/>
                </a:ext>
              </a:extLst>
            </p:cNvPr>
            <p:cNvSpPr/>
            <p:nvPr/>
          </p:nvSpPr>
          <p:spPr>
            <a:xfrm>
              <a:off x="1211180" y="1836821"/>
              <a:ext cx="2481763" cy="345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Training Model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CA7E87-A987-4D09-9AD5-1B1E34045387}"/>
                </a:ext>
              </a:extLst>
            </p:cNvPr>
            <p:cNvSpPr/>
            <p:nvPr/>
          </p:nvSpPr>
          <p:spPr>
            <a:xfrm>
              <a:off x="1211180" y="2486526"/>
              <a:ext cx="2481763" cy="345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Training Model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E1BAB7-9545-471E-876B-14413322D74A}"/>
                </a:ext>
              </a:extLst>
            </p:cNvPr>
            <p:cNvSpPr/>
            <p:nvPr/>
          </p:nvSpPr>
          <p:spPr>
            <a:xfrm>
              <a:off x="4275221" y="537411"/>
              <a:ext cx="1050758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Piano [Y/N]</a:t>
              </a:r>
              <a:endParaRPr lang="ko-KR" altLang="en-US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DC1490-2E8E-464E-99EF-6C211FDDAA0A}"/>
                </a:ext>
              </a:extLst>
            </p:cNvPr>
            <p:cNvSpPr/>
            <p:nvPr/>
          </p:nvSpPr>
          <p:spPr>
            <a:xfrm>
              <a:off x="4275221" y="1187116"/>
              <a:ext cx="1050757" cy="3453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Cello [Y/N]</a:t>
              </a:r>
              <a:endParaRPr lang="ko-KR" altLang="en-US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4DB495-4183-46C4-BADF-E3E8BBEB1735}"/>
                </a:ext>
              </a:extLst>
            </p:cNvPr>
            <p:cNvSpPr/>
            <p:nvPr/>
          </p:nvSpPr>
          <p:spPr>
            <a:xfrm>
              <a:off x="4275221" y="1836821"/>
              <a:ext cx="1050757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Violin [Y/N]</a:t>
              </a:r>
              <a:endParaRPr lang="ko-KR" altLang="en-US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4DCE5E-3ADC-4A53-A70D-3DF8FC31564E}"/>
                </a:ext>
              </a:extLst>
            </p:cNvPr>
            <p:cNvSpPr/>
            <p:nvPr/>
          </p:nvSpPr>
          <p:spPr>
            <a:xfrm>
              <a:off x="4275222" y="2486526"/>
              <a:ext cx="1050756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Flute [Y/N]</a:t>
              </a:r>
              <a:endParaRPr lang="ko-KR" altLang="en-US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7B163D1-51E9-47AC-9E6A-9407146836DE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3692943" y="710081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BA1D24B-21F8-46EE-8BA6-4C24351C17F3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43" y="1359786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EAF982D-4BB4-42CB-8CFD-A6BD01F9CA8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43" y="1985428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7CDE444-03FA-4F9B-A043-9A795BC6B0D4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43" y="2667218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B0F9F7-1C11-4C68-BD8A-7407DD9454D9}"/>
              </a:ext>
            </a:extLst>
          </p:cNvPr>
          <p:cNvGrpSpPr/>
          <p:nvPr/>
        </p:nvGrpSpPr>
        <p:grpSpPr>
          <a:xfrm>
            <a:off x="5862719" y="3182219"/>
            <a:ext cx="4778315" cy="2819803"/>
            <a:chOff x="983431" y="3756103"/>
            <a:chExt cx="4778315" cy="281980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A74B218-9CE2-448C-9A38-59643C062514}"/>
                </a:ext>
              </a:extLst>
            </p:cNvPr>
            <p:cNvGrpSpPr/>
            <p:nvPr/>
          </p:nvGrpSpPr>
          <p:grpSpPr>
            <a:xfrm>
              <a:off x="995184" y="3756103"/>
              <a:ext cx="1908349" cy="572218"/>
              <a:chOff x="1185429" y="2974576"/>
              <a:chExt cx="1908349" cy="57221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69B3D9-47F0-4B03-B5E5-9D71E9523A8D}"/>
                  </a:ext>
                </a:extLst>
              </p:cNvPr>
              <p:cNvSpPr txBox="1"/>
              <p:nvPr/>
            </p:nvSpPr>
            <p:spPr>
              <a:xfrm>
                <a:off x="1185429" y="2974576"/>
                <a:ext cx="5309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Piano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DCD2D435-8BC6-4D9D-ABA3-E359914E18DB}"/>
                  </a:ext>
                </a:extLst>
              </p:cNvPr>
              <p:cNvGrpSpPr/>
              <p:nvPr/>
            </p:nvGrpSpPr>
            <p:grpSpPr>
              <a:xfrm>
                <a:off x="1208832" y="3239017"/>
                <a:ext cx="1884946" cy="307777"/>
                <a:chOff x="1171075" y="3248527"/>
                <a:chExt cx="2630904" cy="433137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4D28090-F747-4D70-B6FA-9CF9DE1A29EA}"/>
                    </a:ext>
                  </a:extLst>
                </p:cNvPr>
                <p:cNvSpPr/>
                <p:nvPr/>
              </p:nvSpPr>
              <p:spPr>
                <a:xfrm>
                  <a:off x="1171075" y="3248527"/>
                  <a:ext cx="657727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Yes</a:t>
                  </a:r>
                  <a:endParaRPr lang="ko-KR" altLang="en-US" sz="1200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C079D1E-2825-4AF7-96B6-3BF2DC0961C1}"/>
                    </a:ext>
                  </a:extLst>
                </p:cNvPr>
                <p:cNvSpPr/>
                <p:nvPr/>
              </p:nvSpPr>
              <p:spPr>
                <a:xfrm>
                  <a:off x="1828802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A5FF999A-4184-48C4-BC1C-C68BDF8ECEFF}"/>
                    </a:ext>
                  </a:extLst>
                </p:cNvPr>
                <p:cNvSpPr/>
                <p:nvPr/>
              </p:nvSpPr>
              <p:spPr>
                <a:xfrm>
                  <a:off x="2486527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17F2032-5EA5-42B4-8A3E-4CFD4F5C7E47}"/>
                    </a:ext>
                  </a:extLst>
                </p:cNvPr>
                <p:cNvSpPr/>
                <p:nvPr/>
              </p:nvSpPr>
              <p:spPr>
                <a:xfrm>
                  <a:off x="3144254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E625265-9417-423C-A97A-A9FB6B4268EF}"/>
                  </a:ext>
                </a:extLst>
              </p:cNvPr>
              <p:cNvSpPr txBox="1"/>
              <p:nvPr/>
            </p:nvSpPr>
            <p:spPr>
              <a:xfrm>
                <a:off x="1660055" y="2974576"/>
                <a:ext cx="4700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Cello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A98E422-038C-4666-BCC9-F937C63E7FF7}"/>
                  </a:ext>
                </a:extLst>
              </p:cNvPr>
              <p:cNvSpPr txBox="1"/>
              <p:nvPr/>
            </p:nvSpPr>
            <p:spPr>
              <a:xfrm>
                <a:off x="2122678" y="2974576"/>
                <a:ext cx="52931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Violin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6E1028A-2158-4294-AF5E-AB08F6B11D30}"/>
                  </a:ext>
                </a:extLst>
              </p:cNvPr>
              <p:cNvSpPr txBox="1"/>
              <p:nvPr/>
            </p:nvSpPr>
            <p:spPr>
              <a:xfrm>
                <a:off x="2593914" y="2974576"/>
                <a:ext cx="4844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Flute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A47DE9C-8AE5-438A-A1DB-93B18DE37BFD}"/>
                </a:ext>
              </a:extLst>
            </p:cNvPr>
            <p:cNvGrpSpPr/>
            <p:nvPr/>
          </p:nvGrpSpPr>
          <p:grpSpPr>
            <a:xfrm>
              <a:off x="995132" y="4496779"/>
              <a:ext cx="1908349" cy="572218"/>
              <a:chOff x="1185429" y="2974576"/>
              <a:chExt cx="1908349" cy="57221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5C17BF-A843-4FD2-A73B-25EA74AAF680}"/>
                  </a:ext>
                </a:extLst>
              </p:cNvPr>
              <p:cNvSpPr txBox="1"/>
              <p:nvPr/>
            </p:nvSpPr>
            <p:spPr>
              <a:xfrm>
                <a:off x="1185429" y="2974576"/>
                <a:ext cx="5309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Piano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3442015-DCB4-4AB2-B613-DB2F9BEA267E}"/>
                  </a:ext>
                </a:extLst>
              </p:cNvPr>
              <p:cNvGrpSpPr/>
              <p:nvPr/>
            </p:nvGrpSpPr>
            <p:grpSpPr>
              <a:xfrm>
                <a:off x="1208832" y="3239017"/>
                <a:ext cx="1884946" cy="307777"/>
                <a:chOff x="1171075" y="3248527"/>
                <a:chExt cx="2630904" cy="433137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9D37D454-084F-4F99-8D91-3514114F3232}"/>
                    </a:ext>
                  </a:extLst>
                </p:cNvPr>
                <p:cNvSpPr/>
                <p:nvPr/>
              </p:nvSpPr>
              <p:spPr>
                <a:xfrm>
                  <a:off x="1171075" y="3248527"/>
                  <a:ext cx="657727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967ACA80-196D-4443-9C06-5E8BAE86CC8A}"/>
                    </a:ext>
                  </a:extLst>
                </p:cNvPr>
                <p:cNvSpPr/>
                <p:nvPr/>
              </p:nvSpPr>
              <p:spPr>
                <a:xfrm>
                  <a:off x="1828802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No</a:t>
                  </a:r>
                  <a:endParaRPr lang="ko-KR" altLang="en-US" sz="1200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947F73-EB0D-4116-8B69-C6768FD5AE13}"/>
                    </a:ext>
                  </a:extLst>
                </p:cNvPr>
                <p:cNvSpPr/>
                <p:nvPr/>
              </p:nvSpPr>
              <p:spPr>
                <a:xfrm>
                  <a:off x="2486527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C3394095-6D62-42EF-BFF5-127F7B7604CA}"/>
                    </a:ext>
                  </a:extLst>
                </p:cNvPr>
                <p:cNvSpPr/>
                <p:nvPr/>
              </p:nvSpPr>
              <p:spPr>
                <a:xfrm>
                  <a:off x="3144254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0DAC4C-1FD3-4AF5-AA54-155F3A4EF37C}"/>
                  </a:ext>
                </a:extLst>
              </p:cNvPr>
              <p:cNvSpPr txBox="1"/>
              <p:nvPr/>
            </p:nvSpPr>
            <p:spPr>
              <a:xfrm>
                <a:off x="1660055" y="2974576"/>
                <a:ext cx="4700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Cello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4209329-02E7-4FB2-A787-7F2C813188E0}"/>
                  </a:ext>
                </a:extLst>
              </p:cNvPr>
              <p:cNvSpPr txBox="1"/>
              <p:nvPr/>
            </p:nvSpPr>
            <p:spPr>
              <a:xfrm>
                <a:off x="2122678" y="2974576"/>
                <a:ext cx="52931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Violin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32E3237-98D7-482C-830F-904711FD8DAD}"/>
                  </a:ext>
                </a:extLst>
              </p:cNvPr>
              <p:cNvSpPr txBox="1"/>
              <p:nvPr/>
            </p:nvSpPr>
            <p:spPr>
              <a:xfrm>
                <a:off x="2593914" y="2974576"/>
                <a:ext cx="4844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Flute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701BB21-B375-4FAA-B1DB-62026901B1C7}"/>
                </a:ext>
              </a:extLst>
            </p:cNvPr>
            <p:cNvGrpSpPr/>
            <p:nvPr/>
          </p:nvGrpSpPr>
          <p:grpSpPr>
            <a:xfrm>
              <a:off x="983431" y="5237455"/>
              <a:ext cx="1908349" cy="572218"/>
              <a:chOff x="1185429" y="2974576"/>
              <a:chExt cx="1908349" cy="57221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E6B0EC-18F5-4FFE-95ED-1F283D77882C}"/>
                  </a:ext>
                </a:extLst>
              </p:cNvPr>
              <p:cNvSpPr txBox="1"/>
              <p:nvPr/>
            </p:nvSpPr>
            <p:spPr>
              <a:xfrm>
                <a:off x="1185429" y="2974576"/>
                <a:ext cx="5309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Piano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C54AEFF-4C07-479F-BE74-AFBA482201AE}"/>
                  </a:ext>
                </a:extLst>
              </p:cNvPr>
              <p:cNvGrpSpPr/>
              <p:nvPr/>
            </p:nvGrpSpPr>
            <p:grpSpPr>
              <a:xfrm>
                <a:off x="1208832" y="3239017"/>
                <a:ext cx="1884946" cy="307777"/>
                <a:chOff x="1171075" y="3248527"/>
                <a:chExt cx="2630904" cy="43313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D24B3658-3041-4E44-A717-74F8FB83F997}"/>
                    </a:ext>
                  </a:extLst>
                </p:cNvPr>
                <p:cNvSpPr/>
                <p:nvPr/>
              </p:nvSpPr>
              <p:spPr>
                <a:xfrm>
                  <a:off x="1171075" y="3248527"/>
                  <a:ext cx="657727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9DDCC22-768C-4C82-8243-13F1D37E7FA7}"/>
                    </a:ext>
                  </a:extLst>
                </p:cNvPr>
                <p:cNvSpPr/>
                <p:nvPr/>
              </p:nvSpPr>
              <p:spPr>
                <a:xfrm>
                  <a:off x="1828802" y="3248527"/>
                  <a:ext cx="657727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BE0B36C-F6E3-4E56-9A36-34C267D49826}"/>
                    </a:ext>
                  </a:extLst>
                </p:cNvPr>
                <p:cNvSpPr/>
                <p:nvPr/>
              </p:nvSpPr>
              <p:spPr>
                <a:xfrm>
                  <a:off x="2486527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Yes</a:t>
                  </a:r>
                  <a:endParaRPr lang="ko-KR" altLang="en-US" sz="1200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C17D414-1AAE-4632-BA44-47B08E54F545}"/>
                    </a:ext>
                  </a:extLst>
                </p:cNvPr>
                <p:cNvSpPr/>
                <p:nvPr/>
              </p:nvSpPr>
              <p:spPr>
                <a:xfrm>
                  <a:off x="3144254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23CE7-33A3-4AF1-8C8F-190EAF795E59}"/>
                  </a:ext>
                </a:extLst>
              </p:cNvPr>
              <p:cNvSpPr txBox="1"/>
              <p:nvPr/>
            </p:nvSpPr>
            <p:spPr>
              <a:xfrm>
                <a:off x="1660055" y="2974576"/>
                <a:ext cx="4700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Cello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07615C-1CA1-4C66-8E4F-B79C72F77202}"/>
                  </a:ext>
                </a:extLst>
              </p:cNvPr>
              <p:cNvSpPr txBox="1"/>
              <p:nvPr/>
            </p:nvSpPr>
            <p:spPr>
              <a:xfrm>
                <a:off x="2122678" y="2974576"/>
                <a:ext cx="52931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Violin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EA8746-389D-402B-BC1A-A1EF4F94CB3B}"/>
                  </a:ext>
                </a:extLst>
              </p:cNvPr>
              <p:cNvSpPr txBox="1"/>
              <p:nvPr/>
            </p:nvSpPr>
            <p:spPr>
              <a:xfrm>
                <a:off x="2593914" y="2974576"/>
                <a:ext cx="4844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Flute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64E071A-46C5-4537-8BDE-36FA899BF5F1}"/>
                </a:ext>
              </a:extLst>
            </p:cNvPr>
            <p:cNvGrpSpPr/>
            <p:nvPr/>
          </p:nvGrpSpPr>
          <p:grpSpPr>
            <a:xfrm>
              <a:off x="983431" y="6003688"/>
              <a:ext cx="1908350" cy="572218"/>
              <a:chOff x="1185429" y="2974576"/>
              <a:chExt cx="1908350" cy="57221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9F13CB-7B3A-459A-A4E3-43F54FCFE936}"/>
                  </a:ext>
                </a:extLst>
              </p:cNvPr>
              <p:cNvSpPr txBox="1"/>
              <p:nvPr/>
            </p:nvSpPr>
            <p:spPr>
              <a:xfrm>
                <a:off x="1185429" y="2974576"/>
                <a:ext cx="5309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Piano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61192B1B-4050-4AB4-9432-04364C32D590}"/>
                  </a:ext>
                </a:extLst>
              </p:cNvPr>
              <p:cNvGrpSpPr/>
              <p:nvPr/>
            </p:nvGrpSpPr>
            <p:grpSpPr>
              <a:xfrm>
                <a:off x="1208832" y="3239017"/>
                <a:ext cx="1884947" cy="307777"/>
                <a:chOff x="1171075" y="3248527"/>
                <a:chExt cx="2630906" cy="433137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7FD9DD3-5389-47AC-8044-B77B5630A15E}"/>
                    </a:ext>
                  </a:extLst>
                </p:cNvPr>
                <p:cNvSpPr/>
                <p:nvPr/>
              </p:nvSpPr>
              <p:spPr>
                <a:xfrm>
                  <a:off x="1171075" y="3248527"/>
                  <a:ext cx="657726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B320F56-EC7F-4226-AFCF-0BA99437EB17}"/>
                    </a:ext>
                  </a:extLst>
                </p:cNvPr>
                <p:cNvSpPr/>
                <p:nvPr/>
              </p:nvSpPr>
              <p:spPr>
                <a:xfrm>
                  <a:off x="1828800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DE90BF23-2936-419B-BBB6-992905813D4C}"/>
                    </a:ext>
                  </a:extLst>
                </p:cNvPr>
                <p:cNvSpPr/>
                <p:nvPr/>
              </p:nvSpPr>
              <p:spPr>
                <a:xfrm>
                  <a:off x="2486527" y="3248527"/>
                  <a:ext cx="657725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-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1CCFCF8-FB14-4E37-BDE2-FDE59EBE344A}"/>
                    </a:ext>
                  </a:extLst>
                </p:cNvPr>
                <p:cNvSpPr/>
                <p:nvPr/>
              </p:nvSpPr>
              <p:spPr>
                <a:xfrm>
                  <a:off x="3144254" y="3248527"/>
                  <a:ext cx="657727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No</a:t>
                  </a:r>
                  <a:endParaRPr lang="ko-KR" altLang="en-US" sz="1200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990411-788D-43AB-AA98-F1DC8A3F5B68}"/>
                  </a:ext>
                </a:extLst>
              </p:cNvPr>
              <p:cNvSpPr txBox="1"/>
              <p:nvPr/>
            </p:nvSpPr>
            <p:spPr>
              <a:xfrm>
                <a:off x="1660055" y="2974576"/>
                <a:ext cx="4700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Cello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98EDDB-57E7-49B8-86E4-0E164721FF25}"/>
                  </a:ext>
                </a:extLst>
              </p:cNvPr>
              <p:cNvSpPr txBox="1"/>
              <p:nvPr/>
            </p:nvSpPr>
            <p:spPr>
              <a:xfrm>
                <a:off x="2122678" y="2974576"/>
                <a:ext cx="52931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Violin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5B8A39-8BBA-467F-B552-733B62CF5573}"/>
                  </a:ext>
                </a:extLst>
              </p:cNvPr>
              <p:cNvSpPr txBox="1"/>
              <p:nvPr/>
            </p:nvSpPr>
            <p:spPr>
              <a:xfrm>
                <a:off x="2593914" y="2974576"/>
                <a:ext cx="4844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Flute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9B83BA5-D84C-4371-B1C8-9E46578D62A4}"/>
                </a:ext>
              </a:extLst>
            </p:cNvPr>
            <p:cNvGrpSpPr/>
            <p:nvPr/>
          </p:nvGrpSpPr>
          <p:grpSpPr>
            <a:xfrm>
              <a:off x="3853397" y="4799418"/>
              <a:ext cx="1908349" cy="572218"/>
              <a:chOff x="1185429" y="2974576"/>
              <a:chExt cx="1908349" cy="57221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E1C04A-54B8-4FCC-AD14-079653F1CEA6}"/>
                  </a:ext>
                </a:extLst>
              </p:cNvPr>
              <p:cNvSpPr txBox="1"/>
              <p:nvPr/>
            </p:nvSpPr>
            <p:spPr>
              <a:xfrm>
                <a:off x="1185429" y="2974576"/>
                <a:ext cx="5309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Piano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250484B-8BC0-42B1-BF71-9ECCB05D3BAA}"/>
                  </a:ext>
                </a:extLst>
              </p:cNvPr>
              <p:cNvGrpSpPr/>
              <p:nvPr/>
            </p:nvGrpSpPr>
            <p:grpSpPr>
              <a:xfrm>
                <a:off x="1208832" y="3239017"/>
                <a:ext cx="1884946" cy="307777"/>
                <a:chOff x="1171075" y="3248527"/>
                <a:chExt cx="2630904" cy="433137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3FD2EC82-73FD-470D-92A1-1F5516DE71E3}"/>
                    </a:ext>
                  </a:extLst>
                </p:cNvPr>
                <p:cNvSpPr/>
                <p:nvPr/>
              </p:nvSpPr>
              <p:spPr>
                <a:xfrm>
                  <a:off x="1171075" y="3248527"/>
                  <a:ext cx="657726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46553E9-7925-4F18-BD18-CD732C0BF298}"/>
                    </a:ext>
                  </a:extLst>
                </p:cNvPr>
                <p:cNvSpPr/>
                <p:nvPr/>
              </p:nvSpPr>
              <p:spPr>
                <a:xfrm>
                  <a:off x="1828801" y="3248527"/>
                  <a:ext cx="657726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2D34172-72D2-4472-A4BD-F2DB79DA66D3}"/>
                    </a:ext>
                  </a:extLst>
                </p:cNvPr>
                <p:cNvSpPr/>
                <p:nvPr/>
              </p:nvSpPr>
              <p:spPr>
                <a:xfrm>
                  <a:off x="2486527" y="3248527"/>
                  <a:ext cx="657726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6DD97836-4009-4B9F-BECE-0F0ADADE79FD}"/>
                    </a:ext>
                  </a:extLst>
                </p:cNvPr>
                <p:cNvSpPr/>
                <p:nvPr/>
              </p:nvSpPr>
              <p:spPr>
                <a:xfrm>
                  <a:off x="3144253" y="3248527"/>
                  <a:ext cx="657726" cy="4331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D67D4A-E6FF-47D9-BCD9-4D44844CBB93}"/>
                  </a:ext>
                </a:extLst>
              </p:cNvPr>
              <p:cNvSpPr txBox="1"/>
              <p:nvPr/>
            </p:nvSpPr>
            <p:spPr>
              <a:xfrm>
                <a:off x="1660055" y="2974576"/>
                <a:ext cx="4700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Cello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730799-D197-4C35-9375-155FB964F76E}"/>
                  </a:ext>
                </a:extLst>
              </p:cNvPr>
              <p:cNvSpPr txBox="1"/>
              <p:nvPr/>
            </p:nvSpPr>
            <p:spPr>
              <a:xfrm>
                <a:off x="2122678" y="2974576"/>
                <a:ext cx="52931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Violin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13ABCB-60D2-4672-8FFC-BB9A33C54DC6}"/>
                  </a:ext>
                </a:extLst>
              </p:cNvPr>
              <p:cNvSpPr txBox="1"/>
              <p:nvPr/>
            </p:nvSpPr>
            <p:spPr>
              <a:xfrm>
                <a:off x="2593914" y="2974576"/>
                <a:ext cx="4844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Flute</a:t>
                </a:r>
                <a:endParaRPr lang="ko-KR" altLang="en-US" sz="1050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E30B48D9-42F9-4649-B4CE-D60826D0E529}"/>
                </a:ext>
              </a:extLst>
            </p:cNvPr>
            <p:cNvSpPr/>
            <p:nvPr/>
          </p:nvSpPr>
          <p:spPr>
            <a:xfrm>
              <a:off x="3133600" y="4338764"/>
              <a:ext cx="582278" cy="179097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99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>
            <a:extLst>
              <a:ext uri="{FF2B5EF4-FFF2-40B4-BE49-F238E27FC236}">
                <a16:creationId xmlns:a16="http://schemas.microsoft.com/office/drawing/2014/main" id="{8698CE85-E675-8EAA-491F-8AD8D564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41044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연구 결과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Results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5913C-17A4-0CE7-F52C-2992E9D6EC85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70E3B5-8558-E610-6C6C-A9C10557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95654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3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EBAE73-130D-CEAE-380F-450F18D5F6CA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C514A2-E7D0-44ED-874A-97A116306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12258"/>
              </p:ext>
            </p:extLst>
          </p:nvPr>
        </p:nvGraphicFramePr>
        <p:xfrm>
          <a:off x="5669281" y="5216435"/>
          <a:ext cx="5573482" cy="132445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57881">
                  <a:extLst>
                    <a:ext uri="{9D8B030D-6E8A-4147-A177-3AD203B41FA5}">
                      <a16:colId xmlns:a16="http://schemas.microsoft.com/office/drawing/2014/main" val="2249053112"/>
                    </a:ext>
                  </a:extLst>
                </a:gridCol>
                <a:gridCol w="614035">
                  <a:extLst>
                    <a:ext uri="{9D8B030D-6E8A-4147-A177-3AD203B41FA5}">
                      <a16:colId xmlns:a16="http://schemas.microsoft.com/office/drawing/2014/main" val="2056479312"/>
                    </a:ext>
                  </a:extLst>
                </a:gridCol>
                <a:gridCol w="650261">
                  <a:extLst>
                    <a:ext uri="{9D8B030D-6E8A-4147-A177-3AD203B41FA5}">
                      <a16:colId xmlns:a16="http://schemas.microsoft.com/office/drawing/2014/main" val="1548167041"/>
                    </a:ext>
                  </a:extLst>
                </a:gridCol>
                <a:gridCol w="650261">
                  <a:extLst>
                    <a:ext uri="{9D8B030D-6E8A-4147-A177-3AD203B41FA5}">
                      <a16:colId xmlns:a16="http://schemas.microsoft.com/office/drawing/2014/main" val="1095629343"/>
                    </a:ext>
                  </a:extLst>
                </a:gridCol>
                <a:gridCol w="650261">
                  <a:extLst>
                    <a:ext uri="{9D8B030D-6E8A-4147-A177-3AD203B41FA5}">
                      <a16:colId xmlns:a16="http://schemas.microsoft.com/office/drawing/2014/main" val="4208195887"/>
                    </a:ext>
                  </a:extLst>
                </a:gridCol>
                <a:gridCol w="650261">
                  <a:extLst>
                    <a:ext uri="{9D8B030D-6E8A-4147-A177-3AD203B41FA5}">
                      <a16:colId xmlns:a16="http://schemas.microsoft.com/office/drawing/2014/main" val="4202211299"/>
                    </a:ext>
                  </a:extLst>
                </a:gridCol>
                <a:gridCol w="650261">
                  <a:extLst>
                    <a:ext uri="{9D8B030D-6E8A-4147-A177-3AD203B41FA5}">
                      <a16:colId xmlns:a16="http://schemas.microsoft.com/office/drawing/2014/main" val="677447797"/>
                    </a:ext>
                  </a:extLst>
                </a:gridCol>
                <a:gridCol w="650261">
                  <a:extLst>
                    <a:ext uri="{9D8B030D-6E8A-4147-A177-3AD203B41FA5}">
                      <a16:colId xmlns:a16="http://schemas.microsoft.com/office/drawing/2014/main" val="410868510"/>
                    </a:ext>
                  </a:extLst>
                </a:gridCol>
              </a:tblGrid>
              <a:tr h="609067"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Instrument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Cello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Clarinet</a:t>
                      </a:r>
                      <a:endParaRPr lang="ko-KR" sz="1400" kern="10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Drum</a:t>
                      </a:r>
                      <a:endParaRPr lang="ko-KR" sz="1400" kern="10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Flute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Piano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Viola</a:t>
                      </a:r>
                      <a:endParaRPr lang="ko-KR" sz="1400" kern="10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Violin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extLst>
                  <a:ext uri="{0D108BD9-81ED-4DB2-BD59-A6C34878D82A}">
                    <a16:rowId xmlns:a16="http://schemas.microsoft.com/office/drawing/2014/main" val="561494791"/>
                  </a:ext>
                </a:extLst>
              </a:tr>
              <a:tr h="715383"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Best accuracy(%)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87.85</a:t>
                      </a:r>
                      <a:endParaRPr lang="ko-KR" sz="1400" kern="10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84.90</a:t>
                      </a:r>
                      <a:endParaRPr lang="ko-KR" sz="1400" kern="10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97.57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84.58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93.53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77.91</a:t>
                      </a:r>
                      <a:endParaRPr lang="ko-KR" sz="1400" kern="10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tc>
                  <a:txBody>
                    <a:bodyPr/>
                    <a:lstStyle/>
                    <a:p>
                      <a:pPr algn="ctr" eaLnBrk="0" hangingPunct="0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84.44</a:t>
                      </a:r>
                      <a:endParaRPr lang="ko-KR" sz="140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78" marR="10978" marT="0" marB="0" anchor="ctr"/>
                </a:tc>
                <a:extLst>
                  <a:ext uri="{0D108BD9-81ED-4DB2-BD59-A6C34878D82A}">
                    <a16:rowId xmlns:a16="http://schemas.microsoft.com/office/drawing/2014/main" val="3812980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차트 7">
                <a:extLst>
                  <a:ext uri="{FF2B5EF4-FFF2-40B4-BE49-F238E27FC236}">
                    <a16:creationId xmlns:a16="http://schemas.microsoft.com/office/drawing/2014/main" id="{059F8810-8294-45D2-9036-B36ED500BA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8056922"/>
                  </p:ext>
                </p:extLst>
              </p:nvPr>
            </p:nvGraphicFramePr>
            <p:xfrm>
              <a:off x="5669281" y="1001494"/>
              <a:ext cx="5573482" cy="36227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차트 7">
                <a:extLst>
                  <a:ext uri="{FF2B5EF4-FFF2-40B4-BE49-F238E27FC236}">
                    <a16:creationId xmlns:a16="http://schemas.microsoft.com/office/drawing/2014/main" id="{059F8810-8294-45D2-9036-B36ED500BA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281" y="1001494"/>
                <a:ext cx="5573482" cy="362270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770B7218-1F3C-4EDA-95FE-F84F6A00CCBF}"/>
              </a:ext>
            </a:extLst>
          </p:cNvPr>
          <p:cNvSpPr txBox="1">
            <a:spLocks/>
          </p:cNvSpPr>
          <p:nvPr/>
        </p:nvSpPr>
        <p:spPr>
          <a:xfrm>
            <a:off x="247401" y="1682903"/>
            <a:ext cx="5029993" cy="4747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전체적으로 높은 정확도를 나타냄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같은 모델을 통과하더라도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</a:rPr>
              <a:t>악기별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 정확도에서 차이점을 보임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</a:rPr>
              <a:t>솔로와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 듀엣 연주에 대해서 좋은 결과를 보임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가지 이상 합주에 대해서는 상대적으로 낮은 정확도를 나타냄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DD08CC5D-EC5C-44E3-AF45-6AC0EE2F7632}"/>
              </a:ext>
            </a:extLst>
          </p:cNvPr>
          <p:cNvSpPr txBox="1">
            <a:spLocks/>
          </p:cNvSpPr>
          <p:nvPr/>
        </p:nvSpPr>
        <p:spPr>
          <a:xfrm>
            <a:off x="5921788" y="462736"/>
            <a:ext cx="5425440" cy="609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각 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악기별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 분류 정확도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  (Validation Data 15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회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2BEAE333-DE81-46EA-BB56-9B8859A00C31}"/>
              </a:ext>
            </a:extLst>
          </p:cNvPr>
          <p:cNvSpPr txBox="1">
            <a:spLocks/>
          </p:cNvSpPr>
          <p:nvPr/>
        </p:nvSpPr>
        <p:spPr>
          <a:xfrm>
            <a:off x="5921788" y="4606803"/>
            <a:ext cx="5068468" cy="609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각 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악기별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 분류 정확도 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(Test Data)</a:t>
            </a:r>
          </a:p>
        </p:txBody>
      </p:sp>
    </p:spTree>
    <p:extLst>
      <p:ext uri="{BB962C8B-B14F-4D97-AF65-F5344CB8AC3E}">
        <p14:creationId xmlns:p14="http://schemas.microsoft.com/office/powerpoint/2010/main" val="322805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434</Words>
  <Application>Microsoft Office PowerPoint</Application>
  <PresentationFormat>와이드스크린</PresentationFormat>
  <Paragraphs>159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배달의민족 한나</vt:lpstr>
      <vt:lpstr>Century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Byeongjun</dc:creator>
  <cp:lastModifiedBy>박 선우</cp:lastModifiedBy>
  <cp:revision>49</cp:revision>
  <dcterms:created xsi:type="dcterms:W3CDTF">2022-11-13T13:19:32Z</dcterms:created>
  <dcterms:modified xsi:type="dcterms:W3CDTF">2023-03-20T04:12:04Z</dcterms:modified>
</cp:coreProperties>
</file>