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9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1006-B609-1183-4E44-0C172F8DC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FD0C3-9D09-05F9-FBA5-7B0DAECEE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40D8-5D25-51D4-ABFA-5E191F98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0C2D-9D0E-DFC8-B3F6-0E1D7206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0596-C4E3-F746-3F7A-EAD3F25B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C54B-E329-BD2E-7CF2-57DF0EC6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DF88C-1FF3-34C7-439F-7973AB4C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DE81-8D35-D6E4-B733-F41BBB95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9D91-8E8C-D7CD-587A-2DAA5ED1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BDC9-D29E-7C7F-2E46-81DF9C8B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E1B29-8E9C-9244-FDD1-2543277E3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614D3-53E2-E100-AC9B-37EA3A92B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0143-856F-530E-0C32-8971716B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D7FE-0774-2D66-9BE0-C3C829F4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3636-BE60-B9EC-1FA3-FF95E42E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040A-D1C8-F967-3335-630E5F22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1434-3851-88FC-84D7-F700A9F1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D4ED-A706-7A30-0EA3-4E25CF7B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7842-1212-29D2-6F1A-CD5E45D4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A5EDF-4C09-FB88-27AF-CE22C8FB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A9A4-FADB-EFA4-1974-9BE95E69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C15B-9493-60CB-BD12-65704E84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1D72-5CCA-C7A6-7950-01E500B3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97E0-80E0-942E-524E-1EC2E0E2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E059E-07FE-F28B-9737-8E967EC4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1E68-F251-D438-ABAE-C3D8FD73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B6B5-1AAC-36BB-84AE-E8B437E67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8F51E-9569-4483-FEAA-D547FCAB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4540-D522-FFDA-844F-7ECC803F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4088B-C740-0E4C-3905-D9EA8B7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7976B-2BB4-B69B-87BA-F1703A24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EDC-CDA9-1690-0555-0C9F9A70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12D4-59E5-EA9C-E6DF-950A5FAC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20D22-5D6C-8B60-E50A-8DF2A9C15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003AE-BC0C-B0E8-6DD9-CA6B031DE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6601-669B-3929-819E-60594A3C3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52E52-E76D-C0CC-5024-D0E3351B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EFF5C-8779-0A50-CEF4-C7B4199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C22A1-DB43-B1F4-5BF4-4846B793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3247-F26A-0706-FEB0-586AED4E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E2A57-EB27-E8C6-4BF9-4C3DA352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1615B-EA70-FCAF-9F72-23A88D02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46E4-E105-61F9-0C16-724CA447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4A085-60F0-AF48-7C71-46FCD3AA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C8773-31D1-43A5-1735-E047839A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A7A8C-33C7-8462-2F0F-5B145411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4DAC-910C-0FAE-72A7-1D9AE794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390F-5355-6D2B-CC0C-D95EE92F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26EF-503A-C0B9-94C5-870139EC3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6F612-1ACC-52F5-9B47-398EBDD5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15237-2274-6645-8867-AB2A6EB7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7F71C-0477-12B2-1758-C4196B2C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92C0-9B70-CA32-4908-49215EB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95418-BA3A-FD44-5A13-C55CA9288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8694-3B2D-E863-8D49-3A6F541A3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BFDC8-6278-A4A2-1D2C-20D421E3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F7C88-D277-8008-40AE-423BE15A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5AE4-6241-6412-0666-AB6A8E29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84691-DC26-DD27-9C17-0616A7F0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69511-2944-4AB2-7D36-9A38C7D3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3EE3-6B8A-C56C-218D-8BEC493E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6FC7-90B3-4923-AC2D-AF86C606AD9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9767-D8DF-A60C-4441-84EBC66DF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5FAB-638F-AA1B-9FE9-B95081D45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52D1E-E37C-4A49-959D-E44145B76C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0A281-EB8A-25D2-2053-5B7B65CEAB3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99138" y="6736080"/>
            <a:ext cx="6159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289536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D555-11F4-C63E-D741-BF2F69684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Charmeleon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Rules Inference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93B6E-5F04-AE75-63A7-59999BDF0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0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9ECA-58A0-CE18-5AB6-20984BF6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Charizard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1FCB-679A-971B-DC0D-BB17EBAC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easier to onboard Millwork products</a:t>
            </a:r>
          </a:p>
          <a:p>
            <a:pPr lvl="1"/>
            <a:r>
              <a:rPr lang="en-US" dirty="0"/>
              <a:t>Options &amp; Choices – Charmander</a:t>
            </a:r>
          </a:p>
          <a:p>
            <a:pPr lvl="1"/>
            <a:r>
              <a:rPr lang="en-US" dirty="0"/>
              <a:t>Rules / Compatibility – </a:t>
            </a:r>
            <a:r>
              <a:rPr lang="en-US" dirty="0" err="1"/>
              <a:t>Charmeleon</a:t>
            </a:r>
            <a:endParaRPr lang="en-US" dirty="0"/>
          </a:p>
          <a:p>
            <a:pPr lvl="1"/>
            <a:r>
              <a:rPr lang="en-US" dirty="0"/>
              <a:t>Pricing – Charizard (Capstone)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04FD97F-8F8F-E0C5-1548-B67BDA932496}"/>
              </a:ext>
            </a:extLst>
          </p:cNvPr>
          <p:cNvSpPr/>
          <p:nvPr/>
        </p:nvSpPr>
        <p:spPr>
          <a:xfrm rot="10800000">
            <a:off x="6284495" y="2541068"/>
            <a:ext cx="1451810" cy="6914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9ECA-58A0-CE18-5AB6-20984BF6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awesome, but they also suck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1FCB-679A-971B-DC0D-BB17EBAC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Ronaele</a:t>
            </a:r>
            <a:r>
              <a:rPr lang="en-US" dirty="0"/>
              <a:t> UI is slow, difficult to use, and can only manage one rule at a time</a:t>
            </a:r>
          </a:p>
          <a:p>
            <a:r>
              <a:rPr lang="en-US" dirty="0"/>
              <a:t>They are often confusing, especially when two or more rules interact</a:t>
            </a:r>
          </a:p>
          <a:p>
            <a:r>
              <a:rPr lang="en-US" dirty="0"/>
              <a:t>Writing the “correct” rule depends upon the order of options in the configurator, so simply re-ordering options could lead to weeks of work to update rules.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a better way to edit rules in bulk, and solve the most common use cases without placing heavy cognitive load on PEXA associates</a:t>
            </a:r>
          </a:p>
        </p:txBody>
      </p:sp>
    </p:spTree>
    <p:extLst>
      <p:ext uri="{BB962C8B-B14F-4D97-AF65-F5344CB8AC3E}">
        <p14:creationId xmlns:p14="http://schemas.microsoft.com/office/powerpoint/2010/main" val="306117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9ECA-58A0-CE18-5AB6-20984BF6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Quine-McCluskey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6A3A00-1289-7A95-9EB9-84122464C0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7046416"/>
              </p:ext>
            </p:extLst>
          </p:nvPr>
        </p:nvGraphicFramePr>
        <p:xfrm>
          <a:off x="838200" y="1825625"/>
          <a:ext cx="3756480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296">
                  <a:extLst>
                    <a:ext uri="{9D8B030D-6E8A-4147-A177-3AD203B41FA5}">
                      <a16:colId xmlns:a16="http://schemas.microsoft.com/office/drawing/2014/main" val="3967102156"/>
                    </a:ext>
                  </a:extLst>
                </a:gridCol>
                <a:gridCol w="751296">
                  <a:extLst>
                    <a:ext uri="{9D8B030D-6E8A-4147-A177-3AD203B41FA5}">
                      <a16:colId xmlns:a16="http://schemas.microsoft.com/office/drawing/2014/main" val="421443126"/>
                    </a:ext>
                  </a:extLst>
                </a:gridCol>
                <a:gridCol w="751296">
                  <a:extLst>
                    <a:ext uri="{9D8B030D-6E8A-4147-A177-3AD203B41FA5}">
                      <a16:colId xmlns:a16="http://schemas.microsoft.com/office/drawing/2014/main" val="1736984378"/>
                    </a:ext>
                  </a:extLst>
                </a:gridCol>
                <a:gridCol w="751296">
                  <a:extLst>
                    <a:ext uri="{9D8B030D-6E8A-4147-A177-3AD203B41FA5}">
                      <a16:colId xmlns:a16="http://schemas.microsoft.com/office/drawing/2014/main" val="1393436258"/>
                    </a:ext>
                  </a:extLst>
                </a:gridCol>
                <a:gridCol w="751296">
                  <a:extLst>
                    <a:ext uri="{9D8B030D-6E8A-4147-A177-3AD203B41FA5}">
                      <a16:colId xmlns:a16="http://schemas.microsoft.com/office/drawing/2014/main" val="211428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3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6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9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1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1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2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6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5375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1D13F8-9A12-B687-0B7D-571996656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4347" y="1825625"/>
            <a:ext cx="6649453" cy="4351338"/>
          </a:xfrm>
        </p:spPr>
        <p:txBody>
          <a:bodyPr/>
          <a:lstStyle/>
          <a:p>
            <a:r>
              <a:rPr lang="en-US" dirty="0"/>
              <a:t>Given a truth table with several inputs, and output that may be 0, 1, or “don’t care”</a:t>
            </a:r>
          </a:p>
          <a:p>
            <a:r>
              <a:rPr lang="en-US" dirty="0"/>
              <a:t>Generate the simplest* expression for the function described by the table</a:t>
            </a:r>
          </a:p>
          <a:p>
            <a:endParaRPr lang="en-US" dirty="0"/>
          </a:p>
          <a:p>
            <a:r>
              <a:rPr lang="en-US" dirty="0"/>
              <a:t>Pros: relatively easy to implement</a:t>
            </a:r>
          </a:p>
          <a:p>
            <a:r>
              <a:rPr lang="en-US" dirty="0"/>
              <a:t>Cons: NP-hard (exponential complexity)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E983E9-8039-86AD-729C-092D4E598F08}"/>
                  </a:ext>
                </a:extLst>
              </p:cNvPr>
              <p:cNvSpPr txBox="1"/>
              <p:nvPr/>
            </p:nvSpPr>
            <p:spPr>
              <a:xfrm>
                <a:off x="838202" y="5290318"/>
                <a:ext cx="3756478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0,3,5,6,7</m:t>
                          </m:r>
                        </m:e>
                      </m:d>
                    </m:oMath>
                  </m:oMathPara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E983E9-8039-86AD-729C-092D4E59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5290318"/>
                <a:ext cx="3756478" cy="277064"/>
              </a:xfrm>
              <a:prstGeom prst="rect">
                <a:avLst/>
              </a:prstGeom>
              <a:blipFill>
                <a:blip r:embed="rId2"/>
                <a:stretch>
                  <a:fillRect l="-48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F615F6-809F-6BD2-BDB0-30D5E09EE857}"/>
                  </a:ext>
                </a:extLst>
              </p:cNvPr>
              <p:cNvSpPr txBox="1"/>
              <p:nvPr/>
            </p:nvSpPr>
            <p:spPr>
              <a:xfrm>
                <a:off x="2265257" y="5567382"/>
                <a:ext cx="9023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F615F6-809F-6BD2-BDB0-30D5E09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257" y="5567382"/>
                <a:ext cx="902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72B9-5287-3C0B-2331-86F22E9D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“Naïve”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C9292-F5FE-183A-60D5-298E1BB1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Idea:</a:t>
            </a:r>
          </a:p>
          <a:p>
            <a:pPr lvl="1"/>
            <a:r>
              <a:rPr lang="en-US" dirty="0"/>
              <a:t>Take a </a:t>
            </a:r>
            <a:r>
              <a:rPr lang="en-US" dirty="0" err="1"/>
              <a:t>SKUMap</a:t>
            </a:r>
            <a:r>
              <a:rPr lang="en-US" dirty="0"/>
              <a:t>-like file that what configurations are possible</a:t>
            </a:r>
          </a:p>
          <a:p>
            <a:pPr lvl="1"/>
            <a:r>
              <a:rPr lang="en-US" dirty="0"/>
              <a:t>Create one massive truth table that contains an input for each choice.</a:t>
            </a:r>
          </a:p>
          <a:p>
            <a:pPr lvl="1"/>
            <a:r>
              <a:rPr lang="en-US" dirty="0"/>
              <a:t>Run that through QMC to produce a set of prime implicants.</a:t>
            </a:r>
          </a:p>
          <a:p>
            <a:pPr lvl="1"/>
            <a:r>
              <a:rPr lang="en-US" dirty="0"/>
              <a:t>Convert the prime implicants to Autobahn rules, automatically accounting for the order of options to make sure the UX follows GCC conventions</a:t>
            </a:r>
          </a:p>
          <a:p>
            <a:r>
              <a:rPr lang="en-US" dirty="0"/>
              <a:t>Doesn’t scale well</a:t>
            </a:r>
          </a:p>
          <a:p>
            <a:pPr lvl="1"/>
            <a:r>
              <a:rPr lang="en-US" dirty="0"/>
              <a:t>12 choices completes in a few seconds; 40 choices → ~1 trillion rows and </a:t>
            </a:r>
            <a:r>
              <a:rPr lang="en-US" i="1" dirty="0"/>
              <a:t>many</a:t>
            </a:r>
            <a:r>
              <a:rPr lang="en-US" dirty="0"/>
              <a:t> hours of computation time</a:t>
            </a:r>
          </a:p>
          <a:p>
            <a:r>
              <a:rPr lang="en-US" dirty="0"/>
              <a:t>Anything we can do to simplify the truth table ahead of time will be worth it (so long as it’s sub-exponential complexity)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5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72B9-5287-3C0B-2331-86F22E9D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Input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C9292-F5FE-183A-60D5-298E1BB1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 </a:t>
            </a:r>
            <a:r>
              <a:rPr lang="en-US" dirty="0"/>
              <a:t>Some choices will be available in all situations. These can simply be removed from consideration in the truth table for QMC.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Requires you to loop through every configuration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8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72B9-5287-3C0B-2331-86F22E9D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Input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C9292-F5FE-183A-60D5-298E1BB1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 </a:t>
            </a:r>
            <a:r>
              <a:rPr lang="en-US" dirty="0"/>
              <a:t>Most vendors use “collections”. Group choices that behave in identical ways in the truth table, then expand the groups back out into choices when rendering the output.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New level of indirection between options and choices</a:t>
            </a:r>
          </a:p>
          <a:p>
            <a:pPr lvl="1"/>
            <a:r>
              <a:rPr lang="en-US" dirty="0"/>
              <a:t>Doing this efficiently requires some odd math 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A3B3-38AC-A27F-8764-BC49C902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Input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117E-4D48-7FC3-8586-E1DFB1BE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</a:t>
            </a:r>
            <a:r>
              <a:rPr lang="en-US" dirty="0"/>
              <a:t> Most of the “choices” we’ll deal with are width and height values, and most of the compatibility rules for these can be expressed as min and max values. These aren’t a good fit for sort of binary approach here. Take these out of consideration for rules inference and provide PEXA a different way to </a:t>
            </a:r>
            <a:r>
              <a:rPr lang="en-US" dirty="0" err="1"/>
              <a:t>imput</a:t>
            </a:r>
            <a:r>
              <a:rPr lang="en-US" dirty="0"/>
              <a:t> these.</a:t>
            </a:r>
          </a:p>
          <a:p>
            <a:r>
              <a:rPr lang="en-US" b="1" dirty="0"/>
              <a:t>Cons:</a:t>
            </a:r>
          </a:p>
          <a:p>
            <a:pPr lvl="1"/>
            <a:r>
              <a:rPr lang="en-US" dirty="0"/>
              <a:t>Will require a completely different solution for rules generation</a:t>
            </a:r>
          </a:p>
          <a:p>
            <a:pPr lvl="1"/>
            <a:r>
              <a:rPr lang="en-US" dirty="0"/>
              <a:t>PEXA will require two spreadsheets when uploading</a:t>
            </a:r>
          </a:p>
        </p:txBody>
      </p:sp>
    </p:spTree>
    <p:extLst>
      <p:ext uri="{BB962C8B-B14F-4D97-AF65-F5344CB8AC3E}">
        <p14:creationId xmlns:p14="http://schemas.microsoft.com/office/powerpoint/2010/main" val="17459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522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“Charmeleon” Rules Inference Algorithm</vt:lpstr>
      <vt:lpstr>Charizard Project</vt:lpstr>
      <vt:lpstr>Rules are awesome, but they also suck</vt:lpstr>
      <vt:lpstr>Quine-McCluskey Algorithm</vt:lpstr>
      <vt:lpstr>“Naïve” implementation</vt:lpstr>
      <vt:lpstr>Reducing Input Variables</vt:lpstr>
      <vt:lpstr>Reducing Input Variables</vt:lpstr>
      <vt:lpstr>Reducing Input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“Charmeleon” Rules Inference Algorithm</dc:title>
  <dc:creator>Kohler, Patrick E</dc:creator>
  <cp:lastModifiedBy>Kohler, Patrick E</cp:lastModifiedBy>
  <cp:revision>1</cp:revision>
  <dcterms:created xsi:type="dcterms:W3CDTF">2022-09-21T09:41:56Z</dcterms:created>
  <dcterms:modified xsi:type="dcterms:W3CDTF">2022-09-21T11:39:45Z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04591e-2156-4e7e-b8dc-60ccb91b4f06_Enabled">
    <vt:lpwstr>true</vt:lpwstr>
  </property>
  <property fmtid="{D5CDD505-2E9C-101B-9397-08002B2CF9AE}" pid="3" name="MSIP_Label_1a04591e-2156-4e7e-b8dc-60ccb91b4f06_SetDate">
    <vt:lpwstr>2022-09-21T09:41:56Z</vt:lpwstr>
  </property>
  <property fmtid="{D5CDD505-2E9C-101B-9397-08002B2CF9AE}" pid="4" name="MSIP_Label_1a04591e-2156-4e7e-b8dc-60ccb91b4f06_Method">
    <vt:lpwstr>Standard</vt:lpwstr>
  </property>
  <property fmtid="{D5CDD505-2E9C-101B-9397-08002B2CF9AE}" pid="5" name="MSIP_Label_1a04591e-2156-4e7e-b8dc-60ccb91b4f06_Name">
    <vt:lpwstr>Internal-THD</vt:lpwstr>
  </property>
  <property fmtid="{D5CDD505-2E9C-101B-9397-08002B2CF9AE}" pid="6" name="MSIP_Label_1a04591e-2156-4e7e-b8dc-60ccb91b4f06_SiteId">
    <vt:lpwstr>fb7e6711-b619-4fbe-afe6-f83b12673323</vt:lpwstr>
  </property>
  <property fmtid="{D5CDD505-2E9C-101B-9397-08002B2CF9AE}" pid="7" name="MSIP_Label_1a04591e-2156-4e7e-b8dc-60ccb91b4f06_ActionId">
    <vt:lpwstr>24c45e1c-a103-4e57-89fb-348451d2a2d5</vt:lpwstr>
  </property>
  <property fmtid="{D5CDD505-2E9C-101B-9397-08002B2CF9AE}" pid="8" name="MSIP_Label_1a04591e-2156-4e7e-b8dc-60ccb91b4f0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USE</vt:lpwstr>
  </property>
</Properties>
</file>