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4" r:id="rId10"/>
    <p:sldId id="260" r:id="rId11"/>
    <p:sldId id="262" r:id="rId12"/>
    <p:sldId id="263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444"/>
    <a:srgbClr val="655761"/>
    <a:srgbClr val="A496A0"/>
    <a:srgbClr val="F4CF46"/>
    <a:srgbClr val="A30101"/>
    <a:srgbClr val="B9EDFF"/>
    <a:srgbClr val="03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6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6043-5ED4-48FC-8618-1381D98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E83C0-1749-4590-8B89-6739F43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14ABF-DDBD-4BB0-A552-2C1F9DB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B2210-EBD1-4340-AB99-EAF66753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14712-275A-4300-AA4A-48F7271F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B627B-885E-4CDC-A0E2-9FCAE0FD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75C0D-A7D8-424C-B314-07F4F029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8329A-2283-4871-9E0C-E552661F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C092A-15D7-4B67-AF59-B5A12EAA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5B471-3AB0-4BD6-AD05-4D899AED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4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D022-C624-471F-B3AC-9A2CEA94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7AF26-CE7F-4447-B630-798AD691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CCC6D-08EF-4014-B202-0FB37447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2EBF8-72D9-4710-B2E0-C711072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3DC5-C51C-4D0B-8644-B43ABF98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9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5F31-62A2-47CB-A2CD-FB728C9D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DC279-9F49-407D-B41E-EE2AFD493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C1573-245D-41B3-B9C2-F35EC33E3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99ACE-FC79-4B6A-9A33-71770CA6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025F-B528-4C5C-B3CD-A156A069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4D1DC-E225-4CDD-8C96-C07A83D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6281-B002-4119-AF3F-0FDB2AD0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9420F-1B91-441C-AD4E-65542057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D0755-B4D5-48D6-B9D1-6F6F3867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90470-583F-42BA-9EB1-E194A7BAD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59B6A-AABF-4778-A8A9-09E2F8A6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275FC-F92E-4708-9ACA-434E8863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ECBDF-E190-46E5-BB23-DE80DC74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EB548-22DA-4C61-8233-4472A20F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764A-75EA-4E28-BF9E-2502847E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960B3-8230-4A0C-B89C-D1C5E233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165C3-CE72-48AD-A793-E2387B1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799FE6-F16F-4272-90A7-B580FC34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1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50AB47-1F78-4072-8221-2B0F4B47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D6A263-BFBA-498B-BC01-F4D10E3A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3D165-204A-4535-B9DF-2CDF7DCA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90F3D-D976-4C4F-BDA5-0085F64B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DC151-7373-4062-A901-7DFC3CD4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3F55D-8586-48FA-9529-B2D49435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1257-DC00-432E-997F-E35CF0FA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5B8E9-6B2F-4E4F-A0A4-81A4697F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8E8470-AFB1-45C2-924B-7160ECD8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AAFB0-E152-4CEF-8D54-9053EAD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F4411-0C8C-430F-861E-847730257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9ACAD-5EF4-43BE-905A-61443504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674A5-ABCB-4CAA-AE87-0A865D7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660B-6BFA-4C63-AC22-822B963E729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8F7C8-C4AC-4DAE-AE3C-949640E2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DE9C9-8825-4B3F-9334-01E3FD33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388DC7-7BAE-484C-91A2-56F3170D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1Og0StsFOE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D3CBDD-6ACA-4860-8FA9-76FD176EA3BF}"/>
              </a:ext>
            </a:extLst>
          </p:cNvPr>
          <p:cNvSpPr/>
          <p:nvPr/>
        </p:nvSpPr>
        <p:spPr>
          <a:xfrm>
            <a:off x="3648075" y="1100137"/>
            <a:ext cx="4895850" cy="4657725"/>
          </a:xfrm>
          <a:prstGeom prst="rect">
            <a:avLst/>
          </a:prstGeom>
          <a:solidFill>
            <a:schemeClr val="tx1">
              <a:alpha val="37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E1271-1570-48BF-8839-2593F933B2A3}"/>
              </a:ext>
            </a:extLst>
          </p:cNvPr>
          <p:cNvSpPr txBox="1"/>
          <p:nvPr/>
        </p:nvSpPr>
        <p:spPr>
          <a:xfrm>
            <a:off x="4119562" y="2397947"/>
            <a:ext cx="3952875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AR</a:t>
            </a:r>
            <a:r>
              <a:rPr lang="ko-KR" altLang="en-US" sz="3200" dirty="0">
                <a:solidFill>
                  <a:schemeClr val="bg1"/>
                </a:solidFill>
              </a:rPr>
              <a:t>로 보는 마케팅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박성우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4794C-B9EC-49B9-A8EB-F7E2C7E914A1}"/>
              </a:ext>
            </a:extLst>
          </p:cNvPr>
          <p:cNvSpPr/>
          <p:nvPr/>
        </p:nvSpPr>
        <p:spPr>
          <a:xfrm>
            <a:off x="3648075" y="1100137"/>
            <a:ext cx="4895850" cy="4657725"/>
          </a:xfrm>
          <a:prstGeom prst="rect">
            <a:avLst/>
          </a:prstGeom>
          <a:noFill/>
          <a:ln w="25400">
            <a:solidFill>
              <a:srgbClr val="B9EDFF">
                <a:alpha val="63000"/>
              </a:srgbClr>
            </a:solidFill>
          </a:ln>
          <a:effectLst>
            <a:outerShdw blurRad="114300" algn="ctr" rotWithShape="0">
              <a:srgbClr val="B9EDFF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2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2725A9-1B4F-4E7A-8C24-F228FD10354F}"/>
              </a:ext>
            </a:extLst>
          </p:cNvPr>
          <p:cNvSpPr/>
          <p:nvPr/>
        </p:nvSpPr>
        <p:spPr>
          <a:xfrm>
            <a:off x="-9525" y="1042987"/>
            <a:ext cx="12192000" cy="4772025"/>
          </a:xfrm>
          <a:prstGeom prst="rect">
            <a:avLst/>
          </a:prstGeom>
          <a:solidFill>
            <a:schemeClr val="tx1">
              <a:lumMod val="95000"/>
              <a:lumOff val="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79C12708-8A47-4B97-B6DD-9D4BCA08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 contrast="-4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650" y="1123950"/>
            <a:ext cx="4381500" cy="438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6FF70-E145-4EC3-9D20-00911E492604}"/>
              </a:ext>
            </a:extLst>
          </p:cNvPr>
          <p:cNvSpPr txBox="1"/>
          <p:nvPr/>
        </p:nvSpPr>
        <p:spPr>
          <a:xfrm>
            <a:off x="6677024" y="1729650"/>
            <a:ext cx="4867275" cy="31700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</a:rPr>
              <a:t>디지털 </a:t>
            </a:r>
            <a:r>
              <a:rPr lang="ko-KR" altLang="en-US" sz="4000" dirty="0" err="1">
                <a:solidFill>
                  <a:schemeClr val="bg1"/>
                </a:solidFill>
              </a:rPr>
              <a:t>사이니지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bg1"/>
                </a:solidFill>
              </a:rPr>
              <a:t>3D </a:t>
            </a:r>
            <a:r>
              <a:rPr lang="ko-KR" altLang="en-US" sz="4000" dirty="0">
                <a:solidFill>
                  <a:schemeClr val="bg1"/>
                </a:solidFill>
              </a:rPr>
              <a:t>캐릭터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</a:rPr>
              <a:t>혼합현실</a:t>
            </a:r>
          </a:p>
        </p:txBody>
      </p:sp>
    </p:spTree>
    <p:extLst>
      <p:ext uri="{BB962C8B-B14F-4D97-AF65-F5344CB8AC3E}">
        <p14:creationId xmlns:p14="http://schemas.microsoft.com/office/powerpoint/2010/main" val="319344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거리, 걷기이(가) 표시된 사진&#10;&#10;자동 생성된 설명">
            <a:extLst>
              <a:ext uri="{FF2B5EF4-FFF2-40B4-BE49-F238E27FC236}">
                <a16:creationId xmlns:a16="http://schemas.microsoft.com/office/drawing/2014/main" id="{3B085742-2E0A-4F6E-A9AF-3DAF1B71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434" y="0"/>
            <a:ext cx="814656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858567-7702-4F9E-8D2A-D694D9294D32}"/>
              </a:ext>
            </a:extLst>
          </p:cNvPr>
          <p:cNvSpPr/>
          <p:nvPr/>
        </p:nvSpPr>
        <p:spPr>
          <a:xfrm>
            <a:off x="0" y="0"/>
            <a:ext cx="404543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D4532-4923-4B51-A9F5-61C68C5BB183}"/>
              </a:ext>
            </a:extLst>
          </p:cNvPr>
          <p:cNvSpPr txBox="1"/>
          <p:nvPr/>
        </p:nvSpPr>
        <p:spPr>
          <a:xfrm>
            <a:off x="238125" y="1778466"/>
            <a:ext cx="3371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Anon :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NETFLIX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영화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모든 것이 감시되고 익명성과 사생활이 없는 미래 사회를 배경으로 익명 범죄를 저지르는 해커와 그를 뒤쫓는 형사의 이야기를 다룬다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안경, 보안경이(가) 표시된 사진&#10;&#10;자동 생성된 설명">
            <a:extLst>
              <a:ext uri="{FF2B5EF4-FFF2-40B4-BE49-F238E27FC236}">
                <a16:creationId xmlns:a16="http://schemas.microsoft.com/office/drawing/2014/main" id="{C4383877-C82D-4F80-9F3F-ADAD5C79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1AFFE0-AF61-4A3A-925B-4E2743EA6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EBD98-4FB9-4F86-B7F9-79407182ED60}"/>
              </a:ext>
            </a:extLst>
          </p:cNvPr>
          <p:cNvSpPr txBox="1"/>
          <p:nvPr/>
        </p:nvSpPr>
        <p:spPr>
          <a:xfrm>
            <a:off x="2143125" y="2715309"/>
            <a:ext cx="2981325" cy="1200329"/>
          </a:xfrm>
          <a:prstGeom prst="rect">
            <a:avLst/>
          </a:prstGeom>
          <a:noFill/>
          <a:effectLst>
            <a:outerShdw blurRad="50800" dist="38100" dir="2700000" algn="tl" rotWithShape="0">
              <a:srgbClr val="B9ED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B9EDFF"/>
                </a:solidFill>
              </a:rPr>
              <a:t>INDEX</a:t>
            </a:r>
            <a:endParaRPr lang="ko-KR" altLang="en-US" sz="7200" dirty="0">
              <a:solidFill>
                <a:srgbClr val="B9ED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707A3-9337-42E5-955D-7C8B570921FC}"/>
              </a:ext>
            </a:extLst>
          </p:cNvPr>
          <p:cNvSpPr/>
          <p:nvPr/>
        </p:nvSpPr>
        <p:spPr>
          <a:xfrm>
            <a:off x="6048375" y="1148535"/>
            <a:ext cx="45719" cy="4333875"/>
          </a:xfrm>
          <a:prstGeom prst="rect">
            <a:avLst/>
          </a:prstGeom>
          <a:solidFill>
            <a:srgbClr val="B9EDFF"/>
          </a:solidFill>
          <a:ln>
            <a:noFill/>
          </a:ln>
          <a:effectLst>
            <a:outerShdw blurRad="50800" dist="38100" dir="2700000" algn="tl" rotWithShape="0">
              <a:srgbClr val="B9ED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887E-7483-4508-9DA2-5EEE3B4C6B78}"/>
              </a:ext>
            </a:extLst>
          </p:cNvPr>
          <p:cNvSpPr txBox="1"/>
          <p:nvPr/>
        </p:nvSpPr>
        <p:spPr>
          <a:xfrm>
            <a:off x="6934200" y="1323975"/>
            <a:ext cx="4392931" cy="3970318"/>
          </a:xfrm>
          <a:prstGeom prst="rect">
            <a:avLst/>
          </a:prstGeom>
          <a:noFill/>
          <a:effectLst>
            <a:outerShdw blurRad="50800" dist="38100" dir="2700000" algn="tl" rotWithShape="0">
              <a:srgbClr val="B9ED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B9EDFF"/>
                </a:solidFill>
              </a:rPr>
              <a:t>현재의 </a:t>
            </a:r>
            <a:r>
              <a:rPr lang="en-US" altLang="ko-KR" sz="3600" dirty="0">
                <a:solidFill>
                  <a:srgbClr val="B9EDFF"/>
                </a:solidFill>
              </a:rPr>
              <a:t>AR</a:t>
            </a:r>
            <a:r>
              <a:rPr lang="ko-KR" altLang="en-US" sz="3600" dirty="0">
                <a:solidFill>
                  <a:srgbClr val="B9EDFF"/>
                </a:solidFill>
              </a:rPr>
              <a:t>광고</a:t>
            </a:r>
            <a:endParaRPr lang="en-US" altLang="ko-KR" sz="3600" dirty="0">
              <a:solidFill>
                <a:srgbClr val="B9EDFF"/>
              </a:solidFill>
            </a:endParaRPr>
          </a:p>
          <a:p>
            <a:pPr algn="ctr"/>
            <a:endParaRPr lang="en-US" altLang="ko-KR" sz="3600" dirty="0">
              <a:solidFill>
                <a:srgbClr val="B9EDFF"/>
              </a:solidFill>
            </a:endParaRPr>
          </a:p>
          <a:p>
            <a:pPr algn="ctr"/>
            <a:endParaRPr lang="en-US" altLang="ko-KR" sz="3600" dirty="0">
              <a:solidFill>
                <a:srgbClr val="B9EDFF"/>
              </a:solidFill>
            </a:endParaRPr>
          </a:p>
          <a:p>
            <a:pPr algn="ctr"/>
            <a:r>
              <a:rPr lang="en-US" altLang="ko-KR" sz="3600" dirty="0">
                <a:solidFill>
                  <a:srgbClr val="B9EDFF"/>
                </a:solidFill>
              </a:rPr>
              <a:t>AR Marketing</a:t>
            </a:r>
          </a:p>
          <a:p>
            <a:pPr algn="ctr"/>
            <a:endParaRPr lang="en-US" altLang="ko-KR" sz="3600" dirty="0">
              <a:solidFill>
                <a:srgbClr val="B9EDFF"/>
              </a:solidFill>
            </a:endParaRPr>
          </a:p>
          <a:p>
            <a:pPr algn="ctr"/>
            <a:endParaRPr lang="en-US" altLang="ko-KR" sz="3600" dirty="0">
              <a:solidFill>
                <a:srgbClr val="B9EDFF"/>
              </a:solidFill>
            </a:endParaRPr>
          </a:p>
          <a:p>
            <a:pPr algn="ctr"/>
            <a:r>
              <a:rPr lang="ko-KR" altLang="en-US" sz="3600" dirty="0">
                <a:solidFill>
                  <a:srgbClr val="B9EDFF"/>
                </a:solidFill>
              </a:rPr>
              <a:t>발전 방향</a:t>
            </a:r>
            <a:r>
              <a:rPr lang="en-US" altLang="ko-KR" sz="3600" dirty="0">
                <a:solidFill>
                  <a:srgbClr val="B9ED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5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E9908-D719-47FD-91D9-50000747BBAE}"/>
              </a:ext>
            </a:extLst>
          </p:cNvPr>
          <p:cNvSpPr txBox="1"/>
          <p:nvPr/>
        </p:nvSpPr>
        <p:spPr>
          <a:xfrm>
            <a:off x="2514600" y="2875002"/>
            <a:ext cx="71628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현재의 </a:t>
            </a:r>
            <a:r>
              <a:rPr lang="en-US" altLang="ko-KR" sz="6600" b="1" dirty="0"/>
              <a:t>AR</a:t>
            </a:r>
            <a:r>
              <a:rPr lang="ko-KR" altLang="en-US" sz="6600" b="1" dirty="0"/>
              <a:t>마케팅</a:t>
            </a:r>
          </a:p>
        </p:txBody>
      </p:sp>
    </p:spTree>
    <p:extLst>
      <p:ext uri="{BB962C8B-B14F-4D97-AF65-F5344CB8AC3E}">
        <p14:creationId xmlns:p14="http://schemas.microsoft.com/office/powerpoint/2010/main" val="316565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901103-A9EF-4D84-9ED8-60A9E3D9E0AD}"/>
              </a:ext>
            </a:extLst>
          </p:cNvPr>
          <p:cNvSpPr/>
          <p:nvPr/>
        </p:nvSpPr>
        <p:spPr>
          <a:xfrm>
            <a:off x="6724650" y="1089024"/>
            <a:ext cx="5467350" cy="467994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온라인 미디어 1" title="펩시 광고(Pepsi Max), Unbelievable Bus Shelter">
            <a:hlinkClick r:id="" action="ppaction://media"/>
            <a:extLst>
              <a:ext uri="{FF2B5EF4-FFF2-40B4-BE49-F238E27FC236}">
                <a16:creationId xmlns:a16="http://schemas.microsoft.com/office/drawing/2014/main" id="{F4039236-0085-475C-8F90-744B9D02A0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1475" y="1089025"/>
            <a:ext cx="6353175" cy="4679950"/>
          </a:xfrm>
          <a:prstGeom prst="rect">
            <a:avLst/>
          </a:prstGeom>
        </p:spPr>
      </p:pic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66DC7F0-29BD-468D-B281-F5D02C78A3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56" r="31100">
                        <a14:foregroundMark x1="14818" y1="21477" x2="8552" y2="49441"/>
                        <a14:foregroundMark x1="19687" y1="27517" x2="12278" y2="50112"/>
                        <a14:foregroundMark x1="12828" y1="72819" x2="26715" y2="58054"/>
                        <a14:foregroundMark x1="26715" y1="58054" x2="28831" y2="50112"/>
                        <a14:foregroundMark x1="28831" y1="46421" x2="28831" y2="35794"/>
                        <a14:foregroundMark x1="29128" y1="33557" x2="29128" y2="40380"/>
                        <a14:foregroundMark x1="29424" y1="38814" x2="29424" y2="29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444"/>
          <a:stretch/>
        </p:blipFill>
        <p:spPr>
          <a:xfrm>
            <a:off x="7172324" y="1905502"/>
            <a:ext cx="799338" cy="875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F1499-01CA-4011-9E10-69C06C0E2FFA}"/>
              </a:ext>
            </a:extLst>
          </p:cNvPr>
          <p:cNvSpPr txBox="1"/>
          <p:nvPr/>
        </p:nvSpPr>
        <p:spPr>
          <a:xfrm>
            <a:off x="7053262" y="1905504"/>
            <a:ext cx="4962525" cy="3046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Pepsi Max AR</a:t>
            </a:r>
            <a:r>
              <a:rPr lang="ko-KR" altLang="en-US" sz="3200" b="1" dirty="0">
                <a:solidFill>
                  <a:schemeClr val="bg1"/>
                </a:solidFill>
              </a:rPr>
              <a:t>광고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2014</a:t>
            </a:r>
            <a:r>
              <a:rPr lang="ko-KR" altLang="en-US" sz="3200" b="1" dirty="0">
                <a:solidFill>
                  <a:schemeClr val="bg1"/>
                </a:solidFill>
              </a:rPr>
              <a:t>년도 광고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30%</a:t>
            </a:r>
            <a:r>
              <a:rPr lang="ko-KR" altLang="en-US" sz="3200" b="1" dirty="0">
                <a:solidFill>
                  <a:schemeClr val="bg1"/>
                </a:solidFill>
              </a:rPr>
              <a:t> 매출 상승 </a:t>
            </a:r>
            <a:r>
              <a:rPr lang="en-US" altLang="ko-KR" sz="3200" b="1" dirty="0">
                <a:solidFill>
                  <a:schemeClr val="bg1"/>
                </a:solidFill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</a:rPr>
              <a:t>성공적으로 영국 시장 진출</a:t>
            </a:r>
          </a:p>
        </p:txBody>
      </p:sp>
    </p:spTree>
    <p:extLst>
      <p:ext uri="{BB962C8B-B14F-4D97-AF65-F5344CB8AC3E}">
        <p14:creationId xmlns:p14="http://schemas.microsoft.com/office/powerpoint/2010/main" val="11253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사람, 손이(가) 표시된 사진&#10;&#10;자동 생성된 설명">
            <a:extLst>
              <a:ext uri="{FF2B5EF4-FFF2-40B4-BE49-F238E27FC236}">
                <a16:creationId xmlns:a16="http://schemas.microsoft.com/office/drawing/2014/main" id="{019EF8FB-5460-422B-9177-D980F93C4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11479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B4242-5612-44D4-B953-9631263A42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270"/>
          <a:stretch/>
        </p:blipFill>
        <p:spPr>
          <a:xfrm>
            <a:off x="4114800" y="0"/>
            <a:ext cx="4038600" cy="6857999"/>
          </a:xfrm>
          <a:prstGeom prst="rect">
            <a:avLst/>
          </a:prstGeom>
        </p:spPr>
      </p:pic>
      <p:pic>
        <p:nvPicPr>
          <p:cNvPr id="7" name="그림 6" descr="대지, 실외이(가) 표시된 사진&#10;&#10;자동 생성된 설명">
            <a:extLst>
              <a:ext uri="{FF2B5EF4-FFF2-40B4-BE49-F238E27FC236}">
                <a16:creationId xmlns:a16="http://schemas.microsoft.com/office/drawing/2014/main" id="{3DEF29A8-BE6A-4DAB-9324-62CACE9E6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0"/>
            <a:ext cx="40385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077653-1A02-4F4C-BC10-9E72D277D553}"/>
              </a:ext>
            </a:extLst>
          </p:cNvPr>
          <p:cNvSpPr/>
          <p:nvPr/>
        </p:nvSpPr>
        <p:spPr>
          <a:xfrm>
            <a:off x="0" y="0"/>
            <a:ext cx="4114799" cy="6857999"/>
          </a:xfrm>
          <a:prstGeom prst="rect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0FF255-EE2D-40CA-BE32-D5C43F0E3243}"/>
              </a:ext>
            </a:extLst>
          </p:cNvPr>
          <p:cNvSpPr/>
          <p:nvPr/>
        </p:nvSpPr>
        <p:spPr>
          <a:xfrm>
            <a:off x="4114799" y="1"/>
            <a:ext cx="4038599" cy="6857999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8F6B1-77A6-4B7E-97E4-AB1EF030542E}"/>
              </a:ext>
            </a:extLst>
          </p:cNvPr>
          <p:cNvSpPr/>
          <p:nvPr/>
        </p:nvSpPr>
        <p:spPr>
          <a:xfrm>
            <a:off x="8153401" y="1"/>
            <a:ext cx="4038599" cy="6857999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A1297-7710-454D-8CF2-860917A2F749}"/>
              </a:ext>
            </a:extLst>
          </p:cNvPr>
          <p:cNvSpPr txBox="1"/>
          <p:nvPr/>
        </p:nvSpPr>
        <p:spPr>
          <a:xfrm>
            <a:off x="816766" y="1346534"/>
            <a:ext cx="2481266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IKEA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: </a:t>
            </a:r>
            <a:r>
              <a:rPr lang="ko-KR" altLang="en-US" sz="3600" dirty="0"/>
              <a:t>제품들의 배치를 </a:t>
            </a:r>
            <a:endParaRPr lang="en-US" altLang="ko-KR" sz="3600" dirty="0"/>
          </a:p>
          <a:p>
            <a:pPr algn="ctr"/>
            <a:r>
              <a:rPr lang="en-US" altLang="ko-KR" sz="3600" dirty="0"/>
              <a:t>AR</a:t>
            </a:r>
            <a:r>
              <a:rPr lang="ko-KR" altLang="en-US" sz="3600" dirty="0"/>
              <a:t>통해서 볼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0767C-0909-4B93-BE85-F289983BB6C4}"/>
              </a:ext>
            </a:extLst>
          </p:cNvPr>
          <p:cNvSpPr txBox="1"/>
          <p:nvPr/>
        </p:nvSpPr>
        <p:spPr>
          <a:xfrm>
            <a:off x="4960142" y="1346534"/>
            <a:ext cx="2478885" cy="45243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에스트렐라노바</a:t>
            </a:r>
            <a:endParaRPr lang="en-US" altLang="ko-KR" sz="3600" b="1" dirty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: </a:t>
            </a:r>
            <a:r>
              <a:rPr lang="ko-KR" altLang="en-US" sz="3600" dirty="0"/>
              <a:t>작품 인식을 통해 그에 관한 정보들을 알려줌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FD99C-3DED-4877-AFBF-27E50AA6DF09}"/>
              </a:ext>
            </a:extLst>
          </p:cNvPr>
          <p:cNvSpPr txBox="1"/>
          <p:nvPr/>
        </p:nvSpPr>
        <p:spPr>
          <a:xfrm>
            <a:off x="8998740" y="1346534"/>
            <a:ext cx="2538415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덱스터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스튜디오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dirty="0"/>
              <a:t>: </a:t>
            </a:r>
            <a:r>
              <a:rPr lang="ko-KR" altLang="en-US" sz="3600" dirty="0"/>
              <a:t>웹툰 캐릭터들을 </a:t>
            </a:r>
            <a:r>
              <a:rPr lang="en-US" altLang="ko-KR" sz="3600" dirty="0"/>
              <a:t>3D</a:t>
            </a:r>
            <a:r>
              <a:rPr lang="ko-KR" altLang="en-US" sz="3600" dirty="0"/>
              <a:t>화 해서 </a:t>
            </a:r>
            <a:r>
              <a:rPr lang="en-US" altLang="ko-KR" sz="3600" dirty="0"/>
              <a:t>AR</a:t>
            </a:r>
            <a:r>
              <a:rPr lang="ko-KR" altLang="en-US" sz="3600" dirty="0"/>
              <a:t>로 마케팅</a:t>
            </a:r>
          </a:p>
        </p:txBody>
      </p:sp>
    </p:spTree>
    <p:extLst>
      <p:ext uri="{BB962C8B-B14F-4D97-AF65-F5344CB8AC3E}">
        <p14:creationId xmlns:p14="http://schemas.microsoft.com/office/powerpoint/2010/main" val="26633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E9908-D719-47FD-91D9-50000747BBAE}"/>
              </a:ext>
            </a:extLst>
          </p:cNvPr>
          <p:cNvSpPr txBox="1"/>
          <p:nvPr/>
        </p:nvSpPr>
        <p:spPr>
          <a:xfrm>
            <a:off x="2514600" y="2875002"/>
            <a:ext cx="71628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나의 </a:t>
            </a:r>
            <a:r>
              <a:rPr lang="en-US" altLang="ko-KR" sz="6600" b="1" dirty="0"/>
              <a:t>AR</a:t>
            </a:r>
            <a:r>
              <a:rPr lang="ko-KR" altLang="en-US" sz="6600" b="1" dirty="0"/>
              <a:t>마케팅</a:t>
            </a:r>
          </a:p>
        </p:txBody>
      </p:sp>
    </p:spTree>
    <p:extLst>
      <p:ext uri="{BB962C8B-B14F-4D97-AF65-F5344CB8AC3E}">
        <p14:creationId xmlns:p14="http://schemas.microsoft.com/office/powerpoint/2010/main" val="325920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448108-A5D4-415D-BFAE-44712265D84B}"/>
              </a:ext>
            </a:extLst>
          </p:cNvPr>
          <p:cNvSpPr/>
          <p:nvPr/>
        </p:nvSpPr>
        <p:spPr>
          <a:xfrm>
            <a:off x="0" y="995362"/>
            <a:ext cx="12192000" cy="4867275"/>
          </a:xfrm>
          <a:prstGeom prst="rect">
            <a:avLst/>
          </a:prstGeom>
          <a:solidFill>
            <a:schemeClr val="tx1">
              <a:lumMod val="75000"/>
              <a:lumOff val="2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1D87B-BB68-4C04-82BA-8CB86CCF5F89}"/>
              </a:ext>
            </a:extLst>
          </p:cNvPr>
          <p:cNvSpPr txBox="1"/>
          <p:nvPr/>
        </p:nvSpPr>
        <p:spPr>
          <a:xfrm>
            <a:off x="2583655" y="1874727"/>
            <a:ext cx="7024688" cy="31085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기존의 </a:t>
            </a:r>
            <a:r>
              <a:rPr lang="en-US" altLang="ko-KR" sz="2800" dirty="0">
                <a:solidFill>
                  <a:schemeClr val="bg1"/>
                </a:solidFill>
              </a:rPr>
              <a:t>AR</a:t>
            </a:r>
            <a:r>
              <a:rPr lang="ko-KR" altLang="en-US" sz="2800" dirty="0">
                <a:solidFill>
                  <a:schemeClr val="bg1"/>
                </a:solidFill>
              </a:rPr>
              <a:t>광고는 특정한 순간이나 기능을 필요로 하는 한계점이 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그래서 </a:t>
            </a:r>
            <a:r>
              <a:rPr lang="en-US" altLang="ko-KR" sz="2800" dirty="0">
                <a:solidFill>
                  <a:schemeClr val="bg1"/>
                </a:solidFill>
              </a:rPr>
              <a:t>AR</a:t>
            </a:r>
            <a:r>
              <a:rPr lang="ko-KR" altLang="en-US" sz="2800" dirty="0">
                <a:solidFill>
                  <a:schemeClr val="bg1"/>
                </a:solidFill>
              </a:rPr>
              <a:t>광고가 더 범용적으로 노출될 수 있게끔 새롭게 개발하는 </a:t>
            </a:r>
            <a:r>
              <a:rPr lang="ko-KR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투명 디스플레이</a:t>
            </a:r>
            <a:r>
              <a:rPr lang="ko-KR" altLang="en-US" sz="2800" dirty="0">
                <a:solidFill>
                  <a:schemeClr val="bg1"/>
                </a:solidFill>
              </a:rPr>
              <a:t>와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카메라 앱</a:t>
            </a:r>
            <a:r>
              <a:rPr lang="ko-KR" altLang="en-US" sz="2800" dirty="0">
                <a:solidFill>
                  <a:schemeClr val="bg1"/>
                </a:solidFill>
              </a:rPr>
              <a:t>을 이용해 모든 곳에서 광고와 그에 대한 정보를 볼 수 있도록 개발</a:t>
            </a:r>
            <a:r>
              <a:rPr lang="en-US" altLang="ko-KR" sz="2800" dirty="0">
                <a:solidFill>
                  <a:schemeClr val="bg1"/>
                </a:solidFill>
              </a:rPr>
              <a:t>.”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2FCE2C-8372-472C-BACA-4F36C3287155}"/>
              </a:ext>
            </a:extLst>
          </p:cNvPr>
          <p:cNvCxnSpPr/>
          <p:nvPr/>
        </p:nvCxnSpPr>
        <p:spPr>
          <a:xfrm>
            <a:off x="2436018" y="1555377"/>
            <a:ext cx="7458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16C98A-0561-4268-B33A-4373FE65FBA7}"/>
              </a:ext>
            </a:extLst>
          </p:cNvPr>
          <p:cNvCxnSpPr/>
          <p:nvPr/>
        </p:nvCxnSpPr>
        <p:spPr>
          <a:xfrm>
            <a:off x="2366962" y="5229225"/>
            <a:ext cx="7458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F7D498-DBB4-4713-9B75-CBACAEFE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706120"/>
            <a:ext cx="9227820" cy="6151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113F56-BB7F-421F-8DEF-55FA33499B5A}"/>
              </a:ext>
            </a:extLst>
          </p:cNvPr>
          <p:cNvSpPr txBox="1"/>
          <p:nvPr/>
        </p:nvSpPr>
        <p:spPr>
          <a:xfrm>
            <a:off x="2335530" y="484852"/>
            <a:ext cx="710946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투명 디스플레이 예시 </a:t>
            </a:r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아이언맨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DF2D89C-E8AD-4D70-981A-E6EBA632A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25170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411817 w 12192000"/>
              <a:gd name="connsiteY3" fmla="*/ 6858000 h 6858000"/>
              <a:gd name="connsiteX4" fmla="*/ 9499663 w 12192000"/>
              <a:gd name="connsiteY4" fmla="*/ 6790101 h 6858000"/>
              <a:gd name="connsiteX5" fmla="*/ 10964741 w 12192000"/>
              <a:gd name="connsiteY5" fmla="*/ 3782060 h 6858000"/>
              <a:gd name="connsiteX6" fmla="*/ 8346944 w 12192000"/>
              <a:gd name="connsiteY6" fmla="*/ 41484 h 6858000"/>
              <a:gd name="connsiteX7" fmla="*/ 0 w 12192000"/>
              <a:gd name="connsiteY7" fmla="*/ 0 h 6858000"/>
              <a:gd name="connsiteX8" fmla="*/ 3673597 w 12192000"/>
              <a:gd name="connsiteY8" fmla="*/ 0 h 6858000"/>
              <a:gd name="connsiteX9" fmla="*/ 3578357 w 12192000"/>
              <a:gd name="connsiteY9" fmla="*/ 41484 h 6858000"/>
              <a:gd name="connsiteX10" fmla="*/ 960559 w 12192000"/>
              <a:gd name="connsiteY10" fmla="*/ 3782060 h 6858000"/>
              <a:gd name="connsiteX11" fmla="*/ 2425638 w 12192000"/>
              <a:gd name="connsiteY11" fmla="*/ 6790101 h 6858000"/>
              <a:gd name="connsiteX12" fmla="*/ 251348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25170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411817" y="6858000"/>
                </a:lnTo>
                <a:lnTo>
                  <a:pt x="9499663" y="6790101"/>
                </a:lnTo>
                <a:cubicBezTo>
                  <a:pt x="10404863" y="6020276"/>
                  <a:pt x="10964741" y="4956773"/>
                  <a:pt x="10964741" y="3782060"/>
                </a:cubicBezTo>
                <a:cubicBezTo>
                  <a:pt x="10964741" y="2166830"/>
                  <a:pt x="9906222" y="761856"/>
                  <a:pt x="8346944" y="41484"/>
                </a:cubicBezTo>
                <a:close/>
                <a:moveTo>
                  <a:pt x="0" y="0"/>
                </a:moveTo>
                <a:lnTo>
                  <a:pt x="3673597" y="0"/>
                </a:lnTo>
                <a:lnTo>
                  <a:pt x="3578357" y="41484"/>
                </a:lnTo>
                <a:cubicBezTo>
                  <a:pt x="2019079" y="761856"/>
                  <a:pt x="960559" y="2166830"/>
                  <a:pt x="960559" y="3782060"/>
                </a:cubicBezTo>
                <a:cubicBezTo>
                  <a:pt x="960559" y="4956773"/>
                  <a:pt x="1520437" y="6020276"/>
                  <a:pt x="2425638" y="6790101"/>
                </a:cubicBezTo>
                <a:lnTo>
                  <a:pt x="251348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55761"/>
              </a:gs>
              <a:gs pos="100000">
                <a:srgbClr val="2F144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4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E9908-D719-47FD-91D9-50000747BBAE}"/>
              </a:ext>
            </a:extLst>
          </p:cNvPr>
          <p:cNvSpPr txBox="1"/>
          <p:nvPr/>
        </p:nvSpPr>
        <p:spPr>
          <a:xfrm>
            <a:off x="2514600" y="2875002"/>
            <a:ext cx="71628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/>
              <a:t>발전방향</a:t>
            </a:r>
          </a:p>
        </p:txBody>
      </p:sp>
    </p:spTree>
    <p:extLst>
      <p:ext uri="{BB962C8B-B14F-4D97-AF65-F5344CB8AC3E}">
        <p14:creationId xmlns:p14="http://schemas.microsoft.com/office/powerpoint/2010/main" val="36621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71BB77AB1094CBFBB8B0A9C6FBAD3" ma:contentTypeVersion="0" ma:contentTypeDescription="Create a new document." ma:contentTypeScope="" ma:versionID="8728e7ab4c3d9c1e0b0f913b0f56dc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8f9433ad2a9ece0b201d5eb05dca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BB8013-2A38-4B37-9B2C-C786344317E6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87988B-9106-4969-B363-3AA35DA1B4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AF32F-3EDD-4A64-B356-ACE6A91E1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136</Words>
  <Application>Microsoft Office PowerPoint</Application>
  <PresentationFormat>와이드스크린</PresentationFormat>
  <Paragraphs>43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Kirk Glenn</dc:creator>
  <cp:lastModifiedBy>Kirk Glenn</cp:lastModifiedBy>
  <cp:revision>21</cp:revision>
  <dcterms:created xsi:type="dcterms:W3CDTF">2020-12-17T03:38:10Z</dcterms:created>
  <dcterms:modified xsi:type="dcterms:W3CDTF">2020-12-18T01:09:50Z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0x010100BB571BB77AB1094CBFBB8B0A9C6FBAD3</vt:lpwstr>
  </property>
</Properties>
</file>