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9"/>
  </p:notesMasterIdLst>
  <p:sldIdLst>
    <p:sldId id="256" r:id="rId2"/>
    <p:sldId id="262" r:id="rId3"/>
    <p:sldId id="261" r:id="rId4"/>
    <p:sldId id="257" r:id="rId5"/>
    <p:sldId id="259" r:id="rId6"/>
    <p:sldId id="258"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41E3D8-9770-4EA1-B3F2-6F811FCC12A7}" v="36" dt="2022-10-28T23:05:26.708"/>
    <p1510:client id="{5159CDB4-7327-4B51-BA5B-74D963F6D689}" v="23" dt="2022-10-29T00:34:46.924"/>
    <p1510:client id="{8A890751-1E3A-4B75-BB0C-23DFE64B3FF3}" v="11" dt="2022-10-30T16:54:20.288"/>
    <p1510:client id="{A2688A35-6DC0-45A6-8753-C0AA2265E63E}" v="52" dt="2022-10-29T00:30:36.579"/>
    <p1510:client id="{C3496E71-5ABA-4565-85A6-FFFB7EB9AE9B}" v="1700" dt="2022-10-30T21:24:05.4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95"/>
    <p:restoredTop sz="94365"/>
  </p:normalViewPr>
  <p:slideViewPr>
    <p:cSldViewPr snapToGrid="0">
      <p:cViewPr varScale="1">
        <p:scale>
          <a:sx n="118" d="100"/>
          <a:sy n="118" d="100"/>
        </p:scale>
        <p:origin x="216"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7ECE1-2FFD-1144-A8A1-630D8DEC1FAC}" type="datetimeFigureOut">
              <a:rPr lang="en-US" smtClean="0"/>
              <a:t>11/4/22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45F122-BC4C-9C40-944E-0E61D2DD1EDD}" type="slidenum">
              <a:rPr lang="en-US" smtClean="0"/>
              <a:t>‹#›</a:t>
            </a:fld>
            <a:endParaRPr lang="en-US"/>
          </a:p>
        </p:txBody>
      </p:sp>
    </p:spTree>
    <p:extLst>
      <p:ext uri="{BB962C8B-B14F-4D97-AF65-F5344CB8AC3E}">
        <p14:creationId xmlns:p14="http://schemas.microsoft.com/office/powerpoint/2010/main" val="17481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Georgia" panose="02040502050405020303" pitchFamily="18" charset="0"/>
              </a:rPr>
              <a:t>Horizontal and vertical eye movement electrodes are placed near the eyes to remove artefacts.  In the original paper, it says eyes closed, but in Williams et al, 2011, it says eyes open. </a:t>
            </a:r>
            <a:endParaRPr lang="en-US" dirty="0"/>
          </a:p>
        </p:txBody>
      </p:sp>
      <p:sp>
        <p:nvSpPr>
          <p:cNvPr id="4" name="Slide Number Placeholder 3"/>
          <p:cNvSpPr>
            <a:spLocks noGrp="1"/>
          </p:cNvSpPr>
          <p:nvPr>
            <p:ph type="sldNum" sz="quarter" idx="5"/>
          </p:nvPr>
        </p:nvSpPr>
        <p:spPr/>
        <p:txBody>
          <a:bodyPr/>
          <a:lstStyle/>
          <a:p>
            <a:fld id="{C145F122-BC4C-9C40-944E-0E61D2DD1EDD}" type="slidenum">
              <a:rPr lang="en-US" smtClean="0"/>
              <a:t>3</a:t>
            </a:fld>
            <a:endParaRPr lang="en-US"/>
          </a:p>
        </p:txBody>
      </p:sp>
    </p:spTree>
    <p:extLst>
      <p:ext uri="{BB962C8B-B14F-4D97-AF65-F5344CB8AC3E}">
        <p14:creationId xmlns:p14="http://schemas.microsoft.com/office/powerpoint/2010/main" val="785028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45F122-BC4C-9C40-944E-0E61D2DD1EDD}" type="slidenum">
              <a:rPr lang="en-US" smtClean="0"/>
              <a:t>4</a:t>
            </a:fld>
            <a:endParaRPr lang="en-US"/>
          </a:p>
        </p:txBody>
      </p:sp>
    </p:spTree>
    <p:extLst>
      <p:ext uri="{BB962C8B-B14F-4D97-AF65-F5344CB8AC3E}">
        <p14:creationId xmlns:p14="http://schemas.microsoft.com/office/powerpoint/2010/main" val="215665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dirty="0"/>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3964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2152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15053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7575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27926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43177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09373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6798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09068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17126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dirty="0"/>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8295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759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59963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4452560"/>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87516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32341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11/4/22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8200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11/4/22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35073365"/>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29651" y="4725356"/>
            <a:ext cx="11248646" cy="1282971"/>
          </a:xfrm>
        </p:spPr>
        <p:txBody>
          <a:bodyPr>
            <a:normAutofit fontScale="90000"/>
          </a:bodyPr>
          <a:lstStyle/>
          <a:p>
            <a:pPr>
              <a:lnSpc>
                <a:spcPct val="90000"/>
              </a:lnSpc>
            </a:pPr>
            <a:r>
              <a:rPr lang="en-US" sz="2000" dirty="0">
                <a:ea typeface="+mj-lt"/>
                <a:cs typeface="+mj-lt"/>
              </a:rPr>
              <a:t>PSYCH 251: Reproducibility </a:t>
            </a:r>
            <a:r>
              <a:rPr lang="en-US" sz="2000" dirty="0"/>
              <a:t>Project </a:t>
            </a:r>
            <a:br>
              <a:rPr lang="en-US" sz="1200" dirty="0"/>
            </a:br>
            <a:endParaRPr lang="en-US" sz="1200" dirty="0">
              <a:cs typeface="Calibri Light"/>
            </a:endParaRPr>
          </a:p>
          <a:p>
            <a:pPr>
              <a:lnSpc>
                <a:spcPct val="90000"/>
              </a:lnSpc>
            </a:pPr>
            <a:r>
              <a:rPr lang="en-US" sz="2800" dirty="0">
                <a:cs typeface="Calibri Light"/>
              </a:rPr>
              <a:t>Arnes </a:t>
            </a:r>
            <a:r>
              <a:rPr lang="en-US" sz="2800" i="1" dirty="0">
                <a:cs typeface="Calibri Light"/>
              </a:rPr>
              <a:t>et al </a:t>
            </a:r>
            <a:r>
              <a:rPr lang="en-US" sz="2800" dirty="0">
                <a:cs typeface="Calibri Light"/>
              </a:rPr>
              <a:t>(2015): </a:t>
            </a:r>
            <a:r>
              <a:rPr lang="en-US" sz="2800" dirty="0">
                <a:ea typeface="+mj-lt"/>
                <a:cs typeface="+mj-lt"/>
              </a:rPr>
              <a:t>Frontal and rostral anterior cingulate (</a:t>
            </a:r>
            <a:r>
              <a:rPr lang="en-US" sz="2800" dirty="0" err="1">
                <a:ea typeface="+mj-lt"/>
                <a:cs typeface="+mj-lt"/>
              </a:rPr>
              <a:t>rACC</a:t>
            </a:r>
            <a:r>
              <a:rPr lang="en-US" sz="2800" dirty="0">
                <a:ea typeface="+mj-lt"/>
                <a:cs typeface="+mj-lt"/>
              </a:rPr>
              <a:t>) theta EEG in depression: Implications</a:t>
            </a:r>
            <a:br>
              <a:rPr lang="en-US" sz="2800" dirty="0">
                <a:ea typeface="+mj-lt"/>
                <a:cs typeface="+mj-lt"/>
              </a:rPr>
            </a:br>
            <a:r>
              <a:rPr lang="en-US" sz="2800" dirty="0">
                <a:ea typeface="+mj-lt"/>
                <a:cs typeface="+mj-lt"/>
              </a:rPr>
              <a:t> for treatment outcome? </a:t>
            </a:r>
            <a:endParaRPr lang="en-US" sz="2800" dirty="0">
              <a:effectLst>
                <a:glow rad="38100">
                  <a:prstClr val="black">
                    <a:lumMod val="65000"/>
                    <a:lumOff val="35000"/>
                    <a:alpha val="50000"/>
                  </a:prstClr>
                </a:glow>
                <a:outerShdw blurRad="28575" dist="31750" dir="13200000" algn="tl" rotWithShape="0">
                  <a:srgbClr val="000000">
                    <a:alpha val="25000"/>
                  </a:srgbClr>
                </a:outerShdw>
              </a:effectLst>
              <a:ea typeface="+mj-lt"/>
              <a:cs typeface="+mj-lt"/>
            </a:endParaRPr>
          </a:p>
          <a:p>
            <a:pPr>
              <a:lnSpc>
                <a:spcPct val="90000"/>
              </a:lnSpc>
            </a:pPr>
            <a:endParaRPr lang="en-US" sz="1200" dirty="0">
              <a:cs typeface="Calibri Light"/>
            </a:endParaRPr>
          </a:p>
        </p:txBody>
      </p:sp>
      <p:sp>
        <p:nvSpPr>
          <p:cNvPr id="3" name="Subtitle 2"/>
          <p:cNvSpPr>
            <a:spLocks noGrp="1"/>
          </p:cNvSpPr>
          <p:nvPr>
            <p:ph type="subTitle" idx="1"/>
          </p:nvPr>
        </p:nvSpPr>
        <p:spPr>
          <a:xfrm>
            <a:off x="6823" y="5732187"/>
            <a:ext cx="10331787" cy="1124579"/>
          </a:xfrm>
        </p:spPr>
        <p:txBody>
          <a:bodyPr vert="horz" lIns="91440" tIns="45720" rIns="91440" bIns="45720" rtlCol="0">
            <a:noAutofit/>
          </a:bodyPr>
          <a:lstStyle/>
          <a:p>
            <a:pPr algn="l">
              <a:lnSpc>
                <a:spcPct val="90000"/>
              </a:lnSpc>
            </a:pPr>
            <a:r>
              <a:rPr lang="en-US" sz="1200" dirty="0">
                <a:latin typeface="Times New Roman"/>
                <a:cs typeface="Calibri"/>
              </a:rPr>
              <a:t>Oscar D. Mier</a:t>
            </a:r>
            <a:endParaRPr lang="en-US" sz="12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Times New Roman"/>
            </a:endParaRPr>
          </a:p>
          <a:p>
            <a:pPr algn="l">
              <a:lnSpc>
                <a:spcPct val="90000"/>
              </a:lnSpc>
            </a:pPr>
            <a:r>
              <a:rPr lang="en-US" sz="12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Calibri"/>
              </a:rPr>
              <a:t>M.S. Symbolic Systems Candidate at Stanford University </a:t>
            </a:r>
          </a:p>
          <a:p>
            <a:pPr algn="l">
              <a:lnSpc>
                <a:spcPct val="90000"/>
              </a:lnSpc>
            </a:pPr>
            <a:r>
              <a:rPr lang="en-US" sz="12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Calibri"/>
              </a:rPr>
              <a:t>M.S. Neuroimaging and Informatics </a:t>
            </a:r>
          </a:p>
          <a:p>
            <a:pPr algn="l">
              <a:lnSpc>
                <a:spcPct val="90000"/>
              </a:lnSpc>
            </a:pPr>
            <a:r>
              <a:rPr lang="en-US" sz="12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Calibri"/>
              </a:rPr>
              <a:t>B.S. Neuroscience </a:t>
            </a:r>
          </a:p>
        </p:txBody>
      </p:sp>
      <p:sp>
        <p:nvSpPr>
          <p:cNvPr id="4" name="TextBox 3">
            <a:extLst>
              <a:ext uri="{FF2B5EF4-FFF2-40B4-BE49-F238E27FC236}">
                <a16:creationId xmlns:a16="http://schemas.microsoft.com/office/drawing/2014/main" id="{7ABBD212-5710-5D3D-FB32-36E07B5C6A4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pic>
        <p:nvPicPr>
          <p:cNvPr id="6" name="Picture 6" descr="Background pattern&#10;&#10;Description automatically generated">
            <a:extLst>
              <a:ext uri="{FF2B5EF4-FFF2-40B4-BE49-F238E27FC236}">
                <a16:creationId xmlns:a16="http://schemas.microsoft.com/office/drawing/2014/main" id="{24DC3568-B4E4-6107-FE72-E946657C958C}"/>
              </a:ext>
            </a:extLst>
          </p:cNvPr>
          <p:cNvPicPr>
            <a:picLocks noChangeAspect="1"/>
          </p:cNvPicPr>
          <p:nvPr/>
        </p:nvPicPr>
        <p:blipFill>
          <a:blip r:embed="rId3"/>
          <a:stretch>
            <a:fillRect/>
          </a:stretch>
        </p:blipFill>
        <p:spPr>
          <a:xfrm>
            <a:off x="6823" y="1234"/>
            <a:ext cx="12186554" cy="4334327"/>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slow" p14:dur="2000" advTm="46655"/>
    </mc:Choice>
    <mc:Fallback xmlns="">
      <p:transition spd="slow" advTm="466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Grunge Background Free Stock Photo - Public Domain Pictures">
            <a:extLst>
              <a:ext uri="{FF2B5EF4-FFF2-40B4-BE49-F238E27FC236}">
                <a16:creationId xmlns:a16="http://schemas.microsoft.com/office/drawing/2014/main" id="{6E139F43-CC74-DF73-A90A-FF630BE75083}"/>
              </a:ext>
            </a:extLst>
          </p:cNvPr>
          <p:cNvPicPr>
            <a:picLocks noChangeAspect="1"/>
          </p:cNvPicPr>
          <p:nvPr/>
        </p:nvPicPr>
        <p:blipFill>
          <a:blip r:embed="rId2"/>
          <a:stretch>
            <a:fillRect/>
          </a:stretch>
        </p:blipFill>
        <p:spPr>
          <a:xfrm>
            <a:off x="-9667" y="13650"/>
            <a:ext cx="12211334" cy="6844350"/>
          </a:xfrm>
          <a:prstGeom prst="rect">
            <a:avLst/>
          </a:prstGeom>
        </p:spPr>
      </p:pic>
      <p:sp>
        <p:nvSpPr>
          <p:cNvPr id="4" name="TextBox 3">
            <a:extLst>
              <a:ext uri="{FF2B5EF4-FFF2-40B4-BE49-F238E27FC236}">
                <a16:creationId xmlns:a16="http://schemas.microsoft.com/office/drawing/2014/main" id="{B8EC9E72-55D0-3DDF-098F-9D32606A7DBE}"/>
              </a:ext>
            </a:extLst>
          </p:cNvPr>
          <p:cNvSpPr txBox="1"/>
          <p:nvPr/>
        </p:nvSpPr>
        <p:spPr>
          <a:xfrm>
            <a:off x="4981464" y="3997089"/>
            <a:ext cx="6607570"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Possible future Implications of neuroscience informed precision psychiatry </a:t>
            </a:r>
          </a:p>
          <a:p>
            <a:pPr marL="742950" lvl="1" indent="-285750">
              <a:buFont typeface="Arial" panose="020B0604020202020204" pitchFamily="34" charset="0"/>
              <a:buChar char="•"/>
            </a:pPr>
            <a:r>
              <a:rPr lang="en-US" sz="1600" u="sng" dirty="0">
                <a:latin typeface="Times New Roman" panose="02020603050405020304" pitchFamily="18" charset="0"/>
                <a:cs typeface="Times New Roman" panose="02020603050405020304" pitchFamily="18" charset="0"/>
              </a:rPr>
              <a:t>Limit the trial-and-error process in psychiatry. </a:t>
            </a:r>
            <a:r>
              <a:rPr lang="en-US" sz="1600" dirty="0">
                <a:latin typeface="Times New Roman" panose="02020603050405020304" pitchFamily="18" charset="0"/>
                <a:cs typeface="Times New Roman" panose="02020603050405020304" pitchFamily="18" charset="0"/>
              </a:rPr>
              <a:t>Maybe.</a:t>
            </a:r>
          </a:p>
          <a:p>
            <a:pPr marL="1200150" lvl="2"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Get patients the right treatment right away. </a:t>
            </a:r>
          </a:p>
          <a:p>
            <a:pPr lvl="1"/>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Precision medicine is already being developed with similar imaging modalities, such as ECG in cardiology (Lyon </a:t>
            </a:r>
            <a:r>
              <a:rPr lang="en-US" sz="1600" i="1" dirty="0">
                <a:latin typeface="Times New Roman" panose="02020603050405020304" pitchFamily="18" charset="0"/>
                <a:cs typeface="Times New Roman" panose="02020603050405020304" pitchFamily="18" charset="0"/>
              </a:rPr>
              <a:t>et al</a:t>
            </a:r>
            <a:r>
              <a:rPr lang="en-US" sz="1600" dirty="0">
                <a:latin typeface="Times New Roman" panose="02020603050405020304" pitchFamily="18" charset="0"/>
                <a:cs typeface="Times New Roman" panose="02020603050405020304" pitchFamily="18" charset="0"/>
              </a:rPr>
              <a:t>., 2018). </a:t>
            </a:r>
          </a:p>
        </p:txBody>
      </p:sp>
      <p:pic>
        <p:nvPicPr>
          <p:cNvPr id="1030" name="Picture 6" descr="Woman Wearing Brainwave Scanning Headset Sits in a Chair while Two Scientists Supervise and Look at Data. In the Modern Brain Study Laboratory Monitors Show EEG Reading and Brain Model.">
            <a:extLst>
              <a:ext uri="{FF2B5EF4-FFF2-40B4-BE49-F238E27FC236}">
                <a16:creationId xmlns:a16="http://schemas.microsoft.com/office/drawing/2014/main" id="{F7F250D7-E9E9-98F6-C5AF-57F8891388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603" y="749837"/>
            <a:ext cx="4761861" cy="566184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A48583C-34B9-7BC0-9C18-A307FDF8CC67}"/>
              </a:ext>
            </a:extLst>
          </p:cNvPr>
          <p:cNvSpPr txBox="1"/>
          <p:nvPr/>
        </p:nvSpPr>
        <p:spPr>
          <a:xfrm>
            <a:off x="3584228" y="226617"/>
            <a:ext cx="5023544" cy="523220"/>
          </a:xfrm>
          <a:prstGeom prst="rect">
            <a:avLst/>
          </a:prstGeom>
          <a:noFill/>
        </p:spPr>
        <p:txBody>
          <a:bodyPr wrap="square" rtlCol="0">
            <a:spAutoFit/>
          </a:bodyPr>
          <a:lstStyle/>
          <a:p>
            <a:r>
              <a:rPr lang="en-US" sz="2800" dirty="0">
                <a:latin typeface="+mj-lt"/>
              </a:rPr>
              <a:t>Why Should We Care</a:t>
            </a:r>
          </a:p>
        </p:txBody>
      </p:sp>
      <p:sp>
        <p:nvSpPr>
          <p:cNvPr id="7" name="TextBox 6">
            <a:extLst>
              <a:ext uri="{FF2B5EF4-FFF2-40B4-BE49-F238E27FC236}">
                <a16:creationId xmlns:a16="http://schemas.microsoft.com/office/drawing/2014/main" id="{CEBA98DD-327B-63D2-21B6-810194414238}"/>
              </a:ext>
            </a:extLst>
          </p:cNvPr>
          <p:cNvSpPr txBox="1"/>
          <p:nvPr/>
        </p:nvSpPr>
        <p:spPr>
          <a:xfrm>
            <a:off x="4981464" y="808959"/>
            <a:ext cx="6805541" cy="2308324"/>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Problem</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Depression is a leading cause of disability worldwide and is a significant contributor to the overall global burden of disease. Approximately 280 million people worldwide have depression (World Health Organization, 2022). </a:t>
            </a:r>
          </a:p>
          <a:p>
            <a:pPr marL="742950" lvl="1" indent="-285750">
              <a:buFont typeface="Arial" panose="020B0604020202020204" pitchFamily="34" charset="0"/>
              <a:buChar char="•"/>
            </a:pPr>
            <a:endParaRPr lang="en-US" sz="1600" b="0" i="0" dirty="0">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Depression </a:t>
            </a:r>
            <a:r>
              <a:rPr lang="en-US" sz="1600" dirty="0">
                <a:latin typeface="Times New Roman" panose="02020603050405020304" pitchFamily="18" charset="0"/>
                <a:cs typeface="Times New Roman" panose="02020603050405020304" pitchFamily="18" charset="0"/>
              </a:rPr>
              <a:t>disrupts</a:t>
            </a:r>
            <a:r>
              <a:rPr lang="en-US" sz="1600" b="0" i="0" dirty="0">
                <a:effectLst/>
                <a:latin typeface="Times New Roman" panose="02020603050405020304" pitchFamily="18" charset="0"/>
                <a:cs typeface="Times New Roman" panose="02020603050405020304" pitchFamily="18" charset="0"/>
              </a:rPr>
              <a:t> daily function, and its effects can be long-lasting, yet there are no established physiological indicators that can be used to predict treatment outcomes (Chestnut </a:t>
            </a:r>
            <a:r>
              <a:rPr lang="en-US" sz="1600" b="0" i="1" dirty="0">
                <a:effectLst/>
                <a:latin typeface="Times New Roman" panose="02020603050405020304" pitchFamily="18" charset="0"/>
                <a:cs typeface="Times New Roman" panose="02020603050405020304" pitchFamily="18" charset="0"/>
              </a:rPr>
              <a:t>et al., 2021).</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9933146"/>
      </p:ext>
    </p:extLst>
  </p:cSld>
  <p:clrMapOvr>
    <a:masterClrMapping/>
  </p:clrMapOvr>
  <mc:AlternateContent xmlns:mc="http://schemas.openxmlformats.org/markup-compatibility/2006" xmlns:p14="http://schemas.microsoft.com/office/powerpoint/2010/main">
    <mc:Choice Requires="p14">
      <p:transition spd="slow" p14:dur="2000" advTm="36027"/>
    </mc:Choice>
    <mc:Fallback xmlns="">
      <p:transition spd="slow" advTm="3602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Grunge Background Free Stock Photo - Public Domain Pictures">
            <a:extLst>
              <a:ext uri="{FF2B5EF4-FFF2-40B4-BE49-F238E27FC236}">
                <a16:creationId xmlns:a16="http://schemas.microsoft.com/office/drawing/2014/main" id="{F7CD85B8-094D-1D64-E63C-AB624435E8A0}"/>
              </a:ext>
            </a:extLst>
          </p:cNvPr>
          <p:cNvPicPr>
            <a:picLocks noChangeAspect="1"/>
          </p:cNvPicPr>
          <p:nvPr/>
        </p:nvPicPr>
        <p:blipFill>
          <a:blip r:embed="rId3"/>
          <a:stretch>
            <a:fillRect/>
          </a:stretch>
        </p:blipFill>
        <p:spPr>
          <a:xfrm>
            <a:off x="0" y="0"/>
            <a:ext cx="12211334" cy="6844350"/>
          </a:xfrm>
          <a:prstGeom prst="rect">
            <a:avLst/>
          </a:prstGeom>
        </p:spPr>
      </p:pic>
      <p:sp>
        <p:nvSpPr>
          <p:cNvPr id="2" name="Title 1">
            <a:extLst>
              <a:ext uri="{FF2B5EF4-FFF2-40B4-BE49-F238E27FC236}">
                <a16:creationId xmlns:a16="http://schemas.microsoft.com/office/drawing/2014/main" id="{019BC587-43F7-2D23-8ABC-7BE1EE8DDF51}"/>
              </a:ext>
            </a:extLst>
          </p:cNvPr>
          <p:cNvSpPr>
            <a:spLocks noGrp="1"/>
          </p:cNvSpPr>
          <p:nvPr>
            <p:ph type="title"/>
          </p:nvPr>
        </p:nvSpPr>
        <p:spPr>
          <a:xfrm>
            <a:off x="5095576" y="156519"/>
            <a:ext cx="3059884" cy="687859"/>
          </a:xfrm>
        </p:spPr>
        <p:txBody>
          <a:bodyPr>
            <a:normAutofit fontScale="90000"/>
          </a:bodyPr>
          <a:lstStyle/>
          <a:p>
            <a:r>
              <a:rPr lang="en-US" sz="3100" dirty="0">
                <a:solidFill>
                  <a:schemeClr val="tx1"/>
                </a:solidFill>
              </a:rPr>
              <a:t>Methods</a:t>
            </a:r>
            <a:br>
              <a:rPr lang="en-US" sz="3200" dirty="0"/>
            </a:br>
            <a:endParaRPr lang="en-US" dirty="0"/>
          </a:p>
        </p:txBody>
      </p:sp>
      <p:sp>
        <p:nvSpPr>
          <p:cNvPr id="4" name="Content Placeholder 3">
            <a:extLst>
              <a:ext uri="{FF2B5EF4-FFF2-40B4-BE49-F238E27FC236}">
                <a16:creationId xmlns:a16="http://schemas.microsoft.com/office/drawing/2014/main" id="{97857A12-CE21-6D55-DE80-5A594AFDF1CC}"/>
              </a:ext>
            </a:extLst>
          </p:cNvPr>
          <p:cNvSpPr txBox="1">
            <a:spLocks noGrp="1"/>
          </p:cNvSpPr>
          <p:nvPr>
            <p:ph idx="1"/>
          </p:nvPr>
        </p:nvSpPr>
        <p:spPr>
          <a:xfrm>
            <a:off x="4302688" y="497650"/>
            <a:ext cx="7685748" cy="67833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indent="0">
              <a:buNone/>
            </a:pPr>
            <a:endParaRPr lang="en-US" sz="1600" dirty="0">
              <a:latin typeface="Times New Roman" panose="02020603050405020304" pitchFamily="18" charset="0"/>
              <a:ea typeface="+mn-lt"/>
              <a:cs typeface="Times New Roman" panose="02020603050405020304" pitchFamily="18" charset="0"/>
            </a:endParaRPr>
          </a:p>
          <a:p>
            <a:pPr marL="285750" indent="-285750">
              <a:buFont typeface="Arial"/>
              <a:buChar char="•"/>
            </a:pPr>
            <a:r>
              <a:rPr lang="en-US" sz="1600" dirty="0">
                <a:latin typeface="Times New Roman" panose="02020603050405020304" pitchFamily="18" charset="0"/>
                <a:ea typeface="+mn-lt"/>
                <a:cs typeface="Times New Roman" panose="02020603050405020304" pitchFamily="18" charset="0"/>
              </a:rPr>
              <a:t>Resting-state eyes closed on a 26-channel gel EEG (</a:t>
            </a:r>
            <a:r>
              <a:rPr lang="en-US" sz="1600" dirty="0" err="1">
                <a:latin typeface="Times New Roman" panose="02020603050405020304" pitchFamily="18" charset="0"/>
                <a:ea typeface="+mn-lt"/>
                <a:cs typeface="Times New Roman" panose="02020603050405020304" pitchFamily="18" charset="0"/>
              </a:rPr>
              <a:t>Quikcap</a:t>
            </a:r>
            <a:r>
              <a:rPr lang="en-US" sz="1600" dirty="0">
                <a:latin typeface="Times New Roman" panose="02020603050405020304" pitchFamily="18" charset="0"/>
                <a:ea typeface="+mn-lt"/>
                <a:cs typeface="Times New Roman" panose="02020603050405020304" pitchFamily="18" charset="0"/>
              </a:rPr>
              <a:t>; </a:t>
            </a:r>
            <a:r>
              <a:rPr lang="en-US" sz="1600" dirty="0" err="1">
                <a:latin typeface="Times New Roman" panose="02020603050405020304" pitchFamily="18" charset="0"/>
                <a:ea typeface="+mn-lt"/>
                <a:cs typeface="Times New Roman" panose="02020603050405020304" pitchFamily="18" charset="0"/>
              </a:rPr>
              <a:t>NuAmps</a:t>
            </a:r>
            <a:r>
              <a:rPr lang="en-US" sz="1600" dirty="0">
                <a:latin typeface="Times New Roman" panose="02020603050405020304" pitchFamily="18" charset="0"/>
                <a:ea typeface="+mn-lt"/>
                <a:cs typeface="Times New Roman" panose="02020603050405020304" pitchFamily="18" charset="0"/>
              </a:rPr>
              <a:t>) and obtained Hamilton Rating Scale Scores for Depression (HRSD17) at </a:t>
            </a:r>
            <a:r>
              <a:rPr lang="en-US" sz="1600" u="sng" dirty="0">
                <a:latin typeface="Times New Roman" panose="02020603050405020304" pitchFamily="18" charset="0"/>
                <a:ea typeface="+mn-lt"/>
                <a:cs typeface="Times New Roman" panose="02020603050405020304" pitchFamily="18" charset="0"/>
              </a:rPr>
              <a:t>two-time points</a:t>
            </a:r>
            <a:r>
              <a:rPr lang="en-US" sz="1600" dirty="0">
                <a:latin typeface="Times New Roman" panose="02020603050405020304" pitchFamily="18" charset="0"/>
                <a:ea typeface="+mn-lt"/>
                <a:cs typeface="Times New Roman" panose="02020603050405020304" pitchFamily="18" charset="0"/>
              </a:rPr>
              <a:t> (baseline and week-8 visit).  The HRSD17 was obtained by trained clinicians who have passed inter-rater </a:t>
            </a:r>
            <a:r>
              <a:rPr lang="en-US" sz="1600" u="sng" dirty="0">
                <a:latin typeface="Times New Roman" panose="02020603050405020304" pitchFamily="18" charset="0"/>
                <a:ea typeface="+mn-lt"/>
                <a:cs typeface="Times New Roman" panose="02020603050405020304" pitchFamily="18" charset="0"/>
              </a:rPr>
              <a:t>reliability</a:t>
            </a:r>
            <a:r>
              <a:rPr lang="en-US" sz="1600" dirty="0">
                <a:latin typeface="Times New Roman" panose="02020603050405020304" pitchFamily="18" charset="0"/>
                <a:ea typeface="+mn-lt"/>
                <a:cs typeface="Times New Roman" panose="02020603050405020304" pitchFamily="18" charset="0"/>
              </a:rPr>
              <a:t> training (Williams </a:t>
            </a:r>
            <a:r>
              <a:rPr lang="en-US" sz="1600" i="1" dirty="0">
                <a:latin typeface="Times New Roman" panose="02020603050405020304" pitchFamily="18" charset="0"/>
                <a:ea typeface="+mn-lt"/>
                <a:cs typeface="Times New Roman" panose="02020603050405020304" pitchFamily="18" charset="0"/>
              </a:rPr>
              <a:t>et al</a:t>
            </a:r>
            <a:r>
              <a:rPr lang="en-US" sz="1600" dirty="0">
                <a:latin typeface="Times New Roman" panose="02020603050405020304" pitchFamily="18" charset="0"/>
                <a:ea typeface="+mn-lt"/>
                <a:cs typeface="Times New Roman" panose="02020603050405020304" pitchFamily="18" charset="0"/>
              </a:rPr>
              <a:t>., 2011). </a:t>
            </a:r>
          </a:p>
          <a:p>
            <a:pPr marL="285750" indent="-285750">
              <a:buFont typeface="Arial"/>
              <a:buChar char="•"/>
            </a:pPr>
            <a:endParaRPr lang="en-US" sz="1600" dirty="0">
              <a:latin typeface="Times New Roman" panose="02020603050405020304" pitchFamily="18" charset="0"/>
              <a:ea typeface="+mn-lt"/>
              <a:cs typeface="Times New Roman" panose="02020603050405020304" pitchFamily="18" charset="0"/>
            </a:endParaRPr>
          </a:p>
          <a:p>
            <a:pPr marL="285750" indent="-285750">
              <a:buFont typeface="Arial"/>
              <a:buChar char="•"/>
            </a:pPr>
            <a:r>
              <a:rPr lang="en-US" sz="1600" dirty="0">
                <a:latin typeface="Times New Roman" panose="02020603050405020304" pitchFamily="18" charset="0"/>
                <a:ea typeface="+mn-lt"/>
                <a:cs typeface="Times New Roman" panose="02020603050405020304" pitchFamily="18" charset="0"/>
              </a:rPr>
              <a:t>Source localization of theta wave density with </a:t>
            </a:r>
            <a:r>
              <a:rPr lang="en-US" sz="1600" dirty="0" err="1">
                <a:latin typeface="Times New Roman" panose="02020603050405020304" pitchFamily="18" charset="0"/>
                <a:ea typeface="+mn-lt"/>
                <a:cs typeface="Times New Roman" panose="02020603050405020304" pitchFamily="18" charset="0"/>
              </a:rPr>
              <a:t>eLORETA</a:t>
            </a:r>
            <a:r>
              <a:rPr lang="en-US" sz="1600" dirty="0">
                <a:latin typeface="Times New Roman" panose="02020603050405020304" pitchFamily="18" charset="0"/>
                <a:ea typeface="+mn-lt"/>
                <a:cs typeface="Times New Roman" panose="02020603050405020304" pitchFamily="18" charset="0"/>
              </a:rPr>
              <a:t> software at the </a:t>
            </a:r>
            <a:r>
              <a:rPr lang="en-US" sz="1600" dirty="0" err="1">
                <a:latin typeface="Times New Roman" panose="02020603050405020304" pitchFamily="18" charset="0"/>
                <a:ea typeface="+mn-lt"/>
                <a:cs typeface="Times New Roman" panose="02020603050405020304" pitchFamily="18" charset="0"/>
              </a:rPr>
              <a:t>rACC</a:t>
            </a:r>
            <a:r>
              <a:rPr lang="en-US" sz="1600" dirty="0">
                <a:latin typeface="Times New Roman" panose="02020603050405020304" pitchFamily="18" charset="0"/>
                <a:ea typeface="+mn-lt"/>
                <a:cs typeface="Times New Roman" panose="02020603050405020304" pitchFamily="18" charset="0"/>
              </a:rPr>
              <a:t>. </a:t>
            </a:r>
            <a:r>
              <a:rPr lang="en-US" sz="1600" dirty="0" err="1">
                <a:latin typeface="Times New Roman" panose="02020603050405020304" pitchFamily="18" charset="0"/>
                <a:ea typeface="+mn-lt"/>
                <a:cs typeface="Times New Roman" panose="02020603050405020304" pitchFamily="18" charset="0"/>
              </a:rPr>
              <a:t>eLORETA</a:t>
            </a:r>
            <a:r>
              <a:rPr lang="en-US" sz="1600" dirty="0">
                <a:latin typeface="Times New Roman" panose="02020603050405020304" pitchFamily="18" charset="0"/>
                <a:ea typeface="+mn-lt"/>
                <a:cs typeface="Times New Roman" panose="02020603050405020304" pitchFamily="18" charset="0"/>
              </a:rPr>
              <a:t> was tested under multiple computer-controlled conditions and with human EEG recordings under diverse stimulations conditions to </a:t>
            </a:r>
            <a:r>
              <a:rPr lang="en-US" sz="1600" u="sng" dirty="0">
                <a:latin typeface="Times New Roman" panose="02020603050405020304" pitchFamily="18" charset="0"/>
                <a:ea typeface="+mn-lt"/>
                <a:cs typeface="Times New Roman" panose="02020603050405020304" pitchFamily="18" charset="0"/>
              </a:rPr>
              <a:t>validate</a:t>
            </a:r>
            <a:r>
              <a:rPr lang="en-US" sz="1600" dirty="0">
                <a:latin typeface="Times New Roman" panose="02020603050405020304" pitchFamily="18" charset="0"/>
                <a:ea typeface="+mn-lt"/>
                <a:cs typeface="Times New Roman" panose="02020603050405020304" pitchFamily="18" charset="0"/>
              </a:rPr>
              <a:t> its source localization method (Pascual </a:t>
            </a:r>
            <a:r>
              <a:rPr lang="en-US" sz="1600" i="1" dirty="0">
                <a:latin typeface="Times New Roman" panose="02020603050405020304" pitchFamily="18" charset="0"/>
                <a:ea typeface="+mn-lt"/>
                <a:cs typeface="Times New Roman" panose="02020603050405020304" pitchFamily="18" charset="0"/>
              </a:rPr>
              <a:t>et al</a:t>
            </a:r>
            <a:r>
              <a:rPr lang="en-US" sz="1600" dirty="0">
                <a:latin typeface="Times New Roman" panose="02020603050405020304" pitchFamily="18" charset="0"/>
                <a:ea typeface="+mn-lt"/>
                <a:cs typeface="Times New Roman" panose="02020603050405020304" pitchFamily="18" charset="0"/>
              </a:rPr>
              <a:t>., 2011).</a:t>
            </a:r>
          </a:p>
          <a:p>
            <a:pPr lvl="2"/>
            <a:r>
              <a:rPr lang="en-US" dirty="0">
                <a:latin typeface="Times New Roman" panose="02020603050405020304" pitchFamily="18" charset="0"/>
                <a:ea typeface="+mn-lt"/>
                <a:cs typeface="Times New Roman" panose="02020603050405020304" pitchFamily="18" charset="0"/>
              </a:rPr>
              <a:t>But, EEG has poor spatial resolution, and it is recommended to have at least 64 channels for EEG source localization.</a:t>
            </a:r>
          </a:p>
          <a:p>
            <a:pPr lvl="2"/>
            <a:r>
              <a:rPr lang="en-US" dirty="0">
                <a:latin typeface="Times New Roman" panose="02020603050405020304" pitchFamily="18" charset="0"/>
                <a:ea typeface="+mn-lt"/>
                <a:cs typeface="Times New Roman" panose="02020603050405020304" pitchFamily="18" charset="0"/>
              </a:rPr>
              <a:t>no mention of correcting for multiple comparisons in the paper.</a:t>
            </a:r>
          </a:p>
          <a:p>
            <a:pPr lvl="2"/>
            <a:r>
              <a:rPr lang="en-US" dirty="0" err="1">
                <a:latin typeface="Times New Roman" panose="02020603050405020304" pitchFamily="18" charset="0"/>
                <a:ea typeface="+mn-lt"/>
                <a:cs typeface="Times New Roman" panose="02020603050405020304" pitchFamily="18" charset="0"/>
              </a:rPr>
              <a:t>Fpz</a:t>
            </a:r>
            <a:r>
              <a:rPr lang="en-US" dirty="0">
                <a:latin typeface="Times New Roman" panose="02020603050405020304" pitchFamily="18" charset="0"/>
                <a:ea typeface="+mn-lt"/>
                <a:cs typeface="Times New Roman" panose="02020603050405020304" pitchFamily="18" charset="0"/>
              </a:rPr>
              <a:t> channel is important in localizing ACC activity, but this channel was not included in this study. </a:t>
            </a:r>
          </a:p>
          <a:p>
            <a:endParaRPr lang="en-US" dirty="0">
              <a:ea typeface="+mn-lt"/>
              <a:cs typeface="+mn-lt"/>
            </a:endParaRPr>
          </a:p>
          <a:p>
            <a:pPr marL="285750" indent="-285750">
              <a:buFont typeface="Arial"/>
              <a:buChar char="•"/>
            </a:pPr>
            <a:endParaRPr lang="en-US" dirty="0"/>
          </a:p>
          <a:p>
            <a:pPr marL="742950" lvl="1" indent="-285750">
              <a:buFont typeface="Arial"/>
              <a:buChar char="•"/>
            </a:pPr>
            <a:endParaRPr lang="en-US" dirty="0"/>
          </a:p>
          <a:p>
            <a:endParaRPr lang="en-US" dirty="0"/>
          </a:p>
        </p:txBody>
      </p:sp>
      <p:pic>
        <p:nvPicPr>
          <p:cNvPr id="5" name="Picture 4">
            <a:extLst>
              <a:ext uri="{FF2B5EF4-FFF2-40B4-BE49-F238E27FC236}">
                <a16:creationId xmlns:a16="http://schemas.microsoft.com/office/drawing/2014/main" id="{77CDC25B-5963-83E3-9B8A-B2A2C733BC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563" y="500447"/>
            <a:ext cx="4099125" cy="5742627"/>
          </a:xfrm>
          <a:prstGeom prst="rect">
            <a:avLst/>
          </a:prstGeom>
        </p:spPr>
      </p:pic>
      <p:sp>
        <p:nvSpPr>
          <p:cNvPr id="6" name="TextBox 5">
            <a:extLst>
              <a:ext uri="{FF2B5EF4-FFF2-40B4-BE49-F238E27FC236}">
                <a16:creationId xmlns:a16="http://schemas.microsoft.com/office/drawing/2014/main" id="{84ECE26E-FA8B-9518-9D12-5BEA53F94D09}"/>
              </a:ext>
            </a:extLst>
          </p:cNvPr>
          <p:cNvSpPr txBox="1"/>
          <p:nvPr/>
        </p:nvSpPr>
        <p:spPr>
          <a:xfrm>
            <a:off x="203563" y="6243074"/>
            <a:ext cx="398880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Times New Roman" panose="02020603050405020304" pitchFamily="18" charset="0"/>
                <a:cs typeface="Times New Roman" panose="02020603050405020304" pitchFamily="18" charset="0"/>
              </a:rPr>
              <a:t>Fig 3</a:t>
            </a:r>
            <a:r>
              <a:rPr lang="en-US" sz="1200" dirty="0">
                <a:latin typeface="Times New Roman" panose="02020603050405020304" pitchFamily="18" charset="0"/>
                <a:cs typeface="Times New Roman" panose="02020603050405020304" pitchFamily="18" charset="0"/>
              </a:rPr>
              <a:t>: Summary of </a:t>
            </a:r>
            <a:r>
              <a:rPr lang="en-US" sz="1200" dirty="0" err="1">
                <a:latin typeface="Times New Roman" panose="02020603050405020304" pitchFamily="18" charset="0"/>
                <a:cs typeface="Times New Roman" panose="02020603050405020304" pitchFamily="18" charset="0"/>
              </a:rPr>
              <a:t>iSPOT</a:t>
            </a:r>
            <a:r>
              <a:rPr lang="en-US" sz="1200" dirty="0">
                <a:latin typeface="Times New Roman" panose="02020603050405020304" pitchFamily="18" charset="0"/>
                <a:cs typeface="Times New Roman" panose="02020603050405020304" pitchFamily="18" charset="0"/>
              </a:rPr>
              <a:t>-D monitoring of participants (Williams </a:t>
            </a:r>
            <a:r>
              <a:rPr lang="en-US" sz="1200" i="1" dirty="0">
                <a:latin typeface="Times New Roman" panose="02020603050405020304" pitchFamily="18" charset="0"/>
                <a:cs typeface="Times New Roman" panose="02020603050405020304" pitchFamily="18" charset="0"/>
              </a:rPr>
              <a:t>et al., </a:t>
            </a:r>
            <a:r>
              <a:rPr lang="en-US" sz="1200" dirty="0">
                <a:latin typeface="Times New Roman" panose="02020603050405020304" pitchFamily="18" charset="0"/>
                <a:cs typeface="Times New Roman" panose="02020603050405020304" pitchFamily="18" charset="0"/>
              </a:rPr>
              <a:t>2011).  </a:t>
            </a:r>
          </a:p>
        </p:txBody>
      </p:sp>
    </p:spTree>
    <p:extLst>
      <p:ext uri="{BB962C8B-B14F-4D97-AF65-F5344CB8AC3E}">
        <p14:creationId xmlns:p14="http://schemas.microsoft.com/office/powerpoint/2010/main" val="885732996"/>
      </p:ext>
    </p:extLst>
  </p:cSld>
  <p:clrMapOvr>
    <a:masterClrMapping/>
  </p:clrMapOvr>
  <mc:AlternateContent xmlns:mc="http://schemas.openxmlformats.org/markup-compatibility/2006" xmlns:p14="http://schemas.microsoft.com/office/powerpoint/2010/main">
    <mc:Choice Requires="p14">
      <p:transition spd="slow" p14:dur="2000" advTm="79151"/>
    </mc:Choice>
    <mc:Fallback xmlns="">
      <p:transition spd="slow" advTm="7915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3" name="Picture 3" descr="Grunge Background Free Stock Photo - Public Domain Pictures">
            <a:extLst>
              <a:ext uri="{FF2B5EF4-FFF2-40B4-BE49-F238E27FC236}">
                <a16:creationId xmlns:a16="http://schemas.microsoft.com/office/drawing/2014/main" id="{1906233A-ADE3-FC06-7DAB-406F138794A1}"/>
              </a:ext>
            </a:extLst>
          </p:cNvPr>
          <p:cNvPicPr>
            <a:picLocks noChangeAspect="1"/>
          </p:cNvPicPr>
          <p:nvPr/>
        </p:nvPicPr>
        <p:blipFill>
          <a:blip r:embed="rId4"/>
          <a:stretch>
            <a:fillRect/>
          </a:stretch>
        </p:blipFill>
        <p:spPr>
          <a:xfrm>
            <a:off x="1" y="-27802"/>
            <a:ext cx="12211334" cy="6844350"/>
          </a:xfrm>
          <a:prstGeom prst="rect">
            <a:avLst/>
          </a:prstGeom>
        </p:spPr>
      </p:pic>
      <p:pic>
        <p:nvPicPr>
          <p:cNvPr id="6" name="Picture 6" descr="Diagram&#10;&#10;Description automatically generated">
            <a:extLst>
              <a:ext uri="{FF2B5EF4-FFF2-40B4-BE49-F238E27FC236}">
                <a16:creationId xmlns:a16="http://schemas.microsoft.com/office/drawing/2014/main" id="{7D5B4CE4-89ED-C136-A922-8F94912C2DA2}"/>
              </a:ext>
            </a:extLst>
          </p:cNvPr>
          <p:cNvPicPr>
            <a:picLocks noChangeAspect="1"/>
          </p:cNvPicPr>
          <p:nvPr/>
        </p:nvPicPr>
        <p:blipFill>
          <a:blip r:embed="rId5"/>
          <a:stretch>
            <a:fillRect/>
          </a:stretch>
        </p:blipFill>
        <p:spPr>
          <a:xfrm>
            <a:off x="153492" y="3101259"/>
            <a:ext cx="4176485" cy="2430106"/>
          </a:xfrm>
          <a:prstGeom prst="rect">
            <a:avLst/>
          </a:prstGeom>
        </p:spPr>
      </p:pic>
      <p:pic>
        <p:nvPicPr>
          <p:cNvPr id="7" name="Picture 7" descr="Chart&#10;&#10;Description automatically generated">
            <a:extLst>
              <a:ext uri="{FF2B5EF4-FFF2-40B4-BE49-F238E27FC236}">
                <a16:creationId xmlns:a16="http://schemas.microsoft.com/office/drawing/2014/main" id="{4FCC160F-5852-CD68-41BD-9B80E958D9B7}"/>
              </a:ext>
            </a:extLst>
          </p:cNvPr>
          <p:cNvPicPr>
            <a:picLocks noChangeAspect="1"/>
          </p:cNvPicPr>
          <p:nvPr/>
        </p:nvPicPr>
        <p:blipFill>
          <a:blip r:embed="rId6"/>
          <a:stretch>
            <a:fillRect/>
          </a:stretch>
        </p:blipFill>
        <p:spPr>
          <a:xfrm>
            <a:off x="165683" y="536870"/>
            <a:ext cx="4276271" cy="1665948"/>
          </a:xfrm>
          <a:prstGeom prst="rect">
            <a:avLst/>
          </a:prstGeom>
        </p:spPr>
      </p:pic>
      <p:sp>
        <p:nvSpPr>
          <p:cNvPr id="8" name="TextBox 7">
            <a:extLst>
              <a:ext uri="{FF2B5EF4-FFF2-40B4-BE49-F238E27FC236}">
                <a16:creationId xmlns:a16="http://schemas.microsoft.com/office/drawing/2014/main" id="{04180150-DE84-D6AB-6B8A-94EB32BB98F5}"/>
              </a:ext>
            </a:extLst>
          </p:cNvPr>
          <p:cNvSpPr txBox="1"/>
          <p:nvPr/>
        </p:nvSpPr>
        <p:spPr>
          <a:xfrm>
            <a:off x="141301" y="5531365"/>
            <a:ext cx="418867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Times New Roman" panose="02020603050405020304" pitchFamily="18" charset="0"/>
                <a:cs typeface="Times New Roman" panose="02020603050405020304" pitchFamily="18" charset="0"/>
              </a:rPr>
              <a:t>Fig 2</a:t>
            </a:r>
            <a:r>
              <a:rPr lang="en-US" sz="1200" dirty="0">
                <a:latin typeface="Times New Roman" panose="02020603050405020304" pitchFamily="18" charset="0"/>
                <a:cs typeface="Times New Roman" panose="02020603050405020304" pitchFamily="18" charset="0"/>
              </a:rPr>
              <a:t>: </a:t>
            </a:r>
            <a:r>
              <a:rPr lang="en-US" sz="1200" u="sng" dirty="0">
                <a:latin typeface="Times New Roman" panose="02020603050405020304" pitchFamily="18" charset="0"/>
                <a:cs typeface="Times New Roman" panose="02020603050405020304" pitchFamily="18" charset="0"/>
              </a:rPr>
              <a:t>The region of interest (ROI) is the rostral Anterior Cingulate Cortex (</a:t>
            </a:r>
            <a:r>
              <a:rPr lang="en-US" sz="1200" u="sng" dirty="0" err="1">
                <a:latin typeface="Times New Roman" panose="02020603050405020304" pitchFamily="18" charset="0"/>
                <a:cs typeface="Times New Roman" panose="02020603050405020304" pitchFamily="18" charset="0"/>
              </a:rPr>
              <a:t>rACC</a:t>
            </a:r>
            <a:r>
              <a:rPr lang="en-US" sz="1200" u="sng"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Few studies investigating depression found increased theta to be localized within the </a:t>
            </a:r>
            <a:r>
              <a:rPr lang="en-US" sz="1200" dirty="0" err="1">
                <a:latin typeface="Times New Roman" panose="02020603050405020304" pitchFamily="18" charset="0"/>
                <a:cs typeface="Times New Roman" panose="02020603050405020304" pitchFamily="18" charset="0"/>
              </a:rPr>
              <a:t>rACC</a:t>
            </a:r>
            <a:r>
              <a:rPr lang="en-US" sz="1200" dirty="0">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Jaworska</a:t>
            </a:r>
            <a:r>
              <a:rPr lang="en-US" sz="1200" dirty="0">
                <a:effectLst/>
                <a:latin typeface="Times New Roman" panose="02020603050405020304" pitchFamily="18" charset="0"/>
                <a:cs typeface="Times New Roman" panose="02020603050405020304" pitchFamily="18" charset="0"/>
              </a:rPr>
              <a:t> et al., 2012; </a:t>
            </a:r>
            <a:r>
              <a:rPr lang="en-US" sz="1200" dirty="0" err="1">
                <a:effectLst/>
                <a:latin typeface="Times New Roman" panose="02020603050405020304" pitchFamily="18" charset="0"/>
                <a:cs typeface="Times New Roman" panose="02020603050405020304" pitchFamily="18" charset="0"/>
              </a:rPr>
              <a:t>Korb</a:t>
            </a:r>
            <a:r>
              <a:rPr lang="en-US" sz="1200" dirty="0">
                <a:effectLst/>
                <a:latin typeface="Times New Roman" panose="02020603050405020304" pitchFamily="18" charset="0"/>
                <a:cs typeface="Times New Roman" panose="02020603050405020304" pitchFamily="18" charset="0"/>
              </a:rPr>
              <a:t> et al., 2008). In line with other imaging modalities (fMRI) (</a:t>
            </a:r>
            <a:r>
              <a:rPr lang="en-US" sz="1200" dirty="0" err="1">
                <a:effectLst/>
                <a:latin typeface="Times New Roman" panose="02020603050405020304" pitchFamily="18" charset="0"/>
                <a:cs typeface="Times New Roman" panose="02020603050405020304" pitchFamily="18" charset="0"/>
              </a:rPr>
              <a:t>Pizzagalli</a:t>
            </a:r>
            <a:r>
              <a:rPr lang="en-US" sz="1200" dirty="0">
                <a:effectLst/>
                <a:latin typeface="Times New Roman" panose="02020603050405020304" pitchFamily="18" charset="0"/>
                <a:cs typeface="Times New Roman" panose="02020603050405020304" pitchFamily="18" charset="0"/>
              </a:rPr>
              <a:t> </a:t>
            </a:r>
            <a:r>
              <a:rPr lang="en-US" sz="1200" i="1" dirty="0">
                <a:effectLst/>
                <a:latin typeface="Times New Roman" panose="02020603050405020304" pitchFamily="18" charset="0"/>
                <a:cs typeface="Times New Roman" panose="02020603050405020304" pitchFamily="18" charset="0"/>
              </a:rPr>
              <a:t>et al</a:t>
            </a:r>
            <a:r>
              <a:rPr lang="en-US" sz="1200" dirty="0">
                <a:effectLst/>
                <a:latin typeface="Times New Roman" panose="02020603050405020304" pitchFamily="18" charset="0"/>
                <a:cs typeface="Times New Roman" panose="02020603050405020304" pitchFamily="18" charset="0"/>
              </a:rPr>
              <a:t>.,2011)).</a:t>
            </a:r>
            <a:endParaRPr lang="en-US" sz="1200" dirty="0">
              <a:latin typeface="Times New Roman" panose="02020603050405020304" pitchFamily="18" charset="0"/>
              <a:cs typeface="Times New Roman" panose="02020603050405020304" pitchFamily="18" charset="0"/>
            </a:endParaRPr>
          </a:p>
          <a:p>
            <a:endParaRPr lang="en-US" sz="1200" dirty="0"/>
          </a:p>
          <a:p>
            <a:endParaRPr lang="en-US" dirty="0"/>
          </a:p>
        </p:txBody>
      </p:sp>
      <p:sp>
        <p:nvSpPr>
          <p:cNvPr id="9" name="TextBox 8">
            <a:extLst>
              <a:ext uri="{FF2B5EF4-FFF2-40B4-BE49-F238E27FC236}">
                <a16:creationId xmlns:a16="http://schemas.microsoft.com/office/drawing/2014/main" id="{A8CE96C8-1997-86F9-221A-D38D1C21D5FF}"/>
              </a:ext>
            </a:extLst>
          </p:cNvPr>
          <p:cNvSpPr txBox="1"/>
          <p:nvPr/>
        </p:nvSpPr>
        <p:spPr>
          <a:xfrm>
            <a:off x="165683" y="2202818"/>
            <a:ext cx="43158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Times New Roman" panose="02020603050405020304" pitchFamily="18" charset="0"/>
                <a:cs typeface="Times New Roman" panose="02020603050405020304" pitchFamily="18" charset="0"/>
              </a:rPr>
              <a:t>Fig 1</a:t>
            </a:r>
            <a:r>
              <a:rPr lang="en-US" sz="1200" dirty="0">
                <a:latin typeface="Times New Roman" panose="02020603050405020304" pitchFamily="18" charset="0"/>
                <a:cs typeface="Times New Roman" panose="02020603050405020304" pitchFamily="18" charset="0"/>
              </a:rPr>
              <a:t>: Theta Wave. </a:t>
            </a:r>
            <a:r>
              <a:rPr lang="en-US" sz="1200" dirty="0" err="1">
                <a:latin typeface="Times New Roman" panose="02020603050405020304" pitchFamily="18" charset="0"/>
                <a:cs typeface="Times New Roman" panose="02020603050405020304" pitchFamily="18" charset="0"/>
              </a:rPr>
              <a:t>MicroVolts</a:t>
            </a:r>
            <a:r>
              <a:rPr lang="en-US" sz="1200" dirty="0">
                <a:latin typeface="Times New Roman" panose="02020603050405020304" pitchFamily="18" charset="0"/>
                <a:cs typeface="Times New Roman" panose="02020603050405020304" pitchFamily="18" charset="0"/>
              </a:rPr>
              <a:t> over time graph. </a:t>
            </a:r>
            <a:r>
              <a:rPr lang="en-US" sz="1200" u="sng" dirty="0">
                <a:latin typeface="Times New Roman" panose="02020603050405020304" pitchFamily="18" charset="0"/>
                <a:cs typeface="Times New Roman" panose="02020603050405020304" pitchFamily="18" charset="0"/>
              </a:rPr>
              <a:t>Theta wave is 6.5 – 8.5 Hz (cycles) per second</a:t>
            </a:r>
            <a:r>
              <a:rPr lang="en-US" sz="1200" dirty="0">
                <a:latin typeface="Times New Roman" panose="02020603050405020304" pitchFamily="18" charset="0"/>
                <a:cs typeface="Times New Roman" panose="02020603050405020304" pitchFamily="18" charset="0"/>
              </a:rPr>
              <a:t>. (Walter and Dovey, 1944). EEG stands for electroencephalogram.  </a:t>
            </a:r>
          </a:p>
        </p:txBody>
      </p:sp>
      <p:sp>
        <p:nvSpPr>
          <p:cNvPr id="2" name="TextBox 1">
            <a:extLst>
              <a:ext uri="{FF2B5EF4-FFF2-40B4-BE49-F238E27FC236}">
                <a16:creationId xmlns:a16="http://schemas.microsoft.com/office/drawing/2014/main" id="{7B5ADFA4-8EE9-2817-9E5C-F22EB912DE23}"/>
              </a:ext>
            </a:extLst>
          </p:cNvPr>
          <p:cNvSpPr txBox="1"/>
          <p:nvPr/>
        </p:nvSpPr>
        <p:spPr>
          <a:xfrm>
            <a:off x="4712134" y="-27802"/>
            <a:ext cx="2787066" cy="523220"/>
          </a:xfrm>
          <a:prstGeom prst="rect">
            <a:avLst/>
          </a:prstGeom>
          <a:noFill/>
        </p:spPr>
        <p:txBody>
          <a:bodyPr wrap="square" rtlCol="0">
            <a:spAutoFit/>
          </a:bodyPr>
          <a:lstStyle/>
          <a:p>
            <a:r>
              <a:rPr lang="en-US" sz="2800" dirty="0">
                <a:latin typeface="+mj-lt"/>
              </a:rPr>
              <a:t>Study design</a:t>
            </a:r>
            <a:r>
              <a:rPr lang="en-US" dirty="0"/>
              <a:t> </a:t>
            </a:r>
          </a:p>
        </p:txBody>
      </p:sp>
      <p:sp>
        <p:nvSpPr>
          <p:cNvPr id="11" name="TextBox 10">
            <a:extLst>
              <a:ext uri="{FF2B5EF4-FFF2-40B4-BE49-F238E27FC236}">
                <a16:creationId xmlns:a16="http://schemas.microsoft.com/office/drawing/2014/main" id="{62649245-8467-9E53-FD47-E7EFC96BA570}"/>
              </a:ext>
            </a:extLst>
          </p:cNvPr>
          <p:cNvSpPr txBox="1"/>
          <p:nvPr/>
        </p:nvSpPr>
        <p:spPr>
          <a:xfrm>
            <a:off x="4830322" y="4731146"/>
            <a:ext cx="7361678" cy="1600438"/>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Causal inferences assumptions </a:t>
            </a:r>
          </a:p>
          <a:p>
            <a:r>
              <a:rPr lang="en-US" sz="1600" dirty="0">
                <a:latin typeface="Times New Roman" panose="02020603050405020304" pitchFamily="18" charset="0"/>
                <a:cs typeface="Times New Roman" panose="02020603050405020304" pitchFamily="18" charset="0"/>
              </a:rPr>
              <a:t>	The </a:t>
            </a:r>
            <a:r>
              <a:rPr lang="en-US" sz="1600" dirty="0" err="1">
                <a:latin typeface="Times New Roman" panose="02020603050405020304" pitchFamily="18" charset="0"/>
                <a:cs typeface="Times New Roman" panose="02020603050405020304" pitchFamily="18" charset="0"/>
              </a:rPr>
              <a:t>rACC</a:t>
            </a:r>
            <a:r>
              <a:rPr lang="en-US" sz="1600" dirty="0">
                <a:latin typeface="Times New Roman" panose="02020603050405020304" pitchFamily="18" charset="0"/>
                <a:cs typeface="Times New Roman" panose="02020603050405020304" pitchFamily="18" charset="0"/>
              </a:rPr>
              <a:t> is a critical node in the depression network from deep brain stimulation study (</a:t>
            </a:r>
            <a:r>
              <a:rPr lang="en-US" sz="1600" dirty="0" err="1">
                <a:effectLst/>
                <a:latin typeface="Times New Roman" panose="02020603050405020304" pitchFamily="18" charset="0"/>
                <a:cs typeface="Times New Roman" panose="02020603050405020304" pitchFamily="18" charset="0"/>
              </a:rPr>
              <a:t>Mayberg</a:t>
            </a:r>
            <a:r>
              <a:rPr lang="en-US" sz="1600" dirty="0">
                <a:effectLst/>
                <a:latin typeface="Times New Roman" panose="02020603050405020304" pitchFamily="18" charset="0"/>
                <a:cs typeface="Times New Roman" panose="02020603050405020304" pitchFamily="18" charset="0"/>
              </a:rPr>
              <a:t> et al., 2005). </a:t>
            </a:r>
            <a:r>
              <a:rPr lang="en-US" sz="1600" dirty="0">
                <a:latin typeface="Times New Roman" panose="02020603050405020304" pitchFamily="18" charset="0"/>
                <a:cs typeface="Times New Roman" panose="02020603050405020304" pitchFamily="18" charset="0"/>
              </a:rPr>
              <a:t>EEG </a:t>
            </a:r>
            <a:r>
              <a:rPr lang="en-US" sz="1600" b="0" i="0" dirty="0">
                <a:effectLst/>
                <a:latin typeface="Times New Roman" panose="02020603050405020304" pitchFamily="18" charset="0"/>
                <a:cs typeface="Times New Roman" panose="02020603050405020304" pitchFamily="18" charset="0"/>
              </a:rPr>
              <a:t>recordings and HSRD17 are each </a:t>
            </a:r>
            <a:r>
              <a:rPr lang="en-US" sz="1600" b="0" i="0" u="sng" dirty="0">
                <a:effectLst/>
                <a:latin typeface="Times New Roman" panose="02020603050405020304" pitchFamily="18" charset="0"/>
                <a:cs typeface="Times New Roman" panose="02020603050405020304" pitchFamily="18" charset="0"/>
              </a:rPr>
              <a:t>based on well-established constructs </a:t>
            </a:r>
            <a:r>
              <a:rPr lang="en-US" sz="1600" b="0" i="0" dirty="0">
                <a:effectLst/>
                <a:latin typeface="Times New Roman" panose="02020603050405020304" pitchFamily="18" charset="0"/>
                <a:cs typeface="Times New Roman" panose="02020603050405020304" pitchFamily="18" charset="0"/>
              </a:rPr>
              <a:t>in the literature (Alexandre  </a:t>
            </a:r>
            <a:r>
              <a:rPr lang="en-US" sz="1600" b="0" i="1" dirty="0">
                <a:effectLst/>
                <a:latin typeface="Times New Roman" panose="02020603050405020304" pitchFamily="18" charset="0"/>
                <a:cs typeface="Times New Roman" panose="02020603050405020304" pitchFamily="18" charset="0"/>
              </a:rPr>
              <a:t>et al</a:t>
            </a:r>
            <a:r>
              <a:rPr lang="en-US" sz="1600" b="0" i="0" dirty="0">
                <a:effectLst/>
                <a:latin typeface="Times New Roman" panose="02020603050405020304" pitchFamily="18" charset="0"/>
                <a:cs typeface="Times New Roman" panose="02020603050405020304" pitchFamily="18" charset="0"/>
              </a:rPr>
              <a:t>., 2013; Williams </a:t>
            </a:r>
            <a:r>
              <a:rPr lang="en-US" sz="1600" b="0" i="1" dirty="0">
                <a:effectLst/>
                <a:latin typeface="Times New Roman" panose="02020603050405020304" pitchFamily="18" charset="0"/>
                <a:cs typeface="Times New Roman" panose="02020603050405020304" pitchFamily="18" charset="0"/>
              </a:rPr>
              <a:t>et al</a:t>
            </a:r>
            <a:r>
              <a:rPr lang="en-US" sz="1600" b="0" i="0" dirty="0">
                <a:effectLst/>
                <a:latin typeface="Times New Roman" panose="02020603050405020304" pitchFamily="18" charset="0"/>
                <a:cs typeface="Times New Roman" panose="02020603050405020304" pitchFamily="18" charset="0"/>
              </a:rPr>
              <a:t>., 2011; </a:t>
            </a:r>
            <a:r>
              <a:rPr lang="en-US" sz="1600" b="0" i="0" dirty="0" err="1">
                <a:effectLst/>
                <a:latin typeface="Times New Roman" panose="02020603050405020304" pitchFamily="18" charset="0"/>
                <a:cs typeface="Times New Roman" panose="02020603050405020304" pitchFamily="18" charset="0"/>
              </a:rPr>
              <a:t>haMILTON</a:t>
            </a:r>
            <a:r>
              <a:rPr lang="en-US" sz="1600" b="0" i="0" dirty="0">
                <a:effectLst/>
                <a:latin typeface="Times New Roman" panose="02020603050405020304" pitchFamily="18" charset="0"/>
                <a:cs typeface="Times New Roman" panose="02020603050405020304" pitchFamily="18" charset="0"/>
              </a:rPr>
              <a:t>, 1960)</a:t>
            </a:r>
            <a:endParaRPr lang="en-US" sz="1600" dirty="0">
              <a:latin typeface="Times New Roman" panose="02020603050405020304" pitchFamily="18" charset="0"/>
              <a:cs typeface="Times New Roman" panose="02020603050405020304" pitchFamily="18" charset="0"/>
            </a:endParaRPr>
          </a:p>
          <a:p>
            <a:endParaRPr lang="en-US" dirty="0"/>
          </a:p>
        </p:txBody>
      </p:sp>
      <p:sp>
        <p:nvSpPr>
          <p:cNvPr id="16" name="TextBox 15">
            <a:extLst>
              <a:ext uri="{FF2B5EF4-FFF2-40B4-BE49-F238E27FC236}">
                <a16:creationId xmlns:a16="http://schemas.microsoft.com/office/drawing/2014/main" id="{B0B5ED8C-CDF2-5545-7ACF-FA4F013DD6DC}"/>
              </a:ext>
            </a:extLst>
          </p:cNvPr>
          <p:cNvSpPr txBox="1"/>
          <p:nvPr/>
        </p:nvSpPr>
        <p:spPr>
          <a:xfrm>
            <a:off x="4712134" y="1628021"/>
            <a:ext cx="7479866" cy="584775"/>
          </a:xfrm>
          <a:prstGeom prst="rect">
            <a:avLst/>
          </a:prstGeom>
          <a:noFill/>
        </p:spPr>
        <p:txBody>
          <a:bodyPr wrap="square">
            <a:spAutoFit/>
          </a:bodyPr>
          <a:lstStyle/>
          <a:p>
            <a:pPr marL="285750" indent="-285750">
              <a:buFont typeface="Arial"/>
              <a:buChar char="•"/>
            </a:pPr>
            <a:r>
              <a:rPr lang="en-US" sz="1600" u="sng" dirty="0">
                <a:latin typeface="Times New Roman" panose="02020603050405020304" pitchFamily="18" charset="0"/>
                <a:cs typeface="Times New Roman" panose="02020603050405020304" pitchFamily="18" charset="0"/>
              </a:rPr>
              <a:t>International multi-center</a:t>
            </a:r>
            <a:r>
              <a:rPr lang="en-US" sz="1600" dirty="0">
                <a:latin typeface="Times New Roman" panose="02020603050405020304" pitchFamily="18" charset="0"/>
                <a:cs typeface="Times New Roman" panose="02020603050405020304" pitchFamily="18" charset="0"/>
              </a:rPr>
              <a:t> </a:t>
            </a:r>
            <a:r>
              <a:rPr lang="en-US" sz="1600" u="sng" dirty="0">
                <a:latin typeface="Times New Roman" panose="02020603050405020304" pitchFamily="18" charset="0"/>
                <a:cs typeface="Times New Roman" panose="02020603050405020304" pitchFamily="18" charset="0"/>
              </a:rPr>
              <a:t>(20 sites</a:t>
            </a:r>
            <a:r>
              <a:rPr lang="en-US" sz="1600" dirty="0">
                <a:latin typeface="Times New Roman" panose="02020603050405020304" pitchFamily="18" charset="0"/>
                <a:cs typeface="Times New Roman" panose="02020603050405020304" pitchFamily="18" charset="0"/>
              </a:rPr>
              <a:t>) and phase-IV clinical trial </a:t>
            </a:r>
            <a:r>
              <a:rPr lang="en-US" sz="1600" dirty="0">
                <a:latin typeface="Times New Roman" panose="02020603050405020304" pitchFamily="18" charset="0"/>
                <a:ea typeface="+mn-lt"/>
                <a:cs typeface="Times New Roman" panose="02020603050405020304" pitchFamily="18" charset="0"/>
              </a:rPr>
              <a:t>to Predict Optimized Treatment - in Depression (</a:t>
            </a:r>
            <a:r>
              <a:rPr lang="en-US" sz="1600" dirty="0" err="1">
                <a:latin typeface="Times New Roman" panose="02020603050405020304" pitchFamily="18" charset="0"/>
                <a:ea typeface="+mn-lt"/>
                <a:cs typeface="Times New Roman" panose="02020603050405020304" pitchFamily="18" charset="0"/>
              </a:rPr>
              <a:t>iSPOT</a:t>
            </a:r>
            <a:r>
              <a:rPr lang="en-US" sz="1600" dirty="0">
                <a:latin typeface="Times New Roman" panose="02020603050405020304" pitchFamily="18" charset="0"/>
                <a:ea typeface="+mn-lt"/>
                <a:cs typeface="Times New Roman" panose="02020603050405020304" pitchFamily="18" charset="0"/>
              </a:rPr>
              <a:t>-D) (Williams </a:t>
            </a:r>
            <a:r>
              <a:rPr lang="en-US" sz="1600" i="1" dirty="0">
                <a:latin typeface="Times New Roman" panose="02020603050405020304" pitchFamily="18" charset="0"/>
                <a:ea typeface="+mn-lt"/>
                <a:cs typeface="Times New Roman" panose="02020603050405020304" pitchFamily="18" charset="0"/>
              </a:rPr>
              <a:t>et al</a:t>
            </a:r>
            <a:r>
              <a:rPr lang="en-US" sz="1600" dirty="0">
                <a:latin typeface="Times New Roman" panose="02020603050405020304" pitchFamily="18" charset="0"/>
                <a:ea typeface="+mn-lt"/>
                <a:cs typeface="Times New Roman" panose="02020603050405020304" pitchFamily="18" charset="0"/>
              </a:rPr>
              <a:t>., 2011) </a:t>
            </a:r>
          </a:p>
        </p:txBody>
      </p:sp>
      <p:sp>
        <p:nvSpPr>
          <p:cNvPr id="5" name="TextBox 4">
            <a:extLst>
              <a:ext uri="{FF2B5EF4-FFF2-40B4-BE49-F238E27FC236}">
                <a16:creationId xmlns:a16="http://schemas.microsoft.com/office/drawing/2014/main" id="{42B4E58F-09ED-A11F-843A-7DBA3D83BFBB}"/>
              </a:ext>
            </a:extLst>
          </p:cNvPr>
          <p:cNvSpPr txBox="1"/>
          <p:nvPr/>
        </p:nvSpPr>
        <p:spPr>
          <a:xfrm>
            <a:off x="4827919" y="646331"/>
            <a:ext cx="7383416" cy="830997"/>
          </a:xfrm>
          <a:prstGeom prst="rect">
            <a:avLst/>
          </a:prstGeom>
          <a:noFill/>
        </p:spPr>
        <p:txBody>
          <a:bodyPr wrap="square">
            <a:spAutoFit/>
          </a:bodyPr>
          <a:lstStyle/>
          <a:p>
            <a:pPr marL="285750" indent="-285750">
              <a:buFont typeface="Arial" panose="020B0604020202020204" pitchFamily="34" charset="0"/>
              <a:buChar char="•"/>
            </a:pPr>
            <a:r>
              <a:rPr lang="en-US" sz="1600" u="sng" dirty="0">
                <a:latin typeface="Times New Roman" panose="02020603050405020304" pitchFamily="18" charset="0"/>
                <a:cs typeface="Times New Roman" panose="02020603050405020304" pitchFamily="18" charset="0"/>
              </a:rPr>
              <a:t>Hypothesis</a:t>
            </a:r>
          </a:p>
          <a:p>
            <a:pPr lvl="1"/>
            <a:r>
              <a:rPr lang="en-US" sz="1600" dirty="0">
                <a:latin typeface="Times New Roman" panose="02020603050405020304" pitchFamily="18" charset="0"/>
                <a:cs typeface="Times New Roman" panose="02020603050405020304" pitchFamily="18" charset="0"/>
              </a:rPr>
              <a:t>phasic (not continuous) theta (</a:t>
            </a:r>
            <a:r>
              <a:rPr lang="en-US" sz="1600" dirty="0" err="1">
                <a:latin typeface="Times New Roman" panose="02020603050405020304" pitchFamily="18" charset="0"/>
                <a:cs typeface="Times New Roman" panose="02020603050405020304" pitchFamily="18" charset="0"/>
              </a:rPr>
              <a:t>rACC</a:t>
            </a:r>
            <a:r>
              <a:rPr lang="en-US" sz="1600" dirty="0">
                <a:latin typeface="Times New Roman" panose="02020603050405020304" pitchFamily="18" charset="0"/>
                <a:cs typeface="Times New Roman" panose="02020603050405020304" pitchFamily="18" charset="0"/>
              </a:rPr>
              <a:t>) density is associated with an improved treatment outcome in patients with MDD. </a:t>
            </a:r>
          </a:p>
        </p:txBody>
      </p:sp>
      <p:sp>
        <p:nvSpPr>
          <p:cNvPr id="10" name="TextBox 9">
            <a:extLst>
              <a:ext uri="{FF2B5EF4-FFF2-40B4-BE49-F238E27FC236}">
                <a16:creationId xmlns:a16="http://schemas.microsoft.com/office/drawing/2014/main" id="{36B4099C-BDEB-069A-FF54-B00638AE1236}"/>
              </a:ext>
            </a:extLst>
          </p:cNvPr>
          <p:cNvSpPr txBox="1"/>
          <p:nvPr/>
        </p:nvSpPr>
        <p:spPr>
          <a:xfrm>
            <a:off x="4785661" y="2609711"/>
            <a:ext cx="7406339" cy="1815882"/>
          </a:xfrm>
          <a:prstGeom prst="rect">
            <a:avLst/>
          </a:prstGeom>
          <a:noFill/>
        </p:spPr>
        <p:txBody>
          <a:bodyPr wrap="square" rtlCol="0">
            <a:spAutoFit/>
          </a:bodyPr>
          <a:lstStyle/>
          <a:p>
            <a:pPr marL="285750" indent="-285750">
              <a:buFont typeface="Arial"/>
              <a:buChar char="•"/>
            </a:pPr>
            <a:r>
              <a:rPr lang="en-US" sz="1600" dirty="0">
                <a:latin typeface="Times New Roman" panose="02020603050405020304" pitchFamily="18" charset="0"/>
                <a:cs typeface="Times New Roman" panose="02020603050405020304" pitchFamily="18" charset="0"/>
              </a:rPr>
              <a:t>Participants were </a:t>
            </a:r>
            <a:r>
              <a:rPr lang="en-US" sz="1600" u="sng" dirty="0">
                <a:latin typeface="Times New Roman" panose="02020603050405020304" pitchFamily="18" charset="0"/>
                <a:cs typeface="Times New Roman" panose="02020603050405020304" pitchFamily="18" charset="0"/>
              </a:rPr>
              <a:t>randomized</a:t>
            </a:r>
            <a:r>
              <a:rPr lang="en-US" sz="1600" dirty="0">
                <a:latin typeface="Times New Roman" panose="02020603050405020304" pitchFamily="18" charset="0"/>
                <a:cs typeface="Times New Roman" panose="02020603050405020304" pitchFamily="18" charset="0"/>
              </a:rPr>
              <a:t> into three treatment groups </a:t>
            </a:r>
            <a:r>
              <a:rPr lang="en-US" sz="1600" dirty="0">
                <a:latin typeface="Times New Roman" panose="02020603050405020304" pitchFamily="18" charset="0"/>
                <a:ea typeface="+mn-lt"/>
                <a:cs typeface="Times New Roman" panose="02020603050405020304" pitchFamily="18" charset="0"/>
              </a:rPr>
              <a:t>in a 1:1:1 ratio (Will only focus on two groups for this reproduction project)</a:t>
            </a:r>
            <a:r>
              <a:rPr lang="en-US"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ea typeface="+mn-lt"/>
              <a:cs typeface="Times New Roman" panose="02020603050405020304" pitchFamily="18" charset="0"/>
            </a:endParaRPr>
          </a:p>
          <a:p>
            <a:pPr marL="742950" lvl="1" indent="-285750">
              <a:buFont typeface="Arial"/>
              <a:buChar char="•"/>
            </a:pPr>
            <a:r>
              <a:rPr lang="en-US" sz="1600" dirty="0" err="1">
                <a:latin typeface="Times New Roman" panose="02020603050405020304" pitchFamily="18" charset="0"/>
                <a:ea typeface="+mn-lt"/>
                <a:cs typeface="Times New Roman" panose="02020603050405020304" pitchFamily="18" charset="0"/>
              </a:rPr>
              <a:t>Sertaline</a:t>
            </a:r>
            <a:r>
              <a:rPr lang="en-US" sz="1600" dirty="0">
                <a:latin typeface="Times New Roman" panose="02020603050405020304" pitchFamily="18" charset="0"/>
                <a:ea typeface="+mn-lt"/>
                <a:cs typeface="Times New Roman" panose="02020603050405020304" pitchFamily="18" charset="0"/>
              </a:rPr>
              <a:t> (</a:t>
            </a:r>
            <a:r>
              <a:rPr lang="en-US" sz="1600" u="sng" dirty="0">
                <a:latin typeface="Times New Roman" panose="02020603050405020304" pitchFamily="18" charset="0"/>
                <a:ea typeface="+mn-lt"/>
                <a:cs typeface="Times New Roman" panose="02020603050405020304" pitchFamily="18" charset="0"/>
              </a:rPr>
              <a:t>SSRI</a:t>
            </a:r>
            <a:r>
              <a:rPr lang="en-US" sz="1600" dirty="0">
                <a:latin typeface="Times New Roman" panose="02020603050405020304" pitchFamily="18" charset="0"/>
                <a:ea typeface="+mn-lt"/>
                <a:cs typeface="Times New Roman" panose="02020603050405020304" pitchFamily="18" charset="0"/>
              </a:rPr>
              <a:t>): Selective serotonin reuptake inhibitor.</a:t>
            </a:r>
          </a:p>
          <a:p>
            <a:pPr marL="1200150" lvl="2" indent="-285750">
              <a:buFont typeface="Arial"/>
              <a:buChar char="•"/>
            </a:pPr>
            <a:r>
              <a:rPr lang="en-US" sz="1600" dirty="0">
                <a:latin typeface="Times New Roman" panose="02020603050405020304" pitchFamily="18" charset="0"/>
                <a:ea typeface="+mn-lt"/>
                <a:cs typeface="Times New Roman" panose="02020603050405020304" pitchFamily="18" charset="0"/>
              </a:rPr>
              <a:t>N = 336 at baseline visit. </a:t>
            </a:r>
            <a:r>
              <a:rPr lang="en-US" sz="1600" u="sng" dirty="0">
                <a:latin typeface="Times New Roman" panose="02020603050405020304" pitchFamily="18" charset="0"/>
                <a:ea typeface="+mn-lt"/>
                <a:cs typeface="Times New Roman" panose="02020603050405020304" pitchFamily="18" charset="0"/>
              </a:rPr>
              <a:t>N = 251at timepoint 2</a:t>
            </a:r>
            <a:r>
              <a:rPr lang="en-US" sz="1600" dirty="0">
                <a:latin typeface="Times New Roman" panose="02020603050405020304" pitchFamily="18" charset="0"/>
                <a:ea typeface="+mn-lt"/>
                <a:cs typeface="Times New Roman" panose="02020603050405020304" pitchFamily="18" charset="0"/>
              </a:rPr>
              <a:t> (week-8 visit)</a:t>
            </a:r>
          </a:p>
          <a:p>
            <a:pPr marL="742950" lvl="1" indent="-285750">
              <a:buFont typeface="Arial"/>
              <a:buChar char="•"/>
            </a:pPr>
            <a:r>
              <a:rPr lang="en-US" sz="1600" dirty="0">
                <a:latin typeface="Times New Roman" panose="02020603050405020304" pitchFamily="18" charset="0"/>
                <a:ea typeface="+mn-lt"/>
                <a:cs typeface="Times New Roman" panose="02020603050405020304" pitchFamily="18" charset="0"/>
              </a:rPr>
              <a:t>Venlafaxine XR (</a:t>
            </a:r>
            <a:r>
              <a:rPr lang="en-US" sz="1600" u="sng" dirty="0">
                <a:latin typeface="Times New Roman" panose="02020603050405020304" pitchFamily="18" charset="0"/>
                <a:ea typeface="+mn-lt"/>
                <a:cs typeface="Times New Roman" panose="02020603050405020304" pitchFamily="18" charset="0"/>
              </a:rPr>
              <a:t>SNRI</a:t>
            </a:r>
            <a:r>
              <a:rPr lang="en-US" sz="1600" dirty="0">
                <a:latin typeface="Times New Roman" panose="02020603050405020304" pitchFamily="18" charset="0"/>
                <a:ea typeface="+mn-lt"/>
                <a:cs typeface="Times New Roman" panose="02020603050405020304" pitchFamily="18" charset="0"/>
              </a:rPr>
              <a:t>): Extended-Release Serotonin-norepinephrine reuptake inhibitor.</a:t>
            </a:r>
          </a:p>
          <a:p>
            <a:pPr marL="1200150" lvl="2" indent="-285750">
              <a:buFont typeface="Arial"/>
              <a:buChar char="•"/>
            </a:pPr>
            <a:r>
              <a:rPr lang="en-US" sz="1600" dirty="0">
                <a:latin typeface="Times New Roman" panose="02020603050405020304" pitchFamily="18" charset="0"/>
                <a:ea typeface="+mn-lt"/>
                <a:cs typeface="Times New Roman" panose="02020603050405020304" pitchFamily="18" charset="0"/>
              </a:rPr>
              <a:t>N = 336 at baseline visit. </a:t>
            </a:r>
            <a:r>
              <a:rPr lang="en-US" sz="1600" u="sng" dirty="0">
                <a:latin typeface="Times New Roman" panose="02020603050405020304" pitchFamily="18" charset="0"/>
                <a:ea typeface="+mn-lt"/>
                <a:cs typeface="Times New Roman" panose="02020603050405020304" pitchFamily="18" charset="0"/>
              </a:rPr>
              <a:t>N = 235 at timepoint 2 </a:t>
            </a:r>
            <a:r>
              <a:rPr lang="en-US" sz="1600" dirty="0">
                <a:latin typeface="Times New Roman" panose="02020603050405020304" pitchFamily="18" charset="0"/>
                <a:ea typeface="+mn-lt"/>
                <a:cs typeface="Times New Roman" panose="02020603050405020304" pitchFamily="18" charset="0"/>
              </a:rPr>
              <a:t>(week-8 visit)</a:t>
            </a:r>
          </a:p>
        </p:txBody>
      </p:sp>
    </p:spTree>
    <p:extLst>
      <p:ext uri="{BB962C8B-B14F-4D97-AF65-F5344CB8AC3E}">
        <p14:creationId xmlns:p14="http://schemas.microsoft.com/office/powerpoint/2010/main" val="2226355482"/>
      </p:ext>
    </p:extLst>
  </p:cSld>
  <p:clrMapOvr>
    <a:masterClrMapping/>
  </p:clrMapOvr>
  <mc:AlternateContent xmlns:mc="http://schemas.openxmlformats.org/markup-compatibility/2006" xmlns:p14="http://schemas.microsoft.com/office/powerpoint/2010/main">
    <mc:Choice Requires="p14">
      <p:transition spd="slow" p14:dur="2000" advTm="39482"/>
    </mc:Choice>
    <mc:Fallback xmlns="">
      <p:transition spd="slow" advTm="3948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Grunge Background Free Stock Photo - Public Domain Pictures">
            <a:extLst>
              <a:ext uri="{FF2B5EF4-FFF2-40B4-BE49-F238E27FC236}">
                <a16:creationId xmlns:a16="http://schemas.microsoft.com/office/drawing/2014/main" id="{E3A3F01F-38C9-C31F-E7CF-B9E292BBF4B5}"/>
              </a:ext>
            </a:extLst>
          </p:cNvPr>
          <p:cNvPicPr>
            <a:picLocks noChangeAspect="1"/>
          </p:cNvPicPr>
          <p:nvPr/>
        </p:nvPicPr>
        <p:blipFill>
          <a:blip r:embed="rId2"/>
          <a:stretch>
            <a:fillRect/>
          </a:stretch>
        </p:blipFill>
        <p:spPr>
          <a:xfrm>
            <a:off x="0" y="13650"/>
            <a:ext cx="12211334" cy="6844350"/>
          </a:xfrm>
          <a:prstGeom prst="rect">
            <a:avLst/>
          </a:prstGeom>
        </p:spPr>
      </p:pic>
      <p:sp>
        <p:nvSpPr>
          <p:cNvPr id="2" name="TextBox 1">
            <a:extLst>
              <a:ext uri="{FF2B5EF4-FFF2-40B4-BE49-F238E27FC236}">
                <a16:creationId xmlns:a16="http://schemas.microsoft.com/office/drawing/2014/main" id="{086FBBC3-A3FF-788C-1875-F90DA97BCFDA}"/>
              </a:ext>
            </a:extLst>
          </p:cNvPr>
          <p:cNvSpPr txBox="1"/>
          <p:nvPr/>
        </p:nvSpPr>
        <p:spPr>
          <a:xfrm>
            <a:off x="4633483" y="0"/>
            <a:ext cx="45720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Analytic Pipeline  </a:t>
            </a:r>
          </a:p>
        </p:txBody>
      </p:sp>
      <p:pic>
        <p:nvPicPr>
          <p:cNvPr id="4" name="Picture 3">
            <a:extLst>
              <a:ext uri="{FF2B5EF4-FFF2-40B4-BE49-F238E27FC236}">
                <a16:creationId xmlns:a16="http://schemas.microsoft.com/office/drawing/2014/main" id="{FF2AAEAE-1F7B-636F-859E-C1E80F9617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974" y="608804"/>
            <a:ext cx="4881715" cy="5654041"/>
          </a:xfrm>
          <a:prstGeom prst="rect">
            <a:avLst/>
          </a:prstGeom>
        </p:spPr>
      </p:pic>
      <p:sp>
        <p:nvSpPr>
          <p:cNvPr id="6" name="TextBox 5">
            <a:extLst>
              <a:ext uri="{FF2B5EF4-FFF2-40B4-BE49-F238E27FC236}">
                <a16:creationId xmlns:a16="http://schemas.microsoft.com/office/drawing/2014/main" id="{0A037583-5359-878B-CC59-DBB441FA28EE}"/>
              </a:ext>
            </a:extLst>
          </p:cNvPr>
          <p:cNvSpPr txBox="1"/>
          <p:nvPr/>
        </p:nvSpPr>
        <p:spPr>
          <a:xfrm>
            <a:off x="235974" y="6262845"/>
            <a:ext cx="48817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Times New Roman" panose="02020603050405020304" pitchFamily="18" charset="0"/>
                <a:cs typeface="Times New Roman" panose="02020603050405020304" pitchFamily="18" charset="0"/>
              </a:rPr>
              <a:t>Fig 3</a:t>
            </a:r>
            <a:r>
              <a:rPr lang="en-US" sz="1200" dirty="0">
                <a:latin typeface="Times New Roman" panose="02020603050405020304" pitchFamily="18" charset="0"/>
                <a:cs typeface="Times New Roman" panose="02020603050405020304" pitchFamily="18" charset="0"/>
              </a:rPr>
              <a:t>: Typical EEG workflow of MNE software on python (Alexandre </a:t>
            </a:r>
            <a:r>
              <a:rPr lang="en-US" sz="1200" i="1" dirty="0">
                <a:latin typeface="Times New Roman" panose="02020603050405020304" pitchFamily="18" charset="0"/>
                <a:cs typeface="Times New Roman" panose="02020603050405020304" pitchFamily="18" charset="0"/>
              </a:rPr>
              <a:t>et al., 2013) .</a:t>
            </a:r>
            <a:endParaRPr lang="en-US"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F3501F7-4AD4-9316-2BB4-CF632E06218F}"/>
              </a:ext>
            </a:extLst>
          </p:cNvPr>
          <p:cNvSpPr txBox="1"/>
          <p:nvPr/>
        </p:nvSpPr>
        <p:spPr>
          <a:xfrm>
            <a:off x="5117689" y="1637504"/>
            <a:ext cx="709364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Data is contained in a cloud system. I will use a cluster network to analyze large data sets.</a:t>
            </a:r>
          </a:p>
          <a:p>
            <a:endParaRPr lang="en-US" dirty="0"/>
          </a:p>
          <a:p>
            <a:pPr marL="285750" indent="-285750">
              <a:buFont typeface="Arial" panose="020B0604020202020204" pitchFamily="34" charset="0"/>
              <a:buChar char="•"/>
            </a:pPr>
            <a:r>
              <a:rPr lang="en-US" dirty="0"/>
              <a:t>The programming language is Python. </a:t>
            </a:r>
          </a:p>
          <a:p>
            <a:pPr marL="285750" indent="-285750">
              <a:buFont typeface="Arial" panose="020B0604020202020204" pitchFamily="34" charset="0"/>
              <a:buChar char="•"/>
            </a:pPr>
            <a:r>
              <a:rPr lang="en-US" dirty="0"/>
              <a:t>Python library is MNE which contains the </a:t>
            </a:r>
            <a:r>
              <a:rPr lang="en-US" dirty="0" err="1"/>
              <a:t>eLORETA</a:t>
            </a:r>
            <a:r>
              <a:rPr lang="en-US" dirty="0"/>
              <a:t> algorithm for free.   </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Original study cost ~ $ 20 million. So far, my reproduction study has cost me $ 0.   </a:t>
            </a:r>
          </a:p>
        </p:txBody>
      </p:sp>
    </p:spTree>
    <p:extLst>
      <p:ext uri="{BB962C8B-B14F-4D97-AF65-F5344CB8AC3E}">
        <p14:creationId xmlns:p14="http://schemas.microsoft.com/office/powerpoint/2010/main" val="2616177856"/>
      </p:ext>
    </p:extLst>
  </p:cSld>
  <p:clrMapOvr>
    <a:masterClrMapping/>
  </p:clrMapOvr>
  <mc:AlternateContent xmlns:mc="http://schemas.openxmlformats.org/markup-compatibility/2006" xmlns:p14="http://schemas.microsoft.com/office/powerpoint/2010/main">
    <mc:Choice Requires="p14">
      <p:transition spd="slow" p14:dur="2000" advTm="44927"/>
    </mc:Choice>
    <mc:Fallback xmlns="">
      <p:transition spd="slow" advTm="4492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Grunge Background Free Stock Photo - Public Domain Pictures">
            <a:extLst>
              <a:ext uri="{FF2B5EF4-FFF2-40B4-BE49-F238E27FC236}">
                <a16:creationId xmlns:a16="http://schemas.microsoft.com/office/drawing/2014/main" id="{53ADCB85-A5EA-B8D1-C25C-504153365151}"/>
              </a:ext>
            </a:extLst>
          </p:cNvPr>
          <p:cNvPicPr>
            <a:picLocks noChangeAspect="1"/>
          </p:cNvPicPr>
          <p:nvPr/>
        </p:nvPicPr>
        <p:blipFill>
          <a:blip r:embed="rId2"/>
          <a:stretch>
            <a:fillRect/>
          </a:stretch>
        </p:blipFill>
        <p:spPr>
          <a:xfrm>
            <a:off x="0" y="0"/>
            <a:ext cx="12211334" cy="6844350"/>
          </a:xfrm>
          <a:prstGeom prst="rect">
            <a:avLst/>
          </a:prstGeom>
        </p:spPr>
      </p:pic>
      <p:sp>
        <p:nvSpPr>
          <p:cNvPr id="2" name="TextBox 1">
            <a:extLst>
              <a:ext uri="{FF2B5EF4-FFF2-40B4-BE49-F238E27FC236}">
                <a16:creationId xmlns:a16="http://schemas.microsoft.com/office/drawing/2014/main" id="{8B0C8475-EC27-C867-4396-D3EC5957DDD3}"/>
              </a:ext>
            </a:extLst>
          </p:cNvPr>
          <p:cNvSpPr txBox="1"/>
          <p:nvPr/>
        </p:nvSpPr>
        <p:spPr>
          <a:xfrm>
            <a:off x="4998828" y="30623"/>
            <a:ext cx="678396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latin typeface="+mj-lt"/>
              </a:rPr>
              <a:t>Results and Key Analysis of Interest</a:t>
            </a:r>
            <a:r>
              <a:rPr lang="en-US" sz="2800" b="1" dirty="0">
                <a:latin typeface="+mj-lt"/>
              </a:rPr>
              <a:t> </a:t>
            </a:r>
          </a:p>
        </p:txBody>
      </p:sp>
      <p:sp>
        <p:nvSpPr>
          <p:cNvPr id="4" name="TextBox 3">
            <a:extLst>
              <a:ext uri="{FF2B5EF4-FFF2-40B4-BE49-F238E27FC236}">
                <a16:creationId xmlns:a16="http://schemas.microsoft.com/office/drawing/2014/main" id="{C9BF4FAB-C559-DEDC-991A-D46C1D5A4478}"/>
              </a:ext>
            </a:extLst>
          </p:cNvPr>
          <p:cNvSpPr txBox="1"/>
          <p:nvPr/>
        </p:nvSpPr>
        <p:spPr>
          <a:xfrm>
            <a:off x="4405498" y="538569"/>
            <a:ext cx="7805835" cy="3200876"/>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[1] The </a:t>
            </a:r>
            <a:r>
              <a:rPr lang="en-US" sz="1600" b="0" i="0" u="sng" dirty="0">
                <a:effectLst/>
                <a:latin typeface="Times New Roman" panose="02020603050405020304" pitchFamily="18" charset="0"/>
                <a:cs typeface="Times New Roman" panose="02020603050405020304" pitchFamily="18" charset="0"/>
              </a:rPr>
              <a:t>primary</a:t>
            </a:r>
            <a:r>
              <a:rPr lang="en-US" sz="1600" b="0" i="0" dirty="0">
                <a:effectLst/>
                <a:latin typeface="Times New Roman" panose="02020603050405020304" pitchFamily="18" charset="0"/>
                <a:cs typeface="Times New Roman" panose="02020603050405020304" pitchFamily="18" charset="0"/>
              </a:rPr>
              <a:t> research outcome is </a:t>
            </a:r>
            <a:r>
              <a:rPr lang="en-US" sz="1600" b="0" i="0" u="sng" dirty="0">
                <a:effectLst/>
                <a:latin typeface="Times New Roman" panose="02020603050405020304" pitchFamily="18" charset="0"/>
                <a:cs typeface="Times New Roman" panose="02020603050405020304" pitchFamily="18" charset="0"/>
              </a:rPr>
              <a:t>treatment response</a:t>
            </a:r>
            <a:r>
              <a:rPr lang="en-US" sz="1600" b="0" i="0" dirty="0">
                <a:effectLst/>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defined as a ≥50% decrease from the baseline HRSD</a:t>
            </a:r>
            <a:r>
              <a:rPr lang="en-US" sz="1600" b="0" i="0" baseline="-25000" dirty="0">
                <a:effectLst/>
                <a:latin typeface="Times New Roman" panose="02020603050405020304" pitchFamily="18" charset="0"/>
                <a:cs typeface="Times New Roman" panose="02020603050405020304" pitchFamily="18" charset="0"/>
              </a:rPr>
              <a:t>17</a:t>
            </a:r>
            <a:r>
              <a:rPr lang="en-US" sz="1600" b="0" i="0" dirty="0">
                <a:effectLst/>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[2] </a:t>
            </a:r>
            <a:r>
              <a:rPr lang="en-US" sz="1600" b="0" i="0" u="sng" dirty="0">
                <a:effectLst/>
                <a:latin typeface="Times New Roman" panose="02020603050405020304" pitchFamily="18" charset="0"/>
                <a:cs typeface="Times New Roman" panose="02020603050405020304" pitchFamily="18" charset="0"/>
              </a:rPr>
              <a:t>Secondary</a:t>
            </a:r>
            <a:r>
              <a:rPr lang="en-US" sz="1600" b="0" i="0" dirty="0">
                <a:effectLst/>
                <a:latin typeface="Times New Roman" panose="02020603050405020304" pitchFamily="18" charset="0"/>
                <a:cs typeface="Times New Roman" panose="02020603050405020304" pitchFamily="18" charset="0"/>
              </a:rPr>
              <a:t> outcomes include </a:t>
            </a:r>
            <a:r>
              <a:rPr lang="en-US" sz="1600" b="0" i="0" u="sng" dirty="0">
                <a:effectLst/>
                <a:latin typeface="Times New Roman" panose="02020603050405020304" pitchFamily="18" charset="0"/>
                <a:cs typeface="Times New Roman" panose="02020603050405020304" pitchFamily="18" charset="0"/>
              </a:rPr>
              <a:t>remission</a:t>
            </a:r>
            <a:r>
              <a:rPr lang="en-US" sz="1600" b="0" i="0" dirty="0">
                <a:effectLst/>
                <a:latin typeface="Times New Roman" panose="02020603050405020304" pitchFamily="18" charset="0"/>
                <a:cs typeface="Times New Roman" panose="02020603050405020304" pitchFamily="18" charset="0"/>
              </a:rPr>
              <a:t> of MDD:</a:t>
            </a:r>
          </a:p>
          <a:p>
            <a:pPr marL="742950" lvl="1"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defined as a score of ≤7 on the HRSD</a:t>
            </a:r>
            <a:r>
              <a:rPr lang="en-US" sz="1600" b="0" i="0" baseline="-25000" dirty="0">
                <a:effectLst/>
                <a:latin typeface="Times New Roman" panose="02020603050405020304" pitchFamily="18" charset="0"/>
                <a:cs typeface="Times New Roman" panose="02020603050405020304" pitchFamily="18" charset="0"/>
              </a:rPr>
              <a:t>17</a:t>
            </a:r>
            <a:r>
              <a:rPr lang="en-US" sz="1600" b="0" i="0" dirty="0">
                <a:effectLst/>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a:t>
            </a:r>
            <a:r>
              <a:rPr lang="en-US" sz="1600" b="0" i="0" dirty="0">
                <a:effectLst/>
                <a:latin typeface="Times New Roman" panose="02020603050405020304" pitchFamily="18" charset="0"/>
                <a:cs typeface="Times New Roman" panose="02020603050405020304" pitchFamily="18" charset="0"/>
              </a:rPr>
              <a:t>ignificant correlations were found between HRSD17 scores for treatment response and </a:t>
            </a:r>
            <a:r>
              <a:rPr lang="en-US" sz="1600" b="0" i="0" dirty="0" err="1">
                <a:effectLst/>
                <a:latin typeface="Times New Roman" panose="02020603050405020304" pitchFamily="18" charset="0"/>
                <a:cs typeface="Times New Roman" panose="02020603050405020304" pitchFamily="18" charset="0"/>
              </a:rPr>
              <a:t>rACC</a:t>
            </a:r>
            <a:r>
              <a:rPr lang="en-US" sz="1600" b="0" i="0" dirty="0">
                <a:effectLst/>
                <a:latin typeface="Times New Roman" panose="02020603050405020304" pitchFamily="18" charset="0"/>
                <a:cs typeface="Times New Roman" panose="02020603050405020304" pitchFamily="18" charset="0"/>
              </a:rPr>
              <a:t> theta waves at the 8-week time point for the SNRI (</a:t>
            </a:r>
            <a:r>
              <a:rPr lang="en-US" sz="1600" b="0" i="0" u="sng" dirty="0">
                <a:effectLst/>
                <a:latin typeface="Times New Roman" panose="02020603050405020304" pitchFamily="18" charset="0"/>
                <a:cs typeface="Times New Roman" panose="02020603050405020304" pitchFamily="18" charset="0"/>
              </a:rPr>
              <a:t>P = 0.21; r = 0.093, and DF = 608) </a:t>
            </a:r>
            <a:r>
              <a:rPr lang="en-US" sz="1600" b="0" i="0" dirty="0">
                <a:effectLst/>
                <a:latin typeface="Times New Roman" panose="02020603050405020304" pitchFamily="18" charset="0"/>
                <a:cs typeface="Times New Roman" panose="02020603050405020304" pitchFamily="18" charset="0"/>
              </a:rPr>
              <a:t>as well as between percentage improvements on HRSD17 and </a:t>
            </a:r>
            <a:r>
              <a:rPr lang="en-US" sz="1600" b="0" i="0" dirty="0" err="1">
                <a:effectLst/>
                <a:latin typeface="Times New Roman" panose="02020603050405020304" pitchFamily="18" charset="0"/>
                <a:cs typeface="Times New Roman" panose="02020603050405020304" pitchFamily="18" charset="0"/>
              </a:rPr>
              <a:t>rACC</a:t>
            </a:r>
            <a:r>
              <a:rPr lang="en-US" sz="1600" b="0" i="0" dirty="0">
                <a:effectLst/>
                <a:latin typeface="Times New Roman" panose="02020603050405020304" pitchFamily="18" charset="0"/>
                <a:cs typeface="Times New Roman" panose="02020603050405020304" pitchFamily="18" charset="0"/>
              </a:rPr>
              <a:t> </a:t>
            </a:r>
            <a:r>
              <a:rPr lang="en-US" sz="1600" b="0" i="0" u="sng" dirty="0">
                <a:effectLst/>
                <a:latin typeface="Times New Roman" panose="02020603050405020304" pitchFamily="18" charset="0"/>
                <a:cs typeface="Times New Roman" panose="02020603050405020304" pitchFamily="18" charset="0"/>
              </a:rPr>
              <a:t>(p = .049; r = 0.80; DF = 608)</a:t>
            </a:r>
          </a:p>
          <a:p>
            <a:pPr marL="285750" indent="-285750">
              <a:buFont typeface="Arial" panose="020B0604020202020204" pitchFamily="34" charset="0"/>
              <a:buChar char="•"/>
            </a:pPr>
            <a:endParaRPr lang="en-US" sz="160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b="0" i="0" u="sng" dirty="0">
              <a:effectLst/>
            </a:endParaRPr>
          </a:p>
          <a:p>
            <a:pPr marL="285750" indent="-285750">
              <a:buFont typeface="Arial" panose="020B0604020202020204" pitchFamily="34" charset="0"/>
              <a:buChar char="•"/>
            </a:pPr>
            <a:endParaRPr lang="en-US" sz="1400" u="sng" dirty="0"/>
          </a:p>
          <a:p>
            <a:endParaRPr lang="en-US" sz="1400" dirty="0"/>
          </a:p>
        </p:txBody>
      </p:sp>
      <p:pic>
        <p:nvPicPr>
          <p:cNvPr id="3076" name="Picture 4" descr="Imaging of electroencephalography recording of human">
            <a:extLst>
              <a:ext uri="{FF2B5EF4-FFF2-40B4-BE49-F238E27FC236}">
                <a16:creationId xmlns:a16="http://schemas.microsoft.com/office/drawing/2014/main" id="{CA4E9D6E-CC37-2185-EAFE-6680AE5F0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54" y="96550"/>
            <a:ext cx="3810000" cy="2547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A67A009-015C-825B-90D2-F5FA1DBD8B6A}"/>
              </a:ext>
            </a:extLst>
          </p:cNvPr>
          <p:cNvSpPr txBox="1"/>
          <p:nvPr/>
        </p:nvSpPr>
        <p:spPr>
          <a:xfrm>
            <a:off x="166954" y="2740175"/>
            <a:ext cx="3810000" cy="461665"/>
          </a:xfrm>
          <a:prstGeom prst="rect">
            <a:avLst/>
          </a:prstGeom>
          <a:noFill/>
        </p:spPr>
        <p:txBody>
          <a:bodyPr wrap="square" rtlCol="0">
            <a:spAutoFit/>
          </a:bodyPr>
          <a:lstStyle/>
          <a:p>
            <a:r>
              <a:rPr lang="en-US" sz="1200" b="1" dirty="0"/>
              <a:t>Fig 4: </a:t>
            </a:r>
            <a:r>
              <a:rPr lang="en-US" sz="1200" dirty="0"/>
              <a:t>Example of raw EEG signals from multiple channels.</a:t>
            </a:r>
          </a:p>
        </p:txBody>
      </p:sp>
      <p:pic>
        <p:nvPicPr>
          <p:cNvPr id="9" name="Picture 8">
            <a:extLst>
              <a:ext uri="{FF2B5EF4-FFF2-40B4-BE49-F238E27FC236}">
                <a16:creationId xmlns:a16="http://schemas.microsoft.com/office/drawing/2014/main" id="{025B76FB-5F85-DC29-14F0-ADE35871C9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571" y="3278354"/>
            <a:ext cx="6751871" cy="2572411"/>
          </a:xfrm>
          <a:prstGeom prst="rect">
            <a:avLst/>
          </a:prstGeom>
        </p:spPr>
      </p:pic>
      <p:sp>
        <p:nvSpPr>
          <p:cNvPr id="10" name="TextBox 9">
            <a:extLst>
              <a:ext uri="{FF2B5EF4-FFF2-40B4-BE49-F238E27FC236}">
                <a16:creationId xmlns:a16="http://schemas.microsoft.com/office/drawing/2014/main" id="{DEFEB96B-EA3D-4828-7A95-FADF43B2D17B}"/>
              </a:ext>
            </a:extLst>
          </p:cNvPr>
          <p:cNvSpPr txBox="1"/>
          <p:nvPr/>
        </p:nvSpPr>
        <p:spPr>
          <a:xfrm>
            <a:off x="159967" y="5880029"/>
            <a:ext cx="6751870" cy="830997"/>
          </a:xfrm>
          <a:prstGeom prst="rect">
            <a:avLst/>
          </a:prstGeom>
          <a:noFill/>
        </p:spPr>
        <p:txBody>
          <a:bodyPr wrap="square" rtlCol="0">
            <a:spAutoFit/>
          </a:bodyPr>
          <a:lstStyle/>
          <a:p>
            <a:r>
              <a:rPr lang="en-US" sz="1200" b="1" dirty="0"/>
              <a:t>Fig 5: </a:t>
            </a:r>
            <a:r>
              <a:rPr lang="en-US" sz="1200" dirty="0"/>
              <a:t>The </a:t>
            </a:r>
            <a:r>
              <a:rPr lang="en-US" sz="1200" dirty="0" err="1"/>
              <a:t>rACC</a:t>
            </a:r>
            <a:r>
              <a:rPr lang="en-US" sz="1200" dirty="0"/>
              <a:t> region used to extract resting state theta power using </a:t>
            </a:r>
            <a:r>
              <a:rPr lang="en-US" sz="1200" dirty="0" err="1"/>
              <a:t>eLORETA</a:t>
            </a:r>
            <a:r>
              <a:rPr lang="en-US" sz="1200" dirty="0"/>
              <a:t>. Abbreviation: exact low-resolution brain electromagnetic tomography analysis (</a:t>
            </a:r>
            <a:r>
              <a:rPr lang="en-US" sz="1200" dirty="0" err="1"/>
              <a:t>Arns</a:t>
            </a:r>
            <a:r>
              <a:rPr lang="en-US" sz="1200" dirty="0"/>
              <a:t>, 2015). </a:t>
            </a:r>
            <a:r>
              <a:rPr lang="en-US" sz="1200" dirty="0" err="1">
                <a:effectLst/>
                <a:latin typeface="Times New Roman" panose="02020603050405020304" pitchFamily="18" charset="0"/>
                <a:cs typeface="Times New Roman" panose="02020603050405020304" pitchFamily="18" charset="0"/>
              </a:rPr>
              <a:t>rACC</a:t>
            </a:r>
            <a:r>
              <a:rPr lang="en-US" sz="1200" dirty="0">
                <a:effectLst/>
                <a:latin typeface="Times New Roman" panose="02020603050405020304" pitchFamily="18" charset="0"/>
                <a:cs typeface="Times New Roman" panose="02020603050405020304" pitchFamily="18" charset="0"/>
              </a:rPr>
              <a:t>; using the voxels reported by </a:t>
            </a:r>
            <a:r>
              <a:rPr lang="en-US" sz="1200" dirty="0" err="1">
                <a:effectLst/>
                <a:latin typeface="Times New Roman" panose="02020603050405020304" pitchFamily="18" charset="0"/>
                <a:cs typeface="Times New Roman" panose="02020603050405020304" pitchFamily="18" charset="0"/>
              </a:rPr>
              <a:t>Pizzagalli</a:t>
            </a:r>
            <a:r>
              <a:rPr lang="en-US" sz="1200" dirty="0">
                <a:effectLst/>
                <a:latin typeface="Times New Roman" panose="02020603050405020304" pitchFamily="18" charset="0"/>
                <a:cs typeface="Times New Roman" panose="02020603050405020304" pitchFamily="18" charset="0"/>
              </a:rPr>
              <a:t> and colleagues (</a:t>
            </a:r>
            <a:r>
              <a:rPr lang="en-US" sz="1200" dirty="0" err="1">
                <a:effectLst/>
                <a:latin typeface="Times New Roman" panose="02020603050405020304" pitchFamily="18" charset="0"/>
                <a:cs typeface="Times New Roman" panose="02020603050405020304" pitchFamily="18" charset="0"/>
              </a:rPr>
              <a:t>Pizzagalli</a:t>
            </a:r>
            <a:r>
              <a:rPr lang="en-US" sz="1200" dirty="0">
                <a:effectLst/>
                <a:latin typeface="Times New Roman" panose="02020603050405020304" pitchFamily="18" charset="0"/>
                <a:cs typeface="Times New Roman" panose="02020603050405020304" pitchFamily="18" charset="0"/>
              </a:rPr>
              <a:t> et al., 2001) </a:t>
            </a:r>
            <a:endParaRPr lang="en-US" sz="1200" dirty="0">
              <a:latin typeface="Times New Roman" panose="02020603050405020304" pitchFamily="18" charset="0"/>
              <a:cs typeface="Times New Roman" panose="02020603050405020304" pitchFamily="18" charset="0"/>
            </a:endParaRPr>
          </a:p>
          <a:p>
            <a:endParaRPr lang="en-US" sz="1200" dirty="0"/>
          </a:p>
        </p:txBody>
      </p:sp>
      <p:sp>
        <p:nvSpPr>
          <p:cNvPr id="13" name="TextBox 12">
            <a:extLst>
              <a:ext uri="{FF2B5EF4-FFF2-40B4-BE49-F238E27FC236}">
                <a16:creationId xmlns:a16="http://schemas.microsoft.com/office/drawing/2014/main" id="{AA9EA4C3-2B35-0B7F-D311-A00D7E074670}"/>
              </a:ext>
            </a:extLst>
          </p:cNvPr>
          <p:cNvSpPr txBox="1"/>
          <p:nvPr/>
        </p:nvSpPr>
        <p:spPr>
          <a:xfrm>
            <a:off x="7163013" y="3201840"/>
            <a:ext cx="4599558" cy="1323439"/>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Theta measures were log-transformed before statistical analysis.</a:t>
            </a:r>
          </a:p>
          <a:p>
            <a:r>
              <a:rPr lang="en-US" sz="16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ANOVA was conducted with a within-subject factor site.</a:t>
            </a:r>
          </a:p>
        </p:txBody>
      </p:sp>
    </p:spTree>
    <p:extLst>
      <p:ext uri="{BB962C8B-B14F-4D97-AF65-F5344CB8AC3E}">
        <p14:creationId xmlns:p14="http://schemas.microsoft.com/office/powerpoint/2010/main" val="271879793"/>
      </p:ext>
    </p:extLst>
  </p:cSld>
  <p:clrMapOvr>
    <a:masterClrMapping/>
  </p:clrMapOvr>
  <mc:AlternateContent xmlns:mc="http://schemas.openxmlformats.org/markup-compatibility/2006" xmlns:p14="http://schemas.microsoft.com/office/powerpoint/2010/main">
    <mc:Choice Requires="p14">
      <p:transition spd="slow" p14:dur="2000" advTm="53100"/>
    </mc:Choice>
    <mc:Fallback xmlns="">
      <p:transition spd="slow" advTm="531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I(Artificial Intelligence) concept.">
            <a:extLst>
              <a:ext uri="{FF2B5EF4-FFF2-40B4-BE49-F238E27FC236}">
                <a16:creationId xmlns:a16="http://schemas.microsoft.com/office/drawing/2014/main" id="{995601AD-EDC6-BA5F-6D27-02A6D2422BD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74000"/>
                    </a14:imgEffect>
                    <a14:imgEffect>
                      <a14:brightnessContrast bright="11000" contrast="-74000"/>
                    </a14:imgEffect>
                  </a14:imgLayer>
                </a14:imgProps>
              </a:ext>
              <a:ext uri="{28A0092B-C50C-407E-A947-70E740481C1C}">
                <a14:useLocalDpi xmlns:a14="http://schemas.microsoft.com/office/drawing/2010/main" val="0"/>
              </a:ext>
            </a:extLst>
          </a:blip>
          <a:srcRect/>
          <a:stretch>
            <a:fillRect/>
          </a:stretch>
        </p:blipFill>
        <p:spPr bwMode="auto">
          <a:xfrm>
            <a:off x="0" y="0"/>
            <a:ext cx="1219676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187DF6F-5DDD-0E7D-E09E-46E3BB83E400}"/>
              </a:ext>
            </a:extLst>
          </p:cNvPr>
          <p:cNvSpPr txBox="1"/>
          <p:nvPr/>
        </p:nvSpPr>
        <p:spPr>
          <a:xfrm>
            <a:off x="0" y="520511"/>
            <a:ext cx="12192000" cy="67249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0" i="0" dirty="0">
                <a:effectLst/>
                <a:latin typeface="Times New Roman" panose="02020603050405020304" pitchFamily="18" charset="0"/>
                <a:cs typeface="Times New Roman" panose="02020603050405020304" pitchFamily="18" charset="0"/>
              </a:rPr>
              <a:t>Alexandre </a:t>
            </a:r>
            <a:r>
              <a:rPr lang="en-US" sz="1100" b="0" i="0" dirty="0" err="1">
                <a:effectLst/>
                <a:latin typeface="Times New Roman" panose="02020603050405020304" pitchFamily="18" charset="0"/>
                <a:cs typeface="Times New Roman" panose="02020603050405020304" pitchFamily="18" charset="0"/>
              </a:rPr>
              <a:t>Gramfort</a:t>
            </a:r>
            <a:r>
              <a:rPr lang="en-US" sz="1100" b="0" i="0" dirty="0">
                <a:effectLst/>
                <a:latin typeface="Times New Roman" panose="02020603050405020304" pitchFamily="18" charset="0"/>
                <a:cs typeface="Times New Roman" panose="02020603050405020304" pitchFamily="18" charset="0"/>
              </a:rPr>
              <a:t>, Martin </a:t>
            </a:r>
            <a:r>
              <a:rPr lang="en-US" sz="1100" b="0" i="0" dirty="0" err="1">
                <a:effectLst/>
                <a:latin typeface="Times New Roman" panose="02020603050405020304" pitchFamily="18" charset="0"/>
                <a:cs typeface="Times New Roman" panose="02020603050405020304" pitchFamily="18" charset="0"/>
              </a:rPr>
              <a:t>Luessi</a:t>
            </a:r>
            <a:r>
              <a:rPr lang="en-US" sz="1100" b="0" i="0" dirty="0">
                <a:effectLst/>
                <a:latin typeface="Times New Roman" panose="02020603050405020304" pitchFamily="18" charset="0"/>
                <a:cs typeface="Times New Roman" panose="02020603050405020304" pitchFamily="18" charset="0"/>
              </a:rPr>
              <a:t>, Eric Larson, Denis A. </a:t>
            </a:r>
            <a:r>
              <a:rPr lang="en-US" sz="1100" b="0" i="0" dirty="0" err="1">
                <a:effectLst/>
                <a:latin typeface="Times New Roman" panose="02020603050405020304" pitchFamily="18" charset="0"/>
                <a:cs typeface="Times New Roman" panose="02020603050405020304" pitchFamily="18" charset="0"/>
              </a:rPr>
              <a:t>Engemann</a:t>
            </a:r>
            <a:r>
              <a:rPr lang="en-US" sz="1100" b="0" i="0" dirty="0">
                <a:effectLst/>
                <a:latin typeface="Times New Roman" panose="02020603050405020304" pitchFamily="18" charset="0"/>
                <a:cs typeface="Times New Roman" panose="02020603050405020304" pitchFamily="18" charset="0"/>
              </a:rPr>
              <a:t>, Daniel </a:t>
            </a:r>
            <a:r>
              <a:rPr lang="en-US" sz="1100" b="0" i="0" dirty="0" err="1">
                <a:effectLst/>
                <a:latin typeface="Times New Roman" panose="02020603050405020304" pitchFamily="18" charset="0"/>
                <a:cs typeface="Times New Roman" panose="02020603050405020304" pitchFamily="18" charset="0"/>
              </a:rPr>
              <a:t>Strohmeier</a:t>
            </a:r>
            <a:r>
              <a:rPr lang="en-US" sz="1100" b="0" i="0" dirty="0">
                <a:effectLst/>
                <a:latin typeface="Times New Roman" panose="02020603050405020304" pitchFamily="18" charset="0"/>
                <a:cs typeface="Times New Roman" panose="02020603050405020304" pitchFamily="18" charset="0"/>
              </a:rPr>
              <a:t>, Christian </a:t>
            </a:r>
            <a:r>
              <a:rPr lang="en-US" sz="1100" b="0" i="0" dirty="0" err="1">
                <a:effectLst/>
                <a:latin typeface="Times New Roman" panose="02020603050405020304" pitchFamily="18" charset="0"/>
                <a:cs typeface="Times New Roman" panose="02020603050405020304" pitchFamily="18" charset="0"/>
              </a:rPr>
              <a:t>Brodbeck</a:t>
            </a:r>
            <a:r>
              <a:rPr lang="en-US" sz="1100" b="0" i="0" dirty="0">
                <a:effectLst/>
                <a:latin typeface="Times New Roman" panose="02020603050405020304" pitchFamily="18" charset="0"/>
                <a:cs typeface="Times New Roman" panose="02020603050405020304" pitchFamily="18" charset="0"/>
              </a:rPr>
              <a:t>, Roman </a:t>
            </a:r>
            <a:r>
              <a:rPr lang="en-US" sz="1100" b="0" i="0" dirty="0" err="1">
                <a:effectLst/>
                <a:latin typeface="Times New Roman" panose="02020603050405020304" pitchFamily="18" charset="0"/>
                <a:cs typeface="Times New Roman" panose="02020603050405020304" pitchFamily="18" charset="0"/>
              </a:rPr>
              <a:t>Goj</a:t>
            </a:r>
            <a:r>
              <a:rPr lang="en-US" sz="1100" b="0" i="0" dirty="0">
                <a:effectLst/>
                <a:latin typeface="Times New Roman" panose="02020603050405020304" pitchFamily="18" charset="0"/>
                <a:cs typeface="Times New Roman" panose="02020603050405020304" pitchFamily="18" charset="0"/>
              </a:rPr>
              <a:t>, Mainak Jas, </a:t>
            </a:r>
            <a:r>
              <a:rPr lang="en-US" sz="1100" b="0" i="0" dirty="0" err="1">
                <a:effectLst/>
                <a:latin typeface="Times New Roman" panose="02020603050405020304" pitchFamily="18" charset="0"/>
                <a:cs typeface="Times New Roman" panose="02020603050405020304" pitchFamily="18" charset="0"/>
              </a:rPr>
              <a:t>Teon</a:t>
            </a:r>
            <a:r>
              <a:rPr lang="en-US" sz="1100" b="0" i="0" dirty="0">
                <a:effectLst/>
                <a:latin typeface="Times New Roman" panose="02020603050405020304" pitchFamily="18" charset="0"/>
                <a:cs typeface="Times New Roman" panose="02020603050405020304" pitchFamily="18" charset="0"/>
              </a:rPr>
              <a:t> Brooks, Lauri </a:t>
            </a:r>
            <a:r>
              <a:rPr lang="en-US" sz="1100" b="0" i="0" dirty="0" err="1">
                <a:effectLst/>
                <a:latin typeface="Times New Roman" panose="02020603050405020304" pitchFamily="18" charset="0"/>
                <a:cs typeface="Times New Roman" panose="02020603050405020304" pitchFamily="18" charset="0"/>
              </a:rPr>
              <a:t>Parkkonen</a:t>
            </a:r>
            <a:r>
              <a:rPr lang="en-US" sz="1100" b="0" i="0" dirty="0">
                <a:effectLst/>
                <a:latin typeface="Times New Roman" panose="02020603050405020304" pitchFamily="18" charset="0"/>
                <a:cs typeface="Times New Roman" panose="02020603050405020304" pitchFamily="18" charset="0"/>
              </a:rPr>
              <a:t>, and Matti S. </a:t>
            </a:r>
            <a:r>
              <a:rPr lang="en-US" sz="1100" b="0" i="0" dirty="0" err="1">
                <a:effectLst/>
                <a:latin typeface="Times New Roman" panose="02020603050405020304" pitchFamily="18" charset="0"/>
                <a:cs typeface="Times New Roman" panose="02020603050405020304" pitchFamily="18" charset="0"/>
              </a:rPr>
              <a:t>Hämäläinen</a:t>
            </a:r>
            <a:r>
              <a:rPr lang="en-US" sz="1100" b="0" i="0" dirty="0">
                <a:effectLst/>
                <a:latin typeface="Times New Roman" panose="02020603050405020304" pitchFamily="18" charset="0"/>
                <a:cs typeface="Times New Roman" panose="02020603050405020304" pitchFamily="18" charset="0"/>
              </a:rPr>
              <a:t>. MEG and EEG data analysis with MNE-Python. </a:t>
            </a:r>
            <a:r>
              <a:rPr lang="en-US" sz="1100" b="0" i="1" dirty="0">
                <a:effectLst/>
                <a:latin typeface="Times New Roman" panose="02020603050405020304" pitchFamily="18" charset="0"/>
                <a:cs typeface="Times New Roman" panose="02020603050405020304" pitchFamily="18" charset="0"/>
              </a:rPr>
              <a:t>Frontiers in Neuroscience</a:t>
            </a:r>
            <a:r>
              <a:rPr lang="en-US" sz="1100" b="0" i="0" dirty="0">
                <a:effectLst/>
                <a:latin typeface="Times New Roman" panose="02020603050405020304" pitchFamily="18" charset="0"/>
                <a:cs typeface="Times New Roman" panose="02020603050405020304" pitchFamily="18" charset="0"/>
              </a:rPr>
              <a:t>, 7(267):1–13, 2013. </a:t>
            </a:r>
            <a:r>
              <a:rPr lang="en-US" sz="1100" b="0" i="0" u="none" strike="noStrike" dirty="0">
                <a:effectLst/>
                <a:latin typeface="Times New Roman" panose="02020603050405020304" pitchFamily="18" charset="0"/>
                <a:cs typeface="Times New Roman" panose="02020603050405020304" pitchFamily="18" charset="0"/>
              </a:rPr>
              <a:t>doi:10.3389/fnins.2013.00267</a:t>
            </a:r>
            <a:r>
              <a:rPr lang="en-US" sz="1100" b="0" i="0" dirty="0">
                <a:effectLst/>
                <a:latin typeface="Times New Roman" panose="02020603050405020304" pitchFamily="18" charset="0"/>
                <a:cs typeface="Times New Roman" panose="02020603050405020304" pitchFamily="18" charset="0"/>
              </a:rPr>
              <a:t>.</a:t>
            </a:r>
            <a:br>
              <a:rPr lang="en-US" sz="1100" b="0" i="0" dirty="0">
                <a:effectLst/>
                <a:latin typeface="Times New Roman" panose="02020603050405020304" pitchFamily="18" charset="0"/>
                <a:cs typeface="Times New Roman" panose="02020603050405020304" pitchFamily="18" charset="0"/>
              </a:rPr>
            </a:br>
            <a:br>
              <a:rPr lang="en-US" sz="1100" b="0" i="0" dirty="0">
                <a:effectLst/>
                <a:latin typeface="Times New Roman" panose="02020603050405020304" pitchFamily="18" charset="0"/>
                <a:cs typeface="Times New Roman" panose="02020603050405020304" pitchFamily="18" charset="0"/>
              </a:rPr>
            </a:br>
            <a:r>
              <a:rPr lang="en-US" sz="1100" b="0" i="0" dirty="0">
                <a:effectLst/>
                <a:latin typeface="Times New Roman" panose="02020603050405020304" pitchFamily="18" charset="0"/>
                <a:cs typeface="Times New Roman" panose="02020603050405020304" pitchFamily="18" charset="0"/>
              </a:rPr>
              <a:t>Alexandre </a:t>
            </a:r>
            <a:r>
              <a:rPr lang="en-US" sz="1100" b="0" i="0" dirty="0" err="1">
                <a:effectLst/>
                <a:latin typeface="Times New Roman" panose="02020603050405020304" pitchFamily="18" charset="0"/>
                <a:cs typeface="Times New Roman" panose="02020603050405020304" pitchFamily="18" charset="0"/>
              </a:rPr>
              <a:t>Gramfort</a:t>
            </a:r>
            <a:r>
              <a:rPr lang="en-US" sz="1100" b="0" i="0" dirty="0">
                <a:effectLst/>
                <a:latin typeface="Times New Roman" panose="02020603050405020304" pitchFamily="18" charset="0"/>
                <a:cs typeface="Times New Roman" panose="02020603050405020304" pitchFamily="18" charset="0"/>
              </a:rPr>
              <a:t>, Martin </a:t>
            </a:r>
            <a:r>
              <a:rPr lang="en-US" sz="1100" b="0" i="0" dirty="0" err="1">
                <a:effectLst/>
                <a:latin typeface="Times New Roman" panose="02020603050405020304" pitchFamily="18" charset="0"/>
                <a:cs typeface="Times New Roman" panose="02020603050405020304" pitchFamily="18" charset="0"/>
              </a:rPr>
              <a:t>Luessi</a:t>
            </a:r>
            <a:r>
              <a:rPr lang="en-US" sz="1100" b="0" i="0" dirty="0">
                <a:effectLst/>
                <a:latin typeface="Times New Roman" panose="02020603050405020304" pitchFamily="18" charset="0"/>
                <a:cs typeface="Times New Roman" panose="02020603050405020304" pitchFamily="18" charset="0"/>
              </a:rPr>
              <a:t>, Eric Larson, Denis A. </a:t>
            </a:r>
            <a:r>
              <a:rPr lang="en-US" sz="1100" b="0" i="0" dirty="0" err="1">
                <a:effectLst/>
                <a:latin typeface="Times New Roman" panose="02020603050405020304" pitchFamily="18" charset="0"/>
                <a:cs typeface="Times New Roman" panose="02020603050405020304" pitchFamily="18" charset="0"/>
              </a:rPr>
              <a:t>Engemann</a:t>
            </a:r>
            <a:r>
              <a:rPr lang="en-US" sz="1100" b="0" i="0" dirty="0">
                <a:effectLst/>
                <a:latin typeface="Times New Roman" panose="02020603050405020304" pitchFamily="18" charset="0"/>
                <a:cs typeface="Times New Roman" panose="02020603050405020304" pitchFamily="18" charset="0"/>
              </a:rPr>
              <a:t>, Daniel </a:t>
            </a:r>
            <a:r>
              <a:rPr lang="en-US" sz="1100" b="0" i="0" dirty="0" err="1">
                <a:effectLst/>
                <a:latin typeface="Times New Roman" panose="02020603050405020304" pitchFamily="18" charset="0"/>
                <a:cs typeface="Times New Roman" panose="02020603050405020304" pitchFamily="18" charset="0"/>
              </a:rPr>
              <a:t>Strohmeier</a:t>
            </a:r>
            <a:r>
              <a:rPr lang="en-US" sz="1100" b="0" i="0" dirty="0">
                <a:effectLst/>
                <a:latin typeface="Times New Roman" panose="02020603050405020304" pitchFamily="18" charset="0"/>
                <a:cs typeface="Times New Roman" panose="02020603050405020304" pitchFamily="18" charset="0"/>
              </a:rPr>
              <a:t>, Christian </a:t>
            </a:r>
            <a:r>
              <a:rPr lang="en-US" sz="1100" b="0" i="0" dirty="0" err="1">
                <a:effectLst/>
                <a:latin typeface="Times New Roman" panose="02020603050405020304" pitchFamily="18" charset="0"/>
                <a:cs typeface="Times New Roman" panose="02020603050405020304" pitchFamily="18" charset="0"/>
              </a:rPr>
              <a:t>Brodbeck</a:t>
            </a:r>
            <a:r>
              <a:rPr lang="en-US" sz="1100" b="0" i="0" dirty="0">
                <a:effectLst/>
                <a:latin typeface="Times New Roman" panose="02020603050405020304" pitchFamily="18" charset="0"/>
                <a:cs typeface="Times New Roman" panose="02020603050405020304" pitchFamily="18" charset="0"/>
              </a:rPr>
              <a:t>, Lauri </a:t>
            </a:r>
            <a:r>
              <a:rPr lang="en-US" sz="1100" b="0" i="0" dirty="0" err="1">
                <a:effectLst/>
                <a:latin typeface="Times New Roman" panose="02020603050405020304" pitchFamily="18" charset="0"/>
                <a:cs typeface="Times New Roman" panose="02020603050405020304" pitchFamily="18" charset="0"/>
              </a:rPr>
              <a:t>Parkkonen</a:t>
            </a:r>
            <a:r>
              <a:rPr lang="en-US" sz="1100" b="0" i="0" dirty="0">
                <a:effectLst/>
                <a:latin typeface="Times New Roman" panose="02020603050405020304" pitchFamily="18" charset="0"/>
                <a:cs typeface="Times New Roman" panose="02020603050405020304" pitchFamily="18" charset="0"/>
              </a:rPr>
              <a:t>, and Matti S. </a:t>
            </a:r>
            <a:r>
              <a:rPr lang="en-US" sz="1100" b="0" i="0" dirty="0" err="1">
                <a:effectLst/>
                <a:latin typeface="Times New Roman" panose="02020603050405020304" pitchFamily="18" charset="0"/>
                <a:cs typeface="Times New Roman" panose="02020603050405020304" pitchFamily="18" charset="0"/>
              </a:rPr>
              <a:t>Hämäläinen</a:t>
            </a:r>
            <a:r>
              <a:rPr lang="en-US" sz="1100" b="0" i="0" dirty="0">
                <a:effectLst/>
                <a:latin typeface="Times New Roman" panose="02020603050405020304" pitchFamily="18" charset="0"/>
                <a:cs typeface="Times New Roman" panose="02020603050405020304" pitchFamily="18" charset="0"/>
              </a:rPr>
              <a:t>. MNE software for processing MEG and EEG data. </a:t>
            </a:r>
            <a:r>
              <a:rPr lang="en-US" sz="1100" b="0" i="1" dirty="0" err="1">
                <a:effectLst/>
                <a:latin typeface="Times New Roman" panose="02020603050405020304" pitchFamily="18" charset="0"/>
                <a:cs typeface="Times New Roman" panose="02020603050405020304" pitchFamily="18" charset="0"/>
              </a:rPr>
              <a:t>NeuroImage</a:t>
            </a:r>
            <a:r>
              <a:rPr lang="en-US" sz="1100" b="0" i="0" dirty="0">
                <a:effectLst/>
                <a:latin typeface="Times New Roman" panose="02020603050405020304" pitchFamily="18" charset="0"/>
                <a:cs typeface="Times New Roman" panose="02020603050405020304" pitchFamily="18" charset="0"/>
              </a:rPr>
              <a:t>, 86:446–460, 2014.</a:t>
            </a:r>
            <a:r>
              <a:rPr lang="en-US" sz="1100" b="0" i="0" u="sng" dirty="0">
                <a:effectLst/>
                <a:latin typeface="Times New Roman" panose="02020603050405020304" pitchFamily="18" charset="0"/>
                <a:cs typeface="Times New Roman" panose="02020603050405020304" pitchFamily="18" charset="0"/>
              </a:rPr>
              <a:t> </a:t>
            </a:r>
            <a:r>
              <a:rPr lang="en-US" sz="1100" b="0" i="0" strike="noStrike" dirty="0">
                <a:effectLst/>
                <a:latin typeface="Times New Roman" panose="02020603050405020304" pitchFamily="18" charset="0"/>
                <a:cs typeface="Times New Roman" panose="02020603050405020304" pitchFamily="18" charset="0"/>
              </a:rPr>
              <a:t>doi:10.1016/j.neuroimage.2013.10.027</a:t>
            </a:r>
            <a:r>
              <a:rPr lang="en-US" sz="1100" b="0" i="0" dirty="0">
                <a:effectLst/>
                <a:latin typeface="Times New Roman" panose="02020603050405020304" pitchFamily="18" charset="0"/>
                <a:cs typeface="Times New Roman" panose="02020603050405020304" pitchFamily="18" charset="0"/>
              </a:rPr>
              <a:t>.</a:t>
            </a:r>
          </a:p>
          <a:p>
            <a:endParaRPr lang="en-US" sz="1100" dirty="0">
              <a:latin typeface="Times New Roman" panose="02020603050405020304" pitchFamily="18" charset="0"/>
              <a:cs typeface="Times New Roman" panose="02020603050405020304" pitchFamily="18" charset="0"/>
            </a:endParaRPr>
          </a:p>
          <a:p>
            <a:r>
              <a:rPr lang="en-US" sz="1100" b="0" i="0" dirty="0" err="1">
                <a:effectLst/>
                <a:latin typeface="Times New Roman" panose="02020603050405020304" pitchFamily="18" charset="0"/>
                <a:cs typeface="Times New Roman" panose="02020603050405020304" pitchFamily="18" charset="0"/>
              </a:rPr>
              <a:t>Arns</a:t>
            </a:r>
            <a:r>
              <a:rPr lang="en-US" sz="1100" b="0" i="0" dirty="0">
                <a:effectLst/>
                <a:latin typeface="Times New Roman" panose="02020603050405020304" pitchFamily="18" charset="0"/>
                <a:cs typeface="Times New Roman" panose="02020603050405020304" pitchFamily="18" charset="0"/>
              </a:rPr>
              <a:t>, M., </a:t>
            </a:r>
            <a:r>
              <a:rPr lang="en-US" sz="1100" b="0" i="0" dirty="0" err="1">
                <a:effectLst/>
                <a:latin typeface="Times New Roman" panose="02020603050405020304" pitchFamily="18" charset="0"/>
                <a:cs typeface="Times New Roman" panose="02020603050405020304" pitchFamily="18" charset="0"/>
              </a:rPr>
              <a:t>Etkin</a:t>
            </a:r>
            <a:r>
              <a:rPr lang="en-US" sz="1100" b="0" i="0" dirty="0">
                <a:effectLst/>
                <a:latin typeface="Times New Roman" panose="02020603050405020304" pitchFamily="18" charset="0"/>
                <a:cs typeface="Times New Roman" panose="02020603050405020304" pitchFamily="18" charset="0"/>
              </a:rPr>
              <a:t>, A., </a:t>
            </a:r>
            <a:r>
              <a:rPr lang="en-US" sz="1100" b="0" i="0" dirty="0" err="1">
                <a:effectLst/>
                <a:latin typeface="Times New Roman" panose="02020603050405020304" pitchFamily="18" charset="0"/>
                <a:cs typeface="Times New Roman" panose="02020603050405020304" pitchFamily="18" charset="0"/>
              </a:rPr>
              <a:t>Hegerl</a:t>
            </a:r>
            <a:r>
              <a:rPr lang="en-US" sz="1100" b="0" i="0" dirty="0">
                <a:effectLst/>
                <a:latin typeface="Times New Roman" panose="02020603050405020304" pitchFamily="18" charset="0"/>
                <a:cs typeface="Times New Roman" panose="02020603050405020304" pitchFamily="18" charset="0"/>
              </a:rPr>
              <a:t>, U., Williams, L. M., </a:t>
            </a:r>
            <a:r>
              <a:rPr lang="en-US" sz="1100" b="0" i="0" dirty="0" err="1">
                <a:effectLst/>
                <a:latin typeface="Times New Roman" panose="02020603050405020304" pitchFamily="18" charset="0"/>
                <a:cs typeface="Times New Roman" panose="02020603050405020304" pitchFamily="18" charset="0"/>
              </a:rPr>
              <a:t>DeBattista</a:t>
            </a:r>
            <a:r>
              <a:rPr lang="en-US" sz="1100" b="0" i="0" dirty="0">
                <a:effectLst/>
                <a:latin typeface="Times New Roman" panose="02020603050405020304" pitchFamily="18" charset="0"/>
                <a:cs typeface="Times New Roman" panose="02020603050405020304" pitchFamily="18" charset="0"/>
              </a:rPr>
              <a:t>, C., Palmer, D. M., Fitzgerald, P. B., Harris, A., </a:t>
            </a:r>
            <a:r>
              <a:rPr lang="en-US" sz="1100" b="0" i="0" dirty="0" err="1">
                <a:effectLst/>
                <a:latin typeface="Times New Roman" panose="02020603050405020304" pitchFamily="18" charset="0"/>
                <a:cs typeface="Times New Roman" panose="02020603050405020304" pitchFamily="18" charset="0"/>
              </a:rPr>
              <a:t>deBeuss</a:t>
            </a:r>
            <a:r>
              <a:rPr lang="en-US" sz="1100" b="0" i="0" dirty="0">
                <a:effectLst/>
                <a:latin typeface="Times New Roman" panose="02020603050405020304" pitchFamily="18" charset="0"/>
                <a:cs typeface="Times New Roman" panose="02020603050405020304" pitchFamily="18" charset="0"/>
              </a:rPr>
              <a:t>, R., &amp; Gordon, E. (2015). Frontal and rostral anterior cingulate (</a:t>
            </a:r>
            <a:r>
              <a:rPr lang="en-US" sz="1100" b="0" i="0" dirty="0" err="1">
                <a:effectLst/>
                <a:latin typeface="Times New Roman" panose="02020603050405020304" pitchFamily="18" charset="0"/>
                <a:cs typeface="Times New Roman" panose="02020603050405020304" pitchFamily="18" charset="0"/>
              </a:rPr>
              <a:t>rACC</a:t>
            </a:r>
            <a:r>
              <a:rPr lang="en-US" sz="1100" b="0" i="0" dirty="0">
                <a:effectLst/>
                <a:latin typeface="Times New Roman" panose="02020603050405020304" pitchFamily="18" charset="0"/>
                <a:cs typeface="Times New Roman" panose="02020603050405020304" pitchFamily="18" charset="0"/>
              </a:rPr>
              <a:t>) theta EEG in depression: implications for treatment outcome?. </a:t>
            </a:r>
            <a:r>
              <a:rPr lang="en-US" sz="1100" b="0" i="1" dirty="0">
                <a:effectLst/>
                <a:latin typeface="Times New Roman" panose="02020603050405020304" pitchFamily="18" charset="0"/>
                <a:cs typeface="Times New Roman" panose="02020603050405020304" pitchFamily="18" charset="0"/>
              </a:rPr>
              <a:t>European neuropsychopharmacology : the journal of the European College of Neuropsychopharmacology</a:t>
            </a:r>
            <a:r>
              <a:rPr lang="en-US" sz="1100" b="0" i="0" dirty="0">
                <a:effectLst/>
                <a:latin typeface="Times New Roman" panose="02020603050405020304" pitchFamily="18" charset="0"/>
                <a:cs typeface="Times New Roman" panose="02020603050405020304" pitchFamily="18" charset="0"/>
              </a:rPr>
              <a:t>, </a:t>
            </a:r>
            <a:r>
              <a:rPr lang="en-US" sz="1100" b="0" i="1" dirty="0">
                <a:effectLst/>
                <a:latin typeface="Times New Roman" panose="02020603050405020304" pitchFamily="18" charset="0"/>
                <a:cs typeface="Times New Roman" panose="02020603050405020304" pitchFamily="18" charset="0"/>
              </a:rPr>
              <a:t>25</a:t>
            </a:r>
            <a:r>
              <a:rPr lang="en-US" sz="1100" b="0" i="0" dirty="0">
                <a:effectLst/>
                <a:latin typeface="Times New Roman" panose="02020603050405020304" pitchFamily="18" charset="0"/>
                <a:cs typeface="Times New Roman" panose="02020603050405020304" pitchFamily="18" charset="0"/>
              </a:rPr>
              <a:t>(8), 1190–1200.</a:t>
            </a:r>
          </a:p>
          <a:p>
            <a:endParaRPr lang="en-US" sz="1100" dirty="0">
              <a:latin typeface="Times New Roman" panose="02020603050405020304" pitchFamily="18" charset="0"/>
              <a:cs typeface="Times New Roman" panose="02020603050405020304" pitchFamily="18" charset="0"/>
            </a:endParaRPr>
          </a:p>
          <a:p>
            <a:pPr algn="l"/>
            <a:r>
              <a:rPr lang="en-US" sz="1100" dirty="0" err="1">
                <a:latin typeface="Times New Roman" panose="02020603050405020304" pitchFamily="18" charset="0"/>
                <a:cs typeface="Times New Roman" panose="02020603050405020304" pitchFamily="18" charset="0"/>
              </a:rPr>
              <a:t>C</a:t>
            </a:r>
            <a:r>
              <a:rPr lang="en-US" sz="1100" b="0" i="0" dirty="0" err="1">
                <a:effectLst/>
                <a:latin typeface="Times New Roman" panose="02020603050405020304" pitchFamily="18" charset="0"/>
                <a:cs typeface="Times New Roman" panose="02020603050405020304" pitchFamily="18" charset="0"/>
              </a:rPr>
              <a:t>hesnut</a:t>
            </a:r>
            <a:r>
              <a:rPr lang="en-US" sz="1100" b="0" i="0" dirty="0">
                <a:effectLst/>
                <a:latin typeface="Times New Roman" panose="02020603050405020304" pitchFamily="18" charset="0"/>
                <a:cs typeface="Times New Roman" panose="02020603050405020304" pitchFamily="18" charset="0"/>
              </a:rPr>
              <a:t>, M., </a:t>
            </a:r>
            <a:r>
              <a:rPr lang="en-US" sz="1100" b="0" i="0" dirty="0" err="1">
                <a:effectLst/>
                <a:latin typeface="Times New Roman" panose="02020603050405020304" pitchFamily="18" charset="0"/>
                <a:cs typeface="Times New Roman" panose="02020603050405020304" pitchFamily="18" charset="0"/>
              </a:rPr>
              <a:t>Harati</a:t>
            </a:r>
            <a:r>
              <a:rPr lang="en-US" sz="1100" b="0" i="0" dirty="0">
                <a:effectLst/>
                <a:latin typeface="Times New Roman" panose="02020603050405020304" pitchFamily="18" charset="0"/>
                <a:cs typeface="Times New Roman" panose="02020603050405020304" pitchFamily="18" charset="0"/>
              </a:rPr>
              <a:t>, S., Paredes, P., Khan, Y., </a:t>
            </a:r>
            <a:r>
              <a:rPr lang="en-US" sz="1100" b="0" i="0" dirty="0" err="1">
                <a:effectLst/>
                <a:latin typeface="Times New Roman" panose="02020603050405020304" pitchFamily="18" charset="0"/>
                <a:cs typeface="Times New Roman" panose="02020603050405020304" pitchFamily="18" charset="0"/>
              </a:rPr>
              <a:t>Foudeh</a:t>
            </a:r>
            <a:r>
              <a:rPr lang="en-US" sz="1100" b="0" i="0" dirty="0">
                <a:effectLst/>
                <a:latin typeface="Times New Roman" panose="02020603050405020304" pitchFamily="18" charset="0"/>
                <a:cs typeface="Times New Roman" panose="02020603050405020304" pitchFamily="18" charset="0"/>
              </a:rPr>
              <a:t>, A., Kim, J., Bao, Z., &amp; Williams, L. M. (2021). Stress Markers for Mental States and Biotypes of Depression and Anxiety: A Scoping Review and Preliminary Illustrative Analysis. </a:t>
            </a:r>
            <a:r>
              <a:rPr lang="en-US" sz="1100" b="0" i="1" dirty="0">
                <a:effectLst/>
                <a:latin typeface="Times New Roman" panose="02020603050405020304" pitchFamily="18" charset="0"/>
                <a:cs typeface="Times New Roman" panose="02020603050405020304" pitchFamily="18" charset="0"/>
              </a:rPr>
              <a:t>Chronic stress (Thousand Oaks, Calif.)</a:t>
            </a:r>
            <a:r>
              <a:rPr lang="en-US" sz="1100" b="0" i="0" dirty="0">
                <a:effectLst/>
                <a:latin typeface="Times New Roman" panose="02020603050405020304" pitchFamily="18" charset="0"/>
                <a:cs typeface="Times New Roman" panose="02020603050405020304" pitchFamily="18" charset="0"/>
              </a:rPr>
              <a:t>, </a:t>
            </a:r>
            <a:r>
              <a:rPr lang="en-US" sz="1100" b="0" i="1" dirty="0">
                <a:effectLst/>
                <a:latin typeface="Times New Roman" panose="02020603050405020304" pitchFamily="18" charset="0"/>
                <a:cs typeface="Times New Roman" panose="02020603050405020304" pitchFamily="18" charset="0"/>
              </a:rPr>
              <a:t>5</a:t>
            </a:r>
            <a:r>
              <a:rPr lang="en-US" sz="1100" b="0" i="0" dirty="0">
                <a:effectLst/>
                <a:latin typeface="Times New Roman" panose="02020603050405020304" pitchFamily="18" charset="0"/>
                <a:cs typeface="Times New Roman" panose="02020603050405020304" pitchFamily="18" charset="0"/>
              </a:rPr>
              <a:t>, 24705470211000338. https://</a:t>
            </a:r>
            <a:r>
              <a:rPr lang="en-US" sz="1100" b="0" i="0" dirty="0" err="1">
                <a:effectLst/>
                <a:latin typeface="Times New Roman" panose="02020603050405020304" pitchFamily="18" charset="0"/>
                <a:cs typeface="Times New Roman" panose="02020603050405020304" pitchFamily="18" charset="0"/>
              </a:rPr>
              <a:t>doi.org</a:t>
            </a:r>
            <a:r>
              <a:rPr lang="en-US" sz="1100" b="0" i="0" dirty="0">
                <a:effectLst/>
                <a:latin typeface="Times New Roman" panose="02020603050405020304" pitchFamily="18" charset="0"/>
                <a:cs typeface="Times New Roman" panose="02020603050405020304" pitchFamily="18" charset="0"/>
              </a:rPr>
              <a:t>/10.1177/24705470211000338</a:t>
            </a:r>
          </a:p>
          <a:p>
            <a:pPr algn="l"/>
            <a:br>
              <a:rPr lang="en-US" sz="1100" b="0" i="0" dirty="0">
                <a:effectLst/>
                <a:latin typeface="Times New Roman" panose="02020603050405020304" pitchFamily="18" charset="0"/>
                <a:cs typeface="Times New Roman" panose="02020603050405020304" pitchFamily="18" charset="0"/>
              </a:rPr>
            </a:br>
            <a:r>
              <a:rPr lang="en-US" sz="1100" b="0" i="0" dirty="0">
                <a:effectLst/>
                <a:latin typeface="Times New Roman" panose="02020603050405020304" pitchFamily="18" charset="0"/>
                <a:cs typeface="Times New Roman" panose="02020603050405020304" pitchFamily="18" charset="0"/>
              </a:rPr>
              <a:t>HAMILTON M. (1960). A rating scale for depression. </a:t>
            </a:r>
            <a:r>
              <a:rPr lang="en-US" sz="1100" b="0" i="1" dirty="0">
                <a:effectLst/>
                <a:latin typeface="Times New Roman" panose="02020603050405020304" pitchFamily="18" charset="0"/>
                <a:cs typeface="Times New Roman" panose="02020603050405020304" pitchFamily="18" charset="0"/>
              </a:rPr>
              <a:t>Journal of neurology, neurosurgery, and psychiatry</a:t>
            </a:r>
            <a:r>
              <a:rPr lang="en-US" sz="1100" b="0" i="0" dirty="0">
                <a:effectLst/>
                <a:latin typeface="Times New Roman" panose="02020603050405020304" pitchFamily="18" charset="0"/>
                <a:cs typeface="Times New Roman" panose="02020603050405020304" pitchFamily="18" charset="0"/>
              </a:rPr>
              <a:t>, </a:t>
            </a:r>
            <a:r>
              <a:rPr lang="en-US" sz="1100" b="0" i="1" dirty="0">
                <a:effectLst/>
                <a:latin typeface="Times New Roman" panose="02020603050405020304" pitchFamily="18" charset="0"/>
                <a:cs typeface="Times New Roman" panose="02020603050405020304" pitchFamily="18" charset="0"/>
              </a:rPr>
              <a:t>23</a:t>
            </a:r>
            <a:r>
              <a:rPr lang="en-US" sz="1100" b="0" i="0" dirty="0">
                <a:effectLst/>
                <a:latin typeface="Times New Roman" panose="02020603050405020304" pitchFamily="18" charset="0"/>
                <a:cs typeface="Times New Roman" panose="02020603050405020304" pitchFamily="18" charset="0"/>
              </a:rPr>
              <a:t>(1), 56–62. https://</a:t>
            </a:r>
            <a:r>
              <a:rPr lang="en-US" sz="1100" b="0" i="0" dirty="0" err="1">
                <a:effectLst/>
                <a:latin typeface="Times New Roman" panose="02020603050405020304" pitchFamily="18" charset="0"/>
                <a:cs typeface="Times New Roman" panose="02020603050405020304" pitchFamily="18" charset="0"/>
              </a:rPr>
              <a:t>doi.org</a:t>
            </a:r>
            <a:r>
              <a:rPr lang="en-US" sz="1100" b="0" i="0" dirty="0">
                <a:effectLst/>
                <a:latin typeface="Times New Roman" panose="02020603050405020304" pitchFamily="18" charset="0"/>
                <a:cs typeface="Times New Roman" panose="02020603050405020304" pitchFamily="18" charset="0"/>
              </a:rPr>
              <a:t>/10.1136/jnnp.23.1.56</a:t>
            </a:r>
            <a:endParaRPr lang="en-US" sz="1100" dirty="0">
              <a:latin typeface="Times New Roman" panose="02020603050405020304" pitchFamily="18" charset="0"/>
              <a:cs typeface="Times New Roman" panose="02020603050405020304" pitchFamily="18" charset="0"/>
            </a:endParaRPr>
          </a:p>
          <a:p>
            <a:endParaRPr lang="en-US" sz="1100" b="0" i="0" dirty="0">
              <a:effectLst/>
              <a:latin typeface="Times New Roman" panose="02020603050405020304" pitchFamily="18" charset="0"/>
              <a:cs typeface="Times New Roman" panose="02020603050405020304" pitchFamily="18" charset="0"/>
            </a:endParaRPr>
          </a:p>
          <a:p>
            <a:r>
              <a:rPr lang="en-US" sz="1100" b="0" i="0" dirty="0" err="1">
                <a:effectLst/>
                <a:latin typeface="Times New Roman" panose="02020603050405020304" pitchFamily="18" charset="0"/>
                <a:cs typeface="Times New Roman" panose="02020603050405020304" pitchFamily="18" charset="0"/>
              </a:rPr>
              <a:t>Jaworska</a:t>
            </a:r>
            <a:r>
              <a:rPr lang="en-US" sz="1100" b="0" i="0" dirty="0">
                <a:effectLst/>
                <a:latin typeface="Times New Roman" panose="02020603050405020304" pitchFamily="18" charset="0"/>
                <a:cs typeface="Times New Roman" panose="02020603050405020304" pitchFamily="18" charset="0"/>
              </a:rPr>
              <a:t>, N., </a:t>
            </a:r>
            <a:r>
              <a:rPr lang="en-US" sz="1100" b="0" i="0" dirty="0" err="1">
                <a:effectLst/>
                <a:latin typeface="Times New Roman" panose="02020603050405020304" pitchFamily="18" charset="0"/>
                <a:cs typeface="Times New Roman" panose="02020603050405020304" pitchFamily="18" charset="0"/>
              </a:rPr>
              <a:t>Blier</a:t>
            </a:r>
            <a:r>
              <a:rPr lang="en-US" sz="1100" b="0" i="0" dirty="0">
                <a:effectLst/>
                <a:latin typeface="Times New Roman" panose="02020603050405020304" pitchFamily="18" charset="0"/>
                <a:cs typeface="Times New Roman" panose="02020603050405020304" pitchFamily="18" charset="0"/>
              </a:rPr>
              <a:t>, P., </a:t>
            </a:r>
            <a:r>
              <a:rPr lang="en-US" sz="1100" b="0" i="0" dirty="0" err="1">
                <a:effectLst/>
                <a:latin typeface="Times New Roman" panose="02020603050405020304" pitchFamily="18" charset="0"/>
                <a:cs typeface="Times New Roman" panose="02020603050405020304" pitchFamily="18" charset="0"/>
              </a:rPr>
              <a:t>Fusee</a:t>
            </a:r>
            <a:r>
              <a:rPr lang="en-US" sz="1100" b="0" i="0" dirty="0">
                <a:effectLst/>
                <a:latin typeface="Times New Roman" panose="02020603050405020304" pitchFamily="18" charset="0"/>
                <a:cs typeface="Times New Roman" panose="02020603050405020304" pitchFamily="18" charset="0"/>
              </a:rPr>
              <a:t>, W., &amp; Knott, V. (2012). </a:t>
            </a:r>
            <a:r>
              <a:rPr lang="el-GR" sz="1100" b="0" i="0" dirty="0">
                <a:effectLst/>
                <a:latin typeface="Times New Roman" panose="02020603050405020304" pitchFamily="18" charset="0"/>
                <a:cs typeface="Times New Roman" panose="02020603050405020304" pitchFamily="18" charset="0"/>
              </a:rPr>
              <a:t>α </a:t>
            </a:r>
            <a:r>
              <a:rPr lang="en-US" sz="1100" b="0" i="0" dirty="0">
                <a:effectLst/>
                <a:latin typeface="Times New Roman" panose="02020603050405020304" pitchFamily="18" charset="0"/>
                <a:cs typeface="Times New Roman" panose="02020603050405020304" pitchFamily="18" charset="0"/>
              </a:rPr>
              <a:t>Power, </a:t>
            </a:r>
            <a:r>
              <a:rPr lang="el-GR" sz="1100" b="0" i="0" dirty="0">
                <a:effectLst/>
                <a:latin typeface="Times New Roman" panose="02020603050405020304" pitchFamily="18" charset="0"/>
                <a:cs typeface="Times New Roman" panose="02020603050405020304" pitchFamily="18" charset="0"/>
              </a:rPr>
              <a:t>α </a:t>
            </a:r>
            <a:r>
              <a:rPr lang="en-US" sz="1100" b="0" i="0" dirty="0">
                <a:effectLst/>
                <a:latin typeface="Times New Roman" panose="02020603050405020304" pitchFamily="18" charset="0"/>
                <a:cs typeface="Times New Roman" panose="02020603050405020304" pitchFamily="18" charset="0"/>
              </a:rPr>
              <a:t>asymmetry and anterior cingulate cortex activity in depressed males and females. </a:t>
            </a:r>
            <a:r>
              <a:rPr lang="en-US" sz="1100" b="0" i="1" dirty="0">
                <a:effectLst/>
                <a:latin typeface="Times New Roman" panose="02020603050405020304" pitchFamily="18" charset="0"/>
                <a:cs typeface="Times New Roman" panose="02020603050405020304" pitchFamily="18" charset="0"/>
              </a:rPr>
              <a:t>Journal of    psychiatric research</a:t>
            </a:r>
            <a:r>
              <a:rPr lang="en-US" sz="1100" b="0" i="0" dirty="0">
                <a:effectLst/>
                <a:latin typeface="Times New Roman" panose="02020603050405020304" pitchFamily="18" charset="0"/>
                <a:cs typeface="Times New Roman" panose="02020603050405020304" pitchFamily="18" charset="0"/>
              </a:rPr>
              <a:t>, </a:t>
            </a:r>
            <a:r>
              <a:rPr lang="en-US" sz="1100" b="0" i="1" dirty="0">
                <a:effectLst/>
                <a:latin typeface="Times New Roman" panose="02020603050405020304" pitchFamily="18" charset="0"/>
                <a:cs typeface="Times New Roman" panose="02020603050405020304" pitchFamily="18" charset="0"/>
              </a:rPr>
              <a:t>46</a:t>
            </a:r>
            <a:r>
              <a:rPr lang="en-US" sz="1100" b="0" i="0" dirty="0">
                <a:effectLst/>
                <a:latin typeface="Times New Roman" panose="02020603050405020304" pitchFamily="18" charset="0"/>
                <a:cs typeface="Times New Roman" panose="02020603050405020304" pitchFamily="18" charset="0"/>
              </a:rPr>
              <a:t>(11), 1483–1491. https://doi.org/10.1016/j.jpsychires.2012.08.003</a:t>
            </a:r>
          </a:p>
          <a:p>
            <a:endParaRPr lang="en-US" sz="1100" dirty="0">
              <a:latin typeface="Times New Roman" panose="02020603050405020304" pitchFamily="18" charset="0"/>
              <a:ea typeface="+mn-lt"/>
              <a:cs typeface="Times New Roman" panose="02020603050405020304" pitchFamily="18" charset="0"/>
            </a:endParaRPr>
          </a:p>
          <a:p>
            <a:r>
              <a:rPr lang="en-US" sz="1100" b="0" i="0" dirty="0" err="1">
                <a:effectLst/>
                <a:latin typeface="Times New Roman" panose="02020603050405020304" pitchFamily="18" charset="0"/>
                <a:cs typeface="Times New Roman" panose="02020603050405020304" pitchFamily="18" charset="0"/>
              </a:rPr>
              <a:t>Korb</a:t>
            </a:r>
            <a:r>
              <a:rPr lang="en-US" sz="1100" b="0" i="0" dirty="0">
                <a:effectLst/>
                <a:latin typeface="Times New Roman" panose="02020603050405020304" pitchFamily="18" charset="0"/>
                <a:cs typeface="Times New Roman" panose="02020603050405020304" pitchFamily="18" charset="0"/>
              </a:rPr>
              <a:t>, A. S., Cook, I. A., Hunter, A. M., &amp; </a:t>
            </a:r>
            <a:r>
              <a:rPr lang="en-US" sz="1100" b="0" i="0" dirty="0" err="1">
                <a:effectLst/>
                <a:latin typeface="Times New Roman" panose="02020603050405020304" pitchFamily="18" charset="0"/>
                <a:cs typeface="Times New Roman" panose="02020603050405020304" pitchFamily="18" charset="0"/>
              </a:rPr>
              <a:t>Leuchter</a:t>
            </a:r>
            <a:r>
              <a:rPr lang="en-US" sz="1100" b="0" i="0" dirty="0">
                <a:effectLst/>
                <a:latin typeface="Times New Roman" panose="02020603050405020304" pitchFamily="18" charset="0"/>
                <a:cs typeface="Times New Roman" panose="02020603050405020304" pitchFamily="18" charset="0"/>
              </a:rPr>
              <a:t>, A. F. (2008). Brain electrical source differences between depressed subjects and healthy controls. </a:t>
            </a:r>
            <a:r>
              <a:rPr lang="en-US" sz="1100" b="0" i="1" dirty="0">
                <a:effectLst/>
                <a:latin typeface="Times New Roman" panose="02020603050405020304" pitchFamily="18" charset="0"/>
                <a:cs typeface="Times New Roman" panose="02020603050405020304" pitchFamily="18" charset="0"/>
              </a:rPr>
              <a:t>Brain topography</a:t>
            </a:r>
            <a:r>
              <a:rPr lang="en-US" sz="1100" b="0" i="0" dirty="0">
                <a:effectLst/>
                <a:latin typeface="Times New Roman" panose="02020603050405020304" pitchFamily="18" charset="0"/>
                <a:cs typeface="Times New Roman" panose="02020603050405020304" pitchFamily="18" charset="0"/>
              </a:rPr>
              <a:t>, </a:t>
            </a:r>
            <a:r>
              <a:rPr lang="en-US" sz="1100" b="0" i="1" dirty="0">
                <a:effectLst/>
                <a:latin typeface="Times New Roman" panose="02020603050405020304" pitchFamily="18" charset="0"/>
                <a:cs typeface="Times New Roman" panose="02020603050405020304" pitchFamily="18" charset="0"/>
              </a:rPr>
              <a:t>21</a:t>
            </a:r>
            <a:r>
              <a:rPr lang="en-US" sz="1100" b="0" i="0" dirty="0">
                <a:effectLst/>
                <a:latin typeface="Times New Roman" panose="02020603050405020304" pitchFamily="18" charset="0"/>
                <a:cs typeface="Times New Roman" panose="02020603050405020304" pitchFamily="18" charset="0"/>
              </a:rPr>
              <a:t>(2), 138–146. https://doi.org/10.1007/s10548-008-0070-5</a:t>
            </a:r>
          </a:p>
          <a:p>
            <a:endParaRPr lang="en-US" sz="1100" dirty="0">
              <a:latin typeface="Times New Roman" panose="02020603050405020304" pitchFamily="18" charset="0"/>
              <a:ea typeface="+mn-lt"/>
              <a:cs typeface="Times New Roman" panose="02020603050405020304" pitchFamily="18" charset="0"/>
            </a:endParaRPr>
          </a:p>
          <a:p>
            <a:r>
              <a:rPr lang="en-US" sz="1100" b="0" i="0" dirty="0">
                <a:effectLst/>
                <a:latin typeface="Times New Roman" panose="02020603050405020304" pitchFamily="18" charset="0"/>
                <a:cs typeface="Times New Roman" panose="02020603050405020304" pitchFamily="18" charset="0"/>
              </a:rPr>
              <a:t>Lyon, A., </a:t>
            </a:r>
            <a:r>
              <a:rPr lang="en-US" sz="1100" b="0" i="0" dirty="0" err="1">
                <a:effectLst/>
                <a:latin typeface="Times New Roman" panose="02020603050405020304" pitchFamily="18" charset="0"/>
                <a:cs typeface="Times New Roman" panose="02020603050405020304" pitchFamily="18" charset="0"/>
              </a:rPr>
              <a:t>Mincholé</a:t>
            </a:r>
            <a:r>
              <a:rPr lang="en-US" sz="1100" b="0" i="0" dirty="0">
                <a:effectLst/>
                <a:latin typeface="Times New Roman" panose="02020603050405020304" pitchFamily="18" charset="0"/>
                <a:cs typeface="Times New Roman" panose="02020603050405020304" pitchFamily="18" charset="0"/>
              </a:rPr>
              <a:t>, A., Martínez, J. P., Laguna, P., &amp; Rodriguez, B. (2018). Computational techniques for ECG analysis and interpretation in light of their contribution to medical advances. </a:t>
            </a:r>
            <a:r>
              <a:rPr lang="en-US" sz="1100" b="0" i="1" dirty="0">
                <a:effectLst/>
                <a:latin typeface="Times New Roman" panose="02020603050405020304" pitchFamily="18" charset="0"/>
                <a:cs typeface="Times New Roman" panose="02020603050405020304" pitchFamily="18" charset="0"/>
              </a:rPr>
              <a:t>Journal of the Royal Society, Interface</a:t>
            </a:r>
            <a:r>
              <a:rPr lang="en-US" sz="1100" b="0" i="0" dirty="0">
                <a:effectLst/>
                <a:latin typeface="Times New Roman" panose="02020603050405020304" pitchFamily="18" charset="0"/>
                <a:cs typeface="Times New Roman" panose="02020603050405020304" pitchFamily="18" charset="0"/>
              </a:rPr>
              <a:t>, </a:t>
            </a:r>
            <a:r>
              <a:rPr lang="en-US" sz="1100" b="0" i="1" dirty="0">
                <a:effectLst/>
                <a:latin typeface="Times New Roman" panose="02020603050405020304" pitchFamily="18" charset="0"/>
                <a:cs typeface="Times New Roman" panose="02020603050405020304" pitchFamily="18" charset="0"/>
              </a:rPr>
              <a:t>15</a:t>
            </a:r>
            <a:r>
              <a:rPr lang="en-US" sz="1100" b="0" i="0" dirty="0">
                <a:effectLst/>
                <a:latin typeface="Times New Roman" panose="02020603050405020304" pitchFamily="18" charset="0"/>
                <a:cs typeface="Times New Roman" panose="02020603050405020304" pitchFamily="18" charset="0"/>
              </a:rPr>
              <a:t>(138), 20170821.</a:t>
            </a:r>
            <a:endParaRPr lang="en-US" sz="1100" dirty="0">
              <a:latin typeface="Times New Roman" panose="02020603050405020304" pitchFamily="18" charset="0"/>
              <a:ea typeface="+mn-lt"/>
              <a:cs typeface="Times New Roman" panose="02020603050405020304" pitchFamily="18" charset="0"/>
            </a:endParaRPr>
          </a:p>
          <a:p>
            <a:endParaRPr lang="en-US" sz="1100" dirty="0">
              <a:latin typeface="Times New Roman" panose="02020603050405020304" pitchFamily="18" charset="0"/>
              <a:ea typeface="+mn-lt"/>
              <a:cs typeface="Times New Roman" panose="02020603050405020304" pitchFamily="18" charset="0"/>
            </a:endParaRPr>
          </a:p>
          <a:p>
            <a:r>
              <a:rPr lang="en-US" sz="1100" dirty="0">
                <a:latin typeface="Times New Roman" panose="02020603050405020304" pitchFamily="18" charset="0"/>
                <a:ea typeface="+mn-lt"/>
                <a:cs typeface="Times New Roman" panose="02020603050405020304" pitchFamily="18" charset="0"/>
              </a:rPr>
              <a:t>Pascual-</a:t>
            </a:r>
            <a:r>
              <a:rPr lang="en-US" sz="1100" dirty="0" err="1">
                <a:latin typeface="Times New Roman" panose="02020603050405020304" pitchFamily="18" charset="0"/>
                <a:ea typeface="+mn-lt"/>
                <a:cs typeface="Times New Roman" panose="02020603050405020304" pitchFamily="18" charset="0"/>
              </a:rPr>
              <a:t>Marqui</a:t>
            </a:r>
            <a:r>
              <a:rPr lang="en-US" sz="1100" dirty="0">
                <a:latin typeface="Times New Roman" panose="02020603050405020304" pitchFamily="18" charset="0"/>
                <a:ea typeface="+mn-lt"/>
                <a:cs typeface="Times New Roman" panose="02020603050405020304" pitchFamily="18" charset="0"/>
              </a:rPr>
              <a:t>, R. D., Lehmann, D., </a:t>
            </a:r>
            <a:r>
              <a:rPr lang="en-US" sz="1100" dirty="0" err="1">
                <a:latin typeface="Times New Roman" panose="02020603050405020304" pitchFamily="18" charset="0"/>
                <a:ea typeface="+mn-lt"/>
                <a:cs typeface="Times New Roman" panose="02020603050405020304" pitchFamily="18" charset="0"/>
              </a:rPr>
              <a:t>Koukkou</a:t>
            </a:r>
            <a:r>
              <a:rPr lang="en-US" sz="1100" dirty="0">
                <a:latin typeface="Times New Roman" panose="02020603050405020304" pitchFamily="18" charset="0"/>
                <a:ea typeface="+mn-lt"/>
                <a:cs typeface="Times New Roman" panose="02020603050405020304" pitchFamily="18" charset="0"/>
              </a:rPr>
              <a:t>, M., Kochi, K., Anderer, P., </a:t>
            </a:r>
            <a:r>
              <a:rPr lang="en-US" sz="1100" dirty="0" err="1">
                <a:latin typeface="Times New Roman" panose="02020603050405020304" pitchFamily="18" charset="0"/>
                <a:ea typeface="+mn-lt"/>
                <a:cs typeface="Times New Roman" panose="02020603050405020304" pitchFamily="18" charset="0"/>
              </a:rPr>
              <a:t>Saletu</a:t>
            </a:r>
            <a:r>
              <a:rPr lang="en-US" sz="1100" dirty="0">
                <a:latin typeface="Times New Roman" panose="02020603050405020304" pitchFamily="18" charset="0"/>
                <a:ea typeface="+mn-lt"/>
                <a:cs typeface="Times New Roman" panose="02020603050405020304" pitchFamily="18" charset="0"/>
              </a:rPr>
              <a:t>, B., Tanaka, H., Hirata, K., John, E. R., </a:t>
            </a:r>
            <a:r>
              <a:rPr lang="en-US" sz="1100" dirty="0" err="1">
                <a:latin typeface="Times New Roman" panose="02020603050405020304" pitchFamily="18" charset="0"/>
                <a:ea typeface="+mn-lt"/>
                <a:cs typeface="Times New Roman" panose="02020603050405020304" pitchFamily="18" charset="0"/>
              </a:rPr>
              <a:t>Prichep</a:t>
            </a:r>
            <a:r>
              <a:rPr lang="en-US" sz="1100" dirty="0">
                <a:latin typeface="Times New Roman" panose="02020603050405020304" pitchFamily="18" charset="0"/>
                <a:ea typeface="+mn-lt"/>
                <a:cs typeface="Times New Roman" panose="02020603050405020304" pitchFamily="18" charset="0"/>
              </a:rPr>
              <a:t>, L., Biscay-Lirio, R., &amp; Kinoshita, T. (2011). Assessing interactions in the brain with exact low-resolution electromagnetic tomography. </a:t>
            </a:r>
            <a:r>
              <a:rPr lang="en-US" sz="1100" i="1" dirty="0">
                <a:latin typeface="Times New Roman" panose="02020603050405020304" pitchFamily="18" charset="0"/>
                <a:ea typeface="+mn-lt"/>
                <a:cs typeface="Times New Roman" panose="02020603050405020304" pitchFamily="18" charset="0"/>
              </a:rPr>
              <a:t>Philosophical transactions. Series A, Mathematical, physical, and engineering sciences</a:t>
            </a:r>
            <a:r>
              <a:rPr lang="en-US" sz="1100" dirty="0">
                <a:latin typeface="Times New Roman" panose="02020603050405020304" pitchFamily="18" charset="0"/>
                <a:ea typeface="+mn-lt"/>
                <a:cs typeface="Times New Roman" panose="02020603050405020304" pitchFamily="18" charset="0"/>
              </a:rPr>
              <a:t>, </a:t>
            </a:r>
            <a:r>
              <a:rPr lang="en-US" sz="1100" i="1" dirty="0">
                <a:latin typeface="Times New Roman" panose="02020603050405020304" pitchFamily="18" charset="0"/>
                <a:ea typeface="+mn-lt"/>
                <a:cs typeface="Times New Roman" panose="02020603050405020304" pitchFamily="18" charset="0"/>
              </a:rPr>
              <a:t>369</a:t>
            </a:r>
            <a:r>
              <a:rPr lang="en-US" sz="1100" dirty="0">
                <a:latin typeface="Times New Roman" panose="02020603050405020304" pitchFamily="18" charset="0"/>
                <a:ea typeface="+mn-lt"/>
                <a:cs typeface="Times New Roman" panose="02020603050405020304" pitchFamily="18" charset="0"/>
              </a:rPr>
              <a:t>(1952), 3768–3784. https://doi.org/10.1098/rsta.2011.0081</a:t>
            </a:r>
          </a:p>
          <a:p>
            <a:endParaRPr lang="en-US" sz="1100" dirty="0">
              <a:latin typeface="Times New Roman" panose="02020603050405020304" pitchFamily="18" charset="0"/>
              <a:ea typeface="+mn-lt"/>
              <a:cs typeface="Times New Roman" panose="02020603050405020304" pitchFamily="18" charset="0"/>
            </a:endParaRPr>
          </a:p>
          <a:p>
            <a:pPr algn="l"/>
            <a:r>
              <a:rPr lang="en-US" sz="1100" b="0" i="0" dirty="0" err="1">
                <a:effectLst/>
                <a:latin typeface="Times New Roman" panose="02020603050405020304" pitchFamily="18" charset="0"/>
                <a:cs typeface="Times New Roman" panose="02020603050405020304" pitchFamily="18" charset="0"/>
              </a:rPr>
              <a:t>Pizzagalli</a:t>
            </a:r>
            <a:r>
              <a:rPr lang="en-US" sz="1100" b="0" i="0" dirty="0">
                <a:effectLst/>
                <a:latin typeface="Times New Roman" panose="02020603050405020304" pitchFamily="18" charset="0"/>
                <a:cs typeface="Times New Roman" panose="02020603050405020304" pitchFamily="18" charset="0"/>
              </a:rPr>
              <a:t> D. A. (2011). </a:t>
            </a:r>
            <a:r>
              <a:rPr lang="en-US" sz="1100" b="0" i="0" dirty="0" err="1">
                <a:effectLst/>
                <a:latin typeface="Times New Roman" panose="02020603050405020304" pitchFamily="18" charset="0"/>
                <a:cs typeface="Times New Roman" panose="02020603050405020304" pitchFamily="18" charset="0"/>
              </a:rPr>
              <a:t>Frontocingulate</a:t>
            </a:r>
            <a:r>
              <a:rPr lang="en-US" sz="1100" b="0" i="0" dirty="0">
                <a:effectLst/>
                <a:latin typeface="Times New Roman" panose="02020603050405020304" pitchFamily="18" charset="0"/>
                <a:cs typeface="Times New Roman" panose="02020603050405020304" pitchFamily="18" charset="0"/>
              </a:rPr>
              <a:t> dysfunction in depression: toward biomarkers of treatment response. </a:t>
            </a:r>
            <a:r>
              <a:rPr lang="en-US" sz="1100" b="0" i="1" dirty="0">
                <a:effectLst/>
                <a:latin typeface="Times New Roman" panose="02020603050405020304" pitchFamily="18" charset="0"/>
                <a:cs typeface="Times New Roman" panose="02020603050405020304" pitchFamily="18" charset="0"/>
              </a:rPr>
              <a:t>Neuropsychopharmacology : official publication of the American College of Neuropsychopharmacology</a:t>
            </a:r>
            <a:r>
              <a:rPr lang="en-US" sz="1100" b="0" i="0" dirty="0">
                <a:effectLst/>
                <a:latin typeface="Times New Roman" panose="02020603050405020304" pitchFamily="18" charset="0"/>
                <a:cs typeface="Times New Roman" panose="02020603050405020304" pitchFamily="18" charset="0"/>
              </a:rPr>
              <a:t>, </a:t>
            </a:r>
            <a:r>
              <a:rPr lang="en-US" sz="1100" b="0" i="1" dirty="0">
                <a:effectLst/>
                <a:latin typeface="Times New Roman" panose="02020603050405020304" pitchFamily="18" charset="0"/>
                <a:cs typeface="Times New Roman" panose="02020603050405020304" pitchFamily="18" charset="0"/>
              </a:rPr>
              <a:t>36</a:t>
            </a:r>
            <a:r>
              <a:rPr lang="en-US" sz="1100" b="0" i="0" dirty="0">
                <a:effectLst/>
                <a:latin typeface="Times New Roman" panose="02020603050405020304" pitchFamily="18" charset="0"/>
                <a:cs typeface="Times New Roman" panose="02020603050405020304" pitchFamily="18" charset="0"/>
              </a:rPr>
              <a:t>(1), 183–206. https://</a:t>
            </a:r>
            <a:r>
              <a:rPr lang="en-US" sz="1100" b="0" i="0" dirty="0" err="1">
                <a:effectLst/>
                <a:latin typeface="Times New Roman" panose="02020603050405020304" pitchFamily="18" charset="0"/>
                <a:cs typeface="Times New Roman" panose="02020603050405020304" pitchFamily="18" charset="0"/>
              </a:rPr>
              <a:t>doi.org</a:t>
            </a:r>
            <a:r>
              <a:rPr lang="en-US" sz="1100" b="0" i="0" dirty="0">
                <a:effectLst/>
                <a:latin typeface="Times New Roman" panose="02020603050405020304" pitchFamily="18" charset="0"/>
                <a:cs typeface="Times New Roman" panose="02020603050405020304" pitchFamily="18" charset="0"/>
              </a:rPr>
              <a:t>/10.1038/npp.2010.166</a:t>
            </a:r>
          </a:p>
          <a:p>
            <a:pPr algn="l"/>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ea typeface="+mn-lt"/>
                <a:cs typeface="Times New Roman" panose="02020603050405020304" pitchFamily="18" charset="0"/>
              </a:rPr>
              <a:t>Walter, W. G., &amp; Dovey, V. J. (1944). ELECTRO-ENCEPHALOGRAPHY IN CASES OF SUB-CORTICAL TUMOUR. </a:t>
            </a:r>
            <a:r>
              <a:rPr lang="en-US" sz="1100" i="1" dirty="0">
                <a:latin typeface="Times New Roman" panose="02020603050405020304" pitchFamily="18" charset="0"/>
                <a:ea typeface="+mn-lt"/>
                <a:cs typeface="Times New Roman" panose="02020603050405020304" pitchFamily="18" charset="0"/>
              </a:rPr>
              <a:t>Journal of neurology, neurosurgery, and psychiatry</a:t>
            </a:r>
            <a:r>
              <a:rPr lang="en-US" sz="1100" dirty="0">
                <a:latin typeface="Times New Roman" panose="02020603050405020304" pitchFamily="18" charset="0"/>
                <a:ea typeface="+mn-lt"/>
                <a:cs typeface="Times New Roman" panose="02020603050405020304" pitchFamily="18" charset="0"/>
              </a:rPr>
              <a:t>, </a:t>
            </a:r>
            <a:r>
              <a:rPr lang="en-US" sz="1100" i="1" dirty="0">
                <a:latin typeface="Times New Roman" panose="02020603050405020304" pitchFamily="18" charset="0"/>
                <a:ea typeface="+mn-lt"/>
                <a:cs typeface="Times New Roman" panose="02020603050405020304" pitchFamily="18" charset="0"/>
              </a:rPr>
              <a:t>7</a:t>
            </a:r>
            <a:r>
              <a:rPr lang="en-US" sz="1100" dirty="0">
                <a:latin typeface="Times New Roman" panose="02020603050405020304" pitchFamily="18" charset="0"/>
                <a:ea typeface="+mn-lt"/>
                <a:cs typeface="Times New Roman" panose="02020603050405020304" pitchFamily="18" charset="0"/>
              </a:rPr>
              <a:t>(3-4), 57–65. https://doi.org/10.1136/jnnp.7.3-4.57</a:t>
            </a:r>
          </a:p>
          <a:p>
            <a:endParaRPr lang="en-US" sz="1100" dirty="0">
              <a:latin typeface="Times New Roman" panose="02020603050405020304" pitchFamily="18" charset="0"/>
              <a:ea typeface="+mn-lt"/>
              <a:cs typeface="Times New Roman" panose="02020603050405020304" pitchFamily="18" charset="0"/>
            </a:endParaRPr>
          </a:p>
          <a:p>
            <a:r>
              <a:rPr lang="en-US" sz="1100" b="0" i="0" dirty="0">
                <a:effectLst/>
                <a:latin typeface="Times New Roman" panose="02020603050405020304" pitchFamily="18" charset="0"/>
                <a:cs typeface="Times New Roman" panose="02020603050405020304" pitchFamily="18" charset="0"/>
              </a:rPr>
              <a:t>Williams, L. M., Rush, A. J., </a:t>
            </a:r>
            <a:r>
              <a:rPr lang="en-US" sz="1100" b="0" i="0" dirty="0" err="1">
                <a:effectLst/>
                <a:latin typeface="Times New Roman" panose="02020603050405020304" pitchFamily="18" charset="0"/>
                <a:cs typeface="Times New Roman" panose="02020603050405020304" pitchFamily="18" charset="0"/>
              </a:rPr>
              <a:t>Koslow</a:t>
            </a:r>
            <a:r>
              <a:rPr lang="en-US" sz="1100" b="0" i="0" dirty="0">
                <a:effectLst/>
                <a:latin typeface="Times New Roman" panose="02020603050405020304" pitchFamily="18" charset="0"/>
                <a:cs typeface="Times New Roman" panose="02020603050405020304" pitchFamily="18" charset="0"/>
              </a:rPr>
              <a:t>, S. H., Wisniewski, S. R., Cooper, N. J., </a:t>
            </a:r>
            <a:r>
              <a:rPr lang="en-US" sz="1100" b="0" i="0" dirty="0" err="1">
                <a:effectLst/>
                <a:latin typeface="Times New Roman" panose="02020603050405020304" pitchFamily="18" charset="0"/>
                <a:cs typeface="Times New Roman" panose="02020603050405020304" pitchFamily="18" charset="0"/>
              </a:rPr>
              <a:t>Nemeroff</a:t>
            </a:r>
            <a:r>
              <a:rPr lang="en-US" sz="1100" b="0" i="0" dirty="0">
                <a:effectLst/>
                <a:latin typeface="Times New Roman" panose="02020603050405020304" pitchFamily="18" charset="0"/>
                <a:cs typeface="Times New Roman" panose="02020603050405020304" pitchFamily="18" charset="0"/>
              </a:rPr>
              <a:t>, C. B., </a:t>
            </a:r>
            <a:r>
              <a:rPr lang="en-US" sz="1100" b="0" i="0" dirty="0" err="1">
                <a:effectLst/>
                <a:latin typeface="Times New Roman" panose="02020603050405020304" pitchFamily="18" charset="0"/>
                <a:cs typeface="Times New Roman" panose="02020603050405020304" pitchFamily="18" charset="0"/>
              </a:rPr>
              <a:t>Schatzberg</a:t>
            </a:r>
            <a:r>
              <a:rPr lang="en-US" sz="1100" b="0" i="0" dirty="0">
                <a:effectLst/>
                <a:latin typeface="Times New Roman" panose="02020603050405020304" pitchFamily="18" charset="0"/>
                <a:cs typeface="Times New Roman" panose="02020603050405020304" pitchFamily="18" charset="0"/>
              </a:rPr>
              <a:t>, A. F., &amp; Gordon, E. (2011). International Study to Predict Optimized Treatment for Depression (</a:t>
            </a:r>
            <a:r>
              <a:rPr lang="en-US" sz="1100" b="0" i="0" dirty="0" err="1">
                <a:effectLst/>
                <a:latin typeface="Times New Roman" panose="02020603050405020304" pitchFamily="18" charset="0"/>
                <a:cs typeface="Times New Roman" panose="02020603050405020304" pitchFamily="18" charset="0"/>
              </a:rPr>
              <a:t>iSPOT</a:t>
            </a:r>
            <a:r>
              <a:rPr lang="en-US" sz="1100" b="0" i="0" dirty="0">
                <a:effectLst/>
                <a:latin typeface="Times New Roman" panose="02020603050405020304" pitchFamily="18" charset="0"/>
                <a:cs typeface="Times New Roman" panose="02020603050405020304" pitchFamily="18" charset="0"/>
              </a:rPr>
              <a:t>-D), a randomized clinical trial: rationale and protocol. </a:t>
            </a:r>
            <a:r>
              <a:rPr lang="en-US" sz="1100" b="0" i="1" dirty="0">
                <a:effectLst/>
                <a:latin typeface="Times New Roman" panose="02020603050405020304" pitchFamily="18" charset="0"/>
                <a:cs typeface="Times New Roman" panose="02020603050405020304" pitchFamily="18" charset="0"/>
              </a:rPr>
              <a:t>Trials</a:t>
            </a:r>
            <a:r>
              <a:rPr lang="en-US" sz="1100" b="0" i="0" dirty="0">
                <a:effectLst/>
                <a:latin typeface="Times New Roman" panose="02020603050405020304" pitchFamily="18" charset="0"/>
                <a:cs typeface="Times New Roman" panose="02020603050405020304" pitchFamily="18" charset="0"/>
              </a:rPr>
              <a:t>, </a:t>
            </a:r>
            <a:r>
              <a:rPr lang="en-US" sz="1100" b="0" i="1" dirty="0">
                <a:effectLst/>
                <a:latin typeface="Times New Roman" panose="02020603050405020304" pitchFamily="18" charset="0"/>
                <a:cs typeface="Times New Roman" panose="02020603050405020304" pitchFamily="18" charset="0"/>
              </a:rPr>
              <a:t>12</a:t>
            </a:r>
            <a:r>
              <a:rPr lang="en-US" sz="1100" b="0" i="0" dirty="0">
                <a:effectLst/>
                <a:latin typeface="Times New Roman" panose="02020603050405020304" pitchFamily="18" charset="0"/>
                <a:cs typeface="Times New Roman" panose="02020603050405020304" pitchFamily="18" charset="0"/>
              </a:rPr>
              <a:t>, 4. https://doi.org/10.1186/1745-6215-12-4</a:t>
            </a:r>
          </a:p>
          <a:p>
            <a:endParaRPr lang="en-US" sz="1100" dirty="0">
              <a:latin typeface="Times New Roman" panose="02020603050405020304" pitchFamily="18" charset="0"/>
              <a:cs typeface="Times New Roman" panose="02020603050405020304" pitchFamily="18" charset="0"/>
            </a:endParaRPr>
          </a:p>
          <a:p>
            <a:r>
              <a:rPr lang="en-US" sz="1100" b="0" i="0" dirty="0">
                <a:effectLst/>
                <a:latin typeface="Times New Roman" panose="02020603050405020304" pitchFamily="18" charset="0"/>
                <a:cs typeface="Times New Roman" panose="02020603050405020304" pitchFamily="18" charset="0"/>
              </a:rPr>
              <a:t>World Health Organization. Institute of Health Metrics and Evaluation. Global Health Data Exchange (</a:t>
            </a:r>
            <a:r>
              <a:rPr lang="en-US" sz="1100" b="0" i="0" dirty="0" err="1">
                <a:effectLst/>
                <a:latin typeface="Times New Roman" panose="02020603050405020304" pitchFamily="18" charset="0"/>
                <a:cs typeface="Times New Roman" panose="02020603050405020304" pitchFamily="18" charset="0"/>
              </a:rPr>
              <a:t>GHDx</a:t>
            </a:r>
            <a:r>
              <a:rPr lang="en-US" sz="1100" b="0" i="0" dirty="0">
                <a:effectLst/>
                <a:latin typeface="Times New Roman" panose="02020603050405020304" pitchFamily="18" charset="0"/>
                <a:cs typeface="Times New Roman" panose="02020603050405020304" pitchFamily="18" charset="0"/>
              </a:rPr>
              <a:t>).  </a:t>
            </a:r>
            <a:r>
              <a:rPr lang="en-US" sz="1100" b="0" i="0" u="none" strike="noStrike" dirty="0">
                <a:effectLst/>
                <a:latin typeface="Times New Roman" panose="02020603050405020304" pitchFamily="18" charset="0"/>
                <a:cs typeface="Times New Roman" panose="02020603050405020304" pitchFamily="18" charset="0"/>
              </a:rPr>
              <a:t>http://ghdx.healthdata.org/gbd-results-tool?params=gbd-api-2019-permalink/d780dffbe8a381b25e1416884959e88b</a:t>
            </a:r>
            <a:r>
              <a:rPr lang="en-US" sz="1100" b="0" i="0" dirty="0">
                <a:effectLst/>
                <a:latin typeface="Times New Roman" panose="02020603050405020304" pitchFamily="18" charset="0"/>
                <a:cs typeface="Times New Roman" panose="02020603050405020304" pitchFamily="18" charset="0"/>
              </a:rPr>
              <a:t> (Accessed 1 May 2021).</a:t>
            </a:r>
          </a:p>
          <a:p>
            <a:endParaRPr lang="en-US" sz="1200" b="0" i="0" dirty="0">
              <a:effectLst/>
            </a:endParaRPr>
          </a:p>
          <a:p>
            <a:endParaRPr lang="en-US" sz="1200" dirty="0"/>
          </a:p>
        </p:txBody>
      </p:sp>
      <p:sp>
        <p:nvSpPr>
          <p:cNvPr id="3" name="TextBox 2">
            <a:extLst>
              <a:ext uri="{FF2B5EF4-FFF2-40B4-BE49-F238E27FC236}">
                <a16:creationId xmlns:a16="http://schemas.microsoft.com/office/drawing/2014/main" id="{6331277C-55F9-A1D4-6538-3D03A25971A4}"/>
              </a:ext>
            </a:extLst>
          </p:cNvPr>
          <p:cNvSpPr txBox="1"/>
          <p:nvPr/>
        </p:nvSpPr>
        <p:spPr>
          <a:xfrm>
            <a:off x="5216769" y="0"/>
            <a:ext cx="175846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mj-lt"/>
              </a:rPr>
              <a:t>Citations</a:t>
            </a:r>
            <a:r>
              <a:rPr lang="en-US" dirty="0"/>
              <a:t> </a:t>
            </a:r>
          </a:p>
        </p:txBody>
      </p:sp>
    </p:spTree>
    <p:extLst>
      <p:ext uri="{BB962C8B-B14F-4D97-AF65-F5344CB8AC3E}">
        <p14:creationId xmlns:p14="http://schemas.microsoft.com/office/powerpoint/2010/main" val="596167082"/>
      </p:ext>
    </p:extLst>
  </p:cSld>
  <p:clrMapOvr>
    <a:masterClrMapping/>
  </p:clrMapOvr>
  <mc:AlternateContent xmlns:mc="http://schemas.openxmlformats.org/markup-compatibility/2006" xmlns:p14="http://schemas.microsoft.com/office/powerpoint/2010/main">
    <mc:Choice Requires="p14">
      <p:transition spd="slow" p14:dur="2000" advTm="10364"/>
    </mc:Choice>
    <mc:Fallback xmlns="">
      <p:transition spd="slow" advTm="10364"/>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4490</TotalTime>
  <Words>1727</Words>
  <Application>Microsoft Macintosh PowerPoint</Application>
  <PresentationFormat>Widescreen</PresentationFormat>
  <Paragraphs>89</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Georgia</vt:lpstr>
      <vt:lpstr>Times New Roman</vt:lpstr>
      <vt:lpstr>Mesh</vt:lpstr>
      <vt:lpstr>PSYCH 251: Reproducibility Project   Arnes et al (2015): Frontal and rostral anterior cingulate (rACC) theta EEG in depression: Implications  for treatment outcome?  </vt:lpstr>
      <vt:lpstr>PowerPoint Presentation</vt:lpstr>
      <vt:lpstr>Methods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Oscar Daniel Mier</cp:lastModifiedBy>
  <cp:revision>376</cp:revision>
  <dcterms:created xsi:type="dcterms:W3CDTF">2022-10-28T23:00:39Z</dcterms:created>
  <dcterms:modified xsi:type="dcterms:W3CDTF">2022-11-04T22:40:14Z</dcterms:modified>
</cp:coreProperties>
</file>