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1E3D8-9770-4EA1-B3F2-6F811FCC12A7}" v="36" dt="2022-10-28T23:05:26.708"/>
    <p1510:client id="{5159CDB4-7327-4B51-BA5B-74D963F6D689}" v="23" dt="2022-10-29T00:34:46.924"/>
    <p1510:client id="{8A890751-1E3A-4B75-BB0C-23DFE64B3FF3}" v="11" dt="2022-10-30T16:54:20.288"/>
    <p1510:client id="{A2688A35-6DC0-45A6-8753-C0AA2265E63E}" v="52" dt="2022-10-29T00:30:36.579"/>
    <p1510:client id="{C3496E71-5ABA-4565-85A6-FFFB7EB9AE9B}" v="1700" dt="2022-10-30T21:24:05.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5"/>
    <p:restoredTop sz="94719"/>
  </p:normalViewPr>
  <p:slideViewPr>
    <p:cSldViewPr snapToGrid="0">
      <p:cViewPr varScale="1">
        <p:scale>
          <a:sx n="152" d="100"/>
          <a:sy n="152"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7ECE1-2FFD-1144-A8A1-630D8DEC1FAC}" type="datetimeFigureOut">
              <a:rPr lang="en-US" smtClean="0"/>
              <a:t>10/31/22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5F122-BC4C-9C40-944E-0E61D2DD1EDD}" type="slidenum">
              <a:rPr lang="en-US" smtClean="0"/>
              <a:t>‹#›</a:t>
            </a:fld>
            <a:endParaRPr lang="en-US"/>
          </a:p>
        </p:txBody>
      </p:sp>
    </p:spTree>
    <p:extLst>
      <p:ext uri="{BB962C8B-B14F-4D97-AF65-F5344CB8AC3E}">
        <p14:creationId xmlns:p14="http://schemas.microsoft.com/office/powerpoint/2010/main" val="17481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45F122-BC4C-9C40-944E-0E61D2DD1EDD}" type="slidenum">
              <a:rPr lang="en-US" smtClean="0"/>
              <a:t>2</a:t>
            </a:fld>
            <a:endParaRPr lang="en-US"/>
          </a:p>
        </p:txBody>
      </p:sp>
    </p:spTree>
    <p:extLst>
      <p:ext uri="{BB962C8B-B14F-4D97-AF65-F5344CB8AC3E}">
        <p14:creationId xmlns:p14="http://schemas.microsoft.com/office/powerpoint/2010/main" val="2156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Georgia" panose="02040502050405020303" pitchFamily="18" charset="0"/>
              </a:rPr>
              <a:t>Horizontal and vertical eye movement electrodes are placed near the eyes to remove artefacts.  In the original paper, it says eyes closed, but in Williams et al, 2011, it says eyes open. </a:t>
            </a:r>
            <a:endParaRPr lang="en-US" dirty="0"/>
          </a:p>
        </p:txBody>
      </p:sp>
      <p:sp>
        <p:nvSpPr>
          <p:cNvPr id="4" name="Slide Number Placeholder 3"/>
          <p:cNvSpPr>
            <a:spLocks noGrp="1"/>
          </p:cNvSpPr>
          <p:nvPr>
            <p:ph type="sldNum" sz="quarter" idx="5"/>
          </p:nvPr>
        </p:nvSpPr>
        <p:spPr/>
        <p:txBody>
          <a:bodyPr/>
          <a:lstStyle/>
          <a:p>
            <a:fld id="{C145F122-BC4C-9C40-944E-0E61D2DD1EDD}" type="slidenum">
              <a:rPr lang="en-US" smtClean="0"/>
              <a:t>3</a:t>
            </a:fld>
            <a:endParaRPr lang="en-US"/>
          </a:p>
        </p:txBody>
      </p:sp>
    </p:spTree>
    <p:extLst>
      <p:ext uri="{BB962C8B-B14F-4D97-AF65-F5344CB8AC3E}">
        <p14:creationId xmlns:p14="http://schemas.microsoft.com/office/powerpoint/2010/main" val="78502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964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215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5053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7575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27926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317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373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798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9068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12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829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75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9963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445256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751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234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10/31/22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820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10/31/22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5073365"/>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9651" y="4725356"/>
            <a:ext cx="11248646" cy="1282971"/>
          </a:xfrm>
        </p:spPr>
        <p:txBody>
          <a:bodyPr>
            <a:normAutofit fontScale="90000"/>
          </a:bodyPr>
          <a:lstStyle/>
          <a:p>
            <a:pPr>
              <a:lnSpc>
                <a:spcPct val="90000"/>
              </a:lnSpc>
            </a:pPr>
            <a:r>
              <a:rPr lang="en-US" sz="2000" dirty="0">
                <a:ea typeface="+mj-lt"/>
                <a:cs typeface="+mj-lt"/>
              </a:rPr>
              <a:t>PSYCH 251: Reproducibility </a:t>
            </a:r>
            <a:r>
              <a:rPr lang="en-US" sz="2000" dirty="0"/>
              <a:t>Project Progress Check 1</a:t>
            </a:r>
            <a:br>
              <a:rPr lang="en-US" sz="1200" dirty="0"/>
            </a:br>
            <a:endParaRPr lang="en-US" sz="1200" dirty="0">
              <a:cs typeface="Calibri Light"/>
            </a:endParaRPr>
          </a:p>
          <a:p>
            <a:pPr>
              <a:lnSpc>
                <a:spcPct val="90000"/>
              </a:lnSpc>
            </a:pPr>
            <a:r>
              <a:rPr lang="en-US" sz="2800" dirty="0">
                <a:cs typeface="Calibri Light"/>
              </a:rPr>
              <a:t>Arnes et al (2015): </a:t>
            </a:r>
            <a:r>
              <a:rPr lang="en-US" sz="2800" dirty="0">
                <a:ea typeface="+mj-lt"/>
                <a:cs typeface="+mj-lt"/>
              </a:rPr>
              <a:t>Frontal and rostral anterior cingulate (</a:t>
            </a:r>
            <a:r>
              <a:rPr lang="en-US" sz="2800" dirty="0" err="1">
                <a:ea typeface="+mj-lt"/>
                <a:cs typeface="+mj-lt"/>
              </a:rPr>
              <a:t>rACC</a:t>
            </a:r>
            <a:r>
              <a:rPr lang="en-US" sz="2800" dirty="0">
                <a:ea typeface="+mj-lt"/>
                <a:cs typeface="+mj-lt"/>
              </a:rPr>
              <a:t>) theta EEG in depression: Implications</a:t>
            </a:r>
            <a:br>
              <a:rPr lang="en-US" sz="2800" dirty="0">
                <a:ea typeface="+mj-lt"/>
                <a:cs typeface="+mj-lt"/>
              </a:rPr>
            </a:br>
            <a:r>
              <a:rPr lang="en-US" sz="2800" dirty="0">
                <a:ea typeface="+mj-lt"/>
                <a:cs typeface="+mj-lt"/>
              </a:rPr>
              <a:t> for treatment outcome? </a:t>
            </a:r>
            <a:endParaRPr lang="en-US" sz="2800" dirty="0">
              <a:effectLst>
                <a:glow rad="38100">
                  <a:prstClr val="black">
                    <a:lumMod val="65000"/>
                    <a:lumOff val="35000"/>
                    <a:alpha val="50000"/>
                  </a:prstClr>
                </a:glow>
                <a:outerShdw blurRad="28575" dist="31750" dir="13200000" algn="tl" rotWithShape="0">
                  <a:srgbClr val="000000">
                    <a:alpha val="25000"/>
                  </a:srgbClr>
                </a:outerShdw>
              </a:effectLst>
              <a:ea typeface="+mj-lt"/>
              <a:cs typeface="+mj-lt"/>
            </a:endParaRPr>
          </a:p>
          <a:p>
            <a:pPr>
              <a:lnSpc>
                <a:spcPct val="90000"/>
              </a:lnSpc>
            </a:pPr>
            <a:endParaRPr lang="en-US" sz="1200" dirty="0">
              <a:cs typeface="Calibri Light"/>
            </a:endParaRPr>
          </a:p>
        </p:txBody>
      </p:sp>
      <p:sp>
        <p:nvSpPr>
          <p:cNvPr id="3" name="Subtitle 2"/>
          <p:cNvSpPr>
            <a:spLocks noGrp="1"/>
          </p:cNvSpPr>
          <p:nvPr>
            <p:ph type="subTitle" idx="1"/>
          </p:nvPr>
        </p:nvSpPr>
        <p:spPr>
          <a:xfrm>
            <a:off x="6823" y="5732187"/>
            <a:ext cx="10331787" cy="1124579"/>
          </a:xfrm>
        </p:spPr>
        <p:txBody>
          <a:bodyPr vert="horz" lIns="91440" tIns="45720" rIns="91440" bIns="45720" rtlCol="0">
            <a:noAutofit/>
          </a:bodyPr>
          <a:lstStyle/>
          <a:p>
            <a:pPr algn="l">
              <a:lnSpc>
                <a:spcPct val="90000"/>
              </a:lnSpc>
            </a:pPr>
            <a:r>
              <a:rPr lang="en-US" sz="1200" dirty="0">
                <a:latin typeface="Times New Roman"/>
                <a:cs typeface="Calibri"/>
              </a:rPr>
              <a:t>Oscar D. Mier</a:t>
            </a:r>
            <a:endPar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Times New Roman"/>
            </a:endParaRPr>
          </a:p>
          <a:p>
            <a:pPr algn="l">
              <a:lnSpc>
                <a:spcPct val="90000"/>
              </a:lnSpc>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rPr>
              <a:t>M.S. Symbolic Systems Candidate at Stanford University </a:t>
            </a:r>
          </a:p>
          <a:p>
            <a:pPr algn="l">
              <a:lnSpc>
                <a:spcPct val="90000"/>
              </a:lnSpc>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rPr>
              <a:t>M.S. Neuroimaging and Informatics </a:t>
            </a:r>
          </a:p>
          <a:p>
            <a:pPr algn="l">
              <a:lnSpc>
                <a:spcPct val="90000"/>
              </a:lnSpc>
            </a:pPr>
            <a:r>
              <a:rPr lang="en-US" sz="1200" dirty="0">
                <a:effectLst>
                  <a:glow rad="38100">
                    <a:prstClr val="black">
                      <a:lumMod val="50000"/>
                      <a:lumOff val="50000"/>
                      <a:alpha val="20000"/>
                    </a:prstClr>
                  </a:glow>
                  <a:outerShdw blurRad="44450" dist="12700" dir="13860000" algn="tl" rotWithShape="0">
                    <a:srgbClr val="000000">
                      <a:alpha val="20000"/>
                    </a:srgbClr>
                  </a:outerShdw>
                </a:effectLst>
                <a:latin typeface="Times New Roman"/>
                <a:cs typeface="Calibri"/>
              </a:rPr>
              <a:t>B.S. Neuroscience </a:t>
            </a:r>
          </a:p>
        </p:txBody>
      </p:sp>
      <p:sp>
        <p:nvSpPr>
          <p:cNvPr id="4" name="TextBox 3">
            <a:extLst>
              <a:ext uri="{FF2B5EF4-FFF2-40B4-BE49-F238E27FC236}">
                <a16:creationId xmlns:a16="http://schemas.microsoft.com/office/drawing/2014/main" id="{7ABBD212-5710-5D3D-FB32-36E07B5C6A4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pic>
        <p:nvPicPr>
          <p:cNvPr id="6" name="Picture 6" descr="Background pattern&#10;&#10;Description automatically generated">
            <a:extLst>
              <a:ext uri="{FF2B5EF4-FFF2-40B4-BE49-F238E27FC236}">
                <a16:creationId xmlns:a16="http://schemas.microsoft.com/office/drawing/2014/main" id="{24DC3568-B4E4-6107-FE72-E946657C958C}"/>
              </a:ext>
            </a:extLst>
          </p:cNvPr>
          <p:cNvPicPr>
            <a:picLocks noChangeAspect="1"/>
          </p:cNvPicPr>
          <p:nvPr/>
        </p:nvPicPr>
        <p:blipFill>
          <a:blip r:embed="rId3"/>
          <a:stretch>
            <a:fillRect/>
          </a:stretch>
        </p:blipFill>
        <p:spPr>
          <a:xfrm>
            <a:off x="6823" y="1234"/>
            <a:ext cx="12186554" cy="4334327"/>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 name="Picture 3" descr="Grunge Background Free Stock Photo - Public Domain Pictures">
            <a:extLst>
              <a:ext uri="{FF2B5EF4-FFF2-40B4-BE49-F238E27FC236}">
                <a16:creationId xmlns:a16="http://schemas.microsoft.com/office/drawing/2014/main" id="{1906233A-ADE3-FC06-7DAB-406F138794A1}"/>
              </a:ext>
            </a:extLst>
          </p:cNvPr>
          <p:cNvPicPr>
            <a:picLocks noChangeAspect="1"/>
          </p:cNvPicPr>
          <p:nvPr/>
        </p:nvPicPr>
        <p:blipFill>
          <a:blip r:embed="rId4"/>
          <a:stretch>
            <a:fillRect/>
          </a:stretch>
        </p:blipFill>
        <p:spPr>
          <a:xfrm>
            <a:off x="-19334" y="0"/>
            <a:ext cx="12211334" cy="6844350"/>
          </a:xfrm>
          <a:prstGeom prst="rect">
            <a:avLst/>
          </a:prstGeom>
        </p:spPr>
      </p:pic>
      <p:pic>
        <p:nvPicPr>
          <p:cNvPr id="6" name="Picture 6" descr="Diagram&#10;&#10;Description automatically generated">
            <a:extLst>
              <a:ext uri="{FF2B5EF4-FFF2-40B4-BE49-F238E27FC236}">
                <a16:creationId xmlns:a16="http://schemas.microsoft.com/office/drawing/2014/main" id="{7D5B4CE4-89ED-C136-A922-8F94912C2DA2}"/>
              </a:ext>
            </a:extLst>
          </p:cNvPr>
          <p:cNvPicPr>
            <a:picLocks noChangeAspect="1"/>
          </p:cNvPicPr>
          <p:nvPr/>
        </p:nvPicPr>
        <p:blipFill>
          <a:blip r:embed="rId5"/>
          <a:stretch>
            <a:fillRect/>
          </a:stretch>
        </p:blipFill>
        <p:spPr>
          <a:xfrm>
            <a:off x="153492" y="3101259"/>
            <a:ext cx="4176485" cy="2430106"/>
          </a:xfrm>
          <a:prstGeom prst="rect">
            <a:avLst/>
          </a:prstGeom>
        </p:spPr>
      </p:pic>
      <p:pic>
        <p:nvPicPr>
          <p:cNvPr id="7" name="Picture 7" descr="Chart&#10;&#10;Description automatically generated">
            <a:extLst>
              <a:ext uri="{FF2B5EF4-FFF2-40B4-BE49-F238E27FC236}">
                <a16:creationId xmlns:a16="http://schemas.microsoft.com/office/drawing/2014/main" id="{4FCC160F-5852-CD68-41BD-9B80E958D9B7}"/>
              </a:ext>
            </a:extLst>
          </p:cNvPr>
          <p:cNvPicPr>
            <a:picLocks noChangeAspect="1"/>
          </p:cNvPicPr>
          <p:nvPr/>
        </p:nvPicPr>
        <p:blipFill>
          <a:blip r:embed="rId6"/>
          <a:stretch>
            <a:fillRect/>
          </a:stretch>
        </p:blipFill>
        <p:spPr>
          <a:xfrm>
            <a:off x="165683" y="536870"/>
            <a:ext cx="4276271" cy="1665948"/>
          </a:xfrm>
          <a:prstGeom prst="rect">
            <a:avLst/>
          </a:prstGeom>
        </p:spPr>
      </p:pic>
      <p:sp>
        <p:nvSpPr>
          <p:cNvPr id="8" name="TextBox 7">
            <a:extLst>
              <a:ext uri="{FF2B5EF4-FFF2-40B4-BE49-F238E27FC236}">
                <a16:creationId xmlns:a16="http://schemas.microsoft.com/office/drawing/2014/main" id="{04180150-DE84-D6AB-6B8A-94EB32BB98F5}"/>
              </a:ext>
            </a:extLst>
          </p:cNvPr>
          <p:cNvSpPr txBox="1"/>
          <p:nvPr/>
        </p:nvSpPr>
        <p:spPr>
          <a:xfrm>
            <a:off x="141301" y="5531365"/>
            <a:ext cx="4188676"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Fig 2</a:t>
            </a:r>
            <a:r>
              <a:rPr lang="en-US" sz="1200" dirty="0"/>
              <a:t>: The region of interest (ROI) is the rostral Anterior Cingulate Cortex(</a:t>
            </a:r>
            <a:r>
              <a:rPr lang="en-US" sz="1200" dirty="0" err="1"/>
              <a:t>rACC</a:t>
            </a:r>
            <a:r>
              <a:rPr lang="en-US" sz="1200" dirty="0"/>
              <a:t>). Few studies investigating depression found increased theta to be localized within the </a:t>
            </a:r>
            <a:r>
              <a:rPr lang="en-US" sz="1200" dirty="0" err="1"/>
              <a:t>rACC</a:t>
            </a:r>
            <a:r>
              <a:rPr lang="en-US" sz="1200" dirty="0"/>
              <a:t>(</a:t>
            </a:r>
            <a:r>
              <a:rPr lang="en-US" sz="1200" dirty="0" err="1">
                <a:effectLst/>
              </a:rPr>
              <a:t>Jaworska</a:t>
            </a:r>
            <a:r>
              <a:rPr lang="en-US" sz="1200" dirty="0">
                <a:effectLst/>
              </a:rPr>
              <a:t> et al., 2012; </a:t>
            </a:r>
            <a:r>
              <a:rPr lang="en-US" sz="1200" dirty="0" err="1">
                <a:effectLst/>
              </a:rPr>
              <a:t>Korb</a:t>
            </a:r>
            <a:r>
              <a:rPr lang="en-US" sz="1200" dirty="0">
                <a:effectLst/>
              </a:rPr>
              <a:t> et al., 2008). In line with other imaging modalities (fMRI) (</a:t>
            </a:r>
            <a:r>
              <a:rPr lang="en-US" sz="1200" dirty="0" err="1">
                <a:effectLst/>
              </a:rPr>
              <a:t>Pizzagalli</a:t>
            </a:r>
            <a:r>
              <a:rPr lang="en-US" sz="1200" dirty="0">
                <a:effectLst/>
              </a:rPr>
              <a:t> (2011)).</a:t>
            </a:r>
            <a:endParaRPr lang="en-US" sz="1200" dirty="0"/>
          </a:p>
          <a:p>
            <a:endParaRPr lang="en-US" sz="1200" dirty="0"/>
          </a:p>
          <a:p>
            <a:endParaRPr lang="en-US" dirty="0"/>
          </a:p>
        </p:txBody>
      </p:sp>
      <p:sp>
        <p:nvSpPr>
          <p:cNvPr id="9" name="TextBox 8">
            <a:extLst>
              <a:ext uri="{FF2B5EF4-FFF2-40B4-BE49-F238E27FC236}">
                <a16:creationId xmlns:a16="http://schemas.microsoft.com/office/drawing/2014/main" id="{A8CE96C8-1997-86F9-221A-D38D1C21D5FF}"/>
              </a:ext>
            </a:extLst>
          </p:cNvPr>
          <p:cNvSpPr txBox="1"/>
          <p:nvPr/>
        </p:nvSpPr>
        <p:spPr>
          <a:xfrm>
            <a:off x="165683" y="2202818"/>
            <a:ext cx="43158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Fig 1</a:t>
            </a:r>
            <a:r>
              <a:rPr lang="en-US" sz="1200" dirty="0"/>
              <a:t>: Theta Wave. </a:t>
            </a:r>
            <a:r>
              <a:rPr lang="en-US" sz="1200" dirty="0" err="1"/>
              <a:t>MicroVolts</a:t>
            </a:r>
            <a:r>
              <a:rPr lang="en-US" sz="1200" dirty="0"/>
              <a:t> over time graph. Theta wave is 4 – 7 Hz (cycles) per second. (Walter and Dovey, 1944)  </a:t>
            </a:r>
          </a:p>
        </p:txBody>
      </p:sp>
      <p:sp>
        <p:nvSpPr>
          <p:cNvPr id="2" name="TextBox 1">
            <a:extLst>
              <a:ext uri="{FF2B5EF4-FFF2-40B4-BE49-F238E27FC236}">
                <a16:creationId xmlns:a16="http://schemas.microsoft.com/office/drawing/2014/main" id="{7B5ADFA4-8EE9-2817-9E5C-F22EB912DE23}"/>
              </a:ext>
            </a:extLst>
          </p:cNvPr>
          <p:cNvSpPr txBox="1"/>
          <p:nvPr/>
        </p:nvSpPr>
        <p:spPr>
          <a:xfrm>
            <a:off x="4712134" y="-27802"/>
            <a:ext cx="2787066" cy="523220"/>
          </a:xfrm>
          <a:prstGeom prst="rect">
            <a:avLst/>
          </a:prstGeom>
          <a:noFill/>
        </p:spPr>
        <p:txBody>
          <a:bodyPr wrap="square" rtlCol="0">
            <a:spAutoFit/>
          </a:bodyPr>
          <a:lstStyle/>
          <a:p>
            <a:r>
              <a:rPr lang="en-US" sz="2800" dirty="0">
                <a:latin typeface="+mj-lt"/>
              </a:rPr>
              <a:t>Study design</a:t>
            </a:r>
            <a:r>
              <a:rPr lang="en-US" dirty="0"/>
              <a:t> </a:t>
            </a:r>
          </a:p>
        </p:txBody>
      </p:sp>
      <p:sp>
        <p:nvSpPr>
          <p:cNvPr id="11" name="TextBox 10">
            <a:extLst>
              <a:ext uri="{FF2B5EF4-FFF2-40B4-BE49-F238E27FC236}">
                <a16:creationId xmlns:a16="http://schemas.microsoft.com/office/drawing/2014/main" id="{62649245-8467-9E53-FD47-E7EFC96BA570}"/>
              </a:ext>
            </a:extLst>
          </p:cNvPr>
          <p:cNvSpPr txBox="1"/>
          <p:nvPr/>
        </p:nvSpPr>
        <p:spPr>
          <a:xfrm>
            <a:off x="4837558" y="3777039"/>
            <a:ext cx="7479866" cy="1754326"/>
          </a:xfrm>
          <a:prstGeom prst="rect">
            <a:avLst/>
          </a:prstGeom>
          <a:noFill/>
        </p:spPr>
        <p:txBody>
          <a:bodyPr wrap="square">
            <a:spAutoFit/>
          </a:bodyPr>
          <a:lstStyle/>
          <a:p>
            <a:pPr marL="285750" indent="-285750">
              <a:buFont typeface="Arial" panose="020B0604020202020204" pitchFamily="34" charset="0"/>
              <a:buChar char="•"/>
            </a:pPr>
            <a:r>
              <a:rPr lang="en-US" dirty="0"/>
              <a:t>Causal inferences</a:t>
            </a:r>
          </a:p>
          <a:p>
            <a:r>
              <a:rPr lang="en-US" dirty="0"/>
              <a:t>	The </a:t>
            </a:r>
            <a:r>
              <a:rPr lang="en-US" dirty="0" err="1"/>
              <a:t>rACC</a:t>
            </a:r>
            <a:r>
              <a:rPr lang="en-US" dirty="0"/>
              <a:t> is a critical node in the depression network from deep brain stimulation study (</a:t>
            </a:r>
            <a:r>
              <a:rPr lang="en-US" dirty="0" err="1">
                <a:effectLst/>
              </a:rPr>
              <a:t>Mayberg</a:t>
            </a:r>
            <a:r>
              <a:rPr lang="en-US" dirty="0">
                <a:effectLst/>
              </a:rPr>
              <a:t> et al., 2005). </a:t>
            </a:r>
            <a:r>
              <a:rPr lang="en-US" dirty="0"/>
              <a:t>EEG </a:t>
            </a:r>
            <a:r>
              <a:rPr lang="en-US" b="0" i="0" dirty="0">
                <a:effectLst/>
              </a:rPr>
              <a:t>recordings and HSRD17 are each </a:t>
            </a:r>
            <a:r>
              <a:rPr lang="en-US" b="0" i="0" u="sng" dirty="0">
                <a:effectLst/>
              </a:rPr>
              <a:t>based on well-established constructs </a:t>
            </a:r>
            <a:r>
              <a:rPr lang="en-US" b="0" i="0" dirty="0">
                <a:effectLst/>
              </a:rPr>
              <a:t>in the literature (Williams et al., 2011; </a:t>
            </a:r>
            <a:r>
              <a:rPr lang="en-US" b="0" i="0" dirty="0" err="1">
                <a:effectLst/>
              </a:rPr>
              <a:t>haMILTON</a:t>
            </a:r>
            <a:r>
              <a:rPr lang="en-US" b="0" i="0" dirty="0">
                <a:effectLst/>
              </a:rPr>
              <a:t>, 1960)</a:t>
            </a:r>
            <a:endParaRPr lang="en-US" dirty="0"/>
          </a:p>
          <a:p>
            <a:endParaRPr lang="en-US" dirty="0"/>
          </a:p>
        </p:txBody>
      </p:sp>
      <p:sp>
        <p:nvSpPr>
          <p:cNvPr id="12" name="TextBox 11">
            <a:extLst>
              <a:ext uri="{FF2B5EF4-FFF2-40B4-BE49-F238E27FC236}">
                <a16:creationId xmlns:a16="http://schemas.microsoft.com/office/drawing/2014/main" id="{33C78960-4460-4C55-2885-D1DE5494CCCB}"/>
              </a:ext>
            </a:extLst>
          </p:cNvPr>
          <p:cNvSpPr txBox="1"/>
          <p:nvPr/>
        </p:nvSpPr>
        <p:spPr>
          <a:xfrm>
            <a:off x="4909842" y="5568155"/>
            <a:ext cx="72821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Future implications </a:t>
            </a:r>
          </a:p>
          <a:p>
            <a:r>
              <a:rPr lang="en-US" dirty="0"/>
              <a:t>	Remove the trial-and-error process in psychiatry and move towards neuroscience-informed precision medicine.</a:t>
            </a:r>
          </a:p>
        </p:txBody>
      </p:sp>
      <p:sp>
        <p:nvSpPr>
          <p:cNvPr id="14" name="TextBox 13">
            <a:extLst>
              <a:ext uri="{FF2B5EF4-FFF2-40B4-BE49-F238E27FC236}">
                <a16:creationId xmlns:a16="http://schemas.microsoft.com/office/drawing/2014/main" id="{32A9FC35-C812-8822-23B7-5EE482DA3CA4}"/>
              </a:ext>
            </a:extLst>
          </p:cNvPr>
          <p:cNvSpPr txBox="1"/>
          <p:nvPr/>
        </p:nvSpPr>
        <p:spPr>
          <a:xfrm>
            <a:off x="4837558" y="2394627"/>
            <a:ext cx="7229017" cy="923330"/>
          </a:xfrm>
          <a:prstGeom prst="rect">
            <a:avLst/>
          </a:prstGeom>
          <a:noFill/>
        </p:spPr>
        <p:txBody>
          <a:bodyPr wrap="square" rtlCol="0">
            <a:spAutoFit/>
          </a:bodyPr>
          <a:lstStyle/>
          <a:p>
            <a:pPr marL="285750" indent="-285750">
              <a:buFont typeface="Arial" panose="020B0604020202020204" pitchFamily="34" charset="0"/>
              <a:buChar char="•"/>
            </a:pPr>
            <a:r>
              <a:rPr lang="en-US" dirty="0"/>
              <a:t>Hypothesis</a:t>
            </a:r>
          </a:p>
          <a:p>
            <a:pPr lvl="1"/>
            <a:r>
              <a:rPr lang="en-US" dirty="0"/>
              <a:t>phasic (not continuous) theta (</a:t>
            </a:r>
            <a:r>
              <a:rPr lang="en-US" dirty="0" err="1"/>
              <a:t>rACC</a:t>
            </a:r>
            <a:r>
              <a:rPr lang="en-US" dirty="0"/>
              <a:t>) is associated with an improved treatment outcome. </a:t>
            </a:r>
          </a:p>
        </p:txBody>
      </p:sp>
      <p:sp>
        <p:nvSpPr>
          <p:cNvPr id="16" name="TextBox 15">
            <a:extLst>
              <a:ext uri="{FF2B5EF4-FFF2-40B4-BE49-F238E27FC236}">
                <a16:creationId xmlns:a16="http://schemas.microsoft.com/office/drawing/2014/main" id="{B0B5ED8C-CDF2-5545-7ACF-FA4F013DD6DC}"/>
              </a:ext>
            </a:extLst>
          </p:cNvPr>
          <p:cNvSpPr txBox="1"/>
          <p:nvPr/>
        </p:nvSpPr>
        <p:spPr>
          <a:xfrm>
            <a:off x="4809491" y="930039"/>
            <a:ext cx="6281056" cy="1200329"/>
          </a:xfrm>
          <a:prstGeom prst="rect">
            <a:avLst/>
          </a:prstGeom>
          <a:noFill/>
        </p:spPr>
        <p:txBody>
          <a:bodyPr wrap="square">
            <a:spAutoFit/>
          </a:bodyPr>
          <a:lstStyle/>
          <a:p>
            <a:pPr marL="285750" indent="-285750">
              <a:buFont typeface="Arial"/>
              <a:buChar char="•"/>
            </a:pPr>
            <a:r>
              <a:rPr lang="en-US" u="sng" dirty="0"/>
              <a:t>International multi-center</a:t>
            </a:r>
            <a:r>
              <a:rPr lang="en-US" dirty="0"/>
              <a:t> (20 sites) and phase-IV clinical trial. International</a:t>
            </a:r>
            <a:r>
              <a:rPr lang="en-US" dirty="0">
                <a:ea typeface="+mn-lt"/>
                <a:cs typeface="+mn-lt"/>
              </a:rPr>
              <a:t> Study to Predict Optimized Treatment - in Depression (</a:t>
            </a:r>
            <a:r>
              <a:rPr lang="en-US" dirty="0" err="1">
                <a:ea typeface="+mn-lt"/>
                <a:cs typeface="+mn-lt"/>
              </a:rPr>
              <a:t>iSPOT</a:t>
            </a:r>
            <a:r>
              <a:rPr lang="en-US" dirty="0">
                <a:ea typeface="+mn-lt"/>
                <a:cs typeface="+mn-lt"/>
              </a:rPr>
              <a:t>-D) (Williams et al., 2011) </a:t>
            </a:r>
          </a:p>
        </p:txBody>
      </p:sp>
    </p:spTree>
    <p:extLst>
      <p:ext uri="{BB962C8B-B14F-4D97-AF65-F5344CB8AC3E}">
        <p14:creationId xmlns:p14="http://schemas.microsoft.com/office/powerpoint/2010/main" val="222635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Grunge Background Free Stock Photo - Public Domain Pictures">
            <a:extLst>
              <a:ext uri="{FF2B5EF4-FFF2-40B4-BE49-F238E27FC236}">
                <a16:creationId xmlns:a16="http://schemas.microsoft.com/office/drawing/2014/main" id="{F7CD85B8-094D-1D64-E63C-AB624435E8A0}"/>
              </a:ext>
            </a:extLst>
          </p:cNvPr>
          <p:cNvPicPr>
            <a:picLocks noChangeAspect="1"/>
          </p:cNvPicPr>
          <p:nvPr/>
        </p:nvPicPr>
        <p:blipFill>
          <a:blip r:embed="rId3"/>
          <a:stretch>
            <a:fillRect/>
          </a:stretch>
        </p:blipFill>
        <p:spPr>
          <a:xfrm>
            <a:off x="0" y="0"/>
            <a:ext cx="12211334" cy="6844350"/>
          </a:xfrm>
          <a:prstGeom prst="rect">
            <a:avLst/>
          </a:prstGeom>
        </p:spPr>
      </p:pic>
      <p:sp>
        <p:nvSpPr>
          <p:cNvPr id="2" name="Title 1">
            <a:extLst>
              <a:ext uri="{FF2B5EF4-FFF2-40B4-BE49-F238E27FC236}">
                <a16:creationId xmlns:a16="http://schemas.microsoft.com/office/drawing/2014/main" id="{019BC587-43F7-2D23-8ABC-7BE1EE8DDF51}"/>
              </a:ext>
            </a:extLst>
          </p:cNvPr>
          <p:cNvSpPr>
            <a:spLocks noGrp="1"/>
          </p:cNvSpPr>
          <p:nvPr>
            <p:ph type="title"/>
          </p:nvPr>
        </p:nvSpPr>
        <p:spPr>
          <a:xfrm>
            <a:off x="5095576" y="156519"/>
            <a:ext cx="3059884" cy="687859"/>
          </a:xfrm>
        </p:spPr>
        <p:txBody>
          <a:bodyPr>
            <a:normAutofit fontScale="90000"/>
          </a:bodyPr>
          <a:lstStyle/>
          <a:p>
            <a:r>
              <a:rPr lang="en-US" sz="3100" dirty="0">
                <a:solidFill>
                  <a:schemeClr val="tx1"/>
                </a:solidFill>
              </a:rPr>
              <a:t>Methods</a:t>
            </a:r>
            <a:br>
              <a:rPr lang="en-US" sz="3200" dirty="0"/>
            </a:br>
            <a:endParaRPr lang="en-US" dirty="0"/>
          </a:p>
        </p:txBody>
      </p:sp>
      <p:sp>
        <p:nvSpPr>
          <p:cNvPr id="4" name="Content Placeholder 3">
            <a:extLst>
              <a:ext uri="{FF2B5EF4-FFF2-40B4-BE49-F238E27FC236}">
                <a16:creationId xmlns:a16="http://schemas.microsoft.com/office/drawing/2014/main" id="{97857A12-CE21-6D55-DE80-5A594AFDF1CC}"/>
              </a:ext>
            </a:extLst>
          </p:cNvPr>
          <p:cNvSpPr txBox="1">
            <a:spLocks noGrp="1"/>
          </p:cNvSpPr>
          <p:nvPr>
            <p:ph idx="1"/>
          </p:nvPr>
        </p:nvSpPr>
        <p:spPr>
          <a:xfrm>
            <a:off x="0" y="517512"/>
            <a:ext cx="12032672" cy="79744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buNone/>
            </a:pPr>
            <a:endParaRPr lang="en-US" dirty="0"/>
          </a:p>
          <a:p>
            <a:pPr marL="285750" indent="-285750">
              <a:buFont typeface="Arial"/>
              <a:buChar char="•"/>
            </a:pPr>
            <a:r>
              <a:rPr lang="en-US" dirty="0"/>
              <a:t>Participants were </a:t>
            </a:r>
            <a:r>
              <a:rPr lang="en-US" u="sng" dirty="0"/>
              <a:t>randomized</a:t>
            </a:r>
            <a:r>
              <a:rPr lang="en-US" dirty="0"/>
              <a:t> into three treatment groups </a:t>
            </a:r>
            <a:r>
              <a:rPr lang="en-US" dirty="0">
                <a:ea typeface="+mn-lt"/>
                <a:cs typeface="+mn-lt"/>
              </a:rPr>
              <a:t>in a 1:1:1 ratio (Will only focus on two groups for this project)</a:t>
            </a:r>
            <a:r>
              <a:rPr lang="en-US" dirty="0"/>
              <a:t>: </a:t>
            </a:r>
            <a:endParaRPr lang="en-US" dirty="0">
              <a:ea typeface="+mn-lt"/>
              <a:cs typeface="+mn-lt"/>
            </a:endParaRPr>
          </a:p>
          <a:p>
            <a:pPr marL="742950" lvl="1" indent="-285750">
              <a:buFont typeface="Arial"/>
              <a:buChar char="•"/>
            </a:pPr>
            <a:r>
              <a:rPr lang="en-US" sz="2000" dirty="0" err="1">
                <a:ea typeface="+mn-lt"/>
                <a:cs typeface="+mn-lt"/>
              </a:rPr>
              <a:t>Sertaline</a:t>
            </a:r>
            <a:r>
              <a:rPr lang="en-US" sz="2000" dirty="0">
                <a:ea typeface="+mn-lt"/>
                <a:cs typeface="+mn-lt"/>
              </a:rPr>
              <a:t> (</a:t>
            </a:r>
            <a:r>
              <a:rPr lang="en-US" sz="2000" u="sng" dirty="0">
                <a:ea typeface="+mn-lt"/>
                <a:cs typeface="+mn-lt"/>
              </a:rPr>
              <a:t>SSRI</a:t>
            </a:r>
            <a:r>
              <a:rPr lang="en-US" sz="2000" dirty="0">
                <a:ea typeface="+mn-lt"/>
                <a:cs typeface="+mn-lt"/>
              </a:rPr>
              <a:t>):</a:t>
            </a:r>
            <a:r>
              <a:rPr lang="en-US" sz="2000" b="1" dirty="0">
                <a:ea typeface="+mn-lt"/>
                <a:cs typeface="+mn-lt"/>
              </a:rPr>
              <a:t> </a:t>
            </a:r>
            <a:r>
              <a:rPr lang="en-US" sz="2000" dirty="0">
                <a:ea typeface="+mn-lt"/>
                <a:cs typeface="+mn-lt"/>
              </a:rPr>
              <a:t>Selective serotonin reuptake inhibitor.  </a:t>
            </a:r>
          </a:p>
          <a:p>
            <a:pPr lvl="2"/>
            <a:r>
              <a:rPr lang="en-US" sz="2000" dirty="0">
                <a:ea typeface="+mn-lt"/>
                <a:cs typeface="+mn-lt"/>
              </a:rPr>
              <a:t>N = 336 AT BASELINE VISIT. N = 251 AT TIMEPOINT 2 (week-8 visit)</a:t>
            </a:r>
          </a:p>
          <a:p>
            <a:pPr marL="742950" lvl="1" indent="-285750">
              <a:buFont typeface="Arial"/>
              <a:buChar char="•"/>
            </a:pPr>
            <a:r>
              <a:rPr lang="en-US" sz="2000" dirty="0">
                <a:ea typeface="+mn-lt"/>
                <a:cs typeface="+mn-lt"/>
              </a:rPr>
              <a:t>Venlafaxine XR (</a:t>
            </a:r>
            <a:r>
              <a:rPr lang="en-US" sz="2000" u="sng" dirty="0">
                <a:ea typeface="+mn-lt"/>
                <a:cs typeface="+mn-lt"/>
              </a:rPr>
              <a:t>SNRI</a:t>
            </a:r>
            <a:r>
              <a:rPr lang="en-US" sz="2000" dirty="0">
                <a:ea typeface="+mn-lt"/>
                <a:cs typeface="+mn-lt"/>
              </a:rPr>
              <a:t>):</a:t>
            </a:r>
            <a:r>
              <a:rPr lang="en-US" sz="2000" b="1" dirty="0">
                <a:ea typeface="+mn-lt"/>
                <a:cs typeface="+mn-lt"/>
              </a:rPr>
              <a:t> </a:t>
            </a:r>
            <a:r>
              <a:rPr lang="en-US" sz="2000" dirty="0">
                <a:ea typeface="+mn-lt"/>
                <a:cs typeface="+mn-lt"/>
              </a:rPr>
              <a:t>Extended-Release Serotonin-norepinephrine reuptake inhibitor.  </a:t>
            </a:r>
          </a:p>
          <a:p>
            <a:pPr lvl="2"/>
            <a:r>
              <a:rPr lang="en-US" sz="2000" dirty="0">
                <a:ea typeface="+mn-lt"/>
                <a:cs typeface="+mn-lt"/>
              </a:rPr>
              <a:t>N = 336 at baseline visit. N = 235</a:t>
            </a:r>
            <a:endParaRPr lang="en-US" sz="2000" b="1" dirty="0">
              <a:ea typeface="+mn-lt"/>
              <a:cs typeface="+mn-lt"/>
            </a:endParaRPr>
          </a:p>
          <a:p>
            <a:pPr marL="742950" lvl="1" indent="-285750">
              <a:buFont typeface="Arial"/>
              <a:buChar char="•"/>
            </a:pPr>
            <a:endParaRPr lang="en-US" dirty="0">
              <a:ea typeface="+mn-lt"/>
              <a:cs typeface="+mn-lt"/>
            </a:endParaRPr>
          </a:p>
          <a:p>
            <a:pPr marL="285750" indent="-285750">
              <a:buFont typeface="Arial"/>
              <a:buChar char="•"/>
            </a:pPr>
            <a:r>
              <a:rPr lang="en-US" dirty="0">
                <a:ea typeface="+mn-lt"/>
                <a:cs typeface="+mn-lt"/>
              </a:rPr>
              <a:t>Resting-state eyes closed and eyes opened on a 26-channel saline EEG (</a:t>
            </a:r>
            <a:r>
              <a:rPr lang="en-US" dirty="0" err="1">
                <a:ea typeface="+mn-lt"/>
                <a:cs typeface="+mn-lt"/>
              </a:rPr>
              <a:t>Quikcap</a:t>
            </a:r>
            <a:r>
              <a:rPr lang="en-US" dirty="0">
                <a:ea typeface="+mn-lt"/>
                <a:cs typeface="+mn-lt"/>
              </a:rPr>
              <a:t>; </a:t>
            </a:r>
            <a:r>
              <a:rPr lang="en-US" dirty="0" err="1">
                <a:ea typeface="+mn-lt"/>
                <a:cs typeface="+mn-lt"/>
              </a:rPr>
              <a:t>NuAmps</a:t>
            </a:r>
            <a:r>
              <a:rPr lang="en-US" dirty="0">
                <a:ea typeface="+mn-lt"/>
                <a:cs typeface="+mn-lt"/>
              </a:rPr>
              <a:t>) and obtained Hamilton Rating Scale Scores for Depression (HRSD17) at </a:t>
            </a:r>
            <a:r>
              <a:rPr lang="en-US" u="sng" dirty="0">
                <a:ea typeface="+mn-lt"/>
                <a:cs typeface="+mn-lt"/>
              </a:rPr>
              <a:t>two-time points</a:t>
            </a:r>
            <a:r>
              <a:rPr lang="en-US" dirty="0">
                <a:ea typeface="+mn-lt"/>
                <a:cs typeface="+mn-lt"/>
              </a:rPr>
              <a:t> (baseline and week-8 visit).  The HRSD17 was obtained by trained clinicians who have passed inter-rater </a:t>
            </a:r>
            <a:r>
              <a:rPr lang="en-US" u="sng" dirty="0">
                <a:ea typeface="+mn-lt"/>
                <a:cs typeface="+mn-lt"/>
              </a:rPr>
              <a:t>reliability</a:t>
            </a:r>
            <a:r>
              <a:rPr lang="en-US" dirty="0">
                <a:ea typeface="+mn-lt"/>
                <a:cs typeface="+mn-lt"/>
              </a:rPr>
              <a:t> training. </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Source localization of theta wave density with </a:t>
            </a:r>
            <a:r>
              <a:rPr lang="en-US" dirty="0" err="1">
                <a:ea typeface="+mn-lt"/>
                <a:cs typeface="+mn-lt"/>
              </a:rPr>
              <a:t>eLORETA</a:t>
            </a:r>
            <a:r>
              <a:rPr lang="en-US" dirty="0">
                <a:ea typeface="+mn-lt"/>
                <a:cs typeface="+mn-lt"/>
              </a:rPr>
              <a:t> software at the </a:t>
            </a:r>
            <a:r>
              <a:rPr lang="en-US" dirty="0" err="1">
                <a:ea typeface="+mn-lt"/>
                <a:cs typeface="+mn-lt"/>
              </a:rPr>
              <a:t>rACC</a:t>
            </a:r>
            <a:r>
              <a:rPr lang="en-US" dirty="0">
                <a:ea typeface="+mn-lt"/>
                <a:cs typeface="+mn-lt"/>
              </a:rPr>
              <a:t>. </a:t>
            </a:r>
            <a:r>
              <a:rPr lang="en-US" dirty="0" err="1">
                <a:ea typeface="+mn-lt"/>
                <a:cs typeface="+mn-lt"/>
              </a:rPr>
              <a:t>eLORETA</a:t>
            </a:r>
            <a:r>
              <a:rPr lang="en-US" dirty="0">
                <a:ea typeface="+mn-lt"/>
                <a:cs typeface="+mn-lt"/>
              </a:rPr>
              <a:t> was tested under multiple computer-controlled conditions and with human EEG recordings under diverse stimulations conditions to </a:t>
            </a:r>
            <a:r>
              <a:rPr lang="en-US" u="sng" dirty="0">
                <a:ea typeface="+mn-lt"/>
                <a:cs typeface="+mn-lt"/>
              </a:rPr>
              <a:t>validate</a:t>
            </a:r>
            <a:r>
              <a:rPr lang="en-US" dirty="0">
                <a:ea typeface="+mn-lt"/>
                <a:cs typeface="+mn-lt"/>
              </a:rPr>
              <a:t> its source localization method (Pascual et al, 2011).</a:t>
            </a:r>
          </a:p>
          <a:p>
            <a:endParaRPr lang="en-US" dirty="0">
              <a:ea typeface="+mn-lt"/>
              <a:cs typeface="+mn-lt"/>
            </a:endParaRPr>
          </a:p>
          <a:p>
            <a:pPr marL="285750" indent="-285750">
              <a:buFont typeface="Arial"/>
              <a:buChar char="•"/>
            </a:pPr>
            <a:endParaRPr lang="en-US" dirty="0"/>
          </a:p>
          <a:p>
            <a:pPr marL="742950" lvl="1" indent="-285750">
              <a:buFont typeface="Arial"/>
              <a:buChar char="•"/>
            </a:pPr>
            <a:endParaRPr lang="en-US" dirty="0"/>
          </a:p>
          <a:p>
            <a:endParaRPr lang="en-US" dirty="0"/>
          </a:p>
        </p:txBody>
      </p:sp>
    </p:spTree>
    <p:extLst>
      <p:ext uri="{BB962C8B-B14F-4D97-AF65-F5344CB8AC3E}">
        <p14:creationId xmlns:p14="http://schemas.microsoft.com/office/powerpoint/2010/main" val="88573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Grunge Background Free Stock Photo - Public Domain Pictures">
            <a:extLst>
              <a:ext uri="{FF2B5EF4-FFF2-40B4-BE49-F238E27FC236}">
                <a16:creationId xmlns:a16="http://schemas.microsoft.com/office/drawing/2014/main" id="{53ADCB85-A5EA-B8D1-C25C-504153365151}"/>
              </a:ext>
            </a:extLst>
          </p:cNvPr>
          <p:cNvPicPr>
            <a:picLocks noChangeAspect="1"/>
          </p:cNvPicPr>
          <p:nvPr/>
        </p:nvPicPr>
        <p:blipFill>
          <a:blip r:embed="rId2"/>
          <a:stretch>
            <a:fillRect/>
          </a:stretch>
        </p:blipFill>
        <p:spPr>
          <a:xfrm>
            <a:off x="0" y="13650"/>
            <a:ext cx="12211334" cy="6844350"/>
          </a:xfrm>
          <a:prstGeom prst="rect">
            <a:avLst/>
          </a:prstGeom>
        </p:spPr>
      </p:pic>
      <p:sp>
        <p:nvSpPr>
          <p:cNvPr id="2" name="TextBox 1">
            <a:extLst>
              <a:ext uri="{FF2B5EF4-FFF2-40B4-BE49-F238E27FC236}">
                <a16:creationId xmlns:a16="http://schemas.microsoft.com/office/drawing/2014/main" id="{8B0C8475-EC27-C867-4396-D3EC5957DDD3}"/>
              </a:ext>
            </a:extLst>
          </p:cNvPr>
          <p:cNvSpPr txBox="1"/>
          <p:nvPr/>
        </p:nvSpPr>
        <p:spPr>
          <a:xfrm>
            <a:off x="3147464" y="143490"/>
            <a:ext cx="678396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mj-lt"/>
              </a:rPr>
              <a:t>Results and Key Analysis of Interest</a:t>
            </a:r>
            <a:r>
              <a:rPr lang="en-US" sz="2800" b="1" dirty="0">
                <a:latin typeface="+mj-lt"/>
              </a:rPr>
              <a:t> </a:t>
            </a:r>
          </a:p>
        </p:txBody>
      </p:sp>
      <p:sp>
        <p:nvSpPr>
          <p:cNvPr id="4" name="TextBox 3">
            <a:extLst>
              <a:ext uri="{FF2B5EF4-FFF2-40B4-BE49-F238E27FC236}">
                <a16:creationId xmlns:a16="http://schemas.microsoft.com/office/drawing/2014/main" id="{C9BF4FAB-C559-DEDC-991A-D46C1D5A4478}"/>
              </a:ext>
            </a:extLst>
          </p:cNvPr>
          <p:cNvSpPr txBox="1"/>
          <p:nvPr/>
        </p:nvSpPr>
        <p:spPr>
          <a:xfrm>
            <a:off x="500743" y="1023257"/>
            <a:ext cx="11386457" cy="1600438"/>
          </a:xfrm>
          <a:prstGeom prst="rect">
            <a:avLst/>
          </a:prstGeom>
          <a:noFill/>
        </p:spPr>
        <p:txBody>
          <a:bodyPr wrap="square" rtlCol="0">
            <a:spAutoFit/>
          </a:bodyPr>
          <a:lstStyle/>
          <a:p>
            <a:r>
              <a:rPr lang="en-US" sz="1400" b="0" i="0" dirty="0">
                <a:effectLst/>
              </a:rPr>
              <a:t>The primary research outcome is treatment response, defined as a ≥50% decrease from the baseline HRSD</a:t>
            </a:r>
            <a:r>
              <a:rPr lang="en-US" sz="1400" b="0" i="0" baseline="-25000" dirty="0">
                <a:effectLst/>
              </a:rPr>
              <a:t>17</a:t>
            </a:r>
            <a:r>
              <a:rPr lang="en-US" sz="1400" b="0" i="0" dirty="0">
                <a:effectLst/>
              </a:rPr>
              <a:t>. Secondary outcomes include remission, defined as a score of ≤7 on the HRSD</a:t>
            </a:r>
            <a:r>
              <a:rPr lang="en-US" sz="1400" b="0" i="0" baseline="-25000" dirty="0">
                <a:effectLst/>
              </a:rPr>
              <a:t>17</a:t>
            </a:r>
            <a:r>
              <a:rPr lang="en-US" sz="1400" b="0" i="0" dirty="0">
                <a:effectLst/>
              </a:rPr>
              <a:t>.</a:t>
            </a:r>
          </a:p>
          <a:p>
            <a:endParaRPr lang="en-US" sz="1400" dirty="0"/>
          </a:p>
          <a:p>
            <a:r>
              <a:rPr lang="en-US" sz="1400" b="0" i="0" dirty="0">
                <a:effectLst/>
              </a:rPr>
              <a:t>Regression models will be used to assess the predictive effect of each characteristic on outcome.</a:t>
            </a:r>
          </a:p>
          <a:p>
            <a:endParaRPr lang="en-US" sz="1400" dirty="0"/>
          </a:p>
          <a:p>
            <a:r>
              <a:rPr lang="en-US" sz="1400" dirty="0"/>
              <a:t>Remitters vs. non-remitters</a:t>
            </a:r>
          </a:p>
          <a:p>
            <a:r>
              <a:rPr lang="en-US" sz="1400" dirty="0"/>
              <a:t>Responders vs. </a:t>
            </a:r>
            <a:r>
              <a:rPr lang="en-US" sz="1400"/>
              <a:t>non-responders.</a:t>
            </a:r>
            <a:endParaRPr lang="en-US" sz="1400" dirty="0"/>
          </a:p>
        </p:txBody>
      </p:sp>
    </p:spTree>
    <p:extLst>
      <p:ext uri="{BB962C8B-B14F-4D97-AF65-F5344CB8AC3E}">
        <p14:creationId xmlns:p14="http://schemas.microsoft.com/office/powerpoint/2010/main" val="27187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Grunge Background Free Stock Photo - Public Domain Pictures">
            <a:extLst>
              <a:ext uri="{FF2B5EF4-FFF2-40B4-BE49-F238E27FC236}">
                <a16:creationId xmlns:a16="http://schemas.microsoft.com/office/drawing/2014/main" id="{E3A3F01F-38C9-C31F-E7CF-B9E292BBF4B5}"/>
              </a:ext>
            </a:extLst>
          </p:cNvPr>
          <p:cNvPicPr>
            <a:picLocks noChangeAspect="1"/>
          </p:cNvPicPr>
          <p:nvPr/>
        </p:nvPicPr>
        <p:blipFill>
          <a:blip r:embed="rId2"/>
          <a:stretch>
            <a:fillRect/>
          </a:stretch>
        </p:blipFill>
        <p:spPr>
          <a:xfrm>
            <a:off x="-728" y="13331"/>
            <a:ext cx="12211334" cy="6844350"/>
          </a:xfrm>
          <a:prstGeom prst="rect">
            <a:avLst/>
          </a:prstGeom>
        </p:spPr>
      </p:pic>
      <p:sp>
        <p:nvSpPr>
          <p:cNvPr id="2" name="TextBox 1">
            <a:extLst>
              <a:ext uri="{FF2B5EF4-FFF2-40B4-BE49-F238E27FC236}">
                <a16:creationId xmlns:a16="http://schemas.microsoft.com/office/drawing/2014/main" id="{086FBBC3-A3FF-788C-1875-F90DA97BCFDA}"/>
              </a:ext>
            </a:extLst>
          </p:cNvPr>
          <p:cNvSpPr txBox="1"/>
          <p:nvPr/>
        </p:nvSpPr>
        <p:spPr>
          <a:xfrm>
            <a:off x="3810000" y="231463"/>
            <a:ext cx="4572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Analytic Pipeline Progress </a:t>
            </a:r>
          </a:p>
        </p:txBody>
      </p:sp>
    </p:spTree>
    <p:extLst>
      <p:ext uri="{BB962C8B-B14F-4D97-AF65-F5344CB8AC3E}">
        <p14:creationId xmlns:p14="http://schemas.microsoft.com/office/powerpoint/2010/main" val="261617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Grunge Background Free Stock Photo - Public Domain Pictures">
            <a:extLst>
              <a:ext uri="{FF2B5EF4-FFF2-40B4-BE49-F238E27FC236}">
                <a16:creationId xmlns:a16="http://schemas.microsoft.com/office/drawing/2014/main" id="{24E05567-18C0-B266-BC00-A1546256DCFD}"/>
              </a:ext>
            </a:extLst>
          </p:cNvPr>
          <p:cNvPicPr>
            <a:picLocks noChangeAspect="1"/>
          </p:cNvPicPr>
          <p:nvPr/>
        </p:nvPicPr>
        <p:blipFill>
          <a:blip r:embed="rId2"/>
          <a:stretch>
            <a:fillRect/>
          </a:stretch>
        </p:blipFill>
        <p:spPr>
          <a:xfrm>
            <a:off x="98854" y="13650"/>
            <a:ext cx="12211334" cy="6844350"/>
          </a:xfrm>
          <a:prstGeom prst="rect">
            <a:avLst/>
          </a:prstGeom>
        </p:spPr>
      </p:pic>
      <p:sp>
        <p:nvSpPr>
          <p:cNvPr id="2" name="TextBox 1">
            <a:extLst>
              <a:ext uri="{FF2B5EF4-FFF2-40B4-BE49-F238E27FC236}">
                <a16:creationId xmlns:a16="http://schemas.microsoft.com/office/drawing/2014/main" id="{F187DF6F-5DDD-0E7D-E09E-46E3BB83E400}"/>
              </a:ext>
            </a:extLst>
          </p:cNvPr>
          <p:cNvSpPr txBox="1"/>
          <p:nvPr/>
        </p:nvSpPr>
        <p:spPr>
          <a:xfrm>
            <a:off x="347576" y="844791"/>
            <a:ext cx="11378783"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0" i="0" dirty="0">
                <a:effectLst/>
              </a:rPr>
              <a:t>HAMILTON M. (1960). A rating scale for depression. </a:t>
            </a:r>
            <a:r>
              <a:rPr lang="en-US" sz="1200" b="0" i="1" dirty="0">
                <a:effectLst/>
              </a:rPr>
              <a:t>Journal of neurology, neurosurgery, and psychiatry</a:t>
            </a:r>
            <a:r>
              <a:rPr lang="en-US" sz="1200" b="0" i="0" dirty="0">
                <a:effectLst/>
              </a:rPr>
              <a:t>, </a:t>
            </a:r>
            <a:r>
              <a:rPr lang="en-US" sz="1200" b="0" i="1" dirty="0">
                <a:effectLst/>
              </a:rPr>
              <a:t>23</a:t>
            </a:r>
            <a:r>
              <a:rPr lang="en-US" sz="1200" b="0" i="0" dirty="0">
                <a:effectLst/>
              </a:rPr>
              <a:t>(1), 56–62. https://</a:t>
            </a:r>
            <a:r>
              <a:rPr lang="en-US" sz="1200" b="0" i="0" dirty="0" err="1">
                <a:effectLst/>
              </a:rPr>
              <a:t>doi.org</a:t>
            </a:r>
            <a:r>
              <a:rPr lang="en-US" sz="1200" b="0" i="0" dirty="0">
                <a:effectLst/>
              </a:rPr>
              <a:t>/10.1136/jnnp.23.1.56</a:t>
            </a:r>
            <a:endParaRPr lang="en-US" sz="1200" dirty="0"/>
          </a:p>
          <a:p>
            <a:endParaRPr lang="en-US" sz="1200" b="0" i="0" dirty="0">
              <a:effectLst/>
            </a:endParaRPr>
          </a:p>
          <a:p>
            <a:r>
              <a:rPr lang="en-US" sz="1200" b="0" i="0" dirty="0" err="1">
                <a:effectLst/>
              </a:rPr>
              <a:t>Jaworska</a:t>
            </a:r>
            <a:r>
              <a:rPr lang="en-US" sz="1200" b="0" i="0" dirty="0">
                <a:effectLst/>
              </a:rPr>
              <a:t>, N., </a:t>
            </a:r>
            <a:r>
              <a:rPr lang="en-US" sz="1200" b="0" i="0" dirty="0" err="1">
                <a:effectLst/>
              </a:rPr>
              <a:t>Blier</a:t>
            </a:r>
            <a:r>
              <a:rPr lang="en-US" sz="1200" b="0" i="0" dirty="0">
                <a:effectLst/>
              </a:rPr>
              <a:t>, P., </a:t>
            </a:r>
            <a:r>
              <a:rPr lang="en-US" sz="1200" b="0" i="0" dirty="0" err="1">
                <a:effectLst/>
              </a:rPr>
              <a:t>Fusee</a:t>
            </a:r>
            <a:r>
              <a:rPr lang="en-US" sz="1200" b="0" i="0" dirty="0">
                <a:effectLst/>
              </a:rPr>
              <a:t>, W., &amp; Knott, V. (2012). </a:t>
            </a:r>
            <a:r>
              <a:rPr lang="el-GR" sz="1200" b="0" i="0" dirty="0">
                <a:effectLst/>
              </a:rPr>
              <a:t>α </a:t>
            </a:r>
            <a:r>
              <a:rPr lang="en-US" sz="1200" b="0" i="0" dirty="0">
                <a:effectLst/>
              </a:rPr>
              <a:t>Power, </a:t>
            </a:r>
            <a:r>
              <a:rPr lang="el-GR" sz="1200" b="0" i="0" dirty="0">
                <a:effectLst/>
              </a:rPr>
              <a:t>α </a:t>
            </a:r>
            <a:r>
              <a:rPr lang="en-US" sz="1200" b="0" i="0" dirty="0">
                <a:effectLst/>
              </a:rPr>
              <a:t>asymmetry and anterior cingulate cortex activity in depressed males and females. </a:t>
            </a:r>
            <a:r>
              <a:rPr lang="en-US" sz="1200" b="0" i="1" dirty="0">
                <a:effectLst/>
              </a:rPr>
              <a:t>Journal of    psychiatric research</a:t>
            </a:r>
            <a:r>
              <a:rPr lang="en-US" sz="1200" b="0" i="0" dirty="0">
                <a:effectLst/>
              </a:rPr>
              <a:t>, </a:t>
            </a:r>
            <a:r>
              <a:rPr lang="en-US" sz="1200" b="0" i="1" dirty="0">
                <a:effectLst/>
              </a:rPr>
              <a:t>46</a:t>
            </a:r>
            <a:r>
              <a:rPr lang="en-US" sz="1200" b="0" i="0" dirty="0">
                <a:effectLst/>
              </a:rPr>
              <a:t>(11), 1483–1491. https://doi.org/10.1016/j.jpsychires.2012.08.003</a:t>
            </a:r>
          </a:p>
          <a:p>
            <a:endParaRPr lang="en-US" sz="1200" dirty="0">
              <a:ea typeface="+mn-lt"/>
              <a:cs typeface="+mn-lt"/>
            </a:endParaRPr>
          </a:p>
          <a:p>
            <a:r>
              <a:rPr lang="en-US" sz="1200" b="0" i="0" dirty="0" err="1">
                <a:effectLst/>
              </a:rPr>
              <a:t>Korb</a:t>
            </a:r>
            <a:r>
              <a:rPr lang="en-US" sz="1200" b="0" i="0" dirty="0">
                <a:effectLst/>
              </a:rPr>
              <a:t>, A. S., Cook, I. A., Hunter, A. M., &amp; </a:t>
            </a:r>
            <a:r>
              <a:rPr lang="en-US" sz="1200" b="0" i="0" dirty="0" err="1">
                <a:effectLst/>
              </a:rPr>
              <a:t>Leuchter</a:t>
            </a:r>
            <a:r>
              <a:rPr lang="en-US" sz="1200" b="0" i="0" dirty="0">
                <a:effectLst/>
              </a:rPr>
              <a:t>, A. F. (2008). Brain electrical source differences between depressed subjects and healthy controls. </a:t>
            </a:r>
            <a:r>
              <a:rPr lang="en-US" sz="1200" b="0" i="1" dirty="0">
                <a:effectLst/>
              </a:rPr>
              <a:t>Brain topography</a:t>
            </a:r>
            <a:r>
              <a:rPr lang="en-US" sz="1200" b="0" i="0" dirty="0">
                <a:effectLst/>
              </a:rPr>
              <a:t>, </a:t>
            </a:r>
            <a:r>
              <a:rPr lang="en-US" sz="1200" b="0" i="1" dirty="0">
                <a:effectLst/>
              </a:rPr>
              <a:t>21</a:t>
            </a:r>
            <a:r>
              <a:rPr lang="en-US" sz="1200" b="0" i="0" dirty="0">
                <a:effectLst/>
              </a:rPr>
              <a:t>(2), 138–146. https://</a:t>
            </a:r>
            <a:r>
              <a:rPr lang="en-US" sz="1200" b="0" i="0" dirty="0" err="1">
                <a:effectLst/>
              </a:rPr>
              <a:t>doi.org</a:t>
            </a:r>
            <a:r>
              <a:rPr lang="en-US" sz="1200" b="0" i="0" dirty="0">
                <a:effectLst/>
              </a:rPr>
              <a:t>/10.1007/s10548-008-0070-5</a:t>
            </a:r>
            <a:endParaRPr lang="en-US" sz="1200" dirty="0">
              <a:ea typeface="+mn-lt"/>
              <a:cs typeface="+mn-lt"/>
            </a:endParaRPr>
          </a:p>
          <a:p>
            <a:endParaRPr lang="en-US" sz="1200" dirty="0">
              <a:ea typeface="+mn-lt"/>
              <a:cs typeface="+mn-lt"/>
            </a:endParaRPr>
          </a:p>
          <a:p>
            <a:r>
              <a:rPr lang="en-US" sz="1200" dirty="0">
                <a:ea typeface="+mn-lt"/>
                <a:cs typeface="+mn-lt"/>
              </a:rPr>
              <a:t>Pascual-</a:t>
            </a:r>
            <a:r>
              <a:rPr lang="en-US" sz="1200" dirty="0" err="1">
                <a:ea typeface="+mn-lt"/>
                <a:cs typeface="+mn-lt"/>
              </a:rPr>
              <a:t>Marqui</a:t>
            </a:r>
            <a:r>
              <a:rPr lang="en-US" sz="1200" dirty="0">
                <a:ea typeface="+mn-lt"/>
                <a:cs typeface="+mn-lt"/>
              </a:rPr>
              <a:t>, R. D., Lehmann, D., </a:t>
            </a:r>
            <a:r>
              <a:rPr lang="en-US" sz="1200" dirty="0" err="1">
                <a:ea typeface="+mn-lt"/>
                <a:cs typeface="+mn-lt"/>
              </a:rPr>
              <a:t>Koukkou</a:t>
            </a:r>
            <a:r>
              <a:rPr lang="en-US" sz="1200" dirty="0">
                <a:ea typeface="+mn-lt"/>
                <a:cs typeface="+mn-lt"/>
              </a:rPr>
              <a:t>, M., Kochi, K., Anderer, P., </a:t>
            </a:r>
            <a:r>
              <a:rPr lang="en-US" sz="1200" dirty="0" err="1">
                <a:ea typeface="+mn-lt"/>
                <a:cs typeface="+mn-lt"/>
              </a:rPr>
              <a:t>Saletu</a:t>
            </a:r>
            <a:r>
              <a:rPr lang="en-US" sz="1200" dirty="0">
                <a:ea typeface="+mn-lt"/>
                <a:cs typeface="+mn-lt"/>
              </a:rPr>
              <a:t>, B., Tanaka, H., Hirata, K., John, E. R., </a:t>
            </a:r>
            <a:r>
              <a:rPr lang="en-US" sz="1200" dirty="0" err="1">
                <a:ea typeface="+mn-lt"/>
                <a:cs typeface="+mn-lt"/>
              </a:rPr>
              <a:t>Prichep</a:t>
            </a:r>
            <a:r>
              <a:rPr lang="en-US" sz="1200" dirty="0">
                <a:ea typeface="+mn-lt"/>
                <a:cs typeface="+mn-lt"/>
              </a:rPr>
              <a:t>, L., Biscay-Lirio, R., &amp; Kinoshita, T. (2011). Assessing interactions in the brain with exact low-resolution electromagnetic tomography. </a:t>
            </a:r>
            <a:r>
              <a:rPr lang="en-US" sz="1200" i="1" dirty="0">
                <a:ea typeface="+mn-lt"/>
                <a:cs typeface="+mn-lt"/>
              </a:rPr>
              <a:t>Philosophical transactions. Series A, Mathematical, physical, and engineering sciences</a:t>
            </a:r>
            <a:r>
              <a:rPr lang="en-US" sz="1200" dirty="0">
                <a:ea typeface="+mn-lt"/>
                <a:cs typeface="+mn-lt"/>
              </a:rPr>
              <a:t>, </a:t>
            </a:r>
            <a:r>
              <a:rPr lang="en-US" sz="1200" i="1" dirty="0">
                <a:ea typeface="+mn-lt"/>
                <a:cs typeface="+mn-lt"/>
              </a:rPr>
              <a:t>369</a:t>
            </a:r>
            <a:r>
              <a:rPr lang="en-US" sz="1200" dirty="0">
                <a:ea typeface="+mn-lt"/>
                <a:cs typeface="+mn-lt"/>
              </a:rPr>
              <a:t>(1952), 3768–3784. https://doi.org/10.1098/rsta.2011.0081</a:t>
            </a:r>
            <a:endParaRPr lang="en-US" sz="1200" dirty="0"/>
          </a:p>
          <a:p>
            <a:endParaRPr lang="en-US" sz="1200" dirty="0"/>
          </a:p>
          <a:p>
            <a:r>
              <a:rPr lang="en-US" sz="1200" dirty="0">
                <a:ea typeface="+mn-lt"/>
                <a:cs typeface="+mn-lt"/>
              </a:rPr>
              <a:t>Walter, W. G., &amp; Dovey, V. J. (1944). ELECTRO-ENCEPHALOGRAPHY IN CASES OF SUB-CORTICAL TUMOUR. </a:t>
            </a:r>
            <a:r>
              <a:rPr lang="en-US" sz="1200" i="1" dirty="0">
                <a:ea typeface="+mn-lt"/>
                <a:cs typeface="+mn-lt"/>
              </a:rPr>
              <a:t>Journal of neurology, neurosurgery, and psychiatry</a:t>
            </a:r>
            <a:r>
              <a:rPr lang="en-US" sz="1200" dirty="0">
                <a:ea typeface="+mn-lt"/>
                <a:cs typeface="+mn-lt"/>
              </a:rPr>
              <a:t>, </a:t>
            </a:r>
            <a:r>
              <a:rPr lang="en-US" sz="1200" i="1" dirty="0">
                <a:ea typeface="+mn-lt"/>
                <a:cs typeface="+mn-lt"/>
              </a:rPr>
              <a:t>7</a:t>
            </a:r>
            <a:r>
              <a:rPr lang="en-US" sz="1200" dirty="0">
                <a:ea typeface="+mn-lt"/>
                <a:cs typeface="+mn-lt"/>
              </a:rPr>
              <a:t>(3-4), 57–65. https://doi.org/10.1136/jnnp.7.3-4.57</a:t>
            </a:r>
          </a:p>
          <a:p>
            <a:endParaRPr lang="en-US" sz="1200" dirty="0">
              <a:ea typeface="+mn-lt"/>
              <a:cs typeface="+mn-lt"/>
            </a:endParaRPr>
          </a:p>
          <a:p>
            <a:r>
              <a:rPr lang="en-US" sz="1200" b="0" i="0" dirty="0">
                <a:effectLst/>
              </a:rPr>
              <a:t>Williams, L. M., Rush, A. J., </a:t>
            </a:r>
            <a:r>
              <a:rPr lang="en-US" sz="1200" b="0" i="0" dirty="0" err="1">
                <a:effectLst/>
              </a:rPr>
              <a:t>Koslow</a:t>
            </a:r>
            <a:r>
              <a:rPr lang="en-US" sz="1200" b="0" i="0" dirty="0">
                <a:effectLst/>
              </a:rPr>
              <a:t>, S. H., Wisniewski, S. R., Cooper, N. J., </a:t>
            </a:r>
            <a:r>
              <a:rPr lang="en-US" sz="1200" b="0" i="0" dirty="0" err="1">
                <a:effectLst/>
              </a:rPr>
              <a:t>Nemeroff</a:t>
            </a:r>
            <a:r>
              <a:rPr lang="en-US" sz="1200" b="0" i="0" dirty="0">
                <a:effectLst/>
              </a:rPr>
              <a:t>, C. B., </a:t>
            </a:r>
            <a:r>
              <a:rPr lang="en-US" sz="1200" b="0" i="0" dirty="0" err="1">
                <a:effectLst/>
              </a:rPr>
              <a:t>Schatzberg</a:t>
            </a:r>
            <a:r>
              <a:rPr lang="en-US" sz="1200" b="0" i="0" dirty="0">
                <a:effectLst/>
              </a:rPr>
              <a:t>, A. F., &amp; Gordon, E. (2011). International Study to Predict Optimized Treatment for Depression (</a:t>
            </a:r>
            <a:r>
              <a:rPr lang="en-US" sz="1200" b="0" i="0" dirty="0" err="1">
                <a:effectLst/>
              </a:rPr>
              <a:t>iSPOT</a:t>
            </a:r>
            <a:r>
              <a:rPr lang="en-US" sz="1200" b="0" i="0" dirty="0">
                <a:effectLst/>
              </a:rPr>
              <a:t>-D), a randomized clinical trial: rationale and protocol. </a:t>
            </a:r>
            <a:r>
              <a:rPr lang="en-US" sz="1200" b="0" i="1" dirty="0">
                <a:effectLst/>
              </a:rPr>
              <a:t>Trials</a:t>
            </a:r>
            <a:r>
              <a:rPr lang="en-US" sz="1200" b="0" i="0" dirty="0">
                <a:effectLst/>
              </a:rPr>
              <a:t>, </a:t>
            </a:r>
            <a:r>
              <a:rPr lang="en-US" sz="1200" b="0" i="1" dirty="0">
                <a:effectLst/>
              </a:rPr>
              <a:t>12</a:t>
            </a:r>
            <a:r>
              <a:rPr lang="en-US" sz="1200" b="0" i="0" dirty="0">
                <a:effectLst/>
              </a:rPr>
              <a:t>, 4. https://doi.org/10.1186/1745-6215-12-4</a:t>
            </a:r>
          </a:p>
          <a:p>
            <a:endParaRPr lang="en-US" sz="1200" dirty="0"/>
          </a:p>
        </p:txBody>
      </p:sp>
      <p:sp>
        <p:nvSpPr>
          <p:cNvPr id="3" name="TextBox 2">
            <a:extLst>
              <a:ext uri="{FF2B5EF4-FFF2-40B4-BE49-F238E27FC236}">
                <a16:creationId xmlns:a16="http://schemas.microsoft.com/office/drawing/2014/main" id="{6331277C-55F9-A1D4-6538-3D03A25971A4}"/>
              </a:ext>
            </a:extLst>
          </p:cNvPr>
          <p:cNvSpPr txBox="1"/>
          <p:nvPr/>
        </p:nvSpPr>
        <p:spPr>
          <a:xfrm>
            <a:off x="5216769" y="208410"/>
            <a:ext cx="17584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mj-lt"/>
              </a:rPr>
              <a:t>Citations</a:t>
            </a:r>
            <a:r>
              <a:rPr lang="en-US" dirty="0"/>
              <a:t> </a:t>
            </a:r>
          </a:p>
        </p:txBody>
      </p:sp>
    </p:spTree>
    <p:extLst>
      <p:ext uri="{BB962C8B-B14F-4D97-AF65-F5344CB8AC3E}">
        <p14:creationId xmlns:p14="http://schemas.microsoft.com/office/powerpoint/2010/main" val="5961670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1040</TotalTime>
  <Words>914</Words>
  <Application>Microsoft Macintosh PowerPoint</Application>
  <PresentationFormat>Widescreen</PresentationFormat>
  <Paragraphs>52</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Georgia</vt:lpstr>
      <vt:lpstr>Times New Roman</vt:lpstr>
      <vt:lpstr>Mesh</vt:lpstr>
      <vt:lpstr>PSYCH 251: Reproducibility Project Progress Check 1  Arnes et al (2015): Frontal and rostral anterior cingulate (rACC) theta EEG in depression: Implications  for treatment outcome?  </vt:lpstr>
      <vt:lpstr>PowerPoint Presentation</vt:lpstr>
      <vt:lpstr>Methods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Oscar Daniel Mier</cp:lastModifiedBy>
  <cp:revision>351</cp:revision>
  <dcterms:created xsi:type="dcterms:W3CDTF">2022-10-28T23:00:39Z</dcterms:created>
  <dcterms:modified xsi:type="dcterms:W3CDTF">2022-11-01T06:53:03Z</dcterms:modified>
</cp:coreProperties>
</file>