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44"/>
  </p:notesMasterIdLst>
  <p:sldIdLst>
    <p:sldId id="256"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59" r:id="rId40"/>
    <p:sldId id="292" r:id="rId41"/>
    <p:sldId id="293" r:id="rId42"/>
    <p:sldId id="294"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2B6090-88F9-4248-BE56-7794C3592C14}" v="8" dt="2023-12-16T05:15:27.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heng Jiang" userId="d27140820bd7a5ec" providerId="LiveId" clId="{C82B6090-88F9-4248-BE56-7794C3592C14}"/>
    <pc:docChg chg="custSel modSld">
      <pc:chgData name="Shuheng Jiang" userId="d27140820bd7a5ec" providerId="LiveId" clId="{C82B6090-88F9-4248-BE56-7794C3592C14}" dt="2023-12-16T18:36:45.696" v="190" actId="14100"/>
      <pc:docMkLst>
        <pc:docMk/>
      </pc:docMkLst>
      <pc:sldChg chg="modSp mod">
        <pc:chgData name="Shuheng Jiang" userId="d27140820bd7a5ec" providerId="LiveId" clId="{C82B6090-88F9-4248-BE56-7794C3592C14}" dt="2023-12-16T05:17:10.109" v="11" actId="20577"/>
        <pc:sldMkLst>
          <pc:docMk/>
          <pc:sldMk cId="0" sldId="258"/>
        </pc:sldMkLst>
        <pc:spChg chg="mod">
          <ac:chgData name="Shuheng Jiang" userId="d27140820bd7a5ec" providerId="LiveId" clId="{C82B6090-88F9-4248-BE56-7794C3592C14}" dt="2023-12-16T05:17:10.109" v="11" actId="20577"/>
          <ac:spMkLst>
            <pc:docMk/>
            <pc:sldMk cId="0" sldId="258"/>
            <ac:spMk id="79" creationId="{00000000-0000-0000-0000-000000000000}"/>
          </ac:spMkLst>
        </pc:spChg>
      </pc:sldChg>
      <pc:sldChg chg="modSp mod">
        <pc:chgData name="Shuheng Jiang" userId="d27140820bd7a5ec" providerId="LiveId" clId="{C82B6090-88F9-4248-BE56-7794C3592C14}" dt="2023-12-16T17:21:40.674" v="118" actId="20577"/>
        <pc:sldMkLst>
          <pc:docMk/>
          <pc:sldMk cId="0" sldId="260"/>
        </pc:sldMkLst>
        <pc:spChg chg="mod">
          <ac:chgData name="Shuheng Jiang" userId="d27140820bd7a5ec" providerId="LiveId" clId="{C82B6090-88F9-4248-BE56-7794C3592C14}" dt="2023-12-16T17:21:40.674" v="118" actId="20577"/>
          <ac:spMkLst>
            <pc:docMk/>
            <pc:sldMk cId="0" sldId="260"/>
            <ac:spMk id="91" creationId="{00000000-0000-0000-0000-000000000000}"/>
          </ac:spMkLst>
        </pc:spChg>
      </pc:sldChg>
      <pc:sldChg chg="modSp mod">
        <pc:chgData name="Shuheng Jiang" userId="d27140820bd7a5ec" providerId="LiveId" clId="{C82B6090-88F9-4248-BE56-7794C3592C14}" dt="2023-12-16T05:58:09.563" v="13" actId="1076"/>
        <pc:sldMkLst>
          <pc:docMk/>
          <pc:sldMk cId="0" sldId="261"/>
        </pc:sldMkLst>
        <pc:spChg chg="mod">
          <ac:chgData name="Shuheng Jiang" userId="d27140820bd7a5ec" providerId="LiveId" clId="{C82B6090-88F9-4248-BE56-7794C3592C14}" dt="2023-12-16T05:58:09.563" v="13" actId="1076"/>
          <ac:spMkLst>
            <pc:docMk/>
            <pc:sldMk cId="0" sldId="261"/>
            <ac:spMk id="97" creationId="{00000000-0000-0000-0000-000000000000}"/>
          </ac:spMkLst>
        </pc:spChg>
      </pc:sldChg>
      <pc:sldChg chg="modSp mod">
        <pc:chgData name="Shuheng Jiang" userId="d27140820bd7a5ec" providerId="LiveId" clId="{C82B6090-88F9-4248-BE56-7794C3592C14}" dt="2023-12-16T05:15:28.056" v="3" actId="27636"/>
        <pc:sldMkLst>
          <pc:docMk/>
          <pc:sldMk cId="0" sldId="263"/>
        </pc:sldMkLst>
        <pc:spChg chg="mod">
          <ac:chgData name="Shuheng Jiang" userId="d27140820bd7a5ec" providerId="LiveId" clId="{C82B6090-88F9-4248-BE56-7794C3592C14}" dt="2023-12-16T05:15:28.056" v="3" actId="27636"/>
          <ac:spMkLst>
            <pc:docMk/>
            <pc:sldMk cId="0" sldId="263"/>
            <ac:spMk id="109" creationId="{00000000-0000-0000-0000-000000000000}"/>
          </ac:spMkLst>
        </pc:spChg>
      </pc:sldChg>
      <pc:sldChg chg="modSp mod">
        <pc:chgData name="Shuheng Jiang" userId="d27140820bd7a5ec" providerId="LiveId" clId="{C82B6090-88F9-4248-BE56-7794C3592C14}" dt="2023-12-16T07:52:24.111" v="117" actId="1076"/>
        <pc:sldMkLst>
          <pc:docMk/>
          <pc:sldMk cId="0" sldId="271"/>
        </pc:sldMkLst>
        <pc:spChg chg="mod">
          <ac:chgData name="Shuheng Jiang" userId="d27140820bd7a5ec" providerId="LiveId" clId="{C82B6090-88F9-4248-BE56-7794C3592C14}" dt="2023-12-16T07:52:24.111" v="117" actId="1076"/>
          <ac:spMkLst>
            <pc:docMk/>
            <pc:sldMk cId="0" sldId="271"/>
            <ac:spMk id="159" creationId="{00000000-0000-0000-0000-000000000000}"/>
          </ac:spMkLst>
        </pc:spChg>
      </pc:sldChg>
      <pc:sldChg chg="addSp delSp modSp mod">
        <pc:chgData name="Shuheng Jiang" userId="d27140820bd7a5ec" providerId="LiveId" clId="{C82B6090-88F9-4248-BE56-7794C3592C14}" dt="2023-12-16T05:15:33.088" v="7" actId="1076"/>
        <pc:sldMkLst>
          <pc:docMk/>
          <pc:sldMk cId="0" sldId="275"/>
        </pc:sldMkLst>
        <pc:picChg chg="add mod">
          <ac:chgData name="Shuheng Jiang" userId="d27140820bd7a5ec" providerId="LiveId" clId="{C82B6090-88F9-4248-BE56-7794C3592C14}" dt="2023-12-16T05:15:33.088" v="7" actId="1076"/>
          <ac:picMkLst>
            <pc:docMk/>
            <pc:sldMk cId="0" sldId="275"/>
            <ac:picMk id="3" creationId="{9BCAC0E3-2989-B55E-447D-139B1A282A54}"/>
          </ac:picMkLst>
        </pc:picChg>
        <pc:picChg chg="del">
          <ac:chgData name="Shuheng Jiang" userId="d27140820bd7a5ec" providerId="LiveId" clId="{C82B6090-88F9-4248-BE56-7794C3592C14}" dt="2023-12-16T05:15:25.307" v="0" actId="478"/>
          <ac:picMkLst>
            <pc:docMk/>
            <pc:sldMk cId="0" sldId="275"/>
            <ac:picMk id="184" creationId="{00000000-0000-0000-0000-000000000000}"/>
          </ac:picMkLst>
        </pc:picChg>
      </pc:sldChg>
      <pc:sldChg chg="modSp mod">
        <pc:chgData name="Shuheng Jiang" userId="d27140820bd7a5ec" providerId="LiveId" clId="{C82B6090-88F9-4248-BE56-7794C3592C14}" dt="2023-12-16T05:15:28.030" v="2" actId="27636"/>
        <pc:sldMkLst>
          <pc:docMk/>
          <pc:sldMk cId="0" sldId="288"/>
        </pc:sldMkLst>
        <pc:spChg chg="mod">
          <ac:chgData name="Shuheng Jiang" userId="d27140820bd7a5ec" providerId="LiveId" clId="{C82B6090-88F9-4248-BE56-7794C3592C14}" dt="2023-12-16T05:15:28.030" v="2" actId="27636"/>
          <ac:spMkLst>
            <pc:docMk/>
            <pc:sldMk cId="0" sldId="288"/>
            <ac:spMk id="267" creationId="{00000000-0000-0000-0000-000000000000}"/>
          </ac:spMkLst>
        </pc:spChg>
      </pc:sldChg>
      <pc:sldChg chg="modSp mod">
        <pc:chgData name="Shuheng Jiang" userId="d27140820bd7a5ec" providerId="LiveId" clId="{C82B6090-88F9-4248-BE56-7794C3592C14}" dt="2023-12-16T18:36:45.696" v="190" actId="14100"/>
        <pc:sldMkLst>
          <pc:docMk/>
          <pc:sldMk cId="0" sldId="289"/>
        </pc:sldMkLst>
        <pc:spChg chg="mod">
          <ac:chgData name="Shuheng Jiang" userId="d27140820bd7a5ec" providerId="LiveId" clId="{C82B6090-88F9-4248-BE56-7794C3592C14}" dt="2023-12-16T18:36:45.696" v="190" actId="14100"/>
          <ac:spMkLst>
            <pc:docMk/>
            <pc:sldMk cId="0" sldId="289"/>
            <ac:spMk id="272" creationId="{00000000-0000-0000-0000-000000000000}"/>
          </ac:spMkLst>
        </pc:spChg>
      </pc:sldChg>
    </pc:docChg>
  </pc:docChgLst>
  <pc:docChgLst>
    <pc:chgData name="Jiang Shuheng" userId="d27140820bd7a5ec" providerId="LiveId" clId="{C82B6090-88F9-4248-BE56-7794C3592C14}"/>
    <pc:docChg chg="custSel modSld sldOrd">
      <pc:chgData name="Jiang Shuheng" userId="d27140820bd7a5ec" providerId="LiveId" clId="{C82B6090-88F9-4248-BE56-7794C3592C14}" dt="2023-12-16T05:13:31.965" v="128" actId="27636"/>
      <pc:docMkLst>
        <pc:docMk/>
      </pc:docMkLst>
      <pc:sldChg chg="modSp mod">
        <pc:chgData name="Jiang Shuheng" userId="d27140820bd7a5ec" providerId="LiveId" clId="{C82B6090-88F9-4248-BE56-7794C3592C14}" dt="2023-12-16T03:15:40.194" v="3" actId="1076"/>
        <pc:sldMkLst>
          <pc:docMk/>
          <pc:sldMk cId="0" sldId="256"/>
        </pc:sldMkLst>
        <pc:spChg chg="mod">
          <ac:chgData name="Jiang Shuheng" userId="d27140820bd7a5ec" providerId="LiveId" clId="{C82B6090-88F9-4248-BE56-7794C3592C14}" dt="2023-12-16T03:15:40.194" v="3" actId="1076"/>
          <ac:spMkLst>
            <pc:docMk/>
            <pc:sldMk cId="0" sldId="256"/>
            <ac:spMk id="66" creationId="{00000000-0000-0000-0000-000000000000}"/>
          </ac:spMkLst>
        </pc:spChg>
        <pc:spChg chg="mod">
          <ac:chgData name="Jiang Shuheng" userId="d27140820bd7a5ec" providerId="LiveId" clId="{C82B6090-88F9-4248-BE56-7794C3592C14}" dt="2023-12-16T03:15:31.664" v="2" actId="1076"/>
          <ac:spMkLst>
            <pc:docMk/>
            <pc:sldMk cId="0" sldId="256"/>
            <ac:spMk id="67" creationId="{00000000-0000-0000-0000-000000000000}"/>
          </ac:spMkLst>
        </pc:spChg>
      </pc:sldChg>
      <pc:sldChg chg="modSp mod">
        <pc:chgData name="Jiang Shuheng" userId="d27140820bd7a5ec" providerId="LiveId" clId="{C82B6090-88F9-4248-BE56-7794C3592C14}" dt="2023-12-16T03:13:36.758" v="0" actId="1076"/>
        <pc:sldMkLst>
          <pc:docMk/>
          <pc:sldMk cId="0" sldId="258"/>
        </pc:sldMkLst>
        <pc:spChg chg="mod">
          <ac:chgData name="Jiang Shuheng" userId="d27140820bd7a5ec" providerId="LiveId" clId="{C82B6090-88F9-4248-BE56-7794C3592C14}" dt="2023-12-16T03:13:36.758" v="0" actId="1076"/>
          <ac:spMkLst>
            <pc:docMk/>
            <pc:sldMk cId="0" sldId="258"/>
            <ac:spMk id="79" creationId="{00000000-0000-0000-0000-000000000000}"/>
          </ac:spMkLst>
        </pc:spChg>
      </pc:sldChg>
      <pc:sldChg chg="ord modNotes">
        <pc:chgData name="Jiang Shuheng" userId="d27140820bd7a5ec" providerId="LiveId" clId="{C82B6090-88F9-4248-BE56-7794C3592C14}" dt="2023-12-16T05:12:40.052" v="110"/>
        <pc:sldMkLst>
          <pc:docMk/>
          <pc:sldMk cId="0" sldId="259"/>
        </pc:sldMkLst>
      </pc:sldChg>
      <pc:sldChg chg="modSp mod">
        <pc:chgData name="Jiang Shuheng" userId="d27140820bd7a5ec" providerId="LiveId" clId="{C82B6090-88F9-4248-BE56-7794C3592C14}" dt="2023-12-16T04:10:49.309" v="82" actId="20577"/>
        <pc:sldMkLst>
          <pc:docMk/>
          <pc:sldMk cId="0" sldId="262"/>
        </pc:sldMkLst>
        <pc:spChg chg="mod">
          <ac:chgData name="Jiang Shuheng" userId="d27140820bd7a5ec" providerId="LiveId" clId="{C82B6090-88F9-4248-BE56-7794C3592C14}" dt="2023-12-16T04:10:49.309" v="82" actId="20577"/>
          <ac:spMkLst>
            <pc:docMk/>
            <pc:sldMk cId="0" sldId="262"/>
            <ac:spMk id="103" creationId="{00000000-0000-0000-0000-000000000000}"/>
          </ac:spMkLst>
        </pc:spChg>
      </pc:sldChg>
      <pc:sldChg chg="modSp mod">
        <pc:chgData name="Jiang Shuheng" userId="d27140820bd7a5ec" providerId="LiveId" clId="{C82B6090-88F9-4248-BE56-7794C3592C14}" dt="2023-12-16T05:13:13.333" v="122" actId="20577"/>
        <pc:sldMkLst>
          <pc:docMk/>
          <pc:sldMk cId="0" sldId="266"/>
        </pc:sldMkLst>
        <pc:spChg chg="mod">
          <ac:chgData name="Jiang Shuheng" userId="d27140820bd7a5ec" providerId="LiveId" clId="{C82B6090-88F9-4248-BE56-7794C3592C14}" dt="2023-12-16T05:13:13.333" v="122" actId="20577"/>
          <ac:spMkLst>
            <pc:docMk/>
            <pc:sldMk cId="0" sldId="266"/>
            <ac:spMk id="128" creationId="{00000000-0000-0000-0000-000000000000}"/>
          </ac:spMkLst>
        </pc:spChg>
      </pc:sldChg>
      <pc:sldChg chg="addSp delSp modSp mod">
        <pc:chgData name="Jiang Shuheng" userId="d27140820bd7a5ec" providerId="LiveId" clId="{C82B6090-88F9-4248-BE56-7794C3592C14}" dt="2023-12-16T05:11:05.749" v="101" actId="1076"/>
        <pc:sldMkLst>
          <pc:docMk/>
          <pc:sldMk cId="0" sldId="268"/>
        </pc:sldMkLst>
        <pc:picChg chg="add del mod">
          <ac:chgData name="Jiang Shuheng" userId="d27140820bd7a5ec" providerId="LiveId" clId="{C82B6090-88F9-4248-BE56-7794C3592C14}" dt="2023-12-16T03:56:16.246" v="17" actId="478"/>
          <ac:picMkLst>
            <pc:docMk/>
            <pc:sldMk cId="0" sldId="268"/>
            <ac:picMk id="2" creationId="{7D402DCA-581B-CA94-3564-E091528BADE2}"/>
          </ac:picMkLst>
        </pc:picChg>
        <pc:picChg chg="add del mod">
          <ac:chgData name="Jiang Shuheng" userId="d27140820bd7a5ec" providerId="LiveId" clId="{C82B6090-88F9-4248-BE56-7794C3592C14}" dt="2023-12-16T05:10:57.804" v="96" actId="478"/>
          <ac:picMkLst>
            <pc:docMk/>
            <pc:sldMk cId="0" sldId="268"/>
            <ac:picMk id="3" creationId="{3506D918-3F6D-5FD9-4DD2-B5D355176A69}"/>
          </ac:picMkLst>
        </pc:picChg>
        <pc:picChg chg="add mod">
          <ac:chgData name="Jiang Shuheng" userId="d27140820bd7a5ec" providerId="LiveId" clId="{C82B6090-88F9-4248-BE56-7794C3592C14}" dt="2023-12-16T05:11:05.749" v="101" actId="1076"/>
          <ac:picMkLst>
            <pc:docMk/>
            <pc:sldMk cId="0" sldId="268"/>
            <ac:picMk id="4" creationId="{CFC09A83-7FA0-B9B7-E2AD-E87C4B49F1A2}"/>
          </ac:picMkLst>
        </pc:picChg>
        <pc:picChg chg="del">
          <ac:chgData name="Jiang Shuheng" userId="d27140820bd7a5ec" providerId="LiveId" clId="{C82B6090-88F9-4248-BE56-7794C3592C14}" dt="2023-12-16T03:52:33.721" v="4" actId="478"/>
          <ac:picMkLst>
            <pc:docMk/>
            <pc:sldMk cId="0" sldId="268"/>
            <ac:picMk id="141" creationId="{00000000-0000-0000-0000-000000000000}"/>
          </ac:picMkLst>
        </pc:picChg>
      </pc:sldChg>
      <pc:sldChg chg="modSp mod">
        <pc:chgData name="Jiang Shuheng" userId="d27140820bd7a5ec" providerId="LiveId" clId="{C82B6090-88F9-4248-BE56-7794C3592C14}" dt="2023-12-16T04:09:41.240" v="37" actId="27636"/>
        <pc:sldMkLst>
          <pc:docMk/>
          <pc:sldMk cId="0" sldId="274"/>
        </pc:sldMkLst>
        <pc:spChg chg="mod">
          <ac:chgData name="Jiang Shuheng" userId="d27140820bd7a5ec" providerId="LiveId" clId="{C82B6090-88F9-4248-BE56-7794C3592C14}" dt="2023-12-16T04:09:41.240" v="37" actId="27636"/>
          <ac:spMkLst>
            <pc:docMk/>
            <pc:sldMk cId="0" sldId="274"/>
            <ac:spMk id="178" creationId="{00000000-0000-0000-0000-000000000000}"/>
          </ac:spMkLst>
        </pc:spChg>
      </pc:sldChg>
      <pc:sldChg chg="modSp mod">
        <pc:chgData name="Jiang Shuheng" userId="d27140820bd7a5ec" providerId="LiveId" clId="{C82B6090-88F9-4248-BE56-7794C3592C14}" dt="2023-12-16T04:36:40.976" v="85" actId="27636"/>
        <pc:sldMkLst>
          <pc:docMk/>
          <pc:sldMk cId="0" sldId="280"/>
        </pc:sldMkLst>
        <pc:spChg chg="mod">
          <ac:chgData name="Jiang Shuheng" userId="d27140820bd7a5ec" providerId="LiveId" clId="{C82B6090-88F9-4248-BE56-7794C3592C14}" dt="2023-12-16T04:36:40.976" v="85" actId="27636"/>
          <ac:spMkLst>
            <pc:docMk/>
            <pc:sldMk cId="0" sldId="280"/>
            <ac:spMk id="214" creationId="{00000000-0000-0000-0000-000000000000}"/>
          </ac:spMkLst>
        </pc:spChg>
      </pc:sldChg>
      <pc:sldChg chg="modSp mod">
        <pc:chgData name="Jiang Shuheng" userId="d27140820bd7a5ec" providerId="LiveId" clId="{C82B6090-88F9-4248-BE56-7794C3592C14}" dt="2023-12-16T05:13:31.965" v="128" actId="27636"/>
        <pc:sldMkLst>
          <pc:docMk/>
          <pc:sldMk cId="0" sldId="284"/>
        </pc:sldMkLst>
        <pc:spChg chg="mod">
          <ac:chgData name="Jiang Shuheng" userId="d27140820bd7a5ec" providerId="LiveId" clId="{C82B6090-88F9-4248-BE56-7794C3592C14}" dt="2023-12-16T05:13:31.965" v="128" actId="27636"/>
          <ac:spMkLst>
            <pc:docMk/>
            <pc:sldMk cId="0" sldId="284"/>
            <ac:spMk id="240" creationId="{00000000-0000-0000-0000-000000000000}"/>
          </ac:spMkLst>
        </pc:spChg>
      </pc:sldChg>
      <pc:sldChg chg="addSp delSp modSp mod">
        <pc:chgData name="Jiang Shuheng" userId="d27140820bd7a5ec" providerId="LiveId" clId="{C82B6090-88F9-4248-BE56-7794C3592C14}" dt="2023-12-16T05:11:52.685" v="108" actId="1076"/>
        <pc:sldMkLst>
          <pc:docMk/>
          <pc:sldMk cId="0" sldId="286"/>
        </pc:sldMkLst>
        <pc:picChg chg="add del mod">
          <ac:chgData name="Jiang Shuheng" userId="d27140820bd7a5ec" providerId="LiveId" clId="{C82B6090-88F9-4248-BE56-7794C3592C14}" dt="2023-12-16T04:36:38.480" v="83" actId="478"/>
          <ac:picMkLst>
            <pc:docMk/>
            <pc:sldMk cId="0" sldId="286"/>
            <ac:picMk id="2" creationId="{85C54202-CD60-ED9F-0FE5-F84548916378}"/>
          </ac:picMkLst>
        </pc:picChg>
        <pc:picChg chg="add del mod">
          <ac:chgData name="Jiang Shuheng" userId="d27140820bd7a5ec" providerId="LiveId" clId="{C82B6090-88F9-4248-BE56-7794C3592C14}" dt="2023-12-16T05:03:50.680" v="90" actId="478"/>
          <ac:picMkLst>
            <pc:docMk/>
            <pc:sldMk cId="0" sldId="286"/>
            <ac:picMk id="3" creationId="{3863D372-7B5E-6191-84B2-45AC680C3129}"/>
          </ac:picMkLst>
        </pc:picChg>
        <pc:picChg chg="add del mod">
          <ac:chgData name="Jiang Shuheng" userId="d27140820bd7a5ec" providerId="LiveId" clId="{C82B6090-88F9-4248-BE56-7794C3592C14}" dt="2023-12-16T05:11:39.282" v="102" actId="478"/>
          <ac:picMkLst>
            <pc:docMk/>
            <pc:sldMk cId="0" sldId="286"/>
            <ac:picMk id="4" creationId="{A5500927-1483-A3E9-5D09-834F7DCAC8C8}"/>
          </ac:picMkLst>
        </pc:picChg>
        <pc:picChg chg="add mod">
          <ac:chgData name="Jiang Shuheng" userId="d27140820bd7a5ec" providerId="LiveId" clId="{C82B6090-88F9-4248-BE56-7794C3592C14}" dt="2023-12-16T05:11:52.685" v="108" actId="1076"/>
          <ac:picMkLst>
            <pc:docMk/>
            <pc:sldMk cId="0" sldId="286"/>
            <ac:picMk id="5" creationId="{5026CD8E-1780-EC1C-DF8B-9B3E73B85515}"/>
          </ac:picMkLst>
        </pc:picChg>
        <pc:picChg chg="del">
          <ac:chgData name="Jiang Shuheng" userId="d27140820bd7a5ec" providerId="LiveId" clId="{C82B6090-88F9-4248-BE56-7794C3592C14}" dt="2023-12-16T04:09:38.971" v="35" actId="478"/>
          <ac:picMkLst>
            <pc:docMk/>
            <pc:sldMk cId="0" sldId="286"/>
            <ac:picMk id="25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32ed02f2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32ed02f2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a32ed02f2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a32ed02f2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2dbecfede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2dbecfede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32ed02f2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32ed02f2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32ed02f2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32ed02f2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6309821e5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6309821e5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32ed02f2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32ed02f2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309821e5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309821e5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32ed02f2e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32ed02f2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a32ed02f2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a32ed02f2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2dbecfede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2dbecfede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a32ed02f2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a32ed02f2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6309821e5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6309821e5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32ed02f2e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32ed02f2e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6309821e5c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6309821e5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309821e5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6309821e5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a32ed02f2e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a32ed02f2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a32ed02f2e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a32ed02f2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a32ed02f2e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a32ed02f2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6309821e5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6309821e5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32ed02f2e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32ed02f2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3e86138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3e86138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6309821e5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6309821e5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a32ed02f2e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a32ed02f2e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6309821e5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6309821e5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6309821e5c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6309821e5c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6309821e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6309821e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a32ed02f2e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a32ed02f2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2dbecfed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2dbecfed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a32ed02f2e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a32ed02f2e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8e5c88c54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8e5c88c5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309821e5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309821e5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2dbecfede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2dbecfede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32ed02f2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32ed02f2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32ed02f2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32ed02f2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32ed02f2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32ed02f2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32ed02f2e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32ed02f2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32ed02f2e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32ed02f2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ourworldindata.org/covid-school-workplace-closures" TargetMode="External"/><Relationship Id="rId7" Type="http://schemas.openxmlformats.org/officeDocument/2006/relationships/hyperlink" Target="https://covid19.who.int/data"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www.worldometers.info/world-population/population-by-country/#google_vignette" TargetMode="External"/><Relationship Id="rId5" Type="http://schemas.openxmlformats.org/officeDocument/2006/relationships/hyperlink" Target="https://wdi.worldbank.org/table/4.2" TargetMode="External"/><Relationship Id="rId4" Type="http://schemas.openxmlformats.org/officeDocument/2006/relationships/hyperlink" Target="https://data.imf.org/regular.aspx?key=61013712"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894422" y="2160508"/>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zh-CN" sz="4660" dirty="0"/>
              <a:t>Economic influence on workplace closure during the pandemic</a:t>
            </a:r>
            <a:endParaRPr sz="4660" dirty="0"/>
          </a:p>
        </p:txBody>
      </p:sp>
      <p:sp>
        <p:nvSpPr>
          <p:cNvPr id="67" name="Google Shape;67;p13"/>
          <p:cNvSpPr txBox="1">
            <a:spLocks noGrp="1"/>
          </p:cNvSpPr>
          <p:nvPr>
            <p:ph type="subTitle" idx="1"/>
          </p:nvPr>
        </p:nvSpPr>
        <p:spPr>
          <a:xfrm>
            <a:off x="2027522" y="2982992"/>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CN" dirty="0"/>
              <a:t>Shuheng Jiang &amp; Tianrun Zhu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 Transfromation</a:t>
            </a:r>
            <a:endParaRPr/>
          </a:p>
        </p:txBody>
      </p:sp>
      <p:sp>
        <p:nvSpPr>
          <p:cNvPr id="128" name="Google Shape;128;p23"/>
          <p:cNvSpPr txBox="1">
            <a:spLocks noGrp="1"/>
          </p:cNvSpPr>
          <p:nvPr>
            <p:ph type="body" idx="1"/>
          </p:nvPr>
        </p:nvSpPr>
        <p:spPr>
          <a:xfrm>
            <a:off x="311700" y="14444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Times New Roman"/>
              <a:buAutoNum type="arabicParenR"/>
            </a:pPr>
            <a:r>
              <a:rPr lang="zh-CN" dirty="0">
                <a:solidFill>
                  <a:srgbClr val="000000"/>
                </a:solidFill>
                <a:latin typeface="Times New Roman"/>
                <a:ea typeface="Times New Roman"/>
                <a:cs typeface="Times New Roman"/>
                <a:sym typeface="Times New Roman"/>
              </a:rPr>
              <a:t>Large range</a:t>
            </a:r>
            <a:endParaRPr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arenR"/>
            </a:pPr>
            <a:r>
              <a:rPr lang="zh-CN" dirty="0">
                <a:solidFill>
                  <a:srgbClr val="000000"/>
                </a:solidFill>
                <a:latin typeface="Times New Roman"/>
                <a:ea typeface="Times New Roman"/>
                <a:cs typeface="Times New Roman"/>
                <a:sym typeface="Times New Roman"/>
              </a:rPr>
              <a:t>large portion of points in the lower tail</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solidFill>
                  <a:srgbClr val="000000"/>
                </a:solidFill>
                <a:latin typeface="Times New Roman"/>
                <a:ea typeface="Times New Roman"/>
                <a:cs typeface="Times New Roman"/>
                <a:sym typeface="Times New Roman"/>
              </a:rPr>
              <a:t>d$infectious_rate_t &lt;- d$infectious_rate^.5</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solidFill>
                  <a:srgbClr val="000000"/>
                </a:solidFill>
                <a:latin typeface="Times New Roman"/>
                <a:ea typeface="Times New Roman"/>
                <a:cs typeface="Times New Roman"/>
                <a:sym typeface="Times New Roman"/>
              </a:rPr>
              <a:t>refit the model: </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solidFill>
                  <a:srgbClr val="000000"/>
                </a:solidFill>
                <a:latin typeface="Times New Roman"/>
                <a:ea typeface="Times New Roman"/>
                <a:cs typeface="Times New Roman"/>
                <a:sym typeface="Times New Roman"/>
              </a:rPr>
              <a:t>closure = b0 + b1 *  infectious rate ^ 0.5  +  b2 * industry + b3 * industry * infectious rate</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432525"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0"/>
              <a:t>Issue solved</a:t>
            </a:r>
            <a:endParaRPr b="0"/>
          </a:p>
        </p:txBody>
      </p:sp>
      <p:sp>
        <p:nvSpPr>
          <p:cNvPr id="134" name="Google Shape;134;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4"/>
          <p:cNvPicPr preferRelativeResize="0"/>
          <p:nvPr/>
        </p:nvPicPr>
        <p:blipFill>
          <a:blip r:embed="rId3">
            <a:alphaModFix/>
          </a:blip>
          <a:stretch>
            <a:fillRect/>
          </a:stretch>
        </p:blipFill>
        <p:spPr>
          <a:xfrm>
            <a:off x="741913" y="707400"/>
            <a:ext cx="6486525" cy="401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1516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Results</a:t>
            </a:r>
            <a:endParaRPr/>
          </a:p>
        </p:txBody>
      </p:sp>
      <p:pic>
        <p:nvPicPr>
          <p:cNvPr id="4" name="Picture 3">
            <a:extLst>
              <a:ext uri="{FF2B5EF4-FFF2-40B4-BE49-F238E27FC236}">
                <a16:creationId xmlns:a16="http://schemas.microsoft.com/office/drawing/2014/main" id="{CFC09A83-7FA0-B9B7-E2AD-E87C4B49F1A2}"/>
              </a:ext>
            </a:extLst>
          </p:cNvPr>
          <p:cNvPicPr>
            <a:picLocks noChangeAspect="1"/>
          </p:cNvPicPr>
          <p:nvPr/>
        </p:nvPicPr>
        <p:blipFill>
          <a:blip r:embed="rId3"/>
          <a:stretch>
            <a:fillRect/>
          </a:stretch>
        </p:blipFill>
        <p:spPr>
          <a:xfrm>
            <a:off x="1119867" y="295287"/>
            <a:ext cx="7591786" cy="46966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7" name="Google Shape;147;p26"/>
          <p:cNvPicPr preferRelativeResize="0"/>
          <p:nvPr/>
        </p:nvPicPr>
        <p:blipFill>
          <a:blip r:embed="rId3">
            <a:alphaModFix/>
          </a:blip>
          <a:stretch>
            <a:fillRect/>
          </a:stretch>
        </p:blipFill>
        <p:spPr>
          <a:xfrm>
            <a:off x="827225" y="576263"/>
            <a:ext cx="7143750" cy="3990975"/>
          </a:xfrm>
          <a:prstGeom prst="rect">
            <a:avLst/>
          </a:prstGeom>
          <a:noFill/>
          <a:ln>
            <a:noFill/>
          </a:ln>
        </p:spPr>
      </p:pic>
      <p:sp>
        <p:nvSpPr>
          <p:cNvPr id="148" name="Google Shape;148;p26"/>
          <p:cNvSpPr/>
          <p:nvPr/>
        </p:nvSpPr>
        <p:spPr>
          <a:xfrm>
            <a:off x="7798075" y="3078400"/>
            <a:ext cx="432300" cy="302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Results </a:t>
            </a:r>
            <a:endParaRPr/>
          </a:p>
        </p:txBody>
      </p:sp>
      <p:sp>
        <p:nvSpPr>
          <p:cNvPr id="154" name="Google Shape;154;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a:t>In order to test hypotheses, we estimated a regression model in which we regressed closure on industry, square root of infectious rate  and their interaction. </a:t>
            </a:r>
            <a:endParaRPr/>
          </a:p>
          <a:p>
            <a:pPr marL="0" lvl="0" indent="0" algn="l" rtl="0">
              <a:spcBef>
                <a:spcPts val="1200"/>
              </a:spcBef>
              <a:spcAft>
                <a:spcPts val="0"/>
              </a:spcAft>
              <a:buNone/>
            </a:pPr>
            <a:r>
              <a:rPr lang="zh-CN"/>
              <a:t>As predicted, there was a statistically significant interaction, F(1, 144) = 8.19, p = 0.005, eta_squared = 0.05. For every one unit increase in square root infectious rate, the simple effect of industry decreases by 103.7 unit on closure score </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body" idx="1"/>
          </p:nvPr>
        </p:nvSpPr>
        <p:spPr>
          <a:xfrm>
            <a:off x="137964" y="993552"/>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dirty="0">
                <a:solidFill>
                  <a:schemeClr val="accent1"/>
                </a:solidFill>
                <a:latin typeface="Times New Roman"/>
                <a:ea typeface="Times New Roman"/>
                <a:cs typeface="Times New Roman"/>
                <a:sym typeface="Times New Roman"/>
              </a:rPr>
              <a:t>Hypothesis: for countries with lower industry sector’s share of GDP, higher infectious rate predicts higher closure policy; for countries with higher industry sector’s share of GDP, effect of infectious rate on closure is less significant</a:t>
            </a:r>
            <a:endParaRPr dirty="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zh-CN" dirty="0">
                <a:solidFill>
                  <a:srgbClr val="000000"/>
                </a:solidFill>
                <a:latin typeface="Times New Roman"/>
                <a:ea typeface="Times New Roman"/>
                <a:cs typeface="Times New Roman"/>
                <a:sym typeface="Times New Roman"/>
              </a:rPr>
              <a:t>Our hypothesis is confirmed. </a:t>
            </a:r>
            <a:r>
              <a:rPr lang="zh-CN" dirty="0">
                <a:solidFill>
                  <a:srgbClr val="000000"/>
                </a:solidFill>
                <a:highlight>
                  <a:schemeClr val="lt1"/>
                </a:highlight>
                <a:latin typeface="Times New Roman"/>
                <a:ea typeface="Times New Roman"/>
                <a:cs typeface="Times New Roman"/>
                <a:sym typeface="Times New Roman"/>
              </a:rPr>
              <a:t>Countries that rely heavily on industrial output for a large part of their economic activity might face greater economic challenges due to the closure of workplaces. To preserve their economic stability, these countries might be more hesitant to shut down workplaces.</a:t>
            </a:r>
            <a:endParaRPr dirty="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Discussion</a:t>
            </a:r>
            <a:endParaRPr/>
          </a:p>
        </p:txBody>
      </p:sp>
      <p:sp>
        <p:nvSpPr>
          <p:cNvPr id="165" name="Google Shape;165;p29"/>
          <p:cNvSpPr txBox="1">
            <a:spLocks noGrp="1"/>
          </p:cNvSpPr>
          <p:nvPr>
            <p:ph type="body" idx="1"/>
          </p:nvPr>
        </p:nvSpPr>
        <p:spPr>
          <a:xfrm>
            <a:off x="6067775" y="1046175"/>
            <a:ext cx="29340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sz="2000">
                <a:latin typeface="Times New Roman"/>
                <a:ea typeface="Times New Roman"/>
                <a:cs typeface="Times New Roman"/>
                <a:sym typeface="Times New Roman"/>
              </a:rPr>
              <a:t>whether to exclude high influence points: </a:t>
            </a:r>
            <a:endParaRPr sz="2000">
              <a:latin typeface="Times New Roman"/>
              <a:ea typeface="Times New Roman"/>
              <a:cs typeface="Times New Roman"/>
              <a:sym typeface="Times New Roman"/>
            </a:endParaRPr>
          </a:p>
          <a:p>
            <a:pPr marL="0" lvl="0" indent="0" algn="l" rtl="0">
              <a:spcBef>
                <a:spcPts val="1200"/>
              </a:spcBef>
              <a:spcAft>
                <a:spcPts val="0"/>
              </a:spcAft>
              <a:buNone/>
            </a:pPr>
            <a:r>
              <a:rPr lang="zh-CN" sz="1700">
                <a:solidFill>
                  <a:srgbClr val="000000"/>
                </a:solidFill>
                <a:latin typeface="Times New Roman"/>
                <a:ea typeface="Times New Roman"/>
                <a:cs typeface="Times New Roman"/>
                <a:sym typeface="Times New Roman"/>
              </a:rPr>
              <a:t>84: Luxembourg</a:t>
            </a:r>
            <a:r>
              <a:rPr lang="zh-CN" sz="1700">
                <a:solidFill>
                  <a:srgbClr val="000000"/>
                </a:solidFill>
                <a:highlight>
                  <a:srgbClr val="FFFFFF"/>
                </a:highlight>
                <a:latin typeface="Times New Roman"/>
                <a:ea typeface="Times New Roman"/>
                <a:cs typeface="Times New Roman"/>
                <a:sym typeface="Times New Roman"/>
              </a:rPr>
              <a:t>(closure: 861, industry: 11.3(Low), infectious rate: </a:t>
            </a:r>
            <a:r>
              <a:rPr lang="zh-CN" sz="1700">
                <a:solidFill>
                  <a:srgbClr val="000000"/>
                </a:solidFill>
                <a:latin typeface="Times New Roman"/>
                <a:ea typeface="Times New Roman"/>
                <a:cs typeface="Times New Roman"/>
                <a:sym typeface="Times New Roman"/>
              </a:rPr>
              <a:t>0.242)</a:t>
            </a:r>
            <a:endParaRPr sz="17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sz="1700">
                <a:solidFill>
                  <a:srgbClr val="000000"/>
                </a:solidFill>
                <a:latin typeface="Times New Roman"/>
                <a:ea typeface="Times New Roman"/>
                <a:cs typeface="Times New Roman"/>
                <a:sym typeface="Times New Roman"/>
              </a:rPr>
              <a:t>76: </a:t>
            </a:r>
            <a:r>
              <a:rPr lang="zh-CN" sz="1700">
                <a:solidFill>
                  <a:srgbClr val="000000"/>
                </a:solidFill>
                <a:highlight>
                  <a:srgbClr val="FFFFFF"/>
                </a:highlight>
                <a:latin typeface="Times New Roman"/>
                <a:ea typeface="Times New Roman"/>
                <a:cs typeface="Times New Roman"/>
                <a:sym typeface="Times New Roman"/>
              </a:rPr>
              <a:t>Kiribati (</a:t>
            </a:r>
            <a:r>
              <a:rPr lang="zh-CN" sz="1700">
                <a:solidFill>
                  <a:srgbClr val="000000"/>
                </a:solidFill>
                <a:latin typeface="Times New Roman"/>
                <a:ea typeface="Times New Roman"/>
                <a:cs typeface="Times New Roman"/>
                <a:sym typeface="Times New Roman"/>
              </a:rPr>
              <a:t>closure: 63, industry: 10(Low), infectious rate: 0</a:t>
            </a:r>
            <a:endParaRPr sz="17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500">
              <a:solidFill>
                <a:srgbClr val="000000"/>
              </a:solidFill>
              <a:latin typeface="Times New Roman"/>
              <a:ea typeface="Times New Roman"/>
              <a:cs typeface="Times New Roman"/>
              <a:sym typeface="Times New Roman"/>
            </a:endParaRPr>
          </a:p>
        </p:txBody>
      </p:sp>
      <p:pic>
        <p:nvPicPr>
          <p:cNvPr id="166" name="Google Shape;166;p29"/>
          <p:cNvPicPr preferRelativeResize="0"/>
          <p:nvPr/>
        </p:nvPicPr>
        <p:blipFill>
          <a:blip r:embed="rId3">
            <a:alphaModFix/>
          </a:blip>
          <a:stretch>
            <a:fillRect/>
          </a:stretch>
        </p:blipFill>
        <p:spPr>
          <a:xfrm>
            <a:off x="0" y="1152425"/>
            <a:ext cx="5607847" cy="346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3089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Research Question 2: </a:t>
            </a:r>
            <a:endParaRPr/>
          </a:p>
        </p:txBody>
      </p:sp>
      <p:sp>
        <p:nvSpPr>
          <p:cNvPr id="172" name="Google Shape;172;p30"/>
          <p:cNvSpPr txBox="1">
            <a:spLocks noGrp="1"/>
          </p:cNvSpPr>
          <p:nvPr>
            <p:ph type="body" idx="1"/>
          </p:nvPr>
        </p:nvSpPr>
        <p:spPr>
          <a:xfrm>
            <a:off x="311700" y="950675"/>
            <a:ext cx="8520600" cy="3800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zh-CN" sz="7600">
                <a:solidFill>
                  <a:srgbClr val="000000"/>
                </a:solidFill>
                <a:latin typeface="Times New Roman"/>
                <a:ea typeface="Times New Roman"/>
                <a:cs typeface="Times New Roman"/>
                <a:sym typeface="Times New Roman"/>
              </a:rPr>
              <a:t>Is the effect of infectious rate on closure moderated by other economic sectors’ share of GDP in a way different than industry? </a:t>
            </a:r>
            <a:endParaRPr sz="760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zh-CN" sz="7600">
                <a:solidFill>
                  <a:schemeClr val="accent1"/>
                </a:solidFill>
                <a:latin typeface="Times New Roman"/>
                <a:ea typeface="Times New Roman"/>
                <a:cs typeface="Times New Roman"/>
                <a:sym typeface="Times New Roman"/>
              </a:rPr>
              <a:t>Hypotheses: </a:t>
            </a:r>
            <a:endParaRPr sz="760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zh-CN" sz="7600">
                <a:solidFill>
                  <a:schemeClr val="accent1"/>
                </a:solidFill>
                <a:latin typeface="Times New Roman"/>
                <a:ea typeface="Times New Roman"/>
                <a:cs typeface="Times New Roman"/>
                <a:sym typeface="Times New Roman"/>
              </a:rPr>
              <a:t>In </a:t>
            </a:r>
            <a:r>
              <a:rPr lang="zh-CN" sz="7600">
                <a:solidFill>
                  <a:schemeClr val="accent1"/>
                </a:solidFill>
                <a:highlight>
                  <a:schemeClr val="lt1"/>
                </a:highlight>
                <a:latin typeface="Times New Roman"/>
                <a:ea typeface="Times New Roman"/>
                <a:cs typeface="Times New Roman"/>
                <a:sym typeface="Times New Roman"/>
              </a:rPr>
              <a:t>the realm of industrial sub-sectors, manufacturing exhibits a parallel moderating impact comparable to that of the broader industry sector, in mitigating the effects of infection rates on workplace closures. </a:t>
            </a:r>
            <a:endParaRPr sz="7600">
              <a:solidFill>
                <a:schemeClr val="accent1"/>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zh-CN" sz="7600">
                <a:solidFill>
                  <a:schemeClr val="accent1"/>
                </a:solidFill>
                <a:highlight>
                  <a:schemeClr val="lt1"/>
                </a:highlight>
                <a:latin typeface="Times New Roman"/>
                <a:ea typeface="Times New Roman"/>
                <a:cs typeface="Times New Roman"/>
                <a:sym typeface="Times New Roman"/>
              </a:rPr>
              <a:t>Conversely, the agricultural and service sectors do not demonstrate a similar attenuating influence on the correlation between infection rates and the implementation of workplace closures.</a:t>
            </a:r>
            <a:endParaRPr sz="7600">
              <a:solidFill>
                <a:schemeClr val="accent1"/>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endParaRPr sz="6800">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Research Question 2(Cont.)</a:t>
            </a:r>
            <a:endParaRPr/>
          </a:p>
        </p:txBody>
      </p:sp>
      <p:sp>
        <p:nvSpPr>
          <p:cNvPr id="178" name="Google Shape;178;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zh-CN" sz="6800">
                <a:latin typeface="Times New Roman"/>
                <a:ea typeface="Times New Roman"/>
                <a:cs typeface="Times New Roman"/>
                <a:sym typeface="Times New Roman"/>
              </a:rPr>
              <a:t>model: </a:t>
            </a:r>
            <a:endParaRPr sz="6800">
              <a:latin typeface="Times New Roman"/>
              <a:ea typeface="Times New Roman"/>
              <a:cs typeface="Times New Roman"/>
              <a:sym typeface="Times New Roman"/>
            </a:endParaRPr>
          </a:p>
          <a:p>
            <a:pPr marL="0" lvl="0" indent="0" algn="l" rtl="0">
              <a:spcBef>
                <a:spcPts val="1200"/>
              </a:spcBef>
              <a:spcAft>
                <a:spcPts val="0"/>
              </a:spcAft>
              <a:buNone/>
            </a:pPr>
            <a:r>
              <a:rPr lang="zh-CN" sz="6800">
                <a:latin typeface="Times New Roman"/>
                <a:ea typeface="Times New Roman"/>
                <a:cs typeface="Times New Roman"/>
                <a:sym typeface="Times New Roman"/>
              </a:rPr>
              <a:t>closure = b0 + b1* infectious rate^0.5 + b2 * industry + b3 * industry  * infectious rate</a:t>
            </a:r>
            <a:endParaRPr sz="6800">
              <a:latin typeface="Times New Roman"/>
              <a:ea typeface="Times New Roman"/>
              <a:cs typeface="Times New Roman"/>
              <a:sym typeface="Times New Roman"/>
            </a:endParaRPr>
          </a:p>
          <a:p>
            <a:pPr marL="0" lvl="0" indent="0" algn="l" rtl="0">
              <a:spcBef>
                <a:spcPts val="1200"/>
              </a:spcBef>
              <a:spcAft>
                <a:spcPts val="0"/>
              </a:spcAft>
              <a:buNone/>
            </a:pPr>
            <a:r>
              <a:rPr lang="zh-CN" sz="6800">
                <a:latin typeface="Times New Roman"/>
                <a:ea typeface="Times New Roman"/>
                <a:cs typeface="Times New Roman"/>
                <a:sym typeface="Times New Roman"/>
              </a:rPr>
              <a:t>closure = b0 + b1* infectious rate^0.5 + b2 * manufaturing+ b3 * manufaturing * infectious rate</a:t>
            </a:r>
            <a:endParaRPr sz="6800">
              <a:latin typeface="Times New Roman"/>
              <a:ea typeface="Times New Roman"/>
              <a:cs typeface="Times New Roman"/>
              <a:sym typeface="Times New Roman"/>
            </a:endParaRPr>
          </a:p>
          <a:p>
            <a:pPr marL="0" lvl="0" indent="0" algn="l" rtl="0">
              <a:spcBef>
                <a:spcPts val="1200"/>
              </a:spcBef>
              <a:spcAft>
                <a:spcPts val="0"/>
              </a:spcAft>
              <a:buNone/>
            </a:pPr>
            <a:r>
              <a:rPr lang="zh-CN" sz="6800">
                <a:latin typeface="Times New Roman"/>
                <a:ea typeface="Times New Roman"/>
                <a:cs typeface="Times New Roman"/>
                <a:sym typeface="Times New Roman"/>
              </a:rPr>
              <a:t>closure = b0 + b1* infectious rate^0.5 + b2 * agriculture+ b3 * agriculture *infectious rate</a:t>
            </a:r>
            <a:endParaRPr sz="6800">
              <a:latin typeface="Times New Roman"/>
              <a:ea typeface="Times New Roman"/>
              <a:cs typeface="Times New Roman"/>
              <a:sym typeface="Times New Roman"/>
            </a:endParaRPr>
          </a:p>
          <a:p>
            <a:pPr marL="0" lvl="0" indent="0" algn="l" rtl="0">
              <a:spcBef>
                <a:spcPts val="1200"/>
              </a:spcBef>
              <a:spcAft>
                <a:spcPts val="0"/>
              </a:spcAft>
              <a:buNone/>
            </a:pPr>
            <a:r>
              <a:rPr lang="zh-CN" sz="6800">
                <a:latin typeface="Times New Roman"/>
                <a:ea typeface="Times New Roman"/>
                <a:cs typeface="Times New Roman"/>
                <a:sym typeface="Times New Roman"/>
              </a:rPr>
              <a:t>closure = b0 + b1* infectious rate^0.5 + b2 * services + b3 * services * infectious rate</a:t>
            </a:r>
            <a:endParaRPr sz="6800">
              <a:latin typeface="Times New Roman"/>
              <a:ea typeface="Times New Roman"/>
              <a:cs typeface="Times New Roman"/>
              <a:sym typeface="Times New Roman"/>
            </a:endParaRPr>
          </a:p>
          <a:p>
            <a:pPr marL="0" lvl="0" indent="0" algn="l" rtl="0">
              <a:spcBef>
                <a:spcPts val="1200"/>
              </a:spcBef>
              <a:spcAft>
                <a:spcPts val="0"/>
              </a:spcAft>
              <a:buNone/>
            </a:pPr>
            <a:r>
              <a:rPr lang="zh-CN" sz="6800">
                <a:latin typeface="Times New Roman"/>
                <a:ea typeface="Times New Roman"/>
                <a:cs typeface="Times New Roman"/>
                <a:sym typeface="Times New Roman"/>
              </a:rPr>
              <a:t>as before, to meet the model assumptions of our GLM, we do the transformation for our predictor infectious rate </a:t>
            </a:r>
            <a:endParaRPr sz="68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Results</a:t>
            </a:r>
            <a:endParaRPr/>
          </a:p>
        </p:txBody>
      </p:sp>
      <p:pic>
        <p:nvPicPr>
          <p:cNvPr id="3" name="Picture 2" descr="A graph of the economic growth of the economic growth of the covid-19&#10;&#10;Description automatically generated with medium confidence">
            <a:extLst>
              <a:ext uri="{FF2B5EF4-FFF2-40B4-BE49-F238E27FC236}">
                <a16:creationId xmlns:a16="http://schemas.microsoft.com/office/drawing/2014/main" id="{9BCAC0E3-2989-B55E-447D-139B1A282A54}"/>
              </a:ext>
            </a:extLst>
          </p:cNvPr>
          <p:cNvPicPr>
            <a:picLocks noChangeAspect="1"/>
          </p:cNvPicPr>
          <p:nvPr/>
        </p:nvPicPr>
        <p:blipFill>
          <a:blip r:embed="rId3"/>
          <a:stretch>
            <a:fillRect/>
          </a:stretch>
        </p:blipFill>
        <p:spPr>
          <a:xfrm>
            <a:off x="1287177" y="378530"/>
            <a:ext cx="7372191" cy="45546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Background </a:t>
            </a:r>
            <a:endParaRPr/>
          </a:p>
        </p:txBody>
      </p:sp>
      <p:sp>
        <p:nvSpPr>
          <p:cNvPr id="73" name="Google Shape;73;p14"/>
          <p:cNvSpPr txBox="1">
            <a:spLocks noGrp="1"/>
          </p:cNvSpPr>
          <p:nvPr>
            <p:ph type="body" idx="1"/>
          </p:nvPr>
        </p:nvSpPr>
        <p:spPr>
          <a:xfrm>
            <a:off x="311700" y="1238900"/>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zh-CN">
                <a:solidFill>
                  <a:srgbClr val="000000"/>
                </a:solidFill>
                <a:latin typeface="Times New Roman"/>
                <a:ea typeface="Times New Roman"/>
                <a:cs typeface="Times New Roman"/>
                <a:sym typeface="Times New Roman"/>
              </a:rPr>
              <a:t>COVID-19 has profoundly transformed global daily life through the enforcement of mandatory or recommended isolation measures. As nations adopt varied policies and strategies to combat the virus's spread, numerous studies have explored how political, cultural, and economic factors shape the stringency of COVID-19 policy responses (Frey et al., 2020; Tang et al., 2022).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zh-CN">
                <a:solidFill>
                  <a:srgbClr val="000000"/>
                </a:solidFill>
                <a:latin typeface="Times New Roman"/>
                <a:ea typeface="Times New Roman"/>
                <a:cs typeface="Times New Roman"/>
                <a:sym typeface="Times New Roman"/>
              </a:rPr>
              <a:t>Amid the pandemic, administrators must balance the need for workplace closures to control infection rates with the potential impact on economic development.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zh-CN">
                <a:solidFill>
                  <a:srgbClr val="000000"/>
                </a:solidFill>
                <a:latin typeface="Times New Roman"/>
                <a:ea typeface="Times New Roman"/>
                <a:cs typeface="Times New Roman"/>
                <a:sym typeface="Times New Roman"/>
              </a:rPr>
              <a:t>Our research specifically focuses on the influence of economic factors on the closure policy responses, examining how economic considerations guide decisions in the midst of health crises.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Results</a:t>
            </a:r>
            <a:endParaRPr/>
          </a:p>
        </p:txBody>
      </p:sp>
      <p:sp>
        <p:nvSpPr>
          <p:cNvPr id="190" name="Google Shape;190;p33"/>
          <p:cNvSpPr txBox="1">
            <a:spLocks noGrp="1"/>
          </p:cNvSpPr>
          <p:nvPr>
            <p:ph type="body" idx="1"/>
          </p:nvPr>
        </p:nvSpPr>
        <p:spPr>
          <a:xfrm>
            <a:off x="167475" y="1041150"/>
            <a:ext cx="8712300" cy="3302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zh-CN" sz="7200">
                <a:solidFill>
                  <a:srgbClr val="000000"/>
                </a:solidFill>
                <a:latin typeface="Times New Roman"/>
                <a:ea typeface="Times New Roman"/>
                <a:cs typeface="Times New Roman"/>
                <a:sym typeface="Times New Roman"/>
              </a:rPr>
              <a:t>As predicted, there was a statistically significant interaction between infectious rate and manufacturing share in GDP, F(1, 144) = 12.36, p &lt; 0.001, eta_squared =0.08. For every one unit increase in square root infectious rate, the simple effect of manufacturing </a:t>
            </a:r>
            <a:r>
              <a:rPr lang="zh-CN" sz="7200">
                <a:solidFill>
                  <a:srgbClr val="FF9900"/>
                </a:solidFill>
                <a:latin typeface="Times New Roman"/>
                <a:ea typeface="Times New Roman"/>
                <a:cs typeface="Times New Roman"/>
                <a:sym typeface="Times New Roman"/>
              </a:rPr>
              <a:t>decreases</a:t>
            </a:r>
            <a:r>
              <a:rPr lang="zh-CN" sz="7200">
                <a:solidFill>
                  <a:srgbClr val="000000"/>
                </a:solidFill>
                <a:latin typeface="Times New Roman"/>
                <a:ea typeface="Times New Roman"/>
                <a:cs typeface="Times New Roman"/>
                <a:sym typeface="Times New Roman"/>
              </a:rPr>
              <a:t> by 183.7</a:t>
            </a:r>
            <a:r>
              <a:rPr lang="zh-CN" sz="7200">
                <a:solidFill>
                  <a:srgbClr val="000000"/>
                </a:solidFill>
                <a:highlight>
                  <a:srgbClr val="FFFFFF"/>
                </a:highlight>
                <a:latin typeface="Times New Roman"/>
                <a:ea typeface="Times New Roman"/>
                <a:cs typeface="Times New Roman"/>
                <a:sym typeface="Times New Roman"/>
              </a:rPr>
              <a:t> </a:t>
            </a:r>
            <a:r>
              <a:rPr lang="zh-CN" sz="7200">
                <a:solidFill>
                  <a:srgbClr val="000000"/>
                </a:solidFill>
                <a:latin typeface="Times New Roman"/>
                <a:ea typeface="Times New Roman"/>
                <a:cs typeface="Times New Roman"/>
                <a:sym typeface="Times New Roman"/>
              </a:rPr>
              <a:t>unit on closure score, it shows a convergent validity with model prediction for industry. </a:t>
            </a:r>
            <a:endParaRPr sz="7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sz="7200">
                <a:solidFill>
                  <a:srgbClr val="000000"/>
                </a:solidFill>
                <a:latin typeface="Times New Roman"/>
                <a:ea typeface="Times New Roman"/>
                <a:cs typeface="Times New Roman"/>
                <a:sym typeface="Times New Roman"/>
              </a:rPr>
              <a:t>There was  </a:t>
            </a:r>
            <a:r>
              <a:rPr lang="zh-CN" sz="7200">
                <a:solidFill>
                  <a:srgbClr val="FF9900"/>
                </a:solidFill>
                <a:latin typeface="Times New Roman"/>
                <a:ea typeface="Times New Roman"/>
                <a:cs typeface="Times New Roman"/>
                <a:sym typeface="Times New Roman"/>
              </a:rPr>
              <a:t>no statistically significant interaction</a:t>
            </a:r>
            <a:r>
              <a:rPr lang="zh-CN" sz="7200">
                <a:solidFill>
                  <a:srgbClr val="000000"/>
                </a:solidFill>
                <a:latin typeface="Times New Roman"/>
                <a:ea typeface="Times New Roman"/>
                <a:cs typeface="Times New Roman"/>
                <a:sym typeface="Times New Roman"/>
              </a:rPr>
              <a:t> between infectious rate and service share in GDP, F(1, 144) = 0.281, p = 0.597, eta_squared &lt; 0.001.</a:t>
            </a:r>
            <a:endParaRPr sz="7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sz="7200">
                <a:solidFill>
                  <a:srgbClr val="000000"/>
                </a:solidFill>
                <a:latin typeface="Times New Roman"/>
                <a:ea typeface="Times New Roman"/>
                <a:cs typeface="Times New Roman"/>
                <a:sym typeface="Times New Roman"/>
              </a:rPr>
              <a:t>There was a statistically significant interaction between infectious rate and agriculture share in GDP, F(1, 144) =19.84, p &lt; 0.001, eta_squared = 0.12, the pattern of interaction is totally different from that of the manufacturing model and industry model, for every one unit increase in square root infectious rate, the simple effect of agriculture </a:t>
            </a:r>
            <a:r>
              <a:rPr lang="zh-CN" sz="7200">
                <a:solidFill>
                  <a:srgbClr val="FF9900"/>
                </a:solidFill>
                <a:latin typeface="Times New Roman"/>
                <a:ea typeface="Times New Roman"/>
                <a:cs typeface="Times New Roman"/>
                <a:sym typeface="Times New Roman"/>
              </a:rPr>
              <a:t>increases</a:t>
            </a:r>
            <a:r>
              <a:rPr lang="zh-CN" sz="7200">
                <a:solidFill>
                  <a:srgbClr val="000000"/>
                </a:solidFill>
                <a:latin typeface="Times New Roman"/>
                <a:ea typeface="Times New Roman"/>
                <a:cs typeface="Times New Roman"/>
                <a:sym typeface="Times New Roman"/>
              </a:rPr>
              <a:t> by 294.68 unit on closure score. </a:t>
            </a:r>
            <a:endParaRPr sz="72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body" idx="1"/>
          </p:nvPr>
        </p:nvSpPr>
        <p:spPr>
          <a:xfrm>
            <a:off x="196450" y="3729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a:solidFill>
                  <a:schemeClr val="accent1"/>
                </a:solidFill>
                <a:latin typeface="Times New Roman"/>
                <a:ea typeface="Times New Roman"/>
                <a:cs typeface="Times New Roman"/>
                <a:sym typeface="Times New Roman"/>
              </a:rPr>
              <a:t>Hypotheses: In </a:t>
            </a:r>
            <a:r>
              <a:rPr lang="zh-CN" sz="1600">
                <a:solidFill>
                  <a:schemeClr val="accent1"/>
                </a:solidFill>
                <a:highlight>
                  <a:schemeClr val="lt1"/>
                </a:highlight>
                <a:latin typeface="Times New Roman"/>
                <a:ea typeface="Times New Roman"/>
                <a:cs typeface="Times New Roman"/>
                <a:sym typeface="Times New Roman"/>
              </a:rPr>
              <a:t>the realm of industrial sub-sectors, manufacturing exhibits a parallel moderating impact comparable to that of the broader industry sector, in mitigating the effects of infection rates on workplace closures. Conversely, the agricultural and service sectors do not demonstrate a similar attenuating influence on the correlation between infection rates and the implementation of workplace closures.</a:t>
            </a:r>
            <a:endParaRPr sz="160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zh-CN" sz="1600">
                <a:solidFill>
                  <a:srgbClr val="000000"/>
                </a:solidFill>
                <a:latin typeface="Times New Roman"/>
                <a:ea typeface="Times New Roman"/>
                <a:cs typeface="Times New Roman"/>
                <a:sym typeface="Times New Roman"/>
              </a:rPr>
              <a:t>The hypothesis is confirmed. Agriculture and services may not be as severely influenced by workplace closure as industry. Service-based economies might have greater flexibility to adapt to closures, as more jobs in this sector can transition to remote work. This can influence the extent and stringency of workplace closure policies. </a:t>
            </a: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sz="1600">
                <a:solidFill>
                  <a:srgbClr val="000000"/>
                </a:solidFill>
                <a:latin typeface="Times New Roman"/>
                <a:ea typeface="Times New Roman"/>
                <a:cs typeface="Times New Roman"/>
                <a:sym typeface="Times New Roman"/>
              </a:rPr>
              <a:t>Higher portion of agriculture in GDP may correlates with lower involvement in the global market.</a:t>
            </a: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zh-CN" sz="1600">
                <a:solidFill>
                  <a:srgbClr val="000000"/>
                </a:solidFill>
                <a:highlight>
                  <a:schemeClr val="lt1"/>
                </a:highlight>
                <a:latin typeface="Times New Roman"/>
                <a:ea typeface="Times New Roman"/>
                <a:cs typeface="Times New Roman"/>
                <a:sym typeface="Times New Roman"/>
              </a:rPr>
              <a:t>The operation of agriculture varies greatly from country to country. In some countries, agriculture is based on small-scale family units, while in others, it is dominated by mechanized farming. This is influenced by a variety of factors including geography, economy, culture, and technology. Therefore, when agriculture is analyzed as a whole, the reference value is not significant.</a:t>
            </a:r>
            <a:endParaRPr sz="16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Discussion</a:t>
            </a:r>
            <a:endParaRPr/>
          </a:p>
        </p:txBody>
      </p:sp>
      <p:sp>
        <p:nvSpPr>
          <p:cNvPr id="201" name="Google Shape;201;p35"/>
          <p:cNvSpPr txBox="1">
            <a:spLocks noGrp="1"/>
          </p:cNvSpPr>
          <p:nvPr>
            <p:ph type="body" idx="1"/>
          </p:nvPr>
        </p:nvSpPr>
        <p:spPr>
          <a:xfrm>
            <a:off x="5543400" y="315300"/>
            <a:ext cx="3179700" cy="423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zh-CN">
                <a:latin typeface="Times New Roman"/>
                <a:ea typeface="Times New Roman"/>
                <a:cs typeface="Times New Roman"/>
                <a:sym typeface="Times New Roman"/>
              </a:rPr>
              <a:t>For model in agriculture, we have a slope for predictor infectious rate being -86.807, which is contrary to the norms. We want to investigate whether there are any outliers affect the slope or any hidden comfound? </a:t>
            </a:r>
            <a:endParaRPr>
              <a:latin typeface="Times New Roman"/>
              <a:ea typeface="Times New Roman"/>
              <a:cs typeface="Times New Roman"/>
              <a:sym typeface="Times New Roman"/>
            </a:endParaRPr>
          </a:p>
          <a:p>
            <a:pPr marL="0" lvl="0" indent="0" algn="l" rtl="0">
              <a:spcBef>
                <a:spcPts val="1200"/>
              </a:spcBef>
              <a:spcAft>
                <a:spcPts val="0"/>
              </a:spcAft>
              <a:buNone/>
            </a:pPr>
            <a:r>
              <a:rPr lang="zh-CN">
                <a:latin typeface="Times New Roman"/>
                <a:ea typeface="Times New Roman"/>
                <a:cs typeface="Times New Roman"/>
                <a:sym typeface="Times New Roman"/>
              </a:rPr>
              <a:t>outlier: </a:t>
            </a:r>
            <a:endParaRPr>
              <a:latin typeface="Times New Roman"/>
              <a:ea typeface="Times New Roman"/>
              <a:cs typeface="Times New Roman"/>
              <a:sym typeface="Times New Roman"/>
            </a:endParaRPr>
          </a:p>
          <a:p>
            <a:pPr marL="0" lvl="0" indent="0" algn="l" rtl="0">
              <a:spcBef>
                <a:spcPts val="1200"/>
              </a:spcBef>
              <a:spcAft>
                <a:spcPts val="0"/>
              </a:spcAft>
              <a:buNone/>
            </a:pPr>
            <a:r>
              <a:rPr lang="zh-CN">
                <a:latin typeface="Times New Roman"/>
                <a:ea typeface="Times New Roman"/>
                <a:cs typeface="Times New Roman"/>
                <a:sym typeface="Times New Roman"/>
              </a:rPr>
              <a:t>China: agriculture:7.7; infectious rate:</a:t>
            </a:r>
            <a:r>
              <a:rPr lang="zh-CN" sz="1324">
                <a:solidFill>
                  <a:srgbClr val="000000"/>
                </a:solidFill>
                <a:highlight>
                  <a:srgbClr val="FFFFFF"/>
                </a:highlight>
                <a:latin typeface="Verdana"/>
                <a:ea typeface="Verdana"/>
                <a:cs typeface="Verdana"/>
                <a:sym typeface="Verdana"/>
              </a:rPr>
              <a:t>6.780876e-05</a:t>
            </a:r>
            <a:r>
              <a:rPr lang="zh-CN">
                <a:latin typeface="Times New Roman"/>
                <a:ea typeface="Times New Roman"/>
                <a:cs typeface="Times New Roman"/>
                <a:sym typeface="Times New Roman"/>
              </a:rPr>
              <a:t>; closure: 1715</a:t>
            </a:r>
            <a:endParaRPr>
              <a:latin typeface="Times New Roman"/>
              <a:ea typeface="Times New Roman"/>
              <a:cs typeface="Times New Roman"/>
              <a:sym typeface="Times New Roman"/>
            </a:endParaRPr>
          </a:p>
          <a:p>
            <a:pPr marL="0" lvl="0" indent="0" algn="l" rtl="0">
              <a:spcBef>
                <a:spcPts val="1200"/>
              </a:spcBef>
              <a:spcAft>
                <a:spcPts val="1200"/>
              </a:spcAft>
              <a:buNone/>
            </a:pPr>
            <a:r>
              <a:rPr lang="zh-CN">
                <a:latin typeface="Times New Roman"/>
                <a:ea typeface="Times New Roman"/>
                <a:cs typeface="Times New Roman"/>
                <a:sym typeface="Times New Roman"/>
              </a:rPr>
              <a:t>this observation has the extremely low infectious rate but extremely high closure</a:t>
            </a:r>
            <a:endParaRPr>
              <a:latin typeface="Times New Roman"/>
              <a:ea typeface="Times New Roman"/>
              <a:cs typeface="Times New Roman"/>
              <a:sym typeface="Times New Roman"/>
            </a:endParaRPr>
          </a:p>
        </p:txBody>
      </p:sp>
      <p:pic>
        <p:nvPicPr>
          <p:cNvPr id="202" name="Google Shape;202;p35"/>
          <p:cNvPicPr preferRelativeResize="0"/>
          <p:nvPr/>
        </p:nvPicPr>
        <p:blipFill>
          <a:blip r:embed="rId3">
            <a:alphaModFix/>
          </a:blip>
          <a:stretch>
            <a:fillRect/>
          </a:stretch>
        </p:blipFill>
        <p:spPr>
          <a:xfrm>
            <a:off x="152400" y="1304825"/>
            <a:ext cx="5238599" cy="30000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Research Question 3: </a:t>
            </a:r>
            <a:endParaRPr/>
          </a:p>
        </p:txBody>
      </p:sp>
      <p:sp>
        <p:nvSpPr>
          <p:cNvPr id="208" name="Google Shape;208;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dirty="0">
                <a:solidFill>
                  <a:srgbClr val="000000"/>
                </a:solidFill>
                <a:latin typeface="Times New Roman"/>
                <a:ea typeface="Times New Roman"/>
                <a:cs typeface="Times New Roman"/>
                <a:sym typeface="Times New Roman"/>
              </a:rPr>
              <a:t>Does industrial sector's share of GDP interact with export volume to have effects on policy making regarding workplace closure?</a:t>
            </a:r>
            <a:endParaRPr dirty="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solidFill>
                  <a:schemeClr val="accent1"/>
                </a:solidFill>
                <a:latin typeface="Times New Roman"/>
                <a:ea typeface="Times New Roman"/>
                <a:cs typeface="Times New Roman"/>
                <a:sym typeface="Times New Roman"/>
              </a:rPr>
              <a:t>Hypothesis: for countries with lower industry sector’s share of GDP, higher export volume predicts higher closure policy; for countries with higher industry sector’s share of GDP, effect of export volume on closure is less significant</a:t>
            </a:r>
            <a:endParaRPr dirty="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t>model: </a:t>
            </a:r>
            <a:endParaRPr dirty="0"/>
          </a:p>
          <a:p>
            <a:pPr marL="0" lvl="0" indent="0" algn="l" rtl="0">
              <a:spcBef>
                <a:spcPts val="1200"/>
              </a:spcBef>
              <a:spcAft>
                <a:spcPts val="1200"/>
              </a:spcAft>
              <a:buNone/>
            </a:pPr>
            <a:r>
              <a:rPr lang="zh-CN" dirty="0"/>
              <a:t>closure = b0 + b1* industry + b2 * export + b3 * industry * export</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311700" y="22557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zh-CN" sz="2540"/>
              <a:t>Data Analysis: Testing Linear Model Assumption</a:t>
            </a:r>
            <a:endParaRPr sz="2540"/>
          </a:p>
        </p:txBody>
      </p:sp>
      <p:sp>
        <p:nvSpPr>
          <p:cNvPr id="214" name="Google Shape;214;p37"/>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zh-CN" sz="4452">
                <a:solidFill>
                  <a:srgbClr val="000000"/>
                </a:solidFill>
                <a:latin typeface="Times New Roman"/>
                <a:ea typeface="Times New Roman"/>
                <a:cs typeface="Times New Roman"/>
                <a:sym typeface="Times New Roman"/>
              </a:rPr>
              <a:t>For our predictor “industry”, we group the continuous values into categories, with “High” group including the countries that has industry share value larger than 1 sd above the mean;  “Low” group including observations that has industry share smaller than 1 sd below the mean; “Midium” group includes countries with industry value in between “High” and “Low” groups. </a:t>
            </a:r>
            <a:endParaRPr sz="4452">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sz="4452">
                <a:solidFill>
                  <a:srgbClr val="000000"/>
                </a:solidFill>
                <a:latin typeface="Times New Roman"/>
                <a:ea typeface="Times New Roman"/>
                <a:cs typeface="Times New Roman"/>
                <a:sym typeface="Times New Roman"/>
              </a:rPr>
              <a:t>We test the data in these three groups separately against the three GLM assumptions: </a:t>
            </a:r>
            <a:endParaRPr sz="4452">
              <a:solidFill>
                <a:srgbClr val="000000"/>
              </a:solidFill>
              <a:latin typeface="Times New Roman"/>
              <a:ea typeface="Times New Roman"/>
              <a:cs typeface="Times New Roman"/>
              <a:sym typeface="Times New Roman"/>
            </a:endParaRPr>
          </a:p>
          <a:p>
            <a:pPr marL="0" lvl="0" indent="0" algn="l" rtl="0">
              <a:lnSpc>
                <a:spcPct val="135714"/>
              </a:lnSpc>
              <a:spcBef>
                <a:spcPts val="1200"/>
              </a:spcBef>
              <a:spcAft>
                <a:spcPts val="0"/>
              </a:spcAft>
              <a:buNone/>
            </a:pPr>
            <a:r>
              <a:rPr lang="zh-CN" sz="4210">
                <a:solidFill>
                  <a:srgbClr val="000000"/>
                </a:solidFill>
                <a:highlight>
                  <a:schemeClr val="lt1"/>
                </a:highlight>
                <a:latin typeface="Times New Roman"/>
                <a:ea typeface="Times New Roman"/>
                <a:cs typeface="Times New Roman"/>
                <a:sym typeface="Times New Roman"/>
              </a:rPr>
              <a:t>Normality of residuals</a:t>
            </a:r>
            <a:endParaRPr sz="4210">
              <a:solidFill>
                <a:srgbClr val="000000"/>
              </a:solidFill>
              <a:highlight>
                <a:schemeClr val="lt1"/>
              </a:highlight>
              <a:latin typeface="Times New Roman"/>
              <a:ea typeface="Times New Roman"/>
              <a:cs typeface="Times New Roman"/>
              <a:sym typeface="Times New Roman"/>
            </a:endParaRPr>
          </a:p>
          <a:p>
            <a:pPr marL="0" lvl="0" indent="0" algn="l" rtl="0">
              <a:lnSpc>
                <a:spcPct val="135714"/>
              </a:lnSpc>
              <a:spcBef>
                <a:spcPts val="0"/>
              </a:spcBef>
              <a:spcAft>
                <a:spcPts val="0"/>
              </a:spcAft>
              <a:buNone/>
            </a:pPr>
            <a:r>
              <a:rPr lang="zh-CN" sz="4210">
                <a:solidFill>
                  <a:srgbClr val="000000"/>
                </a:solidFill>
                <a:highlight>
                  <a:schemeClr val="lt1"/>
                </a:highlight>
                <a:latin typeface="Times New Roman"/>
                <a:ea typeface="Times New Roman"/>
                <a:cs typeface="Times New Roman"/>
                <a:sym typeface="Times New Roman"/>
              </a:rPr>
              <a:t>Constant variance (homoscedasticity)</a:t>
            </a:r>
            <a:endParaRPr sz="4210">
              <a:solidFill>
                <a:srgbClr val="000000"/>
              </a:solidFill>
              <a:highlight>
                <a:schemeClr val="lt1"/>
              </a:highlight>
              <a:latin typeface="Times New Roman"/>
              <a:ea typeface="Times New Roman"/>
              <a:cs typeface="Times New Roman"/>
              <a:sym typeface="Times New Roman"/>
            </a:endParaRPr>
          </a:p>
          <a:p>
            <a:pPr marL="0" lvl="0" indent="0" algn="l" rtl="0">
              <a:lnSpc>
                <a:spcPct val="135714"/>
              </a:lnSpc>
              <a:spcBef>
                <a:spcPts val="0"/>
              </a:spcBef>
              <a:spcAft>
                <a:spcPts val="0"/>
              </a:spcAft>
              <a:buNone/>
            </a:pPr>
            <a:r>
              <a:rPr lang="zh-CN" sz="4210">
                <a:solidFill>
                  <a:srgbClr val="000000"/>
                </a:solidFill>
                <a:highlight>
                  <a:schemeClr val="lt1"/>
                </a:highlight>
                <a:latin typeface="Times New Roman"/>
                <a:ea typeface="Times New Roman"/>
                <a:cs typeface="Times New Roman"/>
                <a:sym typeface="Times New Roman"/>
              </a:rPr>
              <a:t>Linearity of relationships</a:t>
            </a:r>
            <a:endParaRPr sz="4210">
              <a:solidFill>
                <a:srgbClr val="000000"/>
              </a:solidFill>
              <a:highlight>
                <a:schemeClr val="lt1"/>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zh-CN" sz="1800" b="0">
                <a:solidFill>
                  <a:schemeClr val="dk2"/>
                </a:solidFill>
                <a:latin typeface="Open Sans"/>
                <a:ea typeface="Open Sans"/>
                <a:cs typeface="Open Sans"/>
                <a:sym typeface="Open Sans"/>
              </a:rPr>
              <a:t>Here is our result of testing data against model assumptions(“Medium” group only): </a:t>
            </a:r>
            <a:endParaRPr/>
          </a:p>
        </p:txBody>
      </p:sp>
      <p:pic>
        <p:nvPicPr>
          <p:cNvPr id="220" name="Google Shape;220;p38"/>
          <p:cNvPicPr preferRelativeResize="0"/>
          <p:nvPr/>
        </p:nvPicPr>
        <p:blipFill>
          <a:blip r:embed="rId3">
            <a:alphaModFix/>
          </a:blip>
          <a:stretch>
            <a:fillRect/>
          </a:stretch>
        </p:blipFill>
        <p:spPr>
          <a:xfrm>
            <a:off x="1261800" y="1059900"/>
            <a:ext cx="5962500" cy="36862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9"/>
          <p:cNvSpPr txBox="1">
            <a:spLocks noGrp="1"/>
          </p:cNvSpPr>
          <p:nvPr>
            <p:ph type="title"/>
          </p:nvPr>
        </p:nvSpPr>
        <p:spPr>
          <a:xfrm>
            <a:off x="5220275" y="112075"/>
            <a:ext cx="2823900" cy="529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zh-CN" sz="2522" b="0">
                <a:solidFill>
                  <a:srgbClr val="374151"/>
                </a:solidFill>
                <a:latin typeface="Times New Roman"/>
                <a:ea typeface="Times New Roman"/>
                <a:cs typeface="Times New Roman"/>
                <a:sym typeface="Times New Roman"/>
              </a:rPr>
              <a:t>heteroscedasticity</a:t>
            </a:r>
            <a:endParaRPr sz="3822"/>
          </a:p>
        </p:txBody>
      </p:sp>
      <p:sp>
        <p:nvSpPr>
          <p:cNvPr id="226" name="Google Shape;226;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7" name="Google Shape;227;p39"/>
          <p:cNvPicPr preferRelativeResize="0"/>
          <p:nvPr/>
        </p:nvPicPr>
        <p:blipFill>
          <a:blip r:embed="rId3">
            <a:alphaModFix/>
          </a:blip>
          <a:stretch>
            <a:fillRect/>
          </a:stretch>
        </p:blipFill>
        <p:spPr>
          <a:xfrm>
            <a:off x="441376" y="728338"/>
            <a:ext cx="7315051" cy="4522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5551725" y="69050"/>
            <a:ext cx="36552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non-linear</a:t>
            </a:r>
            <a:endParaRPr/>
          </a:p>
        </p:txBody>
      </p:sp>
      <p:sp>
        <p:nvSpPr>
          <p:cNvPr id="233" name="Google Shape;233;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4" name="Google Shape;234;p40"/>
          <p:cNvPicPr preferRelativeResize="0"/>
          <p:nvPr/>
        </p:nvPicPr>
        <p:blipFill>
          <a:blip r:embed="rId3">
            <a:alphaModFix/>
          </a:blip>
          <a:stretch>
            <a:fillRect/>
          </a:stretch>
        </p:blipFill>
        <p:spPr>
          <a:xfrm>
            <a:off x="311700" y="672925"/>
            <a:ext cx="6998051" cy="4326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 Transfromation</a:t>
            </a:r>
            <a:endParaRPr/>
          </a:p>
        </p:txBody>
      </p:sp>
      <p:sp>
        <p:nvSpPr>
          <p:cNvPr id="240" name="Google Shape;240;p41"/>
          <p:cNvSpPr txBox="1">
            <a:spLocks noGrp="1"/>
          </p:cNvSpPr>
          <p:nvPr>
            <p:ph type="body" idx="1"/>
          </p:nvPr>
        </p:nvSpPr>
        <p:spPr>
          <a:xfrm>
            <a:off x="311700" y="1444400"/>
            <a:ext cx="8520600" cy="3302700"/>
          </a:xfrm>
          <a:prstGeom prst="rect">
            <a:avLst/>
          </a:prstGeom>
        </p:spPr>
        <p:txBody>
          <a:bodyPr spcFirstLastPara="1" wrap="square" lIns="91425" tIns="91425" rIns="91425" bIns="91425" anchor="t" anchorCtr="0">
            <a:normAutofit lnSpcReduction="10000"/>
          </a:bodyPr>
          <a:lstStyle/>
          <a:p>
            <a:pPr marL="457200" lvl="0" indent="-325755" algn="l" rtl="0">
              <a:spcBef>
                <a:spcPts val="0"/>
              </a:spcBef>
              <a:spcAft>
                <a:spcPts val="0"/>
              </a:spcAft>
              <a:buClr>
                <a:srgbClr val="000000"/>
              </a:buClr>
              <a:buSzPct val="100000"/>
              <a:buFont typeface="Times New Roman"/>
              <a:buAutoNum type="arabicParenR"/>
            </a:pPr>
            <a:r>
              <a:rPr lang="zh-CN" dirty="0">
                <a:solidFill>
                  <a:srgbClr val="000000"/>
                </a:solidFill>
                <a:latin typeface="Times New Roman"/>
                <a:ea typeface="Times New Roman"/>
                <a:cs typeface="Times New Roman"/>
                <a:sym typeface="Times New Roman"/>
              </a:rPr>
              <a:t>Large range</a:t>
            </a:r>
            <a:endParaRPr dirty="0">
              <a:solidFill>
                <a:srgbClr val="000000"/>
              </a:solidFill>
              <a:latin typeface="Times New Roman"/>
              <a:ea typeface="Times New Roman"/>
              <a:cs typeface="Times New Roman"/>
              <a:sym typeface="Times New Roman"/>
            </a:endParaRPr>
          </a:p>
          <a:p>
            <a:pPr marL="457200" lvl="0" indent="-325755" algn="l" rtl="0">
              <a:spcBef>
                <a:spcPts val="0"/>
              </a:spcBef>
              <a:spcAft>
                <a:spcPts val="0"/>
              </a:spcAft>
              <a:buClr>
                <a:srgbClr val="000000"/>
              </a:buClr>
              <a:buSzPct val="100000"/>
              <a:buFont typeface="Times New Roman"/>
              <a:buAutoNum type="arabicParenR"/>
            </a:pPr>
            <a:r>
              <a:rPr lang="zh-CN" dirty="0">
                <a:solidFill>
                  <a:srgbClr val="000000"/>
                </a:solidFill>
                <a:latin typeface="Times New Roman"/>
                <a:ea typeface="Times New Roman"/>
                <a:cs typeface="Times New Roman"/>
                <a:sym typeface="Times New Roman"/>
              </a:rPr>
              <a:t>large portion of points in the lower tail</a:t>
            </a:r>
            <a:endParaRPr dirty="0">
              <a:solidFill>
                <a:srgbClr val="000000"/>
              </a:solidFill>
              <a:latin typeface="Times New Roman"/>
              <a:ea typeface="Times New Roman"/>
              <a:cs typeface="Times New Roman"/>
              <a:sym typeface="Times New Roman"/>
            </a:endParaRPr>
          </a:p>
          <a:p>
            <a:pPr marL="457200" lvl="0" indent="-325755" algn="l" rtl="0">
              <a:spcBef>
                <a:spcPts val="0"/>
              </a:spcBef>
              <a:spcAft>
                <a:spcPts val="0"/>
              </a:spcAft>
              <a:buClr>
                <a:srgbClr val="000000"/>
              </a:buClr>
              <a:buSzPct val="100000"/>
              <a:buFont typeface="Times New Roman"/>
              <a:buAutoNum type="arabicParenR"/>
            </a:pPr>
            <a:r>
              <a:rPr lang="zh-CN" dirty="0">
                <a:solidFill>
                  <a:srgbClr val="000000"/>
                </a:solidFill>
                <a:latin typeface="Times New Roman"/>
                <a:ea typeface="Times New Roman"/>
                <a:cs typeface="Times New Roman"/>
                <a:sym typeface="Times New Roman"/>
              </a:rPr>
              <a:t>non-linear</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lang="en-US" altLang="zh-CN"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solidFill>
                  <a:srgbClr val="000000"/>
                </a:solidFill>
                <a:latin typeface="Times New Roman"/>
                <a:ea typeface="Times New Roman"/>
                <a:cs typeface="Times New Roman"/>
                <a:sym typeface="Times New Roman"/>
              </a:rPr>
              <a:t>df$sum_ex_log &lt;- log(df$sum_ex + 1)</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solidFill>
                  <a:srgbClr val="000000"/>
                </a:solidFill>
                <a:latin typeface="Times New Roman"/>
                <a:ea typeface="Times New Roman"/>
                <a:cs typeface="Times New Roman"/>
                <a:sym typeface="Times New Roman"/>
              </a:rPr>
              <a:t>refit the model: </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solidFill>
                  <a:srgbClr val="000000"/>
                </a:solidFill>
                <a:latin typeface="Times New Roman"/>
                <a:ea typeface="Times New Roman"/>
                <a:cs typeface="Times New Roman"/>
                <a:sym typeface="Times New Roman"/>
              </a:rPr>
              <a:t>closure = b0 + b1 *  industry  +  b2 * log(Export Volume + 1) + b3 * industry * log(Export Volume + 1)</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title"/>
          </p:nvPr>
        </p:nvSpPr>
        <p:spPr>
          <a:xfrm>
            <a:off x="311700" y="428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issue solved </a:t>
            </a:r>
            <a:endParaRPr/>
          </a:p>
        </p:txBody>
      </p:sp>
      <p:sp>
        <p:nvSpPr>
          <p:cNvPr id="246" name="Google Shape;246;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7" name="Google Shape;247;p42"/>
          <p:cNvPicPr preferRelativeResize="0"/>
          <p:nvPr/>
        </p:nvPicPr>
        <p:blipFill>
          <a:blip r:embed="rId3">
            <a:alphaModFix/>
          </a:blip>
          <a:stretch>
            <a:fillRect/>
          </a:stretch>
        </p:blipFill>
        <p:spPr>
          <a:xfrm>
            <a:off x="1217038" y="750200"/>
            <a:ext cx="6709926" cy="4148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 Overview</a:t>
            </a:r>
            <a:endParaRPr/>
          </a:p>
        </p:txBody>
      </p:sp>
      <p:sp>
        <p:nvSpPr>
          <p:cNvPr id="79" name="Google Shape;79;p15"/>
          <p:cNvSpPr txBox="1">
            <a:spLocks noGrp="1"/>
          </p:cNvSpPr>
          <p:nvPr>
            <p:ph type="body" idx="1"/>
          </p:nvPr>
        </p:nvSpPr>
        <p:spPr>
          <a:xfrm>
            <a:off x="214874" y="1152425"/>
            <a:ext cx="8520600" cy="3302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222222"/>
              </a:buClr>
              <a:buSzPts val="1500"/>
              <a:buFont typeface="Times New Roman"/>
              <a:buAutoNum type="arabicParenR"/>
            </a:pPr>
            <a:r>
              <a:rPr lang="zh-CN" sz="1500" dirty="0">
                <a:solidFill>
                  <a:srgbClr val="222222"/>
                </a:solidFill>
                <a:latin typeface="Times New Roman"/>
                <a:ea typeface="Times New Roman"/>
                <a:cs typeface="Times New Roman"/>
                <a:sym typeface="Times New Roman"/>
              </a:rPr>
              <a:t>In total we have 9 variables: </a:t>
            </a:r>
            <a:endParaRPr sz="1500" dirty="0">
              <a:solidFill>
                <a:srgbClr val="222222"/>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22222"/>
              </a:buClr>
              <a:buSzPts val="1500"/>
              <a:buFont typeface="Times New Roman"/>
              <a:buChar char="-"/>
            </a:pPr>
            <a:r>
              <a:rPr lang="zh-CN" sz="1500" dirty="0">
                <a:solidFill>
                  <a:srgbClr val="222222"/>
                </a:solidFill>
                <a:latin typeface="Times New Roman"/>
                <a:ea typeface="Times New Roman"/>
                <a:cs typeface="Times New Roman"/>
                <a:sym typeface="Times New Roman"/>
              </a:rPr>
              <a:t>We derived 6 variables about economics:  export and import volume by country, Industrial Sector's Contribution to GDP (range: 0-100, higher value means higher proportion of the sector’s contribution to GDP), agricultural sector’s contribution to GDP (range: 0-100), manufactural sector’s contribution to GDP (range: 0-100) and service sector’s contribution to GDP (range：0-100）by country </a:t>
            </a:r>
            <a:endParaRPr sz="1500" dirty="0">
              <a:solidFill>
                <a:srgbClr val="222222"/>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22222"/>
              </a:buClr>
              <a:buSzPts val="1500"/>
              <a:buFont typeface="Times New Roman"/>
              <a:buChar char="-"/>
            </a:pPr>
            <a:r>
              <a:rPr lang="zh-CN" sz="1500" dirty="0">
                <a:solidFill>
                  <a:srgbClr val="222222"/>
                </a:solidFill>
                <a:latin typeface="Times New Roman"/>
                <a:ea typeface="Times New Roman"/>
                <a:cs typeface="Times New Roman"/>
                <a:sym typeface="Times New Roman"/>
              </a:rPr>
              <a:t>two variables to calculate infectious rate: population by country and cumulative case of infection by country (infectious rate = cumulative case / population) </a:t>
            </a:r>
            <a:endParaRPr sz="1500" dirty="0">
              <a:solidFill>
                <a:srgbClr val="222222"/>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22222"/>
              </a:buClr>
              <a:buSzPts val="1500"/>
              <a:buFont typeface="Times New Roman"/>
              <a:buChar char="-"/>
            </a:pPr>
            <a:r>
              <a:rPr lang="zh-CN" sz="1500" dirty="0">
                <a:solidFill>
                  <a:srgbClr val="222222"/>
                </a:solidFill>
                <a:latin typeface="Times New Roman"/>
                <a:ea typeface="Times New Roman"/>
                <a:cs typeface="Times New Roman"/>
                <a:sym typeface="Times New Roman"/>
              </a:rPr>
              <a:t>workplace closure level during the pandemic by country</a:t>
            </a:r>
            <a:r>
              <a:rPr lang="en-US" altLang="zh-CN" sz="1500" dirty="0">
                <a:solidFill>
                  <a:srgbClr val="222222"/>
                </a:solidFill>
                <a:latin typeface="Times New Roman"/>
                <a:ea typeface="Times New Roman"/>
                <a:cs typeface="Times New Roman"/>
                <a:sym typeface="Times New Roman"/>
              </a:rPr>
              <a:t> (</a:t>
            </a:r>
            <a:r>
              <a:rPr lang="zh-CN" sz="1500" dirty="0">
                <a:solidFill>
                  <a:srgbClr val="222222"/>
                </a:solidFill>
                <a:latin typeface="Times New Roman"/>
                <a:ea typeface="Times New Roman"/>
                <a:cs typeface="Times New Roman"/>
                <a:sym typeface="Times New Roman"/>
              </a:rPr>
              <a:t>range：</a:t>
            </a:r>
            <a:r>
              <a:rPr lang="zh-CN" sz="1500" dirty="0">
                <a:solidFill>
                  <a:srgbClr val="222222"/>
                </a:solidFill>
                <a:highlight>
                  <a:srgbClr val="FFFFFF"/>
                </a:highlight>
                <a:latin typeface="Times New Roman"/>
                <a:ea typeface="Times New Roman"/>
                <a:cs typeface="Times New Roman"/>
                <a:sym typeface="Times New Roman"/>
              </a:rPr>
              <a:t>32-1715， higher value means more strict workplace closure policy)</a:t>
            </a:r>
            <a:endParaRPr sz="1500" dirty="0">
              <a:solidFill>
                <a:srgbClr val="222222"/>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222222"/>
              </a:buClr>
              <a:buSzPts val="1500"/>
              <a:buFont typeface="Times New Roman"/>
              <a:buAutoNum type="arabicParenR"/>
            </a:pPr>
            <a:r>
              <a:rPr lang="zh-CN" sz="1500" dirty="0">
                <a:solidFill>
                  <a:srgbClr val="222222"/>
                </a:solidFill>
                <a:latin typeface="Times New Roman"/>
                <a:ea typeface="Times New Roman"/>
                <a:cs typeface="Times New Roman"/>
                <a:sym typeface="Times New Roman"/>
              </a:rPr>
              <a:t>Timespan: 2020</a:t>
            </a:r>
            <a:endParaRPr sz="1500" dirty="0">
              <a:solidFill>
                <a:srgbClr val="222222"/>
              </a:solidFill>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AutoNum type="arabicParenR"/>
            </a:pPr>
            <a:r>
              <a:rPr lang="zh-CN" sz="1500" dirty="0">
                <a:solidFill>
                  <a:srgbClr val="222222"/>
                </a:solidFill>
                <a:latin typeface="Times New Roman"/>
                <a:ea typeface="Times New Roman"/>
                <a:cs typeface="Times New Roman"/>
                <a:sym typeface="Times New Roman"/>
              </a:rPr>
              <a:t>Countries: 145 countries in total, we include countries that varies in GDP, policy strictness, as well as infectious rate.</a:t>
            </a:r>
            <a:r>
              <a:rPr lang="zh-CN" sz="1500" dirty="0">
                <a:latin typeface="Times New Roman"/>
                <a:ea typeface="Times New Roman"/>
                <a:cs typeface="Times New Roman"/>
                <a:sym typeface="Times New Roman"/>
              </a:rPr>
              <a:t> </a:t>
            </a:r>
            <a:endParaRPr sz="1500" dirty="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3"/>
          <p:cNvSpPr txBox="1">
            <a:spLocks noGrp="1"/>
          </p:cNvSpPr>
          <p:nvPr>
            <p:ph type="title"/>
          </p:nvPr>
        </p:nvSpPr>
        <p:spPr>
          <a:xfrm>
            <a:off x="311700" y="128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dirty="0"/>
              <a:t>Results</a:t>
            </a:r>
            <a:endParaRPr dirty="0"/>
          </a:p>
        </p:txBody>
      </p:sp>
      <p:pic>
        <p:nvPicPr>
          <p:cNvPr id="5" name="Picture 4">
            <a:extLst>
              <a:ext uri="{FF2B5EF4-FFF2-40B4-BE49-F238E27FC236}">
                <a16:creationId xmlns:a16="http://schemas.microsoft.com/office/drawing/2014/main" id="{5026CD8E-1780-EC1C-DF8B-9B3E73B85515}"/>
              </a:ext>
            </a:extLst>
          </p:cNvPr>
          <p:cNvPicPr>
            <a:picLocks noChangeAspect="1"/>
          </p:cNvPicPr>
          <p:nvPr/>
        </p:nvPicPr>
        <p:blipFill>
          <a:blip r:embed="rId3"/>
          <a:stretch>
            <a:fillRect/>
          </a:stretch>
        </p:blipFill>
        <p:spPr>
          <a:xfrm>
            <a:off x="1265034" y="248071"/>
            <a:ext cx="7512167" cy="464735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369350" y="1243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Results</a:t>
            </a:r>
            <a:endParaRPr/>
          </a:p>
        </p:txBody>
      </p:sp>
      <p:sp>
        <p:nvSpPr>
          <p:cNvPr id="259" name="Google Shape;259;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0" name="Google Shape;260;p44"/>
          <p:cNvSpPr txBox="1"/>
          <p:nvPr/>
        </p:nvSpPr>
        <p:spPr>
          <a:xfrm>
            <a:off x="1840325" y="16972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 </a:t>
            </a:r>
            <a:endParaRPr sz="1800">
              <a:solidFill>
                <a:schemeClr val="dk2"/>
              </a:solidFill>
              <a:latin typeface="Open Sans"/>
              <a:ea typeface="Open Sans"/>
              <a:cs typeface="Open Sans"/>
              <a:sym typeface="Open Sans"/>
            </a:endParaRPr>
          </a:p>
        </p:txBody>
      </p:sp>
      <p:pic>
        <p:nvPicPr>
          <p:cNvPr id="261" name="Google Shape;261;p44"/>
          <p:cNvPicPr preferRelativeResize="0"/>
          <p:nvPr/>
        </p:nvPicPr>
        <p:blipFill>
          <a:blip r:embed="rId3">
            <a:alphaModFix/>
          </a:blip>
          <a:stretch>
            <a:fillRect/>
          </a:stretch>
        </p:blipFill>
        <p:spPr>
          <a:xfrm>
            <a:off x="930288" y="687625"/>
            <a:ext cx="6696075" cy="4171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Results</a:t>
            </a:r>
            <a:endParaRPr/>
          </a:p>
        </p:txBody>
      </p:sp>
      <p:sp>
        <p:nvSpPr>
          <p:cNvPr id="267" name="Google Shape;267;p45"/>
          <p:cNvSpPr txBox="1">
            <a:spLocks noGrp="1"/>
          </p:cNvSpPr>
          <p:nvPr>
            <p:ph type="body" idx="1"/>
          </p:nvPr>
        </p:nvSpPr>
        <p:spPr>
          <a:xfrm>
            <a:off x="167475" y="1041150"/>
            <a:ext cx="8712300" cy="33027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zh-CN" sz="4500">
                <a:solidFill>
                  <a:srgbClr val="000000"/>
                </a:solidFill>
                <a:latin typeface="Times New Roman"/>
                <a:ea typeface="Times New Roman"/>
                <a:cs typeface="Times New Roman"/>
                <a:sym typeface="Times New Roman"/>
              </a:rPr>
              <a:t>In order to test hypotheses, we estimated a regression model in which we regressed closure on industry, log(Export Volume +1)  and their interaction. </a:t>
            </a:r>
            <a:endParaRPr sz="45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sz="4500">
                <a:solidFill>
                  <a:srgbClr val="000000"/>
                </a:solidFill>
                <a:latin typeface="Times New Roman"/>
                <a:ea typeface="Times New Roman"/>
                <a:cs typeface="Times New Roman"/>
                <a:sym typeface="Times New Roman"/>
              </a:rPr>
              <a:t>There was  </a:t>
            </a:r>
            <a:r>
              <a:rPr lang="zh-CN" sz="4500">
                <a:solidFill>
                  <a:srgbClr val="FF9900"/>
                </a:solidFill>
                <a:latin typeface="Times New Roman"/>
                <a:ea typeface="Times New Roman"/>
                <a:cs typeface="Times New Roman"/>
                <a:sym typeface="Times New Roman"/>
              </a:rPr>
              <a:t>no statistically significant interaction</a:t>
            </a:r>
            <a:r>
              <a:rPr lang="zh-CN" sz="4500">
                <a:solidFill>
                  <a:srgbClr val="000000"/>
                </a:solidFill>
                <a:latin typeface="Times New Roman"/>
                <a:ea typeface="Times New Roman"/>
                <a:cs typeface="Times New Roman"/>
                <a:sym typeface="Times New Roman"/>
              </a:rPr>
              <a:t> between closure and Export Volume in GDP, F(1, 144) = 1.774, p = 0.185, eta_squared = 0.001.</a:t>
            </a:r>
            <a:endParaRPr sz="45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sz="4500">
                <a:solidFill>
                  <a:srgbClr val="000000"/>
                </a:solidFill>
                <a:latin typeface="Times New Roman"/>
                <a:ea typeface="Times New Roman"/>
                <a:cs typeface="Times New Roman"/>
                <a:sym typeface="Times New Roman"/>
              </a:rPr>
              <a:t>There is a positive relationship between export volume and workplace closure, F(1, 144) = 7.706, p = 0.01, eta_squared = 0.02</a:t>
            </a:r>
            <a:endParaRPr sz="45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6"/>
          <p:cNvSpPr txBox="1">
            <a:spLocks noGrp="1"/>
          </p:cNvSpPr>
          <p:nvPr>
            <p:ph type="body" idx="1"/>
          </p:nvPr>
        </p:nvSpPr>
        <p:spPr>
          <a:xfrm>
            <a:off x="311700" y="401902"/>
            <a:ext cx="8520600" cy="37163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solidFill>
                  <a:schemeClr val="accent1"/>
                </a:solidFill>
                <a:latin typeface="Times New Roman"/>
                <a:ea typeface="Times New Roman"/>
                <a:cs typeface="Times New Roman"/>
                <a:sym typeface="Times New Roman"/>
              </a:rPr>
              <a:t>Hypothesis: for countries with lower industry sector’s share of GDP, higher export volume predicts higher closure policy; for countries with higher industry sector’s share of GDP, effect of export volume on closure is less significant</a:t>
            </a:r>
            <a:endParaRPr dirty="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solidFill>
                  <a:srgbClr val="000000"/>
                </a:solidFill>
                <a:latin typeface="Times New Roman"/>
                <a:ea typeface="Times New Roman"/>
                <a:cs typeface="Times New Roman"/>
                <a:sym typeface="Times New Roman"/>
              </a:rPr>
              <a:t>The hypothesis is not supported. There is no significant interaction between industry sector’s share of GDP and export volume. </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solidFill>
                  <a:srgbClr val="000000"/>
                </a:solidFill>
                <a:latin typeface="Times New Roman"/>
                <a:ea typeface="Times New Roman"/>
                <a:cs typeface="Times New Roman"/>
                <a:sym typeface="Times New Roman"/>
              </a:rPr>
              <a:t>The positive relationship between export volume and workplace closure may be as a result of the relationship between export volume and infectious rate, as international trade inherently involves a level of human contact. The more the export volume, the more the country is involved in international trade, thus higher potential for infection. </a:t>
            </a: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311700" y="2001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Limitations</a:t>
            </a:r>
            <a:endParaRPr/>
          </a:p>
        </p:txBody>
      </p:sp>
      <p:sp>
        <p:nvSpPr>
          <p:cNvPr id="278" name="Google Shape;278;p47"/>
          <p:cNvSpPr txBox="1">
            <a:spLocks noGrp="1"/>
          </p:cNvSpPr>
          <p:nvPr>
            <p:ph type="body" idx="1"/>
          </p:nvPr>
        </p:nvSpPr>
        <p:spPr>
          <a:xfrm>
            <a:off x="311700" y="108447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AutoNum type="arabicParenR"/>
            </a:pPr>
            <a:r>
              <a:rPr lang="zh-CN">
                <a:solidFill>
                  <a:srgbClr val="000000"/>
                </a:solidFill>
                <a:latin typeface="Times New Roman"/>
                <a:ea typeface="Times New Roman"/>
                <a:cs typeface="Times New Roman"/>
                <a:sym typeface="Times New Roman"/>
              </a:rPr>
              <a:t>Potential confounds can influence the moderation effect. For example political and cultural factors, such as individualism, as mentioned in Frey et al., (2020) can affect policy making.</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arenR"/>
            </a:pPr>
            <a:r>
              <a:rPr lang="zh-CN">
                <a:solidFill>
                  <a:srgbClr val="000000"/>
                </a:solidFill>
                <a:latin typeface="Times New Roman"/>
                <a:ea typeface="Times New Roman"/>
                <a:cs typeface="Times New Roman"/>
                <a:sym typeface="Times New Roman"/>
              </a:rPr>
              <a:t>We merged 5 datasets to conduct the analysis. Some countries do not have values in all datasets which may introduce potential variance to the statistical models.</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arenR"/>
            </a:pPr>
            <a:r>
              <a:rPr lang="zh-CN">
                <a:solidFill>
                  <a:srgbClr val="000000"/>
                </a:solidFill>
                <a:highlight>
                  <a:schemeClr val="lt1"/>
                </a:highlight>
                <a:latin typeface="Times New Roman"/>
                <a:ea typeface="Times New Roman"/>
                <a:cs typeface="Times New Roman"/>
                <a:sym typeface="Times New Roman"/>
              </a:rPr>
              <a:t>The implementation intensity of the policy may not match the originally envisaged policy intensity. For example, some organizations may have higher autonomy and will not close the workplace as required by the policy.</a:t>
            </a:r>
            <a:endParaRPr>
              <a:solidFill>
                <a:srgbClr val="000000"/>
              </a:solidFill>
              <a:highlight>
                <a:schemeClr val="lt1"/>
              </a:highlight>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arenR"/>
            </a:pPr>
            <a:r>
              <a:rPr lang="zh-CN">
                <a:solidFill>
                  <a:srgbClr val="000000"/>
                </a:solidFill>
                <a:highlight>
                  <a:schemeClr val="lt1"/>
                </a:highlight>
                <a:latin typeface="Times New Roman"/>
                <a:ea typeface="Times New Roman"/>
                <a:cs typeface="Times New Roman"/>
                <a:sym typeface="Times New Roman"/>
              </a:rPr>
              <a:t>The export and import data adapted from IMF does not include the data for May and June 2020.</a:t>
            </a:r>
            <a:endParaRPr>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Future Direction</a:t>
            </a:r>
            <a:endParaRPr/>
          </a:p>
        </p:txBody>
      </p:sp>
      <p:sp>
        <p:nvSpPr>
          <p:cNvPr id="284" name="Google Shape;284;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Times New Roman"/>
              <a:buAutoNum type="arabicParenR"/>
            </a:pPr>
            <a:r>
              <a:rPr lang="zh-CN">
                <a:solidFill>
                  <a:srgbClr val="000000"/>
                </a:solidFill>
                <a:latin typeface="Times New Roman"/>
                <a:ea typeface="Times New Roman"/>
                <a:cs typeface="Times New Roman"/>
                <a:sym typeface="Times New Roman"/>
              </a:rPr>
              <a:t>In our exploration of various models, we observed that Health Policy is likely influenced by the intricate interplay of economic, political, and cultural factors. Future research could benefit from incorporating cultural and political elements, either as focal predictors or as covariates, to yield more precise and comprehensive results.</a:t>
            </a:r>
            <a:endParaRPr sz="24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AutoNum type="arabicParenR"/>
            </a:pPr>
            <a:r>
              <a:rPr lang="zh-CN">
                <a:solidFill>
                  <a:srgbClr val="000000"/>
                </a:solidFill>
                <a:latin typeface="Times New Roman"/>
                <a:ea typeface="Times New Roman"/>
                <a:cs typeface="Times New Roman"/>
                <a:sym typeface="Times New Roman"/>
              </a:rPr>
              <a:t>Longitudinal studies can be conducted to investigate the factors influencing health policy making over time.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1158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Datasets</a:t>
            </a:r>
            <a:endParaRPr/>
          </a:p>
        </p:txBody>
      </p:sp>
      <p:sp>
        <p:nvSpPr>
          <p:cNvPr id="85" name="Google Shape;85;p16"/>
          <p:cNvSpPr txBox="1">
            <a:spLocks noGrp="1"/>
          </p:cNvSpPr>
          <p:nvPr>
            <p:ph type="body" idx="1"/>
          </p:nvPr>
        </p:nvSpPr>
        <p:spPr>
          <a:xfrm>
            <a:off x="311700" y="768350"/>
            <a:ext cx="8520600" cy="4069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zh-CN" sz="5900" dirty="0">
                <a:solidFill>
                  <a:srgbClr val="000000"/>
                </a:solidFill>
                <a:latin typeface="Times New Roman"/>
                <a:ea typeface="Times New Roman"/>
                <a:cs typeface="Times New Roman"/>
                <a:sym typeface="Times New Roman"/>
              </a:rPr>
              <a:t>Workplace Closure: The data is from Our World in Data website. It includes workplace closure level during the pandemic by country. The index represents countries’ response level of strictness.(source from: </a:t>
            </a:r>
            <a:r>
              <a:rPr lang="zh-CN" sz="5900" u="sng" dirty="0">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https://ourworldindata.org/covid-school-workplace-closures</a:t>
            </a:r>
            <a:r>
              <a:rPr lang="zh-CN" sz="5900" dirty="0">
                <a:latin typeface="Times New Roman"/>
                <a:ea typeface="Times New Roman"/>
                <a:cs typeface="Times New Roman"/>
                <a:sym typeface="Times New Roman"/>
              </a:rPr>
              <a:t>)</a:t>
            </a:r>
            <a:endParaRPr sz="5900" dirty="0">
              <a:latin typeface="Times New Roman"/>
              <a:ea typeface="Times New Roman"/>
              <a:cs typeface="Times New Roman"/>
              <a:sym typeface="Times New Roman"/>
            </a:endParaRPr>
          </a:p>
          <a:p>
            <a:pPr marL="0" lvl="0" indent="0" algn="l" rtl="0">
              <a:spcBef>
                <a:spcPts val="1200"/>
              </a:spcBef>
              <a:spcAft>
                <a:spcPts val="0"/>
              </a:spcAft>
              <a:buNone/>
            </a:pPr>
            <a:r>
              <a:rPr lang="zh-CN" sz="5900" dirty="0">
                <a:solidFill>
                  <a:srgbClr val="000000"/>
                </a:solidFill>
                <a:latin typeface="Times New Roman"/>
                <a:ea typeface="Times New Roman"/>
                <a:cs typeface="Times New Roman"/>
                <a:sym typeface="Times New Roman"/>
              </a:rPr>
              <a:t>International trade: The data </a:t>
            </a:r>
            <a:r>
              <a:rPr lang="zh-CN" sz="5900" i="1" dirty="0">
                <a:solidFill>
                  <a:srgbClr val="000000"/>
                </a:solidFill>
                <a:latin typeface="Times New Roman"/>
                <a:ea typeface="Times New Roman"/>
                <a:cs typeface="Times New Roman"/>
                <a:sym typeface="Times New Roman"/>
              </a:rPr>
              <a:t>Exports_and_Imports_by_Areas_and_Co </a:t>
            </a:r>
            <a:r>
              <a:rPr lang="zh-CN" sz="5900" dirty="0">
                <a:solidFill>
                  <a:srgbClr val="000000"/>
                </a:solidFill>
                <a:latin typeface="Times New Roman"/>
                <a:ea typeface="Times New Roman"/>
                <a:cs typeface="Times New Roman"/>
                <a:sym typeface="Times New Roman"/>
              </a:rPr>
              <a:t>comes from the International Monetary Fund (IMF). It includes export and import volumes by country from 2014 to 2022. (source from: </a:t>
            </a:r>
            <a:r>
              <a:rPr lang="zh-CN" sz="5900" u="sng" dirty="0">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https://data.imf.org/regular.aspx?key=61013712</a:t>
            </a:r>
            <a:r>
              <a:rPr lang="zh-CN" sz="5900" dirty="0">
                <a:latin typeface="Times New Roman"/>
                <a:ea typeface="Times New Roman"/>
                <a:cs typeface="Times New Roman"/>
                <a:sym typeface="Times New Roman"/>
              </a:rPr>
              <a:t>)</a:t>
            </a:r>
            <a:endParaRPr sz="5900" dirty="0">
              <a:latin typeface="Times New Roman"/>
              <a:ea typeface="Times New Roman"/>
              <a:cs typeface="Times New Roman"/>
              <a:sym typeface="Times New Roman"/>
            </a:endParaRPr>
          </a:p>
          <a:p>
            <a:pPr marL="0" lvl="0" indent="0" algn="l" rtl="0">
              <a:spcBef>
                <a:spcPts val="0"/>
              </a:spcBef>
              <a:spcAft>
                <a:spcPts val="0"/>
              </a:spcAft>
              <a:buNone/>
            </a:pPr>
            <a:endParaRPr sz="5900" dirty="0">
              <a:latin typeface="Times New Roman"/>
              <a:ea typeface="Times New Roman"/>
              <a:cs typeface="Times New Roman"/>
              <a:sym typeface="Times New Roman"/>
            </a:endParaRPr>
          </a:p>
          <a:p>
            <a:pPr marL="0" lvl="0" indent="0" algn="l" rtl="0">
              <a:spcBef>
                <a:spcPts val="0"/>
              </a:spcBef>
              <a:spcAft>
                <a:spcPts val="0"/>
              </a:spcAft>
              <a:buNone/>
            </a:pPr>
            <a:r>
              <a:rPr lang="zh-CN" sz="5900" dirty="0">
                <a:solidFill>
                  <a:srgbClr val="000000"/>
                </a:solidFill>
                <a:latin typeface="Times New Roman"/>
                <a:ea typeface="Times New Roman"/>
                <a:cs typeface="Times New Roman"/>
                <a:sym typeface="Times New Roman"/>
              </a:rPr>
              <a:t>GDP composition: The data comes from The World Bank. It includes GDP composition by agriculture, industry and service by country. (source from: </a:t>
            </a:r>
            <a:r>
              <a:rPr lang="zh-CN" sz="5900" u="sng" dirty="0">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https://wdi.worldbank.org/table/4.2#</a:t>
            </a:r>
            <a:r>
              <a:rPr lang="zh-CN" sz="5900" dirty="0">
                <a:latin typeface="Times New Roman"/>
                <a:ea typeface="Times New Roman"/>
                <a:cs typeface="Times New Roman"/>
                <a:sym typeface="Times New Roman"/>
              </a:rPr>
              <a:t>)</a:t>
            </a:r>
            <a:endParaRPr sz="5900" dirty="0">
              <a:latin typeface="Times New Roman"/>
              <a:ea typeface="Times New Roman"/>
              <a:cs typeface="Times New Roman"/>
              <a:sym typeface="Times New Roman"/>
            </a:endParaRPr>
          </a:p>
          <a:p>
            <a:pPr marL="0" lvl="0" indent="0" algn="l" rtl="0">
              <a:spcBef>
                <a:spcPts val="0"/>
              </a:spcBef>
              <a:spcAft>
                <a:spcPts val="0"/>
              </a:spcAft>
              <a:buNone/>
            </a:pPr>
            <a:endParaRPr sz="5900" dirty="0">
              <a:latin typeface="Times New Roman"/>
              <a:ea typeface="Times New Roman"/>
              <a:cs typeface="Times New Roman"/>
              <a:sym typeface="Times New Roman"/>
            </a:endParaRPr>
          </a:p>
          <a:p>
            <a:pPr marL="0" lvl="0" indent="0" algn="l" rtl="0">
              <a:spcBef>
                <a:spcPts val="0"/>
              </a:spcBef>
              <a:spcAft>
                <a:spcPts val="0"/>
              </a:spcAft>
              <a:buNone/>
            </a:pPr>
            <a:r>
              <a:rPr lang="zh-CN" sz="5900" dirty="0">
                <a:solidFill>
                  <a:srgbClr val="000000"/>
                </a:solidFill>
                <a:latin typeface="Times New Roman"/>
                <a:ea typeface="Times New Roman"/>
                <a:cs typeface="Times New Roman"/>
                <a:sym typeface="Times New Roman"/>
              </a:rPr>
              <a:t>Population: The data comes from Worldometer website. The raw data includes variables such as population, urban percentage and land area by country. (source from:</a:t>
            </a:r>
            <a:r>
              <a:rPr lang="zh-CN" sz="5900" dirty="0">
                <a:latin typeface="Times New Roman"/>
                <a:ea typeface="Times New Roman"/>
                <a:cs typeface="Times New Roman"/>
                <a:sym typeface="Times New Roman"/>
              </a:rPr>
              <a:t> </a:t>
            </a:r>
            <a:r>
              <a:rPr lang="zh-CN" sz="5900" u="sng" dirty="0">
                <a:solidFill>
                  <a:srgbClr val="1155CC"/>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https://www.worldometers.info/world-population/population-by-country/#google_vignette</a:t>
            </a:r>
            <a:r>
              <a:rPr lang="zh-CN" sz="5900" dirty="0">
                <a:latin typeface="Times New Roman"/>
                <a:ea typeface="Times New Roman"/>
                <a:cs typeface="Times New Roman"/>
                <a:sym typeface="Times New Roman"/>
              </a:rPr>
              <a:t>)</a:t>
            </a:r>
            <a:endParaRPr sz="5900" dirty="0">
              <a:latin typeface="Times New Roman"/>
              <a:ea typeface="Times New Roman"/>
              <a:cs typeface="Times New Roman"/>
              <a:sym typeface="Times New Roman"/>
            </a:endParaRPr>
          </a:p>
          <a:p>
            <a:pPr marL="0" lvl="0" indent="0" algn="l" rtl="0">
              <a:spcBef>
                <a:spcPts val="0"/>
              </a:spcBef>
              <a:spcAft>
                <a:spcPts val="0"/>
              </a:spcAft>
              <a:buNone/>
            </a:pPr>
            <a:endParaRPr sz="5900" dirty="0">
              <a:latin typeface="Times New Roman"/>
              <a:ea typeface="Times New Roman"/>
              <a:cs typeface="Times New Roman"/>
              <a:sym typeface="Times New Roman"/>
            </a:endParaRPr>
          </a:p>
          <a:p>
            <a:pPr marL="0" lvl="0" indent="0" algn="l" rtl="0">
              <a:spcBef>
                <a:spcPts val="0"/>
              </a:spcBef>
              <a:spcAft>
                <a:spcPts val="0"/>
              </a:spcAft>
              <a:buNone/>
            </a:pPr>
            <a:r>
              <a:rPr lang="zh-CN" sz="5900" dirty="0">
                <a:solidFill>
                  <a:srgbClr val="000000"/>
                </a:solidFill>
                <a:latin typeface="Times New Roman"/>
                <a:ea typeface="Times New Roman"/>
                <a:cs typeface="Times New Roman"/>
                <a:sym typeface="Times New Roman"/>
              </a:rPr>
              <a:t>Cumulative cases of infection: The data comes from World Health Organization (WHO). It includes cumulative cases of infection from 2019 to 2023. (source from:</a:t>
            </a:r>
            <a:r>
              <a:rPr lang="zh-CN" sz="5900" dirty="0">
                <a:latin typeface="Times New Roman"/>
                <a:ea typeface="Times New Roman"/>
                <a:cs typeface="Times New Roman"/>
                <a:sym typeface="Times New Roman"/>
              </a:rPr>
              <a:t> </a:t>
            </a:r>
            <a:r>
              <a:rPr lang="zh-CN" sz="5900" u="sng" dirty="0">
                <a:solidFill>
                  <a:srgbClr val="1155CC"/>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https://covid19.who.int/data</a:t>
            </a:r>
            <a:r>
              <a:rPr lang="zh-CN" sz="5900" dirty="0">
                <a:latin typeface="Times New Roman"/>
                <a:ea typeface="Times New Roman"/>
                <a:cs typeface="Times New Roman"/>
                <a:sym typeface="Times New Roman"/>
              </a:rPr>
              <a:t>)</a:t>
            </a:r>
            <a:endParaRPr sz="5900" dirty="0">
              <a:latin typeface="Times New Roman"/>
              <a:ea typeface="Times New Roman"/>
              <a:cs typeface="Times New Roman"/>
              <a:sym typeface="Times New Roman"/>
            </a:endParaRPr>
          </a:p>
          <a:p>
            <a:pPr marL="0" lvl="0" indent="0" algn="l" rtl="0">
              <a:spcBef>
                <a:spcPts val="0"/>
              </a:spcBef>
              <a:spcAft>
                <a:spcPts val="0"/>
              </a:spcAft>
              <a:buNone/>
            </a:pPr>
            <a:endParaRPr sz="5900" dirty="0">
              <a:latin typeface="Times New Roman"/>
              <a:ea typeface="Times New Roman"/>
              <a:cs typeface="Times New Roman"/>
              <a:sym typeface="Times New Roman"/>
            </a:endParaRPr>
          </a:p>
          <a:p>
            <a:pPr marL="0" lvl="0" indent="0" algn="l" rtl="0">
              <a:spcBef>
                <a:spcPts val="0"/>
              </a:spcBef>
              <a:spcAft>
                <a:spcPts val="0"/>
              </a:spcAft>
              <a:buNone/>
            </a:pPr>
            <a:endParaRPr sz="9900" dirty="0">
              <a:latin typeface="Times New Roman"/>
              <a:ea typeface="Times New Roman"/>
              <a:cs typeface="Times New Roman"/>
              <a:sym typeface="Times New Roman"/>
            </a:endParaRPr>
          </a:p>
          <a:p>
            <a:pPr marL="0" lvl="0" indent="0" algn="l" rtl="0">
              <a:spcBef>
                <a:spcPts val="120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References</a:t>
            </a:r>
            <a:endParaRPr/>
          </a:p>
        </p:txBody>
      </p:sp>
      <p:sp>
        <p:nvSpPr>
          <p:cNvPr id="290" name="Google Shape;290;p4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a:solidFill>
                  <a:srgbClr val="222222"/>
                </a:solidFill>
                <a:highlight>
                  <a:srgbClr val="FFFFFF"/>
                </a:highlight>
                <a:latin typeface="Times New Roman"/>
                <a:ea typeface="Times New Roman"/>
                <a:cs typeface="Times New Roman"/>
                <a:sym typeface="Times New Roman"/>
              </a:rPr>
              <a:t>Frey, C. B., Chen, C., &amp; Presidente, G. (2020). Democracy, culture, and contagion: Political regimes and countries responsiveness to Covid-19. </a:t>
            </a:r>
            <a:r>
              <a:rPr lang="zh-CN" i="1">
                <a:solidFill>
                  <a:srgbClr val="222222"/>
                </a:solidFill>
                <a:highlight>
                  <a:srgbClr val="FFFFFF"/>
                </a:highlight>
                <a:latin typeface="Times New Roman"/>
                <a:ea typeface="Times New Roman"/>
                <a:cs typeface="Times New Roman"/>
                <a:sym typeface="Times New Roman"/>
              </a:rPr>
              <a:t>Covid Economics</a:t>
            </a:r>
            <a:r>
              <a:rPr lang="zh-CN">
                <a:solidFill>
                  <a:srgbClr val="222222"/>
                </a:solidFill>
                <a:highlight>
                  <a:srgbClr val="FFFFFF"/>
                </a:highlight>
                <a:latin typeface="Times New Roman"/>
                <a:ea typeface="Times New Roman"/>
                <a:cs typeface="Times New Roman"/>
                <a:sym typeface="Times New Roman"/>
              </a:rPr>
              <a:t>, (18).</a:t>
            </a:r>
            <a:endParaRPr>
              <a:solidFill>
                <a:srgbClr val="222222"/>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zh-CN">
                <a:solidFill>
                  <a:srgbClr val="222222"/>
                </a:solidFill>
                <a:highlight>
                  <a:srgbClr val="FFFFFF"/>
                </a:highlight>
                <a:latin typeface="Times New Roman"/>
                <a:ea typeface="Times New Roman"/>
                <a:cs typeface="Times New Roman"/>
                <a:sym typeface="Times New Roman"/>
              </a:rPr>
              <a:t>Tang, J. W., Caniza, M. A., Dinn, M., Dwyer, D. E., Heraud, J. M., Jennings, L. C., ... &amp; Zaidi, S. K. (2022). An exploration of the political, social, economic and cultural factors affecting how different global regions initially reacted to the COVID-19 pandemic. </a:t>
            </a:r>
            <a:r>
              <a:rPr lang="zh-CN" i="1">
                <a:solidFill>
                  <a:srgbClr val="222222"/>
                </a:solidFill>
                <a:highlight>
                  <a:srgbClr val="FFFFFF"/>
                </a:highlight>
                <a:latin typeface="Times New Roman"/>
                <a:ea typeface="Times New Roman"/>
                <a:cs typeface="Times New Roman"/>
                <a:sym typeface="Times New Roman"/>
              </a:rPr>
              <a:t>Interface Focus</a:t>
            </a:r>
            <a:r>
              <a:rPr lang="zh-CN">
                <a:solidFill>
                  <a:srgbClr val="222222"/>
                </a:solidFill>
                <a:highlight>
                  <a:srgbClr val="FFFFFF"/>
                </a:highlight>
                <a:latin typeface="Times New Roman"/>
                <a:ea typeface="Times New Roman"/>
                <a:cs typeface="Times New Roman"/>
                <a:sym typeface="Times New Roman"/>
              </a:rPr>
              <a:t>, </a:t>
            </a:r>
            <a:r>
              <a:rPr lang="zh-CN" i="1">
                <a:solidFill>
                  <a:srgbClr val="222222"/>
                </a:solidFill>
                <a:highlight>
                  <a:srgbClr val="FFFFFF"/>
                </a:highlight>
                <a:latin typeface="Times New Roman"/>
                <a:ea typeface="Times New Roman"/>
                <a:cs typeface="Times New Roman"/>
                <a:sym typeface="Times New Roman"/>
              </a:rPr>
              <a:t>12</a:t>
            </a:r>
            <a:r>
              <a:rPr lang="zh-CN">
                <a:solidFill>
                  <a:srgbClr val="222222"/>
                </a:solidFill>
                <a:highlight>
                  <a:srgbClr val="FFFFFF"/>
                </a:highlight>
                <a:latin typeface="Times New Roman"/>
                <a:ea typeface="Times New Roman"/>
                <a:cs typeface="Times New Roman"/>
                <a:sym typeface="Times New Roman"/>
              </a:rPr>
              <a:t>(2), 20210079.</a:t>
            </a:r>
            <a:endParaRPr>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Questions?</a:t>
            </a:r>
            <a:endParaRPr/>
          </a:p>
        </p:txBody>
      </p:sp>
      <p:sp>
        <p:nvSpPr>
          <p:cNvPr id="296" name="Google Shape;296;p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1"/>
          <p:cNvSpPr txBox="1">
            <a:spLocks noGrp="1"/>
          </p:cNvSpPr>
          <p:nvPr>
            <p:ph type="body" idx="1"/>
          </p:nvPr>
        </p:nvSpPr>
        <p:spPr>
          <a:xfrm>
            <a:off x="311700" y="920400"/>
            <a:ext cx="8520600" cy="33027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zh-CN" sz="9600">
                <a:solidFill>
                  <a:schemeClr val="accent1"/>
                </a:solidFill>
              </a:rPr>
              <a:t>Thank you!</a:t>
            </a:r>
            <a:endParaRPr sz="960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Research Questions</a:t>
            </a:r>
            <a:endParaRPr/>
          </a:p>
        </p:txBody>
      </p:sp>
      <p:sp>
        <p:nvSpPr>
          <p:cNvPr id="91" name="Google Shape;91;p17"/>
          <p:cNvSpPr txBox="1">
            <a:spLocks noGrp="1"/>
          </p:cNvSpPr>
          <p:nvPr>
            <p:ph type="body" idx="1"/>
          </p:nvPr>
        </p:nvSpPr>
        <p:spPr>
          <a:xfrm>
            <a:off x="231850" y="550475"/>
            <a:ext cx="8520600" cy="3302700"/>
          </a:xfrm>
          <a:prstGeom prst="rect">
            <a:avLst/>
          </a:prstGeom>
        </p:spPr>
        <p:txBody>
          <a:bodyPr spcFirstLastPara="1" wrap="square" lIns="91425" tIns="91425" rIns="91425" bIns="91425" anchor="t" anchorCtr="0">
            <a:noAutofit/>
          </a:bodyPr>
          <a:lstStyle/>
          <a:p>
            <a:pPr marL="297179" indent="-222884" defTabSz="594359">
              <a:buClr>
                <a:srgbClr val="000000"/>
              </a:buClr>
              <a:buSzPts val="1200"/>
              <a:buFontTx/>
              <a:buAutoNum type="arabicParenR"/>
              <a:defRPr sz="1300">
                <a:solidFill>
                  <a:srgbClr val="000000"/>
                </a:solidFill>
                <a:latin typeface="Times New Roman"/>
                <a:ea typeface="Times New Roman"/>
                <a:cs typeface="Times New Roman"/>
                <a:sym typeface="Times New Roman"/>
              </a:defRPr>
            </a:pPr>
            <a:r>
              <a:rPr lang="en-US" sz="1600" dirty="0"/>
              <a:t>Is the effect of infectious rate on closure moderated by the industrial sector's share of GDP?</a:t>
            </a:r>
          </a:p>
          <a:p>
            <a:pPr marL="0" indent="297179" defTabSz="594359">
              <a:spcBef>
                <a:spcPts val="700"/>
              </a:spcBef>
              <a:buSzTx/>
              <a:buNone/>
              <a:defRPr sz="1170">
                <a:solidFill>
                  <a:srgbClr val="EF4444"/>
                </a:solidFill>
                <a:latin typeface="Times New Roman"/>
                <a:ea typeface="Times New Roman"/>
                <a:cs typeface="Times New Roman"/>
                <a:sym typeface="Times New Roman"/>
              </a:defRPr>
            </a:pPr>
            <a:r>
              <a:rPr lang="en-US" sz="1600" dirty="0"/>
              <a:t>Rationale: Countries with a significant portion of their GDP derived from industry may experience more severe economic repercussions from workplace closures. This can lead to a more cautious approach to imposing such restrictions, balancing health risks against economic stability.</a:t>
            </a:r>
          </a:p>
          <a:p>
            <a:pPr marL="297179" indent="-222884" defTabSz="594359">
              <a:spcBef>
                <a:spcPts val="700"/>
              </a:spcBef>
              <a:buClr>
                <a:srgbClr val="000000"/>
              </a:buClr>
              <a:buSzPts val="1200"/>
              <a:buFontTx/>
              <a:buAutoNum type="arabicParenR" startAt="2"/>
              <a:defRPr sz="1300">
                <a:solidFill>
                  <a:srgbClr val="000000"/>
                </a:solidFill>
                <a:latin typeface="Times New Roman"/>
                <a:ea typeface="Times New Roman"/>
                <a:cs typeface="Times New Roman"/>
                <a:sym typeface="Times New Roman"/>
              </a:defRPr>
            </a:pPr>
            <a:r>
              <a:rPr lang="en-US" sz="1600" dirty="0"/>
              <a:t>Furthermore, is the effect of infectious rate on closure moderated by other economic sectors’ share of GDP in a way different than industry? </a:t>
            </a:r>
          </a:p>
          <a:p>
            <a:pPr marL="0" indent="297179" defTabSz="594359">
              <a:spcBef>
                <a:spcPts val="700"/>
              </a:spcBef>
              <a:buSzTx/>
              <a:buNone/>
              <a:defRPr sz="1170">
                <a:solidFill>
                  <a:srgbClr val="EF4444"/>
                </a:solidFill>
                <a:latin typeface="Times New Roman"/>
                <a:ea typeface="Times New Roman"/>
                <a:cs typeface="Times New Roman"/>
                <a:sym typeface="Times New Roman"/>
              </a:defRPr>
            </a:pPr>
            <a:r>
              <a:rPr lang="en-US" sz="1600" dirty="0"/>
              <a:t>Rationale: Industrial and manufacturing jobs often require physical presence than other economic sectors. To further validate the moderation effect for industry, economic sectors other than industry can be tested.</a:t>
            </a:r>
          </a:p>
          <a:p>
            <a:pPr marL="297179" indent="-222884" defTabSz="594359">
              <a:spcBef>
                <a:spcPts val="700"/>
              </a:spcBef>
              <a:buClr>
                <a:srgbClr val="000000"/>
              </a:buClr>
              <a:buSzPts val="1200"/>
              <a:buFontTx/>
              <a:buAutoNum type="arabicParenR" startAt="3"/>
              <a:defRPr sz="1300">
                <a:solidFill>
                  <a:srgbClr val="000000"/>
                </a:solidFill>
                <a:latin typeface="Times New Roman"/>
                <a:ea typeface="Times New Roman"/>
                <a:cs typeface="Times New Roman"/>
                <a:sym typeface="Times New Roman"/>
              </a:defRPr>
            </a:pPr>
            <a:r>
              <a:rPr lang="en-US" sz="1600" dirty="0"/>
              <a:t>Does industrial sector's share of GDP interact with </a:t>
            </a:r>
            <a:r>
              <a:rPr lang="en-US" sz="1600"/>
              <a:t>export volume </a:t>
            </a:r>
            <a:r>
              <a:rPr lang="en-US" sz="1600" dirty="0"/>
              <a:t>to have effects on policy making regarding workplace closure?</a:t>
            </a:r>
          </a:p>
          <a:p>
            <a:pPr marL="0" indent="297179" defTabSz="594359">
              <a:spcBef>
                <a:spcPts val="700"/>
              </a:spcBef>
              <a:buSzTx/>
              <a:buNone/>
              <a:defRPr sz="1170">
                <a:solidFill>
                  <a:srgbClr val="EF4444"/>
                </a:solidFill>
                <a:latin typeface="Times New Roman"/>
                <a:ea typeface="Times New Roman"/>
                <a:cs typeface="Times New Roman"/>
                <a:sym typeface="Times New Roman"/>
              </a:defRPr>
            </a:pPr>
            <a:r>
              <a:rPr lang="en-US" sz="1600" dirty="0"/>
              <a:t>Rationale: To further explore the interaction between different economic factors. International trade inherently involves a level of human contact.</a:t>
            </a:r>
          </a:p>
          <a:p>
            <a:pPr marL="457200" lvl="0" indent="0" algn="l" rtl="0">
              <a:spcBef>
                <a:spcPts val="1200"/>
              </a:spcBef>
              <a:spcAft>
                <a:spcPts val="120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Research Question 1: </a:t>
            </a:r>
            <a:endParaRPr/>
          </a:p>
        </p:txBody>
      </p:sp>
      <p:sp>
        <p:nvSpPr>
          <p:cNvPr id="97" name="Google Shape;97;p18"/>
          <p:cNvSpPr txBox="1">
            <a:spLocks noGrp="1"/>
          </p:cNvSpPr>
          <p:nvPr>
            <p:ph type="body" idx="1"/>
          </p:nvPr>
        </p:nvSpPr>
        <p:spPr>
          <a:xfrm>
            <a:off x="229404"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dirty="0">
                <a:solidFill>
                  <a:srgbClr val="000000"/>
                </a:solidFill>
                <a:latin typeface="Times New Roman"/>
                <a:ea typeface="Times New Roman"/>
                <a:cs typeface="Times New Roman"/>
                <a:sym typeface="Times New Roman"/>
              </a:rPr>
              <a:t>Is the effect of infectious rate on closure moderated by the the industrial sector's share of GDP? </a:t>
            </a:r>
            <a:endParaRPr dirty="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solidFill>
                  <a:schemeClr val="accent1"/>
                </a:solidFill>
                <a:latin typeface="Times New Roman"/>
                <a:ea typeface="Times New Roman"/>
                <a:cs typeface="Times New Roman"/>
                <a:sym typeface="Times New Roman"/>
              </a:rPr>
              <a:t>Hypotheses: for countries with lower industry sector’s share of GDP, higher infectious rate predicts higher closure policy; for countries with higher industry sector’s share of GDP, effect of infectious rate on closure is less significant</a:t>
            </a:r>
            <a:endParaRPr dirty="0">
              <a:solidFill>
                <a:schemeClr val="accent1"/>
              </a:solidFill>
              <a:latin typeface="Times New Roman"/>
              <a:ea typeface="Times New Roman"/>
              <a:cs typeface="Times New Roman"/>
              <a:sym typeface="Times New Roman"/>
            </a:endParaRPr>
          </a:p>
          <a:p>
            <a:pPr marL="0" lvl="0" indent="0" algn="l" rtl="0">
              <a:spcBef>
                <a:spcPts val="1200"/>
              </a:spcBef>
              <a:spcAft>
                <a:spcPts val="0"/>
              </a:spcAft>
              <a:buNone/>
            </a:pPr>
            <a:r>
              <a:rPr lang="zh-CN" dirty="0">
                <a:solidFill>
                  <a:srgbClr val="000000"/>
                </a:solidFill>
                <a:latin typeface="Times New Roman"/>
                <a:ea typeface="Times New Roman"/>
                <a:cs typeface="Times New Roman"/>
                <a:sym typeface="Times New Roman"/>
              </a:rPr>
              <a:t>model: </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zh-CN" dirty="0">
                <a:solidFill>
                  <a:srgbClr val="000000"/>
                </a:solidFill>
                <a:latin typeface="Times New Roman"/>
                <a:ea typeface="Times New Roman"/>
                <a:cs typeface="Times New Roman"/>
                <a:sym typeface="Times New Roman"/>
              </a:rPr>
              <a:t>closure = b0 + b1* infectious rate + b2*industry+ b3*industry*infectious rate</a:t>
            </a: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22557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zh-CN" sz="2540"/>
              <a:t>Data Analysis: Testing Linear Model Assumption</a:t>
            </a:r>
            <a:endParaRPr sz="2540"/>
          </a:p>
        </p:txBody>
      </p:sp>
      <p:sp>
        <p:nvSpPr>
          <p:cNvPr id="103" name="Google Shape;103;p19"/>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zh-CN" sz="4452" dirty="0">
                <a:solidFill>
                  <a:srgbClr val="000000"/>
                </a:solidFill>
                <a:latin typeface="Times New Roman"/>
                <a:ea typeface="Times New Roman"/>
                <a:cs typeface="Times New Roman"/>
                <a:sym typeface="Times New Roman"/>
              </a:rPr>
              <a:t>For our predictor “industry”, we group the continuous values into categories, with “High” group including the countries that has industry share value larger than 1 s</a:t>
            </a:r>
            <a:r>
              <a:rPr lang="en-US" altLang="zh-CN" sz="4452" dirty="0" err="1">
                <a:solidFill>
                  <a:srgbClr val="000000"/>
                </a:solidFill>
                <a:latin typeface="Times New Roman"/>
                <a:ea typeface="Times New Roman"/>
                <a:cs typeface="Times New Roman"/>
                <a:sym typeface="Times New Roman"/>
              </a:rPr>
              <a:t>tandard</a:t>
            </a:r>
            <a:r>
              <a:rPr lang="en-US" altLang="zh-CN" sz="4452" dirty="0">
                <a:solidFill>
                  <a:srgbClr val="000000"/>
                </a:solidFill>
                <a:latin typeface="Times New Roman"/>
                <a:ea typeface="Times New Roman"/>
                <a:cs typeface="Times New Roman"/>
                <a:sym typeface="Times New Roman"/>
              </a:rPr>
              <a:t> </a:t>
            </a:r>
            <a:r>
              <a:rPr lang="zh-CN" sz="4452" dirty="0">
                <a:solidFill>
                  <a:srgbClr val="000000"/>
                </a:solidFill>
                <a:latin typeface="Times New Roman"/>
                <a:ea typeface="Times New Roman"/>
                <a:cs typeface="Times New Roman"/>
                <a:sym typeface="Times New Roman"/>
              </a:rPr>
              <a:t>d</a:t>
            </a:r>
            <a:r>
              <a:rPr lang="en-US" altLang="zh-CN" sz="4452" dirty="0" err="1">
                <a:solidFill>
                  <a:srgbClr val="000000"/>
                </a:solidFill>
                <a:latin typeface="Times New Roman"/>
                <a:ea typeface="Times New Roman"/>
                <a:cs typeface="Times New Roman"/>
                <a:sym typeface="Times New Roman"/>
              </a:rPr>
              <a:t>eviation</a:t>
            </a:r>
            <a:r>
              <a:rPr lang="zh-CN" sz="4452" dirty="0">
                <a:solidFill>
                  <a:srgbClr val="000000"/>
                </a:solidFill>
                <a:latin typeface="Times New Roman"/>
                <a:ea typeface="Times New Roman"/>
                <a:cs typeface="Times New Roman"/>
                <a:sym typeface="Times New Roman"/>
              </a:rPr>
              <a:t> above the mean;  “Low” group including observations that has industry share smaller than 1 s</a:t>
            </a:r>
            <a:r>
              <a:rPr lang="en-US" altLang="zh-CN" sz="4452" dirty="0" err="1">
                <a:solidFill>
                  <a:srgbClr val="000000"/>
                </a:solidFill>
                <a:latin typeface="Times New Roman"/>
                <a:ea typeface="Times New Roman"/>
                <a:cs typeface="Times New Roman"/>
                <a:sym typeface="Times New Roman"/>
              </a:rPr>
              <a:t>tandard</a:t>
            </a:r>
            <a:r>
              <a:rPr lang="en-US" altLang="zh-CN" sz="4452" dirty="0">
                <a:solidFill>
                  <a:srgbClr val="000000"/>
                </a:solidFill>
                <a:latin typeface="Times New Roman"/>
                <a:ea typeface="Times New Roman"/>
                <a:cs typeface="Times New Roman"/>
                <a:sym typeface="Times New Roman"/>
              </a:rPr>
              <a:t> deviation</a:t>
            </a:r>
            <a:r>
              <a:rPr lang="zh-CN" sz="4452" dirty="0">
                <a:solidFill>
                  <a:srgbClr val="000000"/>
                </a:solidFill>
                <a:latin typeface="Times New Roman"/>
                <a:ea typeface="Times New Roman"/>
                <a:cs typeface="Times New Roman"/>
                <a:sym typeface="Times New Roman"/>
              </a:rPr>
              <a:t> below the mean; “Midium” group includes countries with industry value in between “High” and “Low” groups. </a:t>
            </a:r>
            <a:endParaRPr sz="4452"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zh-CN" sz="4452" dirty="0">
                <a:solidFill>
                  <a:srgbClr val="000000"/>
                </a:solidFill>
                <a:latin typeface="Times New Roman"/>
                <a:ea typeface="Times New Roman"/>
                <a:cs typeface="Times New Roman"/>
                <a:sym typeface="Times New Roman"/>
              </a:rPr>
              <a:t>We test the data in these three groups separately against the three GLM assumptions: </a:t>
            </a:r>
            <a:endParaRPr sz="4452" dirty="0">
              <a:solidFill>
                <a:srgbClr val="000000"/>
              </a:solidFill>
              <a:latin typeface="Times New Roman"/>
              <a:ea typeface="Times New Roman"/>
              <a:cs typeface="Times New Roman"/>
              <a:sym typeface="Times New Roman"/>
            </a:endParaRPr>
          </a:p>
          <a:p>
            <a:pPr marL="0" lvl="0" indent="0" algn="l" rtl="0">
              <a:lnSpc>
                <a:spcPct val="135714"/>
              </a:lnSpc>
              <a:spcBef>
                <a:spcPts val="1200"/>
              </a:spcBef>
              <a:spcAft>
                <a:spcPts val="0"/>
              </a:spcAft>
              <a:buNone/>
            </a:pPr>
            <a:r>
              <a:rPr lang="zh-CN" sz="4210" dirty="0">
                <a:solidFill>
                  <a:srgbClr val="000000"/>
                </a:solidFill>
                <a:highlight>
                  <a:schemeClr val="lt1"/>
                </a:highlight>
                <a:latin typeface="Times New Roman"/>
                <a:ea typeface="Times New Roman"/>
                <a:cs typeface="Times New Roman"/>
                <a:sym typeface="Times New Roman"/>
              </a:rPr>
              <a:t>Normality of residuals</a:t>
            </a:r>
            <a:endParaRPr sz="4210" dirty="0">
              <a:solidFill>
                <a:srgbClr val="000000"/>
              </a:solidFill>
              <a:highlight>
                <a:schemeClr val="lt1"/>
              </a:highlight>
              <a:latin typeface="Times New Roman"/>
              <a:ea typeface="Times New Roman"/>
              <a:cs typeface="Times New Roman"/>
              <a:sym typeface="Times New Roman"/>
            </a:endParaRPr>
          </a:p>
          <a:p>
            <a:pPr marL="0" lvl="0" indent="0" algn="l" rtl="0">
              <a:lnSpc>
                <a:spcPct val="135714"/>
              </a:lnSpc>
              <a:spcBef>
                <a:spcPts val="0"/>
              </a:spcBef>
              <a:spcAft>
                <a:spcPts val="0"/>
              </a:spcAft>
              <a:buNone/>
            </a:pPr>
            <a:r>
              <a:rPr lang="zh-CN" sz="4210" dirty="0">
                <a:solidFill>
                  <a:srgbClr val="000000"/>
                </a:solidFill>
                <a:highlight>
                  <a:schemeClr val="lt1"/>
                </a:highlight>
                <a:latin typeface="Times New Roman"/>
                <a:ea typeface="Times New Roman"/>
                <a:cs typeface="Times New Roman"/>
                <a:sym typeface="Times New Roman"/>
              </a:rPr>
              <a:t>Constant variance (homoscedasticity)</a:t>
            </a:r>
            <a:endParaRPr sz="4210" dirty="0">
              <a:solidFill>
                <a:srgbClr val="000000"/>
              </a:solidFill>
              <a:highlight>
                <a:schemeClr val="lt1"/>
              </a:highlight>
              <a:latin typeface="Times New Roman"/>
              <a:ea typeface="Times New Roman"/>
              <a:cs typeface="Times New Roman"/>
              <a:sym typeface="Times New Roman"/>
            </a:endParaRPr>
          </a:p>
          <a:p>
            <a:pPr marL="0" lvl="0" indent="0" algn="l" rtl="0">
              <a:lnSpc>
                <a:spcPct val="135714"/>
              </a:lnSpc>
              <a:spcBef>
                <a:spcPts val="0"/>
              </a:spcBef>
              <a:spcAft>
                <a:spcPts val="0"/>
              </a:spcAft>
              <a:buNone/>
            </a:pPr>
            <a:r>
              <a:rPr lang="zh-CN" sz="4210" dirty="0">
                <a:solidFill>
                  <a:srgbClr val="000000"/>
                </a:solidFill>
                <a:highlight>
                  <a:schemeClr val="lt1"/>
                </a:highlight>
                <a:latin typeface="Times New Roman"/>
                <a:ea typeface="Times New Roman"/>
                <a:cs typeface="Times New Roman"/>
                <a:sym typeface="Times New Roman"/>
              </a:rPr>
              <a:t>Linearity of relationships</a:t>
            </a:r>
            <a:endParaRPr sz="4210" dirty="0">
              <a:solidFill>
                <a:srgbClr val="000000"/>
              </a:solidFill>
              <a:highlight>
                <a:schemeClr val="lt1"/>
              </a:highlight>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1343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 </a:t>
            </a:r>
            <a:endParaRPr/>
          </a:p>
        </p:txBody>
      </p:sp>
      <p:sp>
        <p:nvSpPr>
          <p:cNvPr id="109" name="Google Shape;109;p20"/>
          <p:cNvSpPr txBox="1">
            <a:spLocks noGrp="1"/>
          </p:cNvSpPr>
          <p:nvPr>
            <p:ph type="body" idx="1"/>
          </p:nvPr>
        </p:nvSpPr>
        <p:spPr>
          <a:xfrm>
            <a:off x="211500" y="0"/>
            <a:ext cx="8721000" cy="707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zh-CN"/>
              <a:t>Here is our result of testing data against model assumptions(“Medium” group only): </a:t>
            </a:r>
            <a:endParaRPr/>
          </a:p>
        </p:txBody>
      </p:sp>
      <p:pic>
        <p:nvPicPr>
          <p:cNvPr id="110" name="Google Shape;110;p20"/>
          <p:cNvPicPr preferRelativeResize="0"/>
          <p:nvPr/>
        </p:nvPicPr>
        <p:blipFill>
          <a:blip r:embed="rId3">
            <a:alphaModFix/>
          </a:blip>
          <a:stretch>
            <a:fillRect/>
          </a:stretch>
        </p:blipFill>
        <p:spPr>
          <a:xfrm>
            <a:off x="1028875" y="573250"/>
            <a:ext cx="6465416" cy="399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body" idx="1"/>
          </p:nvPr>
        </p:nvSpPr>
        <p:spPr>
          <a:xfrm>
            <a:off x="5998475" y="141625"/>
            <a:ext cx="2757000" cy="173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CN" sz="2300">
                <a:solidFill>
                  <a:srgbClr val="374151"/>
                </a:solidFill>
                <a:latin typeface="Times New Roman"/>
                <a:ea typeface="Times New Roman"/>
                <a:cs typeface="Times New Roman"/>
                <a:sym typeface="Times New Roman"/>
              </a:rPr>
              <a:t>heteroscedasticity</a:t>
            </a:r>
            <a:endParaRPr sz="2900">
              <a:latin typeface="Times New Roman"/>
              <a:ea typeface="Times New Roman"/>
              <a:cs typeface="Times New Roman"/>
              <a:sym typeface="Times New Roman"/>
            </a:endParaRPr>
          </a:p>
        </p:txBody>
      </p:sp>
      <p:pic>
        <p:nvPicPr>
          <p:cNvPr id="116" name="Google Shape;116;p21"/>
          <p:cNvPicPr preferRelativeResize="0"/>
          <p:nvPr/>
        </p:nvPicPr>
        <p:blipFill>
          <a:blip r:embed="rId3">
            <a:alphaModFix/>
          </a:blip>
          <a:stretch>
            <a:fillRect/>
          </a:stretch>
        </p:blipFill>
        <p:spPr>
          <a:xfrm>
            <a:off x="759138" y="566725"/>
            <a:ext cx="6486525" cy="401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2" name="Google Shape;122;p22"/>
          <p:cNvPicPr preferRelativeResize="0"/>
          <p:nvPr/>
        </p:nvPicPr>
        <p:blipFill>
          <a:blip r:embed="rId3">
            <a:alphaModFix/>
          </a:blip>
          <a:stretch>
            <a:fillRect/>
          </a:stretch>
        </p:blipFill>
        <p:spPr>
          <a:xfrm>
            <a:off x="569288" y="445013"/>
            <a:ext cx="6486525" cy="40100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63ce86e9-5098-472c-92e2-208b00afd64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B2CE3B281494F8EBDC55643794784" ma:contentTypeVersion="10" ma:contentTypeDescription="Create a new document." ma:contentTypeScope="" ma:versionID="c4890cbecbbfba26d418eeb68fddb2d9">
  <xsd:schema xmlns:xsd="http://www.w3.org/2001/XMLSchema" xmlns:xs="http://www.w3.org/2001/XMLSchema" xmlns:p="http://schemas.microsoft.com/office/2006/metadata/properties" xmlns:ns3="63ce86e9-5098-472c-92e2-208b00afd640" xmlns:ns4="10b6539d-0110-4ecd-9dc2-540e9f02057e" targetNamespace="http://schemas.microsoft.com/office/2006/metadata/properties" ma:root="true" ma:fieldsID="4e161b7ad0f4c515d2156d9f21b0e068" ns3:_="" ns4:_="">
    <xsd:import namespace="63ce86e9-5098-472c-92e2-208b00afd640"/>
    <xsd:import namespace="10b6539d-0110-4ecd-9dc2-540e9f02057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DateTaken" minOccurs="0"/>
                <xsd:element ref="ns3:MediaServiceAutoTag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e86e9-5098-472c-92e2-208b00afd6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b6539d-0110-4ecd-9dc2-540e9f02057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08CDE8-E327-4D34-A87D-33D121E0EEB8}">
  <ds:schemaRefs>
    <ds:schemaRef ds:uri="http://schemas.microsoft.com/sharepoint/v3/contenttype/forms"/>
  </ds:schemaRefs>
</ds:datastoreItem>
</file>

<file path=customXml/itemProps2.xml><?xml version="1.0" encoding="utf-8"?>
<ds:datastoreItem xmlns:ds="http://schemas.openxmlformats.org/officeDocument/2006/customXml" ds:itemID="{11CDCAC6-99A8-4FE0-A0B9-AE4951777555}">
  <ds:schemaRefs>
    <ds:schemaRef ds:uri="http://www.w3.org/XML/1998/namespace"/>
    <ds:schemaRef ds:uri="http://purl.org/dc/elements/1.1/"/>
    <ds:schemaRef ds:uri="http://purl.org/dc/dcmitype/"/>
    <ds:schemaRef ds:uri="10b6539d-0110-4ecd-9dc2-540e9f02057e"/>
    <ds:schemaRef ds:uri="http://schemas.microsoft.com/office/infopath/2007/PartnerControls"/>
    <ds:schemaRef ds:uri="http://schemas.microsoft.com/office/2006/documentManagement/types"/>
    <ds:schemaRef ds:uri="63ce86e9-5098-472c-92e2-208b00afd640"/>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9854A10-A728-47BA-88E9-D80AF43316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e86e9-5098-472c-92e2-208b00afd640"/>
    <ds:schemaRef ds:uri="10b6539d-0110-4ecd-9dc2-540e9f0205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780</TotalTime>
  <Words>11383</Words>
  <Application>Microsoft Office PowerPoint</Application>
  <PresentationFormat>On-screen Show (16:9)</PresentationFormat>
  <Paragraphs>141</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Open Sans</vt:lpstr>
      <vt:lpstr>PT Sans Narrow</vt:lpstr>
      <vt:lpstr>Times New Roman</vt:lpstr>
      <vt:lpstr>Verdana</vt:lpstr>
      <vt:lpstr>Tropic</vt:lpstr>
      <vt:lpstr>Economic influence on workplace closure during the pandemic</vt:lpstr>
      <vt:lpstr>Background </vt:lpstr>
      <vt:lpstr>Data Overview</vt:lpstr>
      <vt:lpstr>Research Questions</vt:lpstr>
      <vt:lpstr>Research Question 1: </vt:lpstr>
      <vt:lpstr>Data Analysis: Testing Linear Model Assumption</vt:lpstr>
      <vt:lpstr> </vt:lpstr>
      <vt:lpstr>PowerPoint Presentation</vt:lpstr>
      <vt:lpstr>PowerPoint Presentation</vt:lpstr>
      <vt:lpstr>Data Transfromation</vt:lpstr>
      <vt:lpstr>Issue solved</vt:lpstr>
      <vt:lpstr>Results</vt:lpstr>
      <vt:lpstr>PowerPoint Presentation</vt:lpstr>
      <vt:lpstr>Results </vt:lpstr>
      <vt:lpstr>PowerPoint Presentation</vt:lpstr>
      <vt:lpstr>Discussion</vt:lpstr>
      <vt:lpstr>Research Question 2: </vt:lpstr>
      <vt:lpstr>Research Question 2(Cont.)</vt:lpstr>
      <vt:lpstr>Results</vt:lpstr>
      <vt:lpstr>Results</vt:lpstr>
      <vt:lpstr>PowerPoint Presentation</vt:lpstr>
      <vt:lpstr>Discussion</vt:lpstr>
      <vt:lpstr>Research Question 3: </vt:lpstr>
      <vt:lpstr>Data Analysis: Testing Linear Model Assumption</vt:lpstr>
      <vt:lpstr>Here is our result of testing data against model assumptions(“Medium” group only): </vt:lpstr>
      <vt:lpstr>heteroscedasticity</vt:lpstr>
      <vt:lpstr>non-linear</vt:lpstr>
      <vt:lpstr>Data Transfromation</vt:lpstr>
      <vt:lpstr>issue solved </vt:lpstr>
      <vt:lpstr>Results</vt:lpstr>
      <vt:lpstr>Results</vt:lpstr>
      <vt:lpstr>Results</vt:lpstr>
      <vt:lpstr>PowerPoint Presentation</vt:lpstr>
      <vt:lpstr>Limitations</vt:lpstr>
      <vt:lpstr>Future Direction</vt:lpstr>
      <vt:lpstr>Datasets</vt:lpstr>
      <vt:lpstr>References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influence on workplace closure during the pandemic</dc:title>
  <dc:creator>Shuheng Jiang</dc:creator>
  <cp:lastModifiedBy>Shuheng Jiang</cp:lastModifiedBy>
  <cp:revision>3</cp:revision>
  <dcterms:modified xsi:type="dcterms:W3CDTF">2023-12-16T18:36:48Z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0x0101007F0B2CE3B281494F8EBDC55643794784</vt:lpwstr>
  </property>
</Properties>
</file>