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8"/>
  </p:notesMasterIdLst>
  <p:sldIdLst>
    <p:sldId id="258" r:id="rId2"/>
    <p:sldId id="259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978"/>
    <a:srgbClr val="FBBFB7"/>
    <a:srgbClr val="78F8BF"/>
    <a:srgbClr val="5CF7F2"/>
    <a:srgbClr val="6BA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78"/>
    <p:restoredTop sz="94710"/>
  </p:normalViewPr>
  <p:slideViewPr>
    <p:cSldViewPr snapToGrid="0" snapToObjects="1">
      <p:cViewPr>
        <p:scale>
          <a:sx n="77" d="100"/>
          <a:sy n="77" d="100"/>
        </p:scale>
        <p:origin x="24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6F197-221E-A74F-A846-827FD47B4BA0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BA8FC0D-13EF-BE4D-BEA4-AAB97C889912}">
      <dgm:prSet phldrT="[Text]" custT="1"/>
      <dgm:spPr/>
      <dgm:t>
        <a:bodyPr/>
        <a:lstStyle/>
        <a:p>
          <a:r>
            <a:rPr lang="en-GB" sz="2400" dirty="0"/>
            <a:t>Set-up and project management</a:t>
          </a:r>
        </a:p>
      </dgm:t>
    </dgm:pt>
    <dgm:pt modelId="{0C0F8892-B23C-1C4B-976B-0C92DC9FFD37}" type="parTrans" cxnId="{A023ACE4-8C02-4440-8243-6CBBBBCD3A98}">
      <dgm:prSet/>
      <dgm:spPr/>
      <dgm:t>
        <a:bodyPr/>
        <a:lstStyle/>
        <a:p>
          <a:endParaRPr lang="en-GB"/>
        </a:p>
      </dgm:t>
    </dgm:pt>
    <dgm:pt modelId="{EBEF2C34-4093-4B44-ADA7-96DE497A7157}" type="sibTrans" cxnId="{A023ACE4-8C02-4440-8243-6CBBBBCD3A98}">
      <dgm:prSet/>
      <dgm:spPr/>
      <dgm:t>
        <a:bodyPr/>
        <a:lstStyle/>
        <a:p>
          <a:endParaRPr lang="en-GB"/>
        </a:p>
      </dgm:t>
    </dgm:pt>
    <dgm:pt modelId="{79F2C502-0B9D-5C48-9C8B-55A357C7B627}">
      <dgm:prSet phldrT="[Text]" custT="1"/>
      <dgm:spPr/>
      <dgm:t>
        <a:bodyPr/>
        <a:lstStyle/>
        <a:p>
          <a:r>
            <a:rPr lang="en-GB" sz="1600" dirty="0"/>
            <a:t>Give users a reproducibility-facilitating file structure within which to conduct analytic projects</a:t>
          </a:r>
        </a:p>
      </dgm:t>
    </dgm:pt>
    <dgm:pt modelId="{D07C7357-4C45-0A40-A760-58915B50935D}" type="parTrans" cxnId="{D13F4F20-0472-1748-A75B-B1AB7B8463E1}">
      <dgm:prSet/>
      <dgm:spPr/>
      <dgm:t>
        <a:bodyPr/>
        <a:lstStyle/>
        <a:p>
          <a:endParaRPr lang="en-GB"/>
        </a:p>
      </dgm:t>
    </dgm:pt>
    <dgm:pt modelId="{44389B50-6162-0A4C-8730-22343433D1A8}" type="sibTrans" cxnId="{D13F4F20-0472-1748-A75B-B1AB7B8463E1}">
      <dgm:prSet/>
      <dgm:spPr/>
      <dgm:t>
        <a:bodyPr/>
        <a:lstStyle/>
        <a:p>
          <a:endParaRPr lang="en-GB"/>
        </a:p>
      </dgm:t>
    </dgm:pt>
    <dgm:pt modelId="{C1AA4EFB-CF8E-214F-86B4-C9C020E9550A}">
      <dgm:prSet phldrT="[Text]" custT="1"/>
      <dgm:spPr/>
      <dgm:t>
        <a:bodyPr/>
        <a:lstStyle/>
        <a:p>
          <a:r>
            <a:rPr lang="en-GB" sz="2400" dirty="0"/>
            <a:t>Data preparation</a:t>
          </a:r>
        </a:p>
      </dgm:t>
    </dgm:pt>
    <dgm:pt modelId="{2D71B7EF-41EF-C345-8230-90B1304470A1}" type="parTrans" cxnId="{62749EFF-5E33-434D-939B-870B44B7F2E1}">
      <dgm:prSet/>
      <dgm:spPr/>
      <dgm:t>
        <a:bodyPr/>
        <a:lstStyle/>
        <a:p>
          <a:endParaRPr lang="en-GB"/>
        </a:p>
      </dgm:t>
    </dgm:pt>
    <dgm:pt modelId="{ECB62293-B206-4B45-965A-BE497AFF9DFC}" type="sibTrans" cxnId="{62749EFF-5E33-434D-939B-870B44B7F2E1}">
      <dgm:prSet/>
      <dgm:spPr/>
      <dgm:t>
        <a:bodyPr/>
        <a:lstStyle/>
        <a:p>
          <a:endParaRPr lang="en-GB"/>
        </a:p>
      </dgm:t>
    </dgm:pt>
    <dgm:pt modelId="{A3168FF8-5AB1-D046-AB89-0CD2C01684A1}">
      <dgm:prSet phldrT="[Text]" custT="1"/>
      <dgm:spPr/>
      <dgm:t>
        <a:bodyPr/>
        <a:lstStyle/>
        <a:p>
          <a:r>
            <a:rPr lang="en-GB" sz="1600" dirty="0"/>
            <a:t>Provide </a:t>
          </a:r>
          <a:r>
            <a:rPr lang="en-GB" sz="1600" dirty="0" err="1"/>
            <a:t>QCd</a:t>
          </a:r>
          <a:r>
            <a:rPr lang="en-GB" sz="1600" dirty="0"/>
            <a:t> phenotypic data from MoBa and linked registry sources to ensure cross-project consistency and correct handling of psychometric data</a:t>
          </a:r>
        </a:p>
      </dgm:t>
    </dgm:pt>
    <dgm:pt modelId="{6B34354F-AF93-BB4D-95CD-4917121AAF01}" type="parTrans" cxnId="{BE14C12F-6495-5147-97A1-3172E7808FEB}">
      <dgm:prSet/>
      <dgm:spPr/>
      <dgm:t>
        <a:bodyPr/>
        <a:lstStyle/>
        <a:p>
          <a:endParaRPr lang="en-GB"/>
        </a:p>
      </dgm:t>
    </dgm:pt>
    <dgm:pt modelId="{0C0D5BB7-0C36-D64D-8E37-2DF2D994FC19}" type="sibTrans" cxnId="{BE14C12F-6495-5147-97A1-3172E7808FEB}">
      <dgm:prSet/>
      <dgm:spPr/>
      <dgm:t>
        <a:bodyPr/>
        <a:lstStyle/>
        <a:p>
          <a:endParaRPr lang="en-GB"/>
        </a:p>
      </dgm:t>
    </dgm:pt>
    <dgm:pt modelId="{8DB1E438-2344-6148-937F-D688B7DFC82E}">
      <dgm:prSet phldrT="[Text]" custT="1"/>
      <dgm:spPr/>
      <dgm:t>
        <a:bodyPr/>
        <a:lstStyle/>
        <a:p>
          <a:r>
            <a:rPr lang="en-GB" sz="2400" dirty="0"/>
            <a:t>Reporting / sharing analysis code</a:t>
          </a:r>
        </a:p>
      </dgm:t>
    </dgm:pt>
    <dgm:pt modelId="{4C63774C-653E-7E49-B4EC-5DF389303FAA}" type="parTrans" cxnId="{027AEF64-B4F8-4E4D-8934-4058AEE78C9F}">
      <dgm:prSet/>
      <dgm:spPr/>
      <dgm:t>
        <a:bodyPr/>
        <a:lstStyle/>
        <a:p>
          <a:endParaRPr lang="en-GB"/>
        </a:p>
      </dgm:t>
    </dgm:pt>
    <dgm:pt modelId="{F86A44FF-82DE-3748-BE14-5C6303AC40F5}" type="sibTrans" cxnId="{027AEF64-B4F8-4E4D-8934-4058AEE78C9F}">
      <dgm:prSet/>
      <dgm:spPr/>
      <dgm:t>
        <a:bodyPr/>
        <a:lstStyle/>
        <a:p>
          <a:endParaRPr lang="en-GB"/>
        </a:p>
      </dgm:t>
    </dgm:pt>
    <dgm:pt modelId="{2338714F-19B0-6646-934C-CEE54831B137}">
      <dgm:prSet phldrT="[Text]" custT="1"/>
      <dgm:spPr/>
      <dgm:t>
        <a:bodyPr/>
        <a:lstStyle/>
        <a:p>
          <a:r>
            <a:rPr lang="en-GB" sz="1600" dirty="0"/>
            <a:t>Automate much of the process of describing analytic dataset, including distributional attributes of raw and processed variables and psychometric properties of scales</a:t>
          </a:r>
        </a:p>
      </dgm:t>
    </dgm:pt>
    <dgm:pt modelId="{E78B2DCC-53E5-7F41-8F73-E3DA337E960E}" type="parTrans" cxnId="{FC0653B4-8146-B447-9807-EB82805370E7}">
      <dgm:prSet/>
      <dgm:spPr/>
      <dgm:t>
        <a:bodyPr/>
        <a:lstStyle/>
        <a:p>
          <a:endParaRPr lang="en-GB"/>
        </a:p>
      </dgm:t>
    </dgm:pt>
    <dgm:pt modelId="{3CE29455-579B-644D-84F8-D432361A4089}" type="sibTrans" cxnId="{FC0653B4-8146-B447-9807-EB82805370E7}">
      <dgm:prSet/>
      <dgm:spPr/>
      <dgm:t>
        <a:bodyPr/>
        <a:lstStyle/>
        <a:p>
          <a:endParaRPr lang="en-GB"/>
        </a:p>
      </dgm:t>
    </dgm:pt>
    <dgm:pt modelId="{C494EB54-523A-A546-8F6A-ADA8DE14A79F}">
      <dgm:prSet phldrT="[Text]" custT="1"/>
      <dgm:spPr/>
      <dgm:t>
        <a:bodyPr/>
        <a:lstStyle/>
        <a:p>
          <a:r>
            <a:rPr lang="en-GB" sz="1600" dirty="0"/>
            <a:t>Initialise a git repository for version control</a:t>
          </a:r>
        </a:p>
      </dgm:t>
    </dgm:pt>
    <dgm:pt modelId="{856C342A-70A5-574F-BC7A-0B934DD081E6}" type="parTrans" cxnId="{38DF71DC-C394-3644-8999-B9260C008518}">
      <dgm:prSet/>
      <dgm:spPr/>
      <dgm:t>
        <a:bodyPr/>
        <a:lstStyle/>
        <a:p>
          <a:endParaRPr lang="en-GB"/>
        </a:p>
      </dgm:t>
    </dgm:pt>
    <dgm:pt modelId="{1D35202B-B4F9-3041-BC5C-8219615C79B2}" type="sibTrans" cxnId="{38DF71DC-C394-3644-8999-B9260C008518}">
      <dgm:prSet/>
      <dgm:spPr/>
      <dgm:t>
        <a:bodyPr/>
        <a:lstStyle/>
        <a:p>
          <a:endParaRPr lang="en-GB"/>
        </a:p>
      </dgm:t>
    </dgm:pt>
    <dgm:pt modelId="{68A8B142-BF0F-9A4F-87AD-5C2CA1AAB3C0}">
      <dgm:prSet phldrT="[Text]" custT="1"/>
      <dgm:spPr/>
      <dgm:t>
        <a:bodyPr/>
        <a:lstStyle/>
        <a:p>
          <a:r>
            <a:rPr lang="en-GB" sz="1600" dirty="0"/>
            <a:t>Simulate or synthesise data for export with analysis code</a:t>
          </a:r>
        </a:p>
      </dgm:t>
    </dgm:pt>
    <dgm:pt modelId="{D2DD6D9C-4340-9A43-AEAA-7424C1CAD5A5}" type="parTrans" cxnId="{7F8BC1AD-95C5-234F-9C29-B7BD87A2E863}">
      <dgm:prSet/>
      <dgm:spPr/>
      <dgm:t>
        <a:bodyPr/>
        <a:lstStyle/>
        <a:p>
          <a:endParaRPr lang="en-GB"/>
        </a:p>
      </dgm:t>
    </dgm:pt>
    <dgm:pt modelId="{0E585D28-9082-404B-9960-BA2B0D354BDF}" type="sibTrans" cxnId="{7F8BC1AD-95C5-234F-9C29-B7BD87A2E863}">
      <dgm:prSet/>
      <dgm:spPr/>
      <dgm:t>
        <a:bodyPr/>
        <a:lstStyle/>
        <a:p>
          <a:endParaRPr lang="en-GB"/>
        </a:p>
      </dgm:t>
    </dgm:pt>
    <dgm:pt modelId="{5BCEC0B7-1BAC-6144-881F-D6F894FDD142}" type="pres">
      <dgm:prSet presAssocID="{6176F197-221E-A74F-A846-827FD47B4BA0}" presName="linearFlow" presStyleCnt="0">
        <dgm:presLayoutVars>
          <dgm:dir/>
          <dgm:animLvl val="lvl"/>
          <dgm:resizeHandles val="exact"/>
        </dgm:presLayoutVars>
      </dgm:prSet>
      <dgm:spPr/>
    </dgm:pt>
    <dgm:pt modelId="{28B32343-039E-E54B-915A-752F7399056D}" type="pres">
      <dgm:prSet presAssocID="{ABA8FC0D-13EF-BE4D-BEA4-AAB97C889912}" presName="composite" presStyleCnt="0"/>
      <dgm:spPr/>
    </dgm:pt>
    <dgm:pt modelId="{DE1B18B8-EA83-E649-B765-715533977405}" type="pres">
      <dgm:prSet presAssocID="{ABA8FC0D-13EF-BE4D-BEA4-AAB97C88991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BDC3D29-4EF8-144F-B825-7065FBE52F8B}" type="pres">
      <dgm:prSet presAssocID="{ABA8FC0D-13EF-BE4D-BEA4-AAB97C889912}" presName="parSh" presStyleLbl="node1" presStyleIdx="0" presStyleCnt="3" custScaleX="127053" custScaleY="140169" custLinFactNeighborX="-10357" custLinFactNeighborY="-27205"/>
      <dgm:spPr/>
    </dgm:pt>
    <dgm:pt modelId="{1EF61A39-CE8A-284D-AB1B-EC765DC9ADAD}" type="pres">
      <dgm:prSet presAssocID="{ABA8FC0D-13EF-BE4D-BEA4-AAB97C889912}" presName="desTx" presStyleLbl="fgAcc1" presStyleIdx="0" presStyleCnt="3" custScaleX="121079" custScaleY="100000" custLinFactNeighborX="14796" custLinFactNeighborY="0">
        <dgm:presLayoutVars>
          <dgm:bulletEnabled val="1"/>
        </dgm:presLayoutVars>
      </dgm:prSet>
      <dgm:spPr/>
    </dgm:pt>
    <dgm:pt modelId="{9DDA4271-1DC4-264B-BE82-5C7D4638BEDB}" type="pres">
      <dgm:prSet presAssocID="{EBEF2C34-4093-4B44-ADA7-96DE497A7157}" presName="sibTrans" presStyleLbl="sibTrans2D1" presStyleIdx="0" presStyleCnt="2"/>
      <dgm:spPr/>
    </dgm:pt>
    <dgm:pt modelId="{AEB321E7-341E-4E42-B848-966B30826943}" type="pres">
      <dgm:prSet presAssocID="{EBEF2C34-4093-4B44-ADA7-96DE497A7157}" presName="connTx" presStyleLbl="sibTrans2D1" presStyleIdx="0" presStyleCnt="2"/>
      <dgm:spPr/>
    </dgm:pt>
    <dgm:pt modelId="{8495103B-71B0-6346-9D90-B6F15D4EC4E8}" type="pres">
      <dgm:prSet presAssocID="{C1AA4EFB-CF8E-214F-86B4-C9C020E9550A}" presName="composite" presStyleCnt="0"/>
      <dgm:spPr/>
    </dgm:pt>
    <dgm:pt modelId="{710099F0-B273-B349-BA25-B96F92456E6D}" type="pres">
      <dgm:prSet presAssocID="{C1AA4EFB-CF8E-214F-86B4-C9C020E9550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DE3CC6A-CC6C-DA4E-8F72-8DC331792396}" type="pres">
      <dgm:prSet presAssocID="{C1AA4EFB-CF8E-214F-86B4-C9C020E9550A}" presName="parSh" presStyleLbl="node1" presStyleIdx="1" presStyleCnt="3" custScaleX="108836" custScaleY="140169" custLinFactNeighborX="-10357" custLinFactNeighborY="-27205"/>
      <dgm:spPr/>
    </dgm:pt>
    <dgm:pt modelId="{BF9A1575-1B5E-044A-8E27-688BD511A81A}" type="pres">
      <dgm:prSet presAssocID="{C1AA4EFB-CF8E-214F-86B4-C9C020E9550A}" presName="desTx" presStyleLbl="fgAcc1" presStyleIdx="1" presStyleCnt="3" custLinFactNeighborX="14796" custLinFactNeighborY="2">
        <dgm:presLayoutVars>
          <dgm:bulletEnabled val="1"/>
        </dgm:presLayoutVars>
      </dgm:prSet>
      <dgm:spPr/>
    </dgm:pt>
    <dgm:pt modelId="{3550A6BE-F30E-1A4B-924F-6F12CD83BF3F}" type="pres">
      <dgm:prSet presAssocID="{ECB62293-B206-4B45-965A-BE497AFF9DFC}" presName="sibTrans" presStyleLbl="sibTrans2D1" presStyleIdx="1" presStyleCnt="2"/>
      <dgm:spPr/>
    </dgm:pt>
    <dgm:pt modelId="{72063DA0-3DC4-6C46-89F9-363F3B7737F7}" type="pres">
      <dgm:prSet presAssocID="{ECB62293-B206-4B45-965A-BE497AFF9DFC}" presName="connTx" presStyleLbl="sibTrans2D1" presStyleIdx="1" presStyleCnt="2"/>
      <dgm:spPr/>
    </dgm:pt>
    <dgm:pt modelId="{5C108D84-4B58-F548-ABAB-D6C9EE92AEC0}" type="pres">
      <dgm:prSet presAssocID="{8DB1E438-2344-6148-937F-D688B7DFC82E}" presName="composite" presStyleCnt="0"/>
      <dgm:spPr/>
    </dgm:pt>
    <dgm:pt modelId="{F99865D8-DBB3-EB41-9A86-CCDCC303C402}" type="pres">
      <dgm:prSet presAssocID="{8DB1E438-2344-6148-937F-D688B7DFC82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DC2BED9-2DB4-8443-BD35-4AE69EC28A7C}" type="pres">
      <dgm:prSet presAssocID="{8DB1E438-2344-6148-937F-D688B7DFC82E}" presName="parSh" presStyleLbl="node1" presStyleIdx="2" presStyleCnt="3" custScaleX="127053" custScaleY="140169" custLinFactNeighborX="-10357" custLinFactNeighborY="-19409"/>
      <dgm:spPr/>
    </dgm:pt>
    <dgm:pt modelId="{FF156B34-378A-E144-92A5-2E3B52AA47E4}" type="pres">
      <dgm:prSet presAssocID="{8DB1E438-2344-6148-937F-D688B7DFC82E}" presName="desTx" presStyleLbl="fgAcc1" presStyleIdx="2" presStyleCnt="3" custLinFactNeighborX="24" custLinFactNeighborY="2">
        <dgm:presLayoutVars>
          <dgm:bulletEnabled val="1"/>
        </dgm:presLayoutVars>
      </dgm:prSet>
      <dgm:spPr/>
    </dgm:pt>
  </dgm:ptLst>
  <dgm:cxnLst>
    <dgm:cxn modelId="{DCAF330F-BB0D-0E4D-B7D3-4DA00DC6B1E8}" type="presOf" srcId="{C494EB54-523A-A546-8F6A-ADA8DE14A79F}" destId="{1EF61A39-CE8A-284D-AB1B-EC765DC9ADAD}" srcOrd="0" destOrd="1" presId="urn:microsoft.com/office/officeart/2005/8/layout/process3"/>
    <dgm:cxn modelId="{04DF7714-9A0C-D345-AD5C-D9D221B762FE}" type="presOf" srcId="{6176F197-221E-A74F-A846-827FD47B4BA0}" destId="{5BCEC0B7-1BAC-6144-881F-D6F894FDD142}" srcOrd="0" destOrd="0" presId="urn:microsoft.com/office/officeart/2005/8/layout/process3"/>
    <dgm:cxn modelId="{0A59FA1F-A793-A742-A2E3-BD2DFA19D8DC}" type="presOf" srcId="{79F2C502-0B9D-5C48-9C8B-55A357C7B627}" destId="{1EF61A39-CE8A-284D-AB1B-EC765DC9ADAD}" srcOrd="0" destOrd="0" presId="urn:microsoft.com/office/officeart/2005/8/layout/process3"/>
    <dgm:cxn modelId="{D13F4F20-0472-1748-A75B-B1AB7B8463E1}" srcId="{ABA8FC0D-13EF-BE4D-BEA4-AAB97C889912}" destId="{79F2C502-0B9D-5C48-9C8B-55A357C7B627}" srcOrd="0" destOrd="0" parTransId="{D07C7357-4C45-0A40-A760-58915B50935D}" sibTransId="{44389B50-6162-0A4C-8730-22343433D1A8}"/>
    <dgm:cxn modelId="{A513C62B-85FB-0F41-B126-CEAA22C88B5D}" type="presOf" srcId="{8DB1E438-2344-6148-937F-D688B7DFC82E}" destId="{F99865D8-DBB3-EB41-9A86-CCDCC303C402}" srcOrd="0" destOrd="0" presId="urn:microsoft.com/office/officeart/2005/8/layout/process3"/>
    <dgm:cxn modelId="{BE14C12F-6495-5147-97A1-3172E7808FEB}" srcId="{C1AA4EFB-CF8E-214F-86B4-C9C020E9550A}" destId="{A3168FF8-5AB1-D046-AB89-0CD2C01684A1}" srcOrd="0" destOrd="0" parTransId="{6B34354F-AF93-BB4D-95CD-4917121AAF01}" sibTransId="{0C0D5BB7-0C36-D64D-8E37-2DF2D994FC19}"/>
    <dgm:cxn modelId="{3ED6A748-55C4-8248-917B-6824F89B36BE}" type="presOf" srcId="{C1AA4EFB-CF8E-214F-86B4-C9C020E9550A}" destId="{ADE3CC6A-CC6C-DA4E-8F72-8DC331792396}" srcOrd="1" destOrd="0" presId="urn:microsoft.com/office/officeart/2005/8/layout/process3"/>
    <dgm:cxn modelId="{224A5D56-9B2B-5142-BB5B-081E9D4FAF3D}" type="presOf" srcId="{ABA8FC0D-13EF-BE4D-BEA4-AAB97C889912}" destId="{1BDC3D29-4EF8-144F-B825-7065FBE52F8B}" srcOrd="1" destOrd="0" presId="urn:microsoft.com/office/officeart/2005/8/layout/process3"/>
    <dgm:cxn modelId="{027AEF64-B4F8-4E4D-8934-4058AEE78C9F}" srcId="{6176F197-221E-A74F-A846-827FD47B4BA0}" destId="{8DB1E438-2344-6148-937F-D688B7DFC82E}" srcOrd="2" destOrd="0" parTransId="{4C63774C-653E-7E49-B4EC-5DF389303FAA}" sibTransId="{F86A44FF-82DE-3748-BE14-5C6303AC40F5}"/>
    <dgm:cxn modelId="{FE583269-6A63-9748-A345-CC7E7BAC5516}" type="presOf" srcId="{2338714F-19B0-6646-934C-CEE54831B137}" destId="{FF156B34-378A-E144-92A5-2E3B52AA47E4}" srcOrd="0" destOrd="0" presId="urn:microsoft.com/office/officeart/2005/8/layout/process3"/>
    <dgm:cxn modelId="{57087F69-0A6B-1146-B1B0-8D0EE54DFF79}" type="presOf" srcId="{EBEF2C34-4093-4B44-ADA7-96DE497A7157}" destId="{AEB321E7-341E-4E42-B848-966B30826943}" srcOrd="1" destOrd="0" presId="urn:microsoft.com/office/officeart/2005/8/layout/process3"/>
    <dgm:cxn modelId="{60097E71-9F96-804C-B909-240743B9401B}" type="presOf" srcId="{ABA8FC0D-13EF-BE4D-BEA4-AAB97C889912}" destId="{DE1B18B8-EA83-E649-B765-715533977405}" srcOrd="0" destOrd="0" presId="urn:microsoft.com/office/officeart/2005/8/layout/process3"/>
    <dgm:cxn modelId="{83A935A5-0F8D-E149-87AB-8A5A7AB8C7E6}" type="presOf" srcId="{8DB1E438-2344-6148-937F-D688B7DFC82E}" destId="{5DC2BED9-2DB4-8443-BD35-4AE69EC28A7C}" srcOrd="1" destOrd="0" presId="urn:microsoft.com/office/officeart/2005/8/layout/process3"/>
    <dgm:cxn modelId="{7F8BC1AD-95C5-234F-9C29-B7BD87A2E863}" srcId="{8DB1E438-2344-6148-937F-D688B7DFC82E}" destId="{68A8B142-BF0F-9A4F-87AD-5C2CA1AAB3C0}" srcOrd="1" destOrd="0" parTransId="{D2DD6D9C-4340-9A43-AEAA-7424C1CAD5A5}" sibTransId="{0E585D28-9082-404B-9960-BA2B0D354BDF}"/>
    <dgm:cxn modelId="{FC0653B4-8146-B447-9807-EB82805370E7}" srcId="{8DB1E438-2344-6148-937F-D688B7DFC82E}" destId="{2338714F-19B0-6646-934C-CEE54831B137}" srcOrd="0" destOrd="0" parTransId="{E78B2DCC-53E5-7F41-8F73-E3DA337E960E}" sibTransId="{3CE29455-579B-644D-84F8-D432361A4089}"/>
    <dgm:cxn modelId="{2E621DD6-74F7-9542-A0B5-09641EFE58B3}" type="presOf" srcId="{ECB62293-B206-4B45-965A-BE497AFF9DFC}" destId="{3550A6BE-F30E-1A4B-924F-6F12CD83BF3F}" srcOrd="0" destOrd="0" presId="urn:microsoft.com/office/officeart/2005/8/layout/process3"/>
    <dgm:cxn modelId="{0D2C61DB-D6EB-3544-85F9-CDBDC3E1E00E}" type="presOf" srcId="{ECB62293-B206-4B45-965A-BE497AFF9DFC}" destId="{72063DA0-3DC4-6C46-89F9-363F3B7737F7}" srcOrd="1" destOrd="0" presId="urn:microsoft.com/office/officeart/2005/8/layout/process3"/>
    <dgm:cxn modelId="{38DF71DC-C394-3644-8999-B9260C008518}" srcId="{ABA8FC0D-13EF-BE4D-BEA4-AAB97C889912}" destId="{C494EB54-523A-A546-8F6A-ADA8DE14A79F}" srcOrd="1" destOrd="0" parTransId="{856C342A-70A5-574F-BC7A-0B934DD081E6}" sibTransId="{1D35202B-B4F9-3041-BC5C-8219615C79B2}"/>
    <dgm:cxn modelId="{5C59A9E1-85E1-974D-9C65-E0F25FC26254}" type="presOf" srcId="{EBEF2C34-4093-4B44-ADA7-96DE497A7157}" destId="{9DDA4271-1DC4-264B-BE82-5C7D4638BEDB}" srcOrd="0" destOrd="0" presId="urn:microsoft.com/office/officeart/2005/8/layout/process3"/>
    <dgm:cxn modelId="{A023ACE4-8C02-4440-8243-6CBBBBCD3A98}" srcId="{6176F197-221E-A74F-A846-827FD47B4BA0}" destId="{ABA8FC0D-13EF-BE4D-BEA4-AAB97C889912}" srcOrd="0" destOrd="0" parTransId="{0C0F8892-B23C-1C4B-976B-0C92DC9FFD37}" sibTransId="{EBEF2C34-4093-4B44-ADA7-96DE497A7157}"/>
    <dgm:cxn modelId="{7A703BEE-10B2-144A-90AE-F521A999F4D4}" type="presOf" srcId="{C1AA4EFB-CF8E-214F-86B4-C9C020E9550A}" destId="{710099F0-B273-B349-BA25-B96F92456E6D}" srcOrd="0" destOrd="0" presId="urn:microsoft.com/office/officeart/2005/8/layout/process3"/>
    <dgm:cxn modelId="{F7687BF1-04C3-5149-A411-F2DD4DF75DC5}" type="presOf" srcId="{A3168FF8-5AB1-D046-AB89-0CD2C01684A1}" destId="{BF9A1575-1B5E-044A-8E27-688BD511A81A}" srcOrd="0" destOrd="0" presId="urn:microsoft.com/office/officeart/2005/8/layout/process3"/>
    <dgm:cxn modelId="{15AA59FD-B3EA-D442-8668-201CB75DFA25}" type="presOf" srcId="{68A8B142-BF0F-9A4F-87AD-5C2CA1AAB3C0}" destId="{FF156B34-378A-E144-92A5-2E3B52AA47E4}" srcOrd="0" destOrd="1" presId="urn:microsoft.com/office/officeart/2005/8/layout/process3"/>
    <dgm:cxn modelId="{62749EFF-5E33-434D-939B-870B44B7F2E1}" srcId="{6176F197-221E-A74F-A846-827FD47B4BA0}" destId="{C1AA4EFB-CF8E-214F-86B4-C9C020E9550A}" srcOrd="1" destOrd="0" parTransId="{2D71B7EF-41EF-C345-8230-90B1304470A1}" sibTransId="{ECB62293-B206-4B45-965A-BE497AFF9DFC}"/>
    <dgm:cxn modelId="{FA4CF687-B1C6-F14A-B3F3-EAC4EC3CCA2B}" type="presParOf" srcId="{5BCEC0B7-1BAC-6144-881F-D6F894FDD142}" destId="{28B32343-039E-E54B-915A-752F7399056D}" srcOrd="0" destOrd="0" presId="urn:microsoft.com/office/officeart/2005/8/layout/process3"/>
    <dgm:cxn modelId="{94D98FE1-7ABD-A447-804E-6B9F208D7E3B}" type="presParOf" srcId="{28B32343-039E-E54B-915A-752F7399056D}" destId="{DE1B18B8-EA83-E649-B765-715533977405}" srcOrd="0" destOrd="0" presId="urn:microsoft.com/office/officeart/2005/8/layout/process3"/>
    <dgm:cxn modelId="{6A936146-EC86-0B43-8E86-D7FDB626A913}" type="presParOf" srcId="{28B32343-039E-E54B-915A-752F7399056D}" destId="{1BDC3D29-4EF8-144F-B825-7065FBE52F8B}" srcOrd="1" destOrd="0" presId="urn:microsoft.com/office/officeart/2005/8/layout/process3"/>
    <dgm:cxn modelId="{4E1F1EAF-2785-694E-8018-A940EAF2D281}" type="presParOf" srcId="{28B32343-039E-E54B-915A-752F7399056D}" destId="{1EF61A39-CE8A-284D-AB1B-EC765DC9ADAD}" srcOrd="2" destOrd="0" presId="urn:microsoft.com/office/officeart/2005/8/layout/process3"/>
    <dgm:cxn modelId="{B8FD5FB6-E807-684E-BF66-16BD53AB3CFC}" type="presParOf" srcId="{5BCEC0B7-1BAC-6144-881F-D6F894FDD142}" destId="{9DDA4271-1DC4-264B-BE82-5C7D4638BEDB}" srcOrd="1" destOrd="0" presId="urn:microsoft.com/office/officeart/2005/8/layout/process3"/>
    <dgm:cxn modelId="{008CEA05-F072-1749-BD59-3A44CFF08D45}" type="presParOf" srcId="{9DDA4271-1DC4-264B-BE82-5C7D4638BEDB}" destId="{AEB321E7-341E-4E42-B848-966B30826943}" srcOrd="0" destOrd="0" presId="urn:microsoft.com/office/officeart/2005/8/layout/process3"/>
    <dgm:cxn modelId="{DDB059D3-DCE9-8049-9566-E1E971F6A623}" type="presParOf" srcId="{5BCEC0B7-1BAC-6144-881F-D6F894FDD142}" destId="{8495103B-71B0-6346-9D90-B6F15D4EC4E8}" srcOrd="2" destOrd="0" presId="urn:microsoft.com/office/officeart/2005/8/layout/process3"/>
    <dgm:cxn modelId="{B8A38ED0-BC4E-B347-A01D-726629973E38}" type="presParOf" srcId="{8495103B-71B0-6346-9D90-B6F15D4EC4E8}" destId="{710099F0-B273-B349-BA25-B96F92456E6D}" srcOrd="0" destOrd="0" presId="urn:microsoft.com/office/officeart/2005/8/layout/process3"/>
    <dgm:cxn modelId="{1DC33C8C-90AE-C045-81D8-FEF93A161BAF}" type="presParOf" srcId="{8495103B-71B0-6346-9D90-B6F15D4EC4E8}" destId="{ADE3CC6A-CC6C-DA4E-8F72-8DC331792396}" srcOrd="1" destOrd="0" presId="urn:microsoft.com/office/officeart/2005/8/layout/process3"/>
    <dgm:cxn modelId="{7472CA40-AE79-1A4F-AB67-D40621648292}" type="presParOf" srcId="{8495103B-71B0-6346-9D90-B6F15D4EC4E8}" destId="{BF9A1575-1B5E-044A-8E27-688BD511A81A}" srcOrd="2" destOrd="0" presId="urn:microsoft.com/office/officeart/2005/8/layout/process3"/>
    <dgm:cxn modelId="{2A03E537-3DBF-A54B-BF23-2C44E6B0D11E}" type="presParOf" srcId="{5BCEC0B7-1BAC-6144-881F-D6F894FDD142}" destId="{3550A6BE-F30E-1A4B-924F-6F12CD83BF3F}" srcOrd="3" destOrd="0" presId="urn:microsoft.com/office/officeart/2005/8/layout/process3"/>
    <dgm:cxn modelId="{BA89BBD1-B275-1340-9D0D-EA9AFA536C39}" type="presParOf" srcId="{3550A6BE-F30E-1A4B-924F-6F12CD83BF3F}" destId="{72063DA0-3DC4-6C46-89F9-363F3B7737F7}" srcOrd="0" destOrd="0" presId="urn:microsoft.com/office/officeart/2005/8/layout/process3"/>
    <dgm:cxn modelId="{9BCE9450-613A-6D4D-9E4E-5A23C20434D2}" type="presParOf" srcId="{5BCEC0B7-1BAC-6144-881F-D6F894FDD142}" destId="{5C108D84-4B58-F548-ABAB-D6C9EE92AEC0}" srcOrd="4" destOrd="0" presId="urn:microsoft.com/office/officeart/2005/8/layout/process3"/>
    <dgm:cxn modelId="{6669DE40-4D24-AA46-928F-74C5BFAE0888}" type="presParOf" srcId="{5C108D84-4B58-F548-ABAB-D6C9EE92AEC0}" destId="{F99865D8-DBB3-EB41-9A86-CCDCC303C402}" srcOrd="0" destOrd="0" presId="urn:microsoft.com/office/officeart/2005/8/layout/process3"/>
    <dgm:cxn modelId="{6A7BB69E-564A-BD49-9BD6-6A54D8648942}" type="presParOf" srcId="{5C108D84-4B58-F548-ABAB-D6C9EE92AEC0}" destId="{5DC2BED9-2DB4-8443-BD35-4AE69EC28A7C}" srcOrd="1" destOrd="0" presId="urn:microsoft.com/office/officeart/2005/8/layout/process3"/>
    <dgm:cxn modelId="{7F8F8E96-5AF2-044F-8B91-D1727B64EF33}" type="presParOf" srcId="{5C108D84-4B58-F548-ABAB-D6C9EE92AEC0}" destId="{FF156B34-378A-E144-92A5-2E3B52AA47E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C3D29-4EF8-144F-B825-7065FBE52F8B}">
      <dsp:nvSpPr>
        <dsp:cNvPr id="0" name=""/>
        <dsp:cNvSpPr/>
      </dsp:nvSpPr>
      <dsp:spPr>
        <a:xfrm>
          <a:off x="0" y="0"/>
          <a:ext cx="2912363" cy="2422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Set-up and project management</a:t>
          </a:r>
        </a:p>
      </dsp:txBody>
      <dsp:txXfrm>
        <a:off x="0" y="0"/>
        <a:ext cx="2912363" cy="1285205"/>
      </dsp:txXfrm>
    </dsp:sp>
    <dsp:sp modelId="{1EF61A39-CE8A-284D-AB1B-EC765DC9ADAD}">
      <dsp:nvSpPr>
        <dsp:cNvPr id="0" name=""/>
        <dsp:cNvSpPr/>
      </dsp:nvSpPr>
      <dsp:spPr>
        <a:xfrm>
          <a:off x="877676" y="1276907"/>
          <a:ext cx="2775424" cy="3738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Give users a reproducibility-facilitating file structure within which to conduct analytic projects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Initialise a git repository for version control</a:t>
          </a:r>
        </a:p>
      </dsp:txBody>
      <dsp:txXfrm>
        <a:off x="958965" y="1358196"/>
        <a:ext cx="2612846" cy="3576359"/>
      </dsp:txXfrm>
    </dsp:sp>
    <dsp:sp modelId="{9DDA4271-1DC4-264B-BE82-5C7D4638BEDB}">
      <dsp:nvSpPr>
        <dsp:cNvPr id="0" name=""/>
        <dsp:cNvSpPr/>
      </dsp:nvSpPr>
      <dsp:spPr>
        <a:xfrm>
          <a:off x="3183527" y="357251"/>
          <a:ext cx="574868" cy="570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3183527" y="471391"/>
        <a:ext cx="403657" cy="342422"/>
      </dsp:txXfrm>
    </dsp:sp>
    <dsp:sp modelId="{ADE3CC6A-CC6C-DA4E-8F72-8DC331792396}">
      <dsp:nvSpPr>
        <dsp:cNvPr id="0" name=""/>
        <dsp:cNvSpPr/>
      </dsp:nvSpPr>
      <dsp:spPr>
        <a:xfrm>
          <a:off x="3997020" y="0"/>
          <a:ext cx="2494785" cy="2422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Data preparation</a:t>
          </a:r>
        </a:p>
      </dsp:txBody>
      <dsp:txXfrm>
        <a:off x="3997020" y="0"/>
        <a:ext cx="2494785" cy="1285205"/>
      </dsp:txXfrm>
    </dsp:sp>
    <dsp:sp modelId="{BF9A1575-1B5E-044A-8E27-688BD511A81A}">
      <dsp:nvSpPr>
        <dsp:cNvPr id="0" name=""/>
        <dsp:cNvSpPr/>
      </dsp:nvSpPr>
      <dsp:spPr>
        <a:xfrm>
          <a:off x="5144355" y="1276908"/>
          <a:ext cx="2292242" cy="3738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Provide </a:t>
          </a:r>
          <a:r>
            <a:rPr lang="en-GB" sz="1600" kern="1200" dirty="0" err="1"/>
            <a:t>QCd</a:t>
          </a:r>
          <a:r>
            <a:rPr lang="en-GB" sz="1600" kern="1200" dirty="0"/>
            <a:t> phenotypic data from MoBa and linked registry sources to ensure cross-project consistency and correct handling of psychometric data</a:t>
          </a:r>
        </a:p>
      </dsp:txBody>
      <dsp:txXfrm>
        <a:off x="5211492" y="1344045"/>
        <a:ext cx="2157968" cy="3604663"/>
      </dsp:txXfrm>
    </dsp:sp>
    <dsp:sp modelId="{3550A6BE-F30E-1A4B-924F-6F12CD83BF3F}">
      <dsp:nvSpPr>
        <dsp:cNvPr id="0" name=""/>
        <dsp:cNvSpPr/>
      </dsp:nvSpPr>
      <dsp:spPr>
        <a:xfrm>
          <a:off x="6813983" y="357251"/>
          <a:ext cx="683017" cy="570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6813983" y="471391"/>
        <a:ext cx="511806" cy="342422"/>
      </dsp:txXfrm>
    </dsp:sp>
    <dsp:sp modelId="{5DC2BED9-2DB4-8443-BD35-4AE69EC28A7C}">
      <dsp:nvSpPr>
        <dsp:cNvPr id="0" name=""/>
        <dsp:cNvSpPr/>
      </dsp:nvSpPr>
      <dsp:spPr>
        <a:xfrm>
          <a:off x="7780517" y="0"/>
          <a:ext cx="2912363" cy="2422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Reporting / sharing analysis code</a:t>
          </a:r>
        </a:p>
      </dsp:txBody>
      <dsp:txXfrm>
        <a:off x="7780517" y="0"/>
        <a:ext cx="2912363" cy="1285205"/>
      </dsp:txXfrm>
    </dsp:sp>
    <dsp:sp modelId="{FF156B34-378A-E144-92A5-2E3B52AA47E4}">
      <dsp:nvSpPr>
        <dsp:cNvPr id="0" name=""/>
        <dsp:cNvSpPr/>
      </dsp:nvSpPr>
      <dsp:spPr>
        <a:xfrm>
          <a:off x="8798031" y="1276908"/>
          <a:ext cx="2292242" cy="3738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Automate much of the process of describing analytic dataset, including distributional attributes of raw and processed variables and psychometric properties of scales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Simulate or synthesise data for export with analysis code</a:t>
          </a:r>
        </a:p>
      </dsp:txBody>
      <dsp:txXfrm>
        <a:off x="8865168" y="1344045"/>
        <a:ext cx="2157968" cy="3604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8252A-7986-FE4E-BC67-C2ED23669063}" type="datetimeFigureOut">
              <a:rPr lang="en-GB" smtClean="0"/>
              <a:t>08/12/2020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BDDF5-9523-514E-9C5B-A426E6357F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5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3D1C2E1-3D42-8B41-ADA4-41D53CE408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3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t="6697" b="12075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40" y="3204292"/>
            <a:ext cx="8281987" cy="2178869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440" y="5580062"/>
            <a:ext cx="8281989" cy="7302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December 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5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5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1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0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7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9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09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0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December 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7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05A3A2-39E6-E84D-8CA8-9451A485CD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sharpenSoften amount="-85000"/>
                    </a14:imgEffect>
                    <a14:imgEffect>
                      <a14:brightnessContrast bright="-47000"/>
                    </a14:imgEffect>
                  </a14:imgLayer>
                </a14:imgProps>
              </a:ext>
            </a:extLst>
          </a:blip>
          <a:srcRect t="6697" b="12075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0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91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91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91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91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91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.slack.com/t/bristol-bcc1491/shared_invite/zt-jvnmhjie-tybFWIfOVBvSHxnfZAayd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oin.slack.com/t/bristol-bcc1491/shared_invite/zt-jvnmhjie-tybFWIfOVBvSHxnfZAayd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255C825-46F6-5342-9ADC-26C09C09689A}"/>
              </a:ext>
            </a:extLst>
          </p:cNvPr>
          <p:cNvSpPr/>
          <p:nvPr/>
        </p:nvSpPr>
        <p:spPr>
          <a:xfrm rot="16200000">
            <a:off x="546075" y="2851857"/>
            <a:ext cx="4034743" cy="71038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02330"/>
                      <a:gd name="connsiteY0" fmla="*/ 0 h 2537750"/>
                      <a:gd name="connsiteX1" fmla="*/ 3202330 w 3202330"/>
                      <a:gd name="connsiteY1" fmla="*/ 0 h 2537750"/>
                      <a:gd name="connsiteX2" fmla="*/ 3202330 w 3202330"/>
                      <a:gd name="connsiteY2" fmla="*/ 2537750 h 2537750"/>
                      <a:gd name="connsiteX3" fmla="*/ 0 w 3202330"/>
                      <a:gd name="connsiteY3" fmla="*/ 2537750 h 2537750"/>
                      <a:gd name="connsiteX4" fmla="*/ 0 w 3202330"/>
                      <a:gd name="connsiteY4" fmla="*/ 0 h 2537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02330" h="2537750" fill="none" extrusionOk="0">
                        <a:moveTo>
                          <a:pt x="0" y="0"/>
                        </a:moveTo>
                        <a:cubicBezTo>
                          <a:pt x="1567782" y="-49533"/>
                          <a:pt x="2510381" y="-14809"/>
                          <a:pt x="3202330" y="0"/>
                        </a:cubicBezTo>
                        <a:cubicBezTo>
                          <a:pt x="3289969" y="828423"/>
                          <a:pt x="3129651" y="2108431"/>
                          <a:pt x="3202330" y="2537750"/>
                        </a:cubicBezTo>
                        <a:cubicBezTo>
                          <a:pt x="1930324" y="2489519"/>
                          <a:pt x="825807" y="2622205"/>
                          <a:pt x="0" y="2537750"/>
                        </a:cubicBezTo>
                        <a:cubicBezTo>
                          <a:pt x="-38581" y="2212673"/>
                          <a:pt x="63341" y="884944"/>
                          <a:pt x="0" y="0"/>
                        </a:cubicBezTo>
                        <a:close/>
                      </a:path>
                      <a:path w="3202330" h="2537750" stroke="0" extrusionOk="0">
                        <a:moveTo>
                          <a:pt x="0" y="0"/>
                        </a:moveTo>
                        <a:cubicBezTo>
                          <a:pt x="815346" y="118645"/>
                          <a:pt x="2273670" y="116012"/>
                          <a:pt x="3202330" y="0"/>
                        </a:cubicBezTo>
                        <a:cubicBezTo>
                          <a:pt x="3069448" y="456955"/>
                          <a:pt x="3287281" y="1518965"/>
                          <a:pt x="3202330" y="2537750"/>
                        </a:cubicBezTo>
                        <a:cubicBezTo>
                          <a:pt x="2350664" y="2672350"/>
                          <a:pt x="1113194" y="2380554"/>
                          <a:pt x="0" y="2537750"/>
                        </a:cubicBezTo>
                        <a:cubicBezTo>
                          <a:pt x="-20187" y="1953788"/>
                          <a:pt x="-152480" y="585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Extension to other data sources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1DA3B5-FCA4-044D-BC09-5648B79488D3}"/>
              </a:ext>
            </a:extLst>
          </p:cNvPr>
          <p:cNvSpPr/>
          <p:nvPr/>
        </p:nvSpPr>
        <p:spPr>
          <a:xfrm>
            <a:off x="2918639" y="620316"/>
            <a:ext cx="3202330" cy="253775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02330"/>
                      <a:gd name="connsiteY0" fmla="*/ 0 h 2537750"/>
                      <a:gd name="connsiteX1" fmla="*/ 3202330 w 3202330"/>
                      <a:gd name="connsiteY1" fmla="*/ 0 h 2537750"/>
                      <a:gd name="connsiteX2" fmla="*/ 3202330 w 3202330"/>
                      <a:gd name="connsiteY2" fmla="*/ 2537750 h 2537750"/>
                      <a:gd name="connsiteX3" fmla="*/ 0 w 3202330"/>
                      <a:gd name="connsiteY3" fmla="*/ 2537750 h 2537750"/>
                      <a:gd name="connsiteX4" fmla="*/ 0 w 3202330"/>
                      <a:gd name="connsiteY4" fmla="*/ 0 h 2537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02330" h="2537750" fill="none" extrusionOk="0">
                        <a:moveTo>
                          <a:pt x="0" y="0"/>
                        </a:moveTo>
                        <a:cubicBezTo>
                          <a:pt x="1567782" y="-49533"/>
                          <a:pt x="2510381" y="-14809"/>
                          <a:pt x="3202330" y="0"/>
                        </a:cubicBezTo>
                        <a:cubicBezTo>
                          <a:pt x="3289969" y="828423"/>
                          <a:pt x="3129651" y="2108431"/>
                          <a:pt x="3202330" y="2537750"/>
                        </a:cubicBezTo>
                        <a:cubicBezTo>
                          <a:pt x="1930324" y="2489519"/>
                          <a:pt x="825807" y="2622205"/>
                          <a:pt x="0" y="2537750"/>
                        </a:cubicBezTo>
                        <a:cubicBezTo>
                          <a:pt x="-38581" y="2212673"/>
                          <a:pt x="63341" y="884944"/>
                          <a:pt x="0" y="0"/>
                        </a:cubicBezTo>
                        <a:close/>
                      </a:path>
                      <a:path w="3202330" h="2537750" stroke="0" extrusionOk="0">
                        <a:moveTo>
                          <a:pt x="0" y="0"/>
                        </a:moveTo>
                        <a:cubicBezTo>
                          <a:pt x="815346" y="118645"/>
                          <a:pt x="2273670" y="116012"/>
                          <a:pt x="3202330" y="0"/>
                        </a:cubicBezTo>
                        <a:cubicBezTo>
                          <a:pt x="3069448" y="456955"/>
                          <a:pt x="3287281" y="1518965"/>
                          <a:pt x="3202330" y="2537750"/>
                        </a:cubicBezTo>
                        <a:cubicBezTo>
                          <a:pt x="2350664" y="2672350"/>
                          <a:pt x="1113194" y="2380554"/>
                          <a:pt x="0" y="2537750"/>
                        </a:cubicBezTo>
                        <a:cubicBezTo>
                          <a:pt x="-20187" y="1953788"/>
                          <a:pt x="-152480" y="585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Metadata extraction &amp; variable QC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5AB88B-2B57-1940-B9C6-BDDFB634B527}"/>
              </a:ext>
            </a:extLst>
          </p:cNvPr>
          <p:cNvSpPr/>
          <p:nvPr/>
        </p:nvSpPr>
        <p:spPr>
          <a:xfrm>
            <a:off x="6229188" y="620316"/>
            <a:ext cx="3202330" cy="253775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02330"/>
                      <a:gd name="connsiteY0" fmla="*/ 0 h 2537750"/>
                      <a:gd name="connsiteX1" fmla="*/ 3202330 w 3202330"/>
                      <a:gd name="connsiteY1" fmla="*/ 0 h 2537750"/>
                      <a:gd name="connsiteX2" fmla="*/ 3202330 w 3202330"/>
                      <a:gd name="connsiteY2" fmla="*/ 2537750 h 2537750"/>
                      <a:gd name="connsiteX3" fmla="*/ 0 w 3202330"/>
                      <a:gd name="connsiteY3" fmla="*/ 2537750 h 2537750"/>
                      <a:gd name="connsiteX4" fmla="*/ 0 w 3202330"/>
                      <a:gd name="connsiteY4" fmla="*/ 0 h 2537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02330" h="2537750" fill="none" extrusionOk="0">
                        <a:moveTo>
                          <a:pt x="0" y="0"/>
                        </a:moveTo>
                        <a:cubicBezTo>
                          <a:pt x="1567782" y="-49533"/>
                          <a:pt x="2510381" y="-14809"/>
                          <a:pt x="3202330" y="0"/>
                        </a:cubicBezTo>
                        <a:cubicBezTo>
                          <a:pt x="3289969" y="828423"/>
                          <a:pt x="3129651" y="2108431"/>
                          <a:pt x="3202330" y="2537750"/>
                        </a:cubicBezTo>
                        <a:cubicBezTo>
                          <a:pt x="1930324" y="2489519"/>
                          <a:pt x="825807" y="2622205"/>
                          <a:pt x="0" y="2537750"/>
                        </a:cubicBezTo>
                        <a:cubicBezTo>
                          <a:pt x="-38581" y="2212673"/>
                          <a:pt x="63341" y="884944"/>
                          <a:pt x="0" y="0"/>
                        </a:cubicBezTo>
                        <a:close/>
                      </a:path>
                      <a:path w="3202330" h="2537750" stroke="0" extrusionOk="0">
                        <a:moveTo>
                          <a:pt x="0" y="0"/>
                        </a:moveTo>
                        <a:cubicBezTo>
                          <a:pt x="815346" y="118645"/>
                          <a:pt x="2273670" y="116012"/>
                          <a:pt x="3202330" y="0"/>
                        </a:cubicBezTo>
                        <a:cubicBezTo>
                          <a:pt x="3069448" y="456955"/>
                          <a:pt x="3287281" y="1518965"/>
                          <a:pt x="3202330" y="2537750"/>
                        </a:cubicBezTo>
                        <a:cubicBezTo>
                          <a:pt x="2350664" y="2672350"/>
                          <a:pt x="1113194" y="2380554"/>
                          <a:pt x="0" y="2537750"/>
                        </a:cubicBezTo>
                        <a:cubicBezTo>
                          <a:pt x="-20187" y="1953788"/>
                          <a:pt x="-152480" y="585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Conceptual/strategic  development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CA4431-71AD-9544-9E21-D2D8AF23C222}"/>
              </a:ext>
            </a:extLst>
          </p:cNvPr>
          <p:cNvSpPr/>
          <p:nvPr/>
        </p:nvSpPr>
        <p:spPr>
          <a:xfrm>
            <a:off x="2918639" y="3256038"/>
            <a:ext cx="3202330" cy="253775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02330"/>
                      <a:gd name="connsiteY0" fmla="*/ 0 h 2537750"/>
                      <a:gd name="connsiteX1" fmla="*/ 3202330 w 3202330"/>
                      <a:gd name="connsiteY1" fmla="*/ 0 h 2537750"/>
                      <a:gd name="connsiteX2" fmla="*/ 3202330 w 3202330"/>
                      <a:gd name="connsiteY2" fmla="*/ 2537750 h 2537750"/>
                      <a:gd name="connsiteX3" fmla="*/ 0 w 3202330"/>
                      <a:gd name="connsiteY3" fmla="*/ 2537750 h 2537750"/>
                      <a:gd name="connsiteX4" fmla="*/ 0 w 3202330"/>
                      <a:gd name="connsiteY4" fmla="*/ 0 h 2537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02330" h="2537750" fill="none" extrusionOk="0">
                        <a:moveTo>
                          <a:pt x="0" y="0"/>
                        </a:moveTo>
                        <a:cubicBezTo>
                          <a:pt x="1567782" y="-49533"/>
                          <a:pt x="2510381" y="-14809"/>
                          <a:pt x="3202330" y="0"/>
                        </a:cubicBezTo>
                        <a:cubicBezTo>
                          <a:pt x="3289969" y="828423"/>
                          <a:pt x="3129651" y="2108431"/>
                          <a:pt x="3202330" y="2537750"/>
                        </a:cubicBezTo>
                        <a:cubicBezTo>
                          <a:pt x="1930324" y="2489519"/>
                          <a:pt x="825807" y="2622205"/>
                          <a:pt x="0" y="2537750"/>
                        </a:cubicBezTo>
                        <a:cubicBezTo>
                          <a:pt x="-38581" y="2212673"/>
                          <a:pt x="63341" y="884944"/>
                          <a:pt x="0" y="0"/>
                        </a:cubicBezTo>
                        <a:close/>
                      </a:path>
                      <a:path w="3202330" h="2537750" stroke="0" extrusionOk="0">
                        <a:moveTo>
                          <a:pt x="0" y="0"/>
                        </a:moveTo>
                        <a:cubicBezTo>
                          <a:pt x="815346" y="118645"/>
                          <a:pt x="2273670" y="116012"/>
                          <a:pt x="3202330" y="0"/>
                        </a:cubicBezTo>
                        <a:cubicBezTo>
                          <a:pt x="3069448" y="456955"/>
                          <a:pt x="3287281" y="1518965"/>
                          <a:pt x="3202330" y="2537750"/>
                        </a:cubicBezTo>
                        <a:cubicBezTo>
                          <a:pt x="2350664" y="2672350"/>
                          <a:pt x="1113194" y="2380554"/>
                          <a:pt x="0" y="2537750"/>
                        </a:cubicBezTo>
                        <a:cubicBezTo>
                          <a:pt x="-20187" y="1953788"/>
                          <a:pt x="-152480" y="585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Functional development &amp; coding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30B3A3-F9AE-A144-AE58-8253F09C5B95}"/>
              </a:ext>
            </a:extLst>
          </p:cNvPr>
          <p:cNvSpPr/>
          <p:nvPr/>
        </p:nvSpPr>
        <p:spPr>
          <a:xfrm>
            <a:off x="6229188" y="3256038"/>
            <a:ext cx="3202330" cy="2537750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02330"/>
                      <a:gd name="connsiteY0" fmla="*/ 0 h 2537750"/>
                      <a:gd name="connsiteX1" fmla="*/ 3202330 w 3202330"/>
                      <a:gd name="connsiteY1" fmla="*/ 0 h 2537750"/>
                      <a:gd name="connsiteX2" fmla="*/ 3202330 w 3202330"/>
                      <a:gd name="connsiteY2" fmla="*/ 2537750 h 2537750"/>
                      <a:gd name="connsiteX3" fmla="*/ 0 w 3202330"/>
                      <a:gd name="connsiteY3" fmla="*/ 2537750 h 2537750"/>
                      <a:gd name="connsiteX4" fmla="*/ 0 w 3202330"/>
                      <a:gd name="connsiteY4" fmla="*/ 0 h 2537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02330" h="2537750" fill="none" extrusionOk="0">
                        <a:moveTo>
                          <a:pt x="0" y="0"/>
                        </a:moveTo>
                        <a:cubicBezTo>
                          <a:pt x="1567782" y="-49533"/>
                          <a:pt x="2510381" y="-14809"/>
                          <a:pt x="3202330" y="0"/>
                        </a:cubicBezTo>
                        <a:cubicBezTo>
                          <a:pt x="3289969" y="828423"/>
                          <a:pt x="3129651" y="2108431"/>
                          <a:pt x="3202330" y="2537750"/>
                        </a:cubicBezTo>
                        <a:cubicBezTo>
                          <a:pt x="1930324" y="2489519"/>
                          <a:pt x="825807" y="2622205"/>
                          <a:pt x="0" y="2537750"/>
                        </a:cubicBezTo>
                        <a:cubicBezTo>
                          <a:pt x="-38581" y="2212673"/>
                          <a:pt x="63341" y="884944"/>
                          <a:pt x="0" y="0"/>
                        </a:cubicBezTo>
                        <a:close/>
                      </a:path>
                      <a:path w="3202330" h="2537750" stroke="0" extrusionOk="0">
                        <a:moveTo>
                          <a:pt x="0" y="0"/>
                        </a:moveTo>
                        <a:cubicBezTo>
                          <a:pt x="815346" y="118645"/>
                          <a:pt x="2273670" y="116012"/>
                          <a:pt x="3202330" y="0"/>
                        </a:cubicBezTo>
                        <a:cubicBezTo>
                          <a:pt x="3069448" y="456955"/>
                          <a:pt x="3287281" y="1518965"/>
                          <a:pt x="3202330" y="2537750"/>
                        </a:cubicBezTo>
                        <a:cubicBezTo>
                          <a:pt x="2350664" y="2672350"/>
                          <a:pt x="1113194" y="2380554"/>
                          <a:pt x="0" y="2537750"/>
                        </a:cubicBezTo>
                        <a:cubicBezTo>
                          <a:pt x="-20187" y="1953788"/>
                          <a:pt x="-152480" y="585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Cross-project portability and testing </a:t>
            </a:r>
          </a:p>
        </p:txBody>
      </p:sp>
      <p:pic>
        <p:nvPicPr>
          <p:cNvPr id="10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515804C-D4EA-504A-8704-D6E5D077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545" y="2406317"/>
            <a:ext cx="1643068" cy="16014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9A631F-E62A-1547-B1F7-8D67CE62BF26}"/>
              </a:ext>
            </a:extLst>
          </p:cNvPr>
          <p:cNvSpPr/>
          <p:nvPr/>
        </p:nvSpPr>
        <p:spPr>
          <a:xfrm>
            <a:off x="4157707" y="5793788"/>
            <a:ext cx="4034743" cy="71038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02330"/>
                      <a:gd name="connsiteY0" fmla="*/ 0 h 2537750"/>
                      <a:gd name="connsiteX1" fmla="*/ 3202330 w 3202330"/>
                      <a:gd name="connsiteY1" fmla="*/ 0 h 2537750"/>
                      <a:gd name="connsiteX2" fmla="*/ 3202330 w 3202330"/>
                      <a:gd name="connsiteY2" fmla="*/ 2537750 h 2537750"/>
                      <a:gd name="connsiteX3" fmla="*/ 0 w 3202330"/>
                      <a:gd name="connsiteY3" fmla="*/ 2537750 h 2537750"/>
                      <a:gd name="connsiteX4" fmla="*/ 0 w 3202330"/>
                      <a:gd name="connsiteY4" fmla="*/ 0 h 2537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02330" h="2537750" fill="none" extrusionOk="0">
                        <a:moveTo>
                          <a:pt x="0" y="0"/>
                        </a:moveTo>
                        <a:cubicBezTo>
                          <a:pt x="1567782" y="-49533"/>
                          <a:pt x="2510381" y="-14809"/>
                          <a:pt x="3202330" y="0"/>
                        </a:cubicBezTo>
                        <a:cubicBezTo>
                          <a:pt x="3289969" y="828423"/>
                          <a:pt x="3129651" y="2108431"/>
                          <a:pt x="3202330" y="2537750"/>
                        </a:cubicBezTo>
                        <a:cubicBezTo>
                          <a:pt x="1930324" y="2489519"/>
                          <a:pt x="825807" y="2622205"/>
                          <a:pt x="0" y="2537750"/>
                        </a:cubicBezTo>
                        <a:cubicBezTo>
                          <a:pt x="-38581" y="2212673"/>
                          <a:pt x="63341" y="884944"/>
                          <a:pt x="0" y="0"/>
                        </a:cubicBezTo>
                        <a:close/>
                      </a:path>
                      <a:path w="3202330" h="2537750" stroke="0" extrusionOk="0">
                        <a:moveTo>
                          <a:pt x="0" y="0"/>
                        </a:moveTo>
                        <a:cubicBezTo>
                          <a:pt x="815346" y="118645"/>
                          <a:pt x="2273670" y="116012"/>
                          <a:pt x="3202330" y="0"/>
                        </a:cubicBezTo>
                        <a:cubicBezTo>
                          <a:pt x="3069448" y="456955"/>
                          <a:pt x="3287281" y="1518965"/>
                          <a:pt x="3202330" y="2537750"/>
                        </a:cubicBezTo>
                        <a:cubicBezTo>
                          <a:pt x="2350664" y="2672350"/>
                          <a:pt x="1113194" y="2380554"/>
                          <a:pt x="0" y="2537750"/>
                        </a:cubicBezTo>
                        <a:cubicBezTo>
                          <a:pt x="-20187" y="1953788"/>
                          <a:pt x="-152480" y="585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Documentation and user guide</a:t>
            </a:r>
          </a:p>
        </p:txBody>
      </p:sp>
    </p:spTree>
    <p:extLst>
      <p:ext uri="{BB962C8B-B14F-4D97-AF65-F5344CB8AC3E}">
        <p14:creationId xmlns:p14="http://schemas.microsoft.com/office/powerpoint/2010/main" val="1582075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DAB1-61BA-F143-BD92-6EC04BA6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71601"/>
            <a:ext cx="11090274" cy="4949824"/>
          </a:xfrm>
        </p:spPr>
        <p:txBody>
          <a:bodyPr>
            <a:normAutofit fontScale="92500" lnSpcReduction="10000"/>
          </a:bodyPr>
          <a:lstStyle/>
          <a:p>
            <a:r>
              <a:rPr lang="en-GB" sz="1400" dirty="0"/>
              <a:t>Input descriptive info such as questionnaire, scale name, domain etc</a:t>
            </a:r>
          </a:p>
          <a:p>
            <a:r>
              <a:rPr lang="en-GB" sz="1400" dirty="0"/>
              <a:t>Input </a:t>
            </a:r>
            <a:r>
              <a:rPr lang="en-GB" sz="1400" dirty="0" err="1"/>
              <a:t>var_name</a:t>
            </a:r>
            <a:r>
              <a:rPr lang="en-GB" sz="1400" dirty="0"/>
              <a:t> following rules:</a:t>
            </a:r>
          </a:p>
          <a:p>
            <a:endParaRPr lang="en-GB" sz="1400" dirty="0"/>
          </a:p>
          <a:p>
            <a:pPr marL="914400" lvl="2" indent="0" algn="ctr">
              <a:buNone/>
            </a:pPr>
            <a:r>
              <a:rPr lang="en-GB" sz="2000" dirty="0">
                <a:solidFill>
                  <a:schemeClr val="accent4">
                    <a:lumMod val="40000"/>
                    <a:lumOff val="60000"/>
                    <a:alpha val="91000"/>
                  </a:schemeClr>
                </a:solidFill>
              </a:rPr>
              <a:t>scl</a:t>
            </a:r>
            <a:r>
              <a:rPr lang="en-GB" sz="2000" dirty="0"/>
              <a:t>_</a:t>
            </a:r>
            <a:r>
              <a:rPr lang="en-GB" sz="2000" dirty="0">
                <a:solidFill>
                  <a:schemeClr val="accent6">
                    <a:lumMod val="60000"/>
                    <a:lumOff val="40000"/>
                    <a:alpha val="91000"/>
                  </a:schemeClr>
                </a:solidFill>
              </a:rPr>
              <a:t>anx</a:t>
            </a:r>
            <a:r>
              <a:rPr lang="en-GB" sz="2000" dirty="0"/>
              <a:t>_</a:t>
            </a:r>
            <a:r>
              <a:rPr lang="en-GB" sz="2000" dirty="0">
                <a:solidFill>
                  <a:srgbClr val="FFFF00">
                    <a:alpha val="91000"/>
                  </a:srgbClr>
                </a:solidFill>
              </a:rPr>
              <a:t>m</a:t>
            </a:r>
            <a:r>
              <a:rPr lang="en-GB" sz="2000" dirty="0"/>
              <a:t>_</a:t>
            </a:r>
            <a:r>
              <a:rPr lang="en-GB" sz="2000" dirty="0">
                <a:solidFill>
                  <a:srgbClr val="FF0000">
                    <a:alpha val="91000"/>
                  </a:srgbClr>
                </a:solidFill>
              </a:rPr>
              <a:t>18m</a:t>
            </a:r>
            <a:endParaRPr lang="en-GB" sz="2400" dirty="0">
              <a:solidFill>
                <a:srgbClr val="FF0000">
                  <a:alpha val="91000"/>
                </a:srgbClr>
              </a:solidFill>
            </a:endParaRPr>
          </a:p>
          <a:p>
            <a:endParaRPr lang="en-GB" sz="1400" dirty="0"/>
          </a:p>
          <a:p>
            <a:r>
              <a:rPr lang="en-GB" sz="1400" dirty="0"/>
              <a:t>Get item codes from annotated questionnaire/instrument synthesis documentation, input into “items” with comma separation and no spaces</a:t>
            </a:r>
          </a:p>
          <a:p>
            <a:r>
              <a:rPr lang="en-GB" sz="1400" dirty="0"/>
              <a:t>Figure out which of these items are a) consistent across waves and/or b) reverse-scored and input into “consistent” and ”reversed” respectively,  with comma separation and no spaces</a:t>
            </a:r>
          </a:p>
          <a:p>
            <a:r>
              <a:rPr lang="en-GB" sz="1400" dirty="0"/>
              <a:t>Get </a:t>
            </a:r>
            <a:r>
              <a:rPr lang="en-GB" sz="1400" b="1" dirty="0"/>
              <a:t>exact </a:t>
            </a:r>
            <a:r>
              <a:rPr lang="en-GB" sz="1400" b="1" dirty="0" err="1"/>
              <a:t>codings</a:t>
            </a:r>
            <a:r>
              <a:rPr lang="en-GB" sz="1400" dirty="0"/>
              <a:t> of response options using d/d/</a:t>
            </a:r>
            <a:r>
              <a:rPr lang="en-GB" sz="1400" dirty="0" err="1"/>
              <a:t>phenotools_pkg</a:t>
            </a:r>
            <a:r>
              <a:rPr lang="en-GB" sz="1400" dirty="0"/>
              <a:t>/scripts/</a:t>
            </a:r>
            <a:r>
              <a:rPr lang="en-GB" sz="1400" dirty="0" err="1"/>
              <a:t>get_exact_item_codings.R</a:t>
            </a:r>
            <a:r>
              <a:rPr lang="en-GB" sz="1400" dirty="0"/>
              <a:t> or similar and input into ”response0” to “response…” with no quotes, leading or trailing spaces, and in correct order</a:t>
            </a:r>
          </a:p>
          <a:p>
            <a:r>
              <a:rPr lang="en-GB" sz="1400" dirty="0"/>
              <a:t>Input additional metadata into “documentation” etc (primarily from instrument synthesis documents</a:t>
            </a:r>
          </a:p>
          <a:p>
            <a:r>
              <a:rPr lang="en-GB" sz="1400" dirty="0"/>
              <a:t>If </a:t>
            </a:r>
            <a:r>
              <a:rPr lang="en-GB" sz="1400" b="1" dirty="0"/>
              <a:t>not</a:t>
            </a:r>
            <a:r>
              <a:rPr lang="en-GB" sz="1400" dirty="0"/>
              <a:t> a </a:t>
            </a:r>
            <a:r>
              <a:rPr lang="en-GB" sz="1400" dirty="0" err="1"/>
              <a:t>likert</a:t>
            </a:r>
            <a:r>
              <a:rPr lang="en-GB" sz="1400" dirty="0"/>
              <a:t> scale variable, input ‘n’ in “</a:t>
            </a:r>
            <a:r>
              <a:rPr lang="en-GB" sz="1400" dirty="0" err="1"/>
              <a:t>likert</a:t>
            </a:r>
            <a:r>
              <a:rPr lang="en-GB" sz="1400" dirty="0"/>
              <a:t>” put something into “helper” (this will be the name of the function that handles this variable</a:t>
            </a:r>
          </a:p>
          <a:p>
            <a:r>
              <a:rPr lang="en-GB" sz="1400" dirty="0"/>
              <a:t>Mark as complete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B9B308-42DE-1840-B12B-6DF9B50BC493}"/>
              </a:ext>
            </a:extLst>
          </p:cNvPr>
          <p:cNvSpPr/>
          <p:nvPr/>
        </p:nvSpPr>
        <p:spPr>
          <a:xfrm>
            <a:off x="4199069" y="332066"/>
            <a:ext cx="3793861" cy="66562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02330"/>
                      <a:gd name="connsiteY0" fmla="*/ 0 h 2537750"/>
                      <a:gd name="connsiteX1" fmla="*/ 3202330 w 3202330"/>
                      <a:gd name="connsiteY1" fmla="*/ 0 h 2537750"/>
                      <a:gd name="connsiteX2" fmla="*/ 3202330 w 3202330"/>
                      <a:gd name="connsiteY2" fmla="*/ 2537750 h 2537750"/>
                      <a:gd name="connsiteX3" fmla="*/ 0 w 3202330"/>
                      <a:gd name="connsiteY3" fmla="*/ 2537750 h 2537750"/>
                      <a:gd name="connsiteX4" fmla="*/ 0 w 3202330"/>
                      <a:gd name="connsiteY4" fmla="*/ 0 h 2537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02330" h="2537750" fill="none" extrusionOk="0">
                        <a:moveTo>
                          <a:pt x="0" y="0"/>
                        </a:moveTo>
                        <a:cubicBezTo>
                          <a:pt x="1567782" y="-49533"/>
                          <a:pt x="2510381" y="-14809"/>
                          <a:pt x="3202330" y="0"/>
                        </a:cubicBezTo>
                        <a:cubicBezTo>
                          <a:pt x="3289969" y="828423"/>
                          <a:pt x="3129651" y="2108431"/>
                          <a:pt x="3202330" y="2537750"/>
                        </a:cubicBezTo>
                        <a:cubicBezTo>
                          <a:pt x="1930324" y="2489519"/>
                          <a:pt x="825807" y="2622205"/>
                          <a:pt x="0" y="2537750"/>
                        </a:cubicBezTo>
                        <a:cubicBezTo>
                          <a:pt x="-38581" y="2212673"/>
                          <a:pt x="63341" y="884944"/>
                          <a:pt x="0" y="0"/>
                        </a:cubicBezTo>
                        <a:close/>
                      </a:path>
                      <a:path w="3202330" h="2537750" stroke="0" extrusionOk="0">
                        <a:moveTo>
                          <a:pt x="0" y="0"/>
                        </a:moveTo>
                        <a:cubicBezTo>
                          <a:pt x="815346" y="118645"/>
                          <a:pt x="2273670" y="116012"/>
                          <a:pt x="3202330" y="0"/>
                        </a:cubicBezTo>
                        <a:cubicBezTo>
                          <a:pt x="3069448" y="456955"/>
                          <a:pt x="3287281" y="1518965"/>
                          <a:pt x="3202330" y="2537750"/>
                        </a:cubicBezTo>
                        <a:cubicBezTo>
                          <a:pt x="2350664" y="2672350"/>
                          <a:pt x="1113194" y="2380554"/>
                          <a:pt x="0" y="2537750"/>
                        </a:cubicBezTo>
                        <a:cubicBezTo>
                          <a:pt x="-20187" y="1953788"/>
                          <a:pt x="-152480" y="585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Metadata extraction workflow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CCB45-0957-C24A-AE59-59FC633D683E}"/>
              </a:ext>
            </a:extLst>
          </p:cNvPr>
          <p:cNvSpPr txBox="1"/>
          <p:nvPr/>
        </p:nvSpPr>
        <p:spPr>
          <a:xfrm>
            <a:off x="1463760" y="2495176"/>
            <a:ext cx="354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measure or phenotype abbreviation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0ED09-3F57-1E4A-AD3E-BBB005484417}"/>
              </a:ext>
            </a:extLst>
          </p:cNvPr>
          <p:cNvSpPr txBox="1"/>
          <p:nvPr/>
        </p:nvSpPr>
        <p:spPr>
          <a:xfrm>
            <a:off x="3662177" y="1937278"/>
            <a:ext cx="30916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subscale abbreviation (or “full”)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C1A28-04BA-2649-919C-DAB70EFF0ADA}"/>
              </a:ext>
            </a:extLst>
          </p:cNvPr>
          <p:cNvSpPr txBox="1"/>
          <p:nvPr/>
        </p:nvSpPr>
        <p:spPr>
          <a:xfrm>
            <a:off x="7187170" y="1198614"/>
            <a:ext cx="2324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FF00"/>
                </a:solidFill>
              </a:rPr>
              <a:t>who the measure is </a:t>
            </a:r>
            <a:r>
              <a:rPr lang="en-GB" sz="1600" b="1" dirty="0">
                <a:solidFill>
                  <a:srgbClr val="FFFF00"/>
                </a:solidFill>
              </a:rPr>
              <a:t>about</a:t>
            </a:r>
            <a:r>
              <a:rPr lang="en-GB" sz="1600" dirty="0">
                <a:solidFill>
                  <a:srgbClr val="FFFF00"/>
                </a:solidFill>
              </a:rPr>
              <a:t> (not reporter)</a:t>
            </a:r>
          </a:p>
          <a:p>
            <a:r>
              <a:rPr lang="en-GB" sz="1600" dirty="0">
                <a:solidFill>
                  <a:srgbClr val="FFFF00"/>
                </a:solidFill>
              </a:rPr>
              <a:t>i.e., m = mother, f = father, c = child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224D5-525A-7D42-8950-DCFCDB891952}"/>
              </a:ext>
            </a:extLst>
          </p:cNvPr>
          <p:cNvSpPr txBox="1"/>
          <p:nvPr/>
        </p:nvSpPr>
        <p:spPr>
          <a:xfrm>
            <a:off x="8731977" y="2418231"/>
            <a:ext cx="3000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questionnaire abbreviation (be consistent with existing entries)</a:t>
            </a:r>
          </a:p>
        </p:txBody>
      </p:sp>
    </p:spTree>
    <p:extLst>
      <p:ext uri="{BB962C8B-B14F-4D97-AF65-F5344CB8AC3E}">
        <p14:creationId xmlns:p14="http://schemas.microsoft.com/office/powerpoint/2010/main" val="365389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DAB1-61BA-F143-BD92-6EC04BA6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71601"/>
            <a:ext cx="11090274" cy="4949824"/>
          </a:xfrm>
        </p:spPr>
        <p:txBody>
          <a:bodyPr>
            <a:normAutofit/>
          </a:bodyPr>
          <a:lstStyle/>
          <a:p>
            <a:r>
              <a:rPr lang="en-GB" sz="1800" dirty="0"/>
              <a:t>1 variable per scale coded up externally and cross-checked</a:t>
            </a:r>
          </a:p>
          <a:p>
            <a:r>
              <a:rPr lang="en-GB" sz="1800" dirty="0"/>
              <a:t>Source of any differences pinpointed and flagged for discussion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B9B308-42DE-1840-B12B-6DF9B50BC493}"/>
              </a:ext>
            </a:extLst>
          </p:cNvPr>
          <p:cNvSpPr/>
          <p:nvPr/>
        </p:nvSpPr>
        <p:spPr>
          <a:xfrm>
            <a:off x="4199069" y="350602"/>
            <a:ext cx="3793861" cy="66562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02330"/>
                      <a:gd name="connsiteY0" fmla="*/ 0 h 2537750"/>
                      <a:gd name="connsiteX1" fmla="*/ 3202330 w 3202330"/>
                      <a:gd name="connsiteY1" fmla="*/ 0 h 2537750"/>
                      <a:gd name="connsiteX2" fmla="*/ 3202330 w 3202330"/>
                      <a:gd name="connsiteY2" fmla="*/ 2537750 h 2537750"/>
                      <a:gd name="connsiteX3" fmla="*/ 0 w 3202330"/>
                      <a:gd name="connsiteY3" fmla="*/ 2537750 h 2537750"/>
                      <a:gd name="connsiteX4" fmla="*/ 0 w 3202330"/>
                      <a:gd name="connsiteY4" fmla="*/ 0 h 2537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02330" h="2537750" fill="none" extrusionOk="0">
                        <a:moveTo>
                          <a:pt x="0" y="0"/>
                        </a:moveTo>
                        <a:cubicBezTo>
                          <a:pt x="1567782" y="-49533"/>
                          <a:pt x="2510381" y="-14809"/>
                          <a:pt x="3202330" y="0"/>
                        </a:cubicBezTo>
                        <a:cubicBezTo>
                          <a:pt x="3289969" y="828423"/>
                          <a:pt x="3129651" y="2108431"/>
                          <a:pt x="3202330" y="2537750"/>
                        </a:cubicBezTo>
                        <a:cubicBezTo>
                          <a:pt x="1930324" y="2489519"/>
                          <a:pt x="825807" y="2622205"/>
                          <a:pt x="0" y="2537750"/>
                        </a:cubicBezTo>
                        <a:cubicBezTo>
                          <a:pt x="-38581" y="2212673"/>
                          <a:pt x="63341" y="884944"/>
                          <a:pt x="0" y="0"/>
                        </a:cubicBezTo>
                        <a:close/>
                      </a:path>
                      <a:path w="3202330" h="2537750" stroke="0" extrusionOk="0">
                        <a:moveTo>
                          <a:pt x="0" y="0"/>
                        </a:moveTo>
                        <a:cubicBezTo>
                          <a:pt x="815346" y="118645"/>
                          <a:pt x="2273670" y="116012"/>
                          <a:pt x="3202330" y="0"/>
                        </a:cubicBezTo>
                        <a:cubicBezTo>
                          <a:pt x="3069448" y="456955"/>
                          <a:pt x="3287281" y="1518965"/>
                          <a:pt x="3202330" y="2537750"/>
                        </a:cubicBezTo>
                        <a:cubicBezTo>
                          <a:pt x="2350664" y="2672350"/>
                          <a:pt x="1113194" y="2380554"/>
                          <a:pt x="0" y="2537750"/>
                        </a:cubicBezTo>
                        <a:cubicBezTo>
                          <a:pt x="-20187" y="1953788"/>
                          <a:pt x="-152480" y="585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variable QC</a:t>
            </a:r>
          </a:p>
        </p:txBody>
      </p:sp>
    </p:spTree>
    <p:extLst>
      <p:ext uri="{BB962C8B-B14F-4D97-AF65-F5344CB8AC3E}">
        <p14:creationId xmlns:p14="http://schemas.microsoft.com/office/powerpoint/2010/main" val="173423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51397D-E291-9640-997D-4E4C49CDA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976711"/>
              </p:ext>
            </p:extLst>
          </p:nvPr>
        </p:nvGraphicFramePr>
        <p:xfrm>
          <a:off x="550863" y="1413165"/>
          <a:ext cx="11090275" cy="5028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7114271-EA1F-724E-99E6-7E062496975F}"/>
              </a:ext>
            </a:extLst>
          </p:cNvPr>
          <p:cNvSpPr/>
          <p:nvPr/>
        </p:nvSpPr>
        <p:spPr>
          <a:xfrm>
            <a:off x="3159164" y="321460"/>
            <a:ext cx="5873671" cy="443714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02330"/>
                      <a:gd name="connsiteY0" fmla="*/ 0 h 2537750"/>
                      <a:gd name="connsiteX1" fmla="*/ 3202330 w 3202330"/>
                      <a:gd name="connsiteY1" fmla="*/ 0 h 2537750"/>
                      <a:gd name="connsiteX2" fmla="*/ 3202330 w 3202330"/>
                      <a:gd name="connsiteY2" fmla="*/ 2537750 h 2537750"/>
                      <a:gd name="connsiteX3" fmla="*/ 0 w 3202330"/>
                      <a:gd name="connsiteY3" fmla="*/ 2537750 h 2537750"/>
                      <a:gd name="connsiteX4" fmla="*/ 0 w 3202330"/>
                      <a:gd name="connsiteY4" fmla="*/ 0 h 2537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02330" h="2537750" fill="none" extrusionOk="0">
                        <a:moveTo>
                          <a:pt x="0" y="0"/>
                        </a:moveTo>
                        <a:cubicBezTo>
                          <a:pt x="1567782" y="-49533"/>
                          <a:pt x="2510381" y="-14809"/>
                          <a:pt x="3202330" y="0"/>
                        </a:cubicBezTo>
                        <a:cubicBezTo>
                          <a:pt x="3289969" y="828423"/>
                          <a:pt x="3129651" y="2108431"/>
                          <a:pt x="3202330" y="2537750"/>
                        </a:cubicBezTo>
                        <a:cubicBezTo>
                          <a:pt x="1930324" y="2489519"/>
                          <a:pt x="825807" y="2622205"/>
                          <a:pt x="0" y="2537750"/>
                        </a:cubicBezTo>
                        <a:cubicBezTo>
                          <a:pt x="-38581" y="2212673"/>
                          <a:pt x="63341" y="884944"/>
                          <a:pt x="0" y="0"/>
                        </a:cubicBezTo>
                        <a:close/>
                      </a:path>
                      <a:path w="3202330" h="2537750" stroke="0" extrusionOk="0">
                        <a:moveTo>
                          <a:pt x="0" y="0"/>
                        </a:moveTo>
                        <a:cubicBezTo>
                          <a:pt x="815346" y="118645"/>
                          <a:pt x="2273670" y="116012"/>
                          <a:pt x="3202330" y="0"/>
                        </a:cubicBezTo>
                        <a:cubicBezTo>
                          <a:pt x="3069448" y="456955"/>
                          <a:pt x="3287281" y="1518965"/>
                          <a:pt x="3202330" y="2537750"/>
                        </a:cubicBezTo>
                        <a:cubicBezTo>
                          <a:pt x="2350664" y="2672350"/>
                          <a:pt x="1113194" y="2380554"/>
                          <a:pt x="0" y="2537750"/>
                        </a:cubicBezTo>
                        <a:cubicBezTo>
                          <a:pt x="-20187" y="1953788"/>
                          <a:pt x="-152480" y="585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Conceptual/strategic  development</a:t>
            </a:r>
          </a:p>
        </p:txBody>
      </p:sp>
    </p:spTree>
    <p:extLst>
      <p:ext uri="{BB962C8B-B14F-4D97-AF65-F5344CB8AC3E}">
        <p14:creationId xmlns:p14="http://schemas.microsoft.com/office/powerpoint/2010/main" val="182204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3657-1308-1549-A18C-0E484107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12917"/>
            <a:ext cx="11090274" cy="457990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v0.1.1 – fix already flagged bugs and add documentation per function</a:t>
            </a:r>
          </a:p>
          <a:p>
            <a:r>
              <a:rPr lang="en-GB" dirty="0"/>
              <a:t>v0.1.x – other bugs as arising, plus issues affecting portability</a:t>
            </a:r>
          </a:p>
          <a:p>
            <a:r>
              <a:rPr lang="en-GB" b="1" dirty="0"/>
              <a:t>v0.2 – addition of </a:t>
            </a:r>
            <a:r>
              <a:rPr lang="en-GB" b="1" dirty="0" err="1"/>
              <a:t>dataset_report</a:t>
            </a:r>
            <a:r>
              <a:rPr lang="en-GB" b="1" dirty="0"/>
              <a:t> and </a:t>
            </a:r>
            <a:r>
              <a:rPr lang="en-GB" b="1" dirty="0" err="1"/>
              <a:t>dataprep_code</a:t>
            </a:r>
            <a:r>
              <a:rPr lang="en-GB" b="1" dirty="0"/>
              <a:t> functions </a:t>
            </a:r>
          </a:p>
          <a:p>
            <a:r>
              <a:rPr lang="en-GB" dirty="0"/>
              <a:t>v0.2.x – bug fixing and addition of MoBa phenotypes</a:t>
            </a:r>
          </a:p>
          <a:p>
            <a:r>
              <a:rPr lang="en-GB" b="1" dirty="0"/>
              <a:t>v0.3 – addition of capability to get variables from other sources</a:t>
            </a:r>
            <a:endParaRPr lang="en-GB" dirty="0"/>
          </a:p>
          <a:p>
            <a:r>
              <a:rPr lang="en-GB" dirty="0"/>
              <a:t>…</a:t>
            </a:r>
          </a:p>
          <a:p>
            <a:r>
              <a:rPr lang="en-GB" b="1" dirty="0"/>
              <a:t>v1.0 – all MoBa scale vars and some additional source vars available for curation and reporting functions? Sim/</a:t>
            </a:r>
            <a:r>
              <a:rPr lang="en-GB" b="1" dirty="0" err="1"/>
              <a:t>syn</a:t>
            </a:r>
            <a:r>
              <a:rPr lang="en-GB" b="1" dirty="0"/>
              <a:t> data functions added?</a:t>
            </a:r>
            <a:br>
              <a:rPr lang="en-GB" b="1" dirty="0"/>
            </a:br>
            <a:endParaRPr lang="en-GB" b="1" dirty="0"/>
          </a:p>
          <a:p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67B70-FA40-E444-A111-5BB745346515}"/>
              </a:ext>
            </a:extLst>
          </p:cNvPr>
          <p:cNvSpPr/>
          <p:nvPr/>
        </p:nvSpPr>
        <p:spPr>
          <a:xfrm>
            <a:off x="7992930" y="566618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2"/>
              </a:rPr>
              <a:t>https://join.slack.com/t/bristol-bcc1491/shared_invite/zt-jvnmhjie-tybFWIfOVBvSHxnfZAaydQ</a:t>
            </a:r>
            <a:r>
              <a:rPr lang="en-GB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890D31-4DD2-C446-8C06-AFD339AAFB58}"/>
              </a:ext>
            </a:extLst>
          </p:cNvPr>
          <p:cNvSpPr/>
          <p:nvPr/>
        </p:nvSpPr>
        <p:spPr>
          <a:xfrm>
            <a:off x="4199069" y="350602"/>
            <a:ext cx="3793861" cy="66562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02330"/>
                      <a:gd name="connsiteY0" fmla="*/ 0 h 2537750"/>
                      <a:gd name="connsiteX1" fmla="*/ 3202330 w 3202330"/>
                      <a:gd name="connsiteY1" fmla="*/ 0 h 2537750"/>
                      <a:gd name="connsiteX2" fmla="*/ 3202330 w 3202330"/>
                      <a:gd name="connsiteY2" fmla="*/ 2537750 h 2537750"/>
                      <a:gd name="connsiteX3" fmla="*/ 0 w 3202330"/>
                      <a:gd name="connsiteY3" fmla="*/ 2537750 h 2537750"/>
                      <a:gd name="connsiteX4" fmla="*/ 0 w 3202330"/>
                      <a:gd name="connsiteY4" fmla="*/ 0 h 2537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02330" h="2537750" fill="none" extrusionOk="0">
                        <a:moveTo>
                          <a:pt x="0" y="0"/>
                        </a:moveTo>
                        <a:cubicBezTo>
                          <a:pt x="1567782" y="-49533"/>
                          <a:pt x="2510381" y="-14809"/>
                          <a:pt x="3202330" y="0"/>
                        </a:cubicBezTo>
                        <a:cubicBezTo>
                          <a:pt x="3289969" y="828423"/>
                          <a:pt x="3129651" y="2108431"/>
                          <a:pt x="3202330" y="2537750"/>
                        </a:cubicBezTo>
                        <a:cubicBezTo>
                          <a:pt x="1930324" y="2489519"/>
                          <a:pt x="825807" y="2622205"/>
                          <a:pt x="0" y="2537750"/>
                        </a:cubicBezTo>
                        <a:cubicBezTo>
                          <a:pt x="-38581" y="2212673"/>
                          <a:pt x="63341" y="884944"/>
                          <a:pt x="0" y="0"/>
                        </a:cubicBezTo>
                        <a:close/>
                      </a:path>
                      <a:path w="3202330" h="2537750" stroke="0" extrusionOk="0">
                        <a:moveTo>
                          <a:pt x="0" y="0"/>
                        </a:moveTo>
                        <a:cubicBezTo>
                          <a:pt x="815346" y="118645"/>
                          <a:pt x="2273670" y="116012"/>
                          <a:pt x="3202330" y="0"/>
                        </a:cubicBezTo>
                        <a:cubicBezTo>
                          <a:pt x="3069448" y="456955"/>
                          <a:pt x="3287281" y="1518965"/>
                          <a:pt x="3202330" y="2537750"/>
                        </a:cubicBezTo>
                        <a:cubicBezTo>
                          <a:pt x="2350664" y="2672350"/>
                          <a:pt x="1113194" y="2380554"/>
                          <a:pt x="0" y="2537750"/>
                        </a:cubicBezTo>
                        <a:cubicBezTo>
                          <a:pt x="-20187" y="1953788"/>
                          <a:pt x="-152480" y="585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901837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E747-508C-9D46-8E33-8B689639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62793"/>
            <a:ext cx="11090274" cy="4530031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Documentation outside MoBa – wiki</a:t>
            </a:r>
          </a:p>
          <a:p>
            <a:r>
              <a:rPr lang="en-GB" dirty="0"/>
              <a:t>Discuss plans for dissemination</a:t>
            </a:r>
          </a:p>
          <a:p>
            <a:r>
              <a:rPr lang="en-GB" dirty="0"/>
              <a:t>Begin </a:t>
            </a:r>
            <a:r>
              <a:rPr lang="en-GB" i="1" dirty="0" err="1"/>
              <a:t>genotools</a:t>
            </a:r>
            <a:r>
              <a:rPr lang="en-GB" dirty="0"/>
              <a:t> development…(!)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32C559-D27F-D740-AC3A-4AA4E5C269AC}"/>
              </a:ext>
            </a:extLst>
          </p:cNvPr>
          <p:cNvSpPr/>
          <p:nvPr/>
        </p:nvSpPr>
        <p:spPr>
          <a:xfrm>
            <a:off x="8142560" y="563115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hlinkClick r:id="rId2"/>
              </a:rPr>
              <a:t>https://join.slack.com/t/bristol-bcc1491/shared_invite/zt-jvnmhjie-tybFWIfOVBvSHxnfZAaydQ</a:t>
            </a:r>
            <a:r>
              <a:rPr lang="en-GB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3D31A-F7F6-5C4B-BCDC-4C64D6E687D8}"/>
              </a:ext>
            </a:extLst>
          </p:cNvPr>
          <p:cNvSpPr/>
          <p:nvPr/>
        </p:nvSpPr>
        <p:spPr>
          <a:xfrm>
            <a:off x="4199069" y="350602"/>
            <a:ext cx="3793861" cy="665629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02330"/>
                      <a:gd name="connsiteY0" fmla="*/ 0 h 2537750"/>
                      <a:gd name="connsiteX1" fmla="*/ 3202330 w 3202330"/>
                      <a:gd name="connsiteY1" fmla="*/ 0 h 2537750"/>
                      <a:gd name="connsiteX2" fmla="*/ 3202330 w 3202330"/>
                      <a:gd name="connsiteY2" fmla="*/ 2537750 h 2537750"/>
                      <a:gd name="connsiteX3" fmla="*/ 0 w 3202330"/>
                      <a:gd name="connsiteY3" fmla="*/ 2537750 h 2537750"/>
                      <a:gd name="connsiteX4" fmla="*/ 0 w 3202330"/>
                      <a:gd name="connsiteY4" fmla="*/ 0 h 2537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02330" h="2537750" fill="none" extrusionOk="0">
                        <a:moveTo>
                          <a:pt x="0" y="0"/>
                        </a:moveTo>
                        <a:cubicBezTo>
                          <a:pt x="1567782" y="-49533"/>
                          <a:pt x="2510381" y="-14809"/>
                          <a:pt x="3202330" y="0"/>
                        </a:cubicBezTo>
                        <a:cubicBezTo>
                          <a:pt x="3289969" y="828423"/>
                          <a:pt x="3129651" y="2108431"/>
                          <a:pt x="3202330" y="2537750"/>
                        </a:cubicBezTo>
                        <a:cubicBezTo>
                          <a:pt x="1930324" y="2489519"/>
                          <a:pt x="825807" y="2622205"/>
                          <a:pt x="0" y="2537750"/>
                        </a:cubicBezTo>
                        <a:cubicBezTo>
                          <a:pt x="-38581" y="2212673"/>
                          <a:pt x="63341" y="884944"/>
                          <a:pt x="0" y="0"/>
                        </a:cubicBezTo>
                        <a:close/>
                      </a:path>
                      <a:path w="3202330" h="2537750" stroke="0" extrusionOk="0">
                        <a:moveTo>
                          <a:pt x="0" y="0"/>
                        </a:moveTo>
                        <a:cubicBezTo>
                          <a:pt x="815346" y="118645"/>
                          <a:pt x="2273670" y="116012"/>
                          <a:pt x="3202330" y="0"/>
                        </a:cubicBezTo>
                        <a:cubicBezTo>
                          <a:pt x="3069448" y="456955"/>
                          <a:pt x="3287281" y="1518965"/>
                          <a:pt x="3202330" y="2537750"/>
                        </a:cubicBezTo>
                        <a:cubicBezTo>
                          <a:pt x="2350664" y="2672350"/>
                          <a:pt x="1113194" y="2380554"/>
                          <a:pt x="0" y="2537750"/>
                        </a:cubicBezTo>
                        <a:cubicBezTo>
                          <a:pt x="-20187" y="1953788"/>
                          <a:pt x="-152480" y="58551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next steps 2</a:t>
            </a:r>
          </a:p>
        </p:txBody>
      </p:sp>
    </p:spTree>
    <p:extLst>
      <p:ext uri="{BB962C8B-B14F-4D97-AF65-F5344CB8AC3E}">
        <p14:creationId xmlns:p14="http://schemas.microsoft.com/office/powerpoint/2010/main" val="286565019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243B41"/>
      </a:dk2>
      <a:lt2>
        <a:srgbClr val="E7E8E2"/>
      </a:lt2>
      <a:accent1>
        <a:srgbClr val="6746EA"/>
      </a:accent1>
      <a:accent2>
        <a:srgbClr val="365ADA"/>
      </a:accent2>
      <a:accent3>
        <a:srgbClr val="29A1E7"/>
      </a:accent3>
      <a:accent4>
        <a:srgbClr val="14B7AE"/>
      </a:accent4>
      <a:accent5>
        <a:srgbClr val="21B972"/>
      </a:accent5>
      <a:accent6>
        <a:srgbClr val="15BD28"/>
      </a:accent6>
      <a:hlink>
        <a:srgbClr val="319476"/>
      </a:hlink>
      <a:folHlink>
        <a:srgbClr val="828282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14626</TotalTime>
  <Words>502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3DFloatVTI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Reproducibility, collaboration, and efficiency for analytic projects in PsychGen/PaGE  (TSD p471)</dc:title>
  <dc:creator>Laurie Hannigan</dc:creator>
  <cp:lastModifiedBy>Laurie Hannigan</cp:lastModifiedBy>
  <cp:revision>71</cp:revision>
  <dcterms:created xsi:type="dcterms:W3CDTF">2020-10-06T09:44:01Z</dcterms:created>
  <dcterms:modified xsi:type="dcterms:W3CDTF">2020-12-10T13:57:42Z</dcterms:modified>
</cp:coreProperties>
</file>