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302" r:id="rId4"/>
    <p:sldId id="257" r:id="rId5"/>
    <p:sldId id="265" r:id="rId6"/>
    <p:sldId id="263" r:id="rId7"/>
    <p:sldId id="264" r:id="rId8"/>
    <p:sldId id="261" r:id="rId9"/>
    <p:sldId id="259" r:id="rId10"/>
    <p:sldId id="262" r:id="rId11"/>
    <p:sldId id="26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0586" autoAdjust="0"/>
  </p:normalViewPr>
  <p:slideViewPr>
    <p:cSldViewPr>
      <p:cViewPr varScale="1">
        <p:scale>
          <a:sx n="85" d="100"/>
          <a:sy n="85" d="100"/>
        </p:scale>
        <p:origin x="2304" y="1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EADF31-7264-4730-8F54-22D8732FCB46}" type="datetimeFigureOut">
              <a:rPr lang="en-CA" smtClean="0"/>
              <a:t>2019-05-04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6C3FD5-E829-4CCA-90E5-7633DC7CB563}" type="slidenum">
              <a:rPr lang="en-CA" smtClean="0"/>
              <a:t>‹#›</a:t>
            </a:fld>
            <a:endParaRPr lang="en-CA"/>
          </a:p>
        </p:txBody>
      </p:sp>
    </p:spTree>
    <p:extLst>
      <p:ext uri="{BB962C8B-B14F-4D97-AF65-F5344CB8AC3E}">
        <p14:creationId xmlns:p14="http://schemas.microsoft.com/office/powerpoint/2010/main" val="28986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Add slide of trials</a:t>
            </a:r>
          </a:p>
        </p:txBody>
      </p:sp>
      <p:sp>
        <p:nvSpPr>
          <p:cNvPr id="4" name="Slide Number Placeholder 3"/>
          <p:cNvSpPr>
            <a:spLocks noGrp="1"/>
          </p:cNvSpPr>
          <p:nvPr>
            <p:ph type="sldNum" sz="quarter" idx="5"/>
          </p:nvPr>
        </p:nvSpPr>
        <p:spPr/>
        <p:txBody>
          <a:bodyPr/>
          <a:lstStyle/>
          <a:p>
            <a:fld id="{D16C3FD5-E829-4CCA-90E5-7633DC7CB563}" type="slidenum">
              <a:rPr lang="en-CA" smtClean="0"/>
              <a:t>1</a:t>
            </a:fld>
            <a:endParaRPr lang="en-CA"/>
          </a:p>
        </p:txBody>
      </p:sp>
    </p:spTree>
    <p:extLst>
      <p:ext uri="{BB962C8B-B14F-4D97-AF65-F5344CB8AC3E}">
        <p14:creationId xmlns:p14="http://schemas.microsoft.com/office/powerpoint/2010/main" val="309772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2"/>
            <a:r>
              <a:rPr lang="en-US" sz="1100" b="1" kern="1200" dirty="0">
                <a:solidFill>
                  <a:schemeClr val="tx1"/>
                </a:solidFill>
                <a:effectLst/>
                <a:latin typeface="+mn-lt"/>
                <a:ea typeface="+mn-ea"/>
                <a:cs typeface="+mn-cs"/>
              </a:rPr>
              <a:t>Procedure</a:t>
            </a:r>
            <a:endParaRPr lang="en-CA" sz="1100" b="1" kern="1200" dirty="0">
              <a:solidFill>
                <a:schemeClr val="tx1"/>
              </a:solidFill>
              <a:effectLst/>
              <a:latin typeface="+mn-lt"/>
              <a:ea typeface="+mn-ea"/>
              <a:cs typeface="+mn-cs"/>
            </a:endParaRPr>
          </a:p>
          <a:p>
            <a:r>
              <a:rPr lang="en-CA" sz="1100" kern="1200" dirty="0">
                <a:solidFill>
                  <a:schemeClr val="tx1"/>
                </a:solidFill>
                <a:effectLst/>
                <a:latin typeface="+mn-lt"/>
                <a:ea typeface="+mn-ea"/>
                <a:cs typeface="+mn-cs"/>
              </a:rPr>
              <a:t>In this 2-by-2 between subject design, each participant was assigned to one of two delay conditions: long (27hr) or short (3hr), and to one of two environmental conditions: Environment 1 or Environment 2 (n=11 per condition combination). The experiment consisted of a </a:t>
            </a:r>
            <a:r>
              <a:rPr lang="en-CA" sz="1100" i="1" kern="1200" dirty="0">
                <a:solidFill>
                  <a:schemeClr val="tx1"/>
                </a:solidFill>
                <a:effectLst/>
                <a:latin typeface="+mn-lt"/>
                <a:ea typeface="+mn-ea"/>
                <a:cs typeface="+mn-cs"/>
              </a:rPr>
              <a:t>Training </a:t>
            </a:r>
            <a:r>
              <a:rPr lang="en-CA" sz="1100" kern="1200" dirty="0">
                <a:solidFill>
                  <a:schemeClr val="tx1"/>
                </a:solidFill>
                <a:effectLst/>
                <a:latin typeface="+mn-lt"/>
                <a:ea typeface="+mn-ea"/>
                <a:cs typeface="+mn-cs"/>
              </a:rPr>
              <a:t>and a</a:t>
            </a:r>
            <a:r>
              <a:rPr lang="en-CA" sz="1100" i="1" kern="1200" dirty="0">
                <a:solidFill>
                  <a:schemeClr val="tx1"/>
                </a:solidFill>
                <a:effectLst/>
                <a:latin typeface="+mn-lt"/>
                <a:ea typeface="+mn-ea"/>
                <a:cs typeface="+mn-cs"/>
              </a:rPr>
              <a:t> Test Session. </a:t>
            </a:r>
            <a:r>
              <a:rPr lang="en-CA" sz="1100" kern="1200" dirty="0">
                <a:solidFill>
                  <a:schemeClr val="tx1"/>
                </a:solidFill>
                <a:effectLst/>
                <a:latin typeface="+mn-lt"/>
                <a:ea typeface="+mn-ea"/>
                <a:cs typeface="+mn-cs"/>
              </a:rPr>
              <a:t>During the training session, participants learned the locations of three goal types (i.e. food, water, money) by finding visible and hidden objects. Goal objects were placed within a 2-dimensional Gaussian distributions corresponding to the goal type. The centre of each goal distribution was placed in polar coordinates (r = 7.5m) with equal rotational distance (120 degrees) separating each distribution and a standard deviation of 2 metres (Fig. 1C).  </a:t>
            </a:r>
          </a:p>
          <a:p>
            <a:r>
              <a:rPr lang="en-CA" sz="1100" b="1" i="1" kern="1200" dirty="0">
                <a:solidFill>
                  <a:schemeClr val="tx1"/>
                </a:solidFill>
                <a:effectLst/>
                <a:latin typeface="+mn-lt"/>
                <a:ea typeface="+mn-ea"/>
                <a:cs typeface="+mn-cs"/>
              </a:rPr>
              <a:t>Session 1: Training</a:t>
            </a:r>
            <a:r>
              <a:rPr lang="en-CA" sz="1100" i="1" kern="1200" dirty="0">
                <a:solidFill>
                  <a:schemeClr val="tx1"/>
                </a:solidFill>
                <a:effectLst/>
                <a:latin typeface="+mn-lt"/>
                <a:ea typeface="+mn-ea"/>
                <a:cs typeface="+mn-cs"/>
              </a:rPr>
              <a:t>:</a:t>
            </a:r>
            <a:r>
              <a:rPr lang="en-CA" sz="1100" kern="1200" dirty="0">
                <a:solidFill>
                  <a:schemeClr val="tx1"/>
                </a:solidFill>
                <a:effectLst/>
                <a:latin typeface="+mn-lt"/>
                <a:ea typeface="+mn-ea"/>
                <a:cs typeface="+mn-cs"/>
              </a:rPr>
              <a:t> The encoding session consisted of 3 blocks: Familiarization, Blocked Learning, and Interleaved Learning. </a:t>
            </a:r>
          </a:p>
          <a:p>
            <a:r>
              <a:rPr lang="en-CA" sz="1100" i="1" kern="1200" dirty="0">
                <a:solidFill>
                  <a:schemeClr val="tx1"/>
                </a:solidFill>
                <a:effectLst/>
                <a:latin typeface="+mn-lt"/>
                <a:ea typeface="+mn-ea"/>
                <a:cs typeface="+mn-cs"/>
              </a:rPr>
              <a:t>Block 1 – Familiarization: </a:t>
            </a:r>
            <a:r>
              <a:rPr lang="en-CA" sz="1100" kern="1200" dirty="0">
                <a:solidFill>
                  <a:schemeClr val="tx1"/>
                </a:solidFill>
                <a:effectLst/>
                <a:latin typeface="+mn-lt"/>
                <a:ea typeface="+mn-ea"/>
                <a:cs typeface="+mn-cs"/>
              </a:rPr>
              <a:t>During each of 8 familiarization trials participants were placed into their assigned environment at a random location and their viewpoint was rotated 360 degrees. Once the rotation was complete, participants were instructed to move freely around the environment for 10 seconds. Participants were then shown a bird’s eye view of the environment and asked to move an arrow from the centre of the arena to their last location and then press spacebar. The next trial would then begin.</a:t>
            </a:r>
          </a:p>
          <a:p>
            <a:r>
              <a:rPr lang="en-CA" sz="1100" i="1" kern="1200" dirty="0">
                <a:solidFill>
                  <a:schemeClr val="tx1"/>
                </a:solidFill>
                <a:effectLst/>
                <a:latin typeface="+mn-lt"/>
                <a:ea typeface="+mn-ea"/>
                <a:cs typeface="+mn-cs"/>
              </a:rPr>
              <a:t>Block 2</a:t>
            </a:r>
            <a:r>
              <a:rPr lang="en-CA" sz="1100" kern="1200" dirty="0">
                <a:solidFill>
                  <a:schemeClr val="tx1"/>
                </a:solidFill>
                <a:effectLst/>
                <a:latin typeface="+mn-lt"/>
                <a:ea typeface="+mn-ea"/>
                <a:cs typeface="+mn-cs"/>
              </a:rPr>
              <a:t> –</a:t>
            </a:r>
            <a:r>
              <a:rPr lang="en-CA" sz="1100" i="1" kern="1200" dirty="0">
                <a:solidFill>
                  <a:schemeClr val="tx1"/>
                </a:solidFill>
                <a:effectLst/>
                <a:latin typeface="+mn-lt"/>
                <a:ea typeface="+mn-ea"/>
                <a:cs typeface="+mn-cs"/>
              </a:rPr>
              <a:t>Blocked Training: </a:t>
            </a:r>
            <a:r>
              <a:rPr lang="en-CA" sz="1100" kern="1200" dirty="0">
                <a:solidFill>
                  <a:schemeClr val="tx1"/>
                </a:solidFill>
                <a:effectLst/>
                <a:latin typeface="+mn-lt"/>
                <a:ea typeface="+mn-ea"/>
                <a:cs typeface="+mn-cs"/>
              </a:rPr>
              <a:t> were trained on the locations of three goals: Food, Water and Money. Goals were always trained in the same order (Food, Water, Money) beginning with 12 visible learning trials followed by 15 invisible trials. </a:t>
            </a:r>
          </a:p>
          <a:p>
            <a:r>
              <a:rPr lang="en-CA" sz="1100" i="1" kern="1200" dirty="0">
                <a:solidFill>
                  <a:schemeClr val="tx1"/>
                </a:solidFill>
                <a:effectLst/>
                <a:latin typeface="+mn-lt"/>
                <a:ea typeface="+mn-ea"/>
                <a:cs typeface="+mn-cs"/>
              </a:rPr>
              <a:t>Visible Training Trials: </a:t>
            </a:r>
            <a:r>
              <a:rPr lang="en-CA" sz="1100" kern="1200" dirty="0">
                <a:solidFill>
                  <a:schemeClr val="tx1"/>
                </a:solidFill>
                <a:effectLst/>
                <a:latin typeface="+mn-lt"/>
                <a:ea typeface="+mn-ea"/>
                <a:cs typeface="+mn-cs"/>
              </a:rPr>
              <a:t>Participants were first cued with a screen indicating their current goal and then placed into the environment. As in the familiarization block, participants were placed at a random location and their view was rotated 360 degrees. Each trial included one visible goal object: a coloured 3D cube (Food = red, Water = blue, Money = green), positioned according to its corresponding goal distribution. Participants were instructed to collect the object as quickly as possible and given 10 seconds to do so. Upon collecting the object, the participant heard a sound associated with the goal type and the next trial began. If the object was not collected in time, the trial ended and the next trial began.  On every other trial, participants were asked to locate where they had found the object on a bird’s eye map, like in the familiarization phase.</a:t>
            </a:r>
          </a:p>
          <a:p>
            <a:r>
              <a:rPr lang="en-CA" sz="1100" i="1" kern="1200" dirty="0">
                <a:solidFill>
                  <a:schemeClr val="tx1"/>
                </a:solidFill>
                <a:effectLst/>
                <a:latin typeface="+mn-lt"/>
                <a:ea typeface="+mn-ea"/>
                <a:cs typeface="+mn-cs"/>
              </a:rPr>
              <a:t>Invisible Training Trials: </a:t>
            </a:r>
            <a:r>
              <a:rPr lang="en-CA" sz="1100" kern="1200" dirty="0">
                <a:solidFill>
                  <a:schemeClr val="tx1"/>
                </a:solidFill>
                <a:effectLst/>
                <a:latin typeface="+mn-lt"/>
                <a:ea typeface="+mn-ea"/>
                <a:cs typeface="+mn-cs"/>
              </a:rPr>
              <a:t>This block was identical to the Visible Training block with the following exceptions: (1) goal-objects were invisible and participants were instructed to find them using their , and (2) they were given 15 seconds to complete a trial. </a:t>
            </a:r>
          </a:p>
          <a:p>
            <a:r>
              <a:rPr lang="en-CA" sz="1100" i="1" kern="1200" dirty="0">
                <a:solidFill>
                  <a:schemeClr val="tx1"/>
                </a:solidFill>
                <a:effectLst/>
                <a:latin typeface="+mn-lt"/>
                <a:ea typeface="+mn-ea"/>
                <a:cs typeface="+mn-cs"/>
              </a:rPr>
              <a:t>Block 3 - Interleaved Training: </a:t>
            </a:r>
            <a:r>
              <a:rPr lang="en-CA" sz="1100" kern="1200" dirty="0">
                <a:solidFill>
                  <a:schemeClr val="tx1"/>
                </a:solidFill>
                <a:effectLst/>
                <a:latin typeface="+mn-lt"/>
                <a:ea typeface="+mn-ea"/>
                <a:cs typeface="+mn-cs"/>
              </a:rPr>
              <a:t>Interleaved Training began after completing Blocked Training for each of the three goals. Participants were cued with one of the three goals, placed into the environment, and given 15 seconds to find it. All goal objects were invisible with the exception of one visible trial per goal which occurred within the first 10 trials of the block. Goal order was determined </a:t>
            </a:r>
            <a:r>
              <a:rPr lang="en-CA" sz="1100" kern="1200" dirty="0" err="1">
                <a:solidFill>
                  <a:schemeClr val="tx1"/>
                </a:solidFill>
                <a:effectLst/>
                <a:latin typeface="+mn-lt"/>
                <a:ea typeface="+mn-ea"/>
                <a:cs typeface="+mn-cs"/>
              </a:rPr>
              <a:t>pseudorandomly</a:t>
            </a:r>
            <a:r>
              <a:rPr lang="en-CA" sz="1100" kern="1200" dirty="0">
                <a:solidFill>
                  <a:schemeClr val="tx1"/>
                </a:solidFill>
                <a:effectLst/>
                <a:latin typeface="+mn-lt"/>
                <a:ea typeface="+mn-ea"/>
                <a:cs typeface="+mn-cs"/>
              </a:rPr>
              <a:t> with 12 trials for each goal type.</a:t>
            </a:r>
          </a:p>
          <a:p>
            <a:r>
              <a:rPr lang="en-CA" sz="1100" b="1" i="1" kern="1200" dirty="0">
                <a:solidFill>
                  <a:schemeClr val="tx1"/>
                </a:solidFill>
                <a:effectLst/>
                <a:latin typeface="+mn-lt"/>
                <a:ea typeface="+mn-ea"/>
                <a:cs typeface="+mn-cs"/>
              </a:rPr>
              <a:t>Session 2: Testing</a:t>
            </a:r>
            <a:r>
              <a:rPr lang="en-CA" sz="1100" i="1" kern="1200" dirty="0">
                <a:solidFill>
                  <a:schemeClr val="tx1"/>
                </a:solidFill>
                <a:effectLst/>
                <a:latin typeface="+mn-lt"/>
                <a:ea typeface="+mn-ea"/>
                <a:cs typeface="+mn-cs"/>
              </a:rPr>
              <a:t>: </a:t>
            </a:r>
            <a:r>
              <a:rPr lang="en-CA" sz="1100" kern="1200" dirty="0">
                <a:solidFill>
                  <a:schemeClr val="tx1"/>
                </a:solidFill>
                <a:effectLst/>
                <a:latin typeface="+mn-lt"/>
                <a:ea typeface="+mn-ea"/>
                <a:cs typeface="+mn-cs"/>
              </a:rPr>
              <a:t>The Testing session consisted of a </a:t>
            </a:r>
            <a:r>
              <a:rPr lang="en-CA" sz="1100" i="1" kern="1200" dirty="0" err="1">
                <a:solidFill>
                  <a:schemeClr val="tx1"/>
                </a:solidFill>
                <a:effectLst/>
                <a:latin typeface="+mn-lt"/>
                <a:ea typeface="+mn-ea"/>
                <a:cs typeface="+mn-cs"/>
              </a:rPr>
              <a:t>Refamiliarization</a:t>
            </a:r>
            <a:r>
              <a:rPr lang="en-CA" sz="1100" kern="1200" dirty="0">
                <a:solidFill>
                  <a:schemeClr val="tx1"/>
                </a:solidFill>
                <a:effectLst/>
                <a:latin typeface="+mn-lt"/>
                <a:ea typeface="+mn-ea"/>
                <a:cs typeface="+mn-cs"/>
              </a:rPr>
              <a:t> and a </a:t>
            </a:r>
            <a:r>
              <a:rPr lang="en-CA" sz="1100" i="1" kern="1200" dirty="0">
                <a:solidFill>
                  <a:schemeClr val="tx1"/>
                </a:solidFill>
                <a:effectLst/>
                <a:latin typeface="+mn-lt"/>
                <a:ea typeface="+mn-ea"/>
                <a:cs typeface="+mn-cs"/>
              </a:rPr>
              <a:t>Foraging Block</a:t>
            </a:r>
            <a:r>
              <a:rPr lang="en-CA" sz="1100" kern="1200" dirty="0">
                <a:solidFill>
                  <a:schemeClr val="tx1"/>
                </a:solidFill>
                <a:effectLst/>
                <a:latin typeface="+mn-lt"/>
                <a:ea typeface="+mn-ea"/>
                <a:cs typeface="+mn-cs"/>
              </a:rPr>
              <a:t>. </a:t>
            </a:r>
          </a:p>
          <a:p>
            <a:r>
              <a:rPr lang="en-CA" sz="1100" i="1" kern="1200" dirty="0">
                <a:solidFill>
                  <a:schemeClr val="tx1"/>
                </a:solidFill>
                <a:effectLst/>
                <a:latin typeface="+mn-lt"/>
                <a:ea typeface="+mn-ea"/>
                <a:cs typeface="+mn-cs"/>
              </a:rPr>
              <a:t>Block 1 - </a:t>
            </a:r>
            <a:r>
              <a:rPr lang="en-CA" sz="1100" i="1" kern="1200" dirty="0" err="1">
                <a:solidFill>
                  <a:schemeClr val="tx1"/>
                </a:solidFill>
                <a:effectLst/>
                <a:latin typeface="+mn-lt"/>
                <a:ea typeface="+mn-ea"/>
                <a:cs typeface="+mn-cs"/>
              </a:rPr>
              <a:t>Refamiliarization</a:t>
            </a:r>
            <a:r>
              <a:rPr lang="en-CA" sz="1100" kern="1200" dirty="0">
                <a:solidFill>
                  <a:schemeClr val="tx1"/>
                </a:solidFill>
                <a:effectLst/>
                <a:latin typeface="+mn-lt"/>
                <a:ea typeface="+mn-ea"/>
                <a:cs typeface="+mn-cs"/>
              </a:rPr>
              <a:t>: The </a:t>
            </a:r>
            <a:r>
              <a:rPr lang="en-CA" sz="1100" kern="1200" dirty="0" err="1">
                <a:solidFill>
                  <a:schemeClr val="tx1"/>
                </a:solidFill>
                <a:effectLst/>
                <a:latin typeface="+mn-lt"/>
                <a:ea typeface="+mn-ea"/>
                <a:cs typeface="+mn-cs"/>
              </a:rPr>
              <a:t>Refamiliarization</a:t>
            </a:r>
            <a:r>
              <a:rPr lang="en-CA" sz="1100" kern="1200" dirty="0">
                <a:solidFill>
                  <a:schemeClr val="tx1"/>
                </a:solidFill>
                <a:effectLst/>
                <a:latin typeface="+mn-lt"/>
                <a:ea typeface="+mn-ea"/>
                <a:cs typeface="+mn-cs"/>
              </a:rPr>
              <a:t> lock procedure was identical to the </a:t>
            </a:r>
            <a:r>
              <a:rPr lang="en-CA" sz="1100" i="1" kern="1200" dirty="0">
                <a:solidFill>
                  <a:schemeClr val="tx1"/>
                </a:solidFill>
                <a:effectLst/>
                <a:latin typeface="+mn-lt"/>
                <a:ea typeface="+mn-ea"/>
                <a:cs typeface="+mn-cs"/>
              </a:rPr>
              <a:t>familiarization</a:t>
            </a:r>
            <a:r>
              <a:rPr lang="en-CA" sz="1100" kern="1200" dirty="0">
                <a:solidFill>
                  <a:schemeClr val="tx1"/>
                </a:solidFill>
                <a:effectLst/>
                <a:latin typeface="+mn-lt"/>
                <a:ea typeface="+mn-ea"/>
                <a:cs typeface="+mn-cs"/>
              </a:rPr>
              <a:t> block during encoding.  </a:t>
            </a:r>
          </a:p>
          <a:p>
            <a:r>
              <a:rPr lang="en-CA" sz="1100" i="1" kern="1200" dirty="0">
                <a:solidFill>
                  <a:schemeClr val="tx1"/>
                </a:solidFill>
                <a:effectLst/>
                <a:latin typeface="+mn-lt"/>
                <a:ea typeface="+mn-ea"/>
                <a:cs typeface="+mn-cs"/>
              </a:rPr>
              <a:t>Block 2 – Foraging: </a:t>
            </a:r>
            <a:r>
              <a:rPr lang="en-CA" sz="1100" kern="1200" dirty="0">
                <a:solidFill>
                  <a:schemeClr val="tx1"/>
                </a:solidFill>
                <a:effectLst/>
                <a:latin typeface="+mn-lt"/>
                <a:ea typeface="+mn-ea"/>
                <a:cs typeface="+mn-cs"/>
              </a:rPr>
              <a:t>Participants were told that a large number of objects were hidden on each trial and that their job was to find as many as possible in 20 seconds using what they learned in the first session. The relevant type (food, water, money) was cued at the beginning of each trial, then participants were placed at a random arena location. Goal order was pseudorandomized with 26 trials per goal. No feedback was given.</a:t>
            </a:r>
          </a:p>
          <a:p>
            <a:endParaRPr lang="en-US" dirty="0"/>
          </a:p>
        </p:txBody>
      </p:sp>
    </p:spTree>
    <p:extLst>
      <p:ext uri="{BB962C8B-B14F-4D97-AF65-F5344CB8AC3E}">
        <p14:creationId xmlns:p14="http://schemas.microsoft.com/office/powerpoint/2010/main" val="3626388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Bhattacharyya Coefficient = </a:t>
            </a:r>
            <a:r>
              <a:rPr lang="en-CA" baseline="0" dirty="0"/>
              <a:t> </a:t>
            </a:r>
            <a:r>
              <a:rPr lang="en-CA" dirty="0"/>
              <a:t>Measure</a:t>
            </a:r>
            <a:r>
              <a:rPr lang="en-CA" baseline="0" dirty="0"/>
              <a:t> of overlapping search distributions (acquisition and memory)</a:t>
            </a:r>
          </a:p>
          <a:p>
            <a:endParaRPr lang="en-CA" dirty="0"/>
          </a:p>
        </p:txBody>
      </p:sp>
      <p:sp>
        <p:nvSpPr>
          <p:cNvPr id="4" name="Slide Number Placeholder 3"/>
          <p:cNvSpPr>
            <a:spLocks noGrp="1"/>
          </p:cNvSpPr>
          <p:nvPr>
            <p:ph type="sldNum" sz="quarter" idx="10"/>
          </p:nvPr>
        </p:nvSpPr>
        <p:spPr/>
        <p:txBody>
          <a:bodyPr/>
          <a:lstStyle/>
          <a:p>
            <a:fld id="{D16C3FD5-E829-4CCA-90E5-7633DC7CB563}" type="slidenum">
              <a:rPr lang="en-CA" smtClean="0"/>
              <a:t>4</a:t>
            </a:fld>
            <a:endParaRPr lang="en-CA"/>
          </a:p>
        </p:txBody>
      </p:sp>
    </p:spTree>
    <p:extLst>
      <p:ext uri="{BB962C8B-B14F-4D97-AF65-F5344CB8AC3E}">
        <p14:creationId xmlns:p14="http://schemas.microsoft.com/office/powerpoint/2010/main" val="3681014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interaction. The</a:t>
            </a:r>
            <a:r>
              <a:rPr lang="en-CA" baseline="0" dirty="0"/>
              <a:t> main effect of environment was significant. </a:t>
            </a:r>
            <a:endParaRPr lang="en-CA" dirty="0"/>
          </a:p>
        </p:txBody>
      </p:sp>
      <p:sp>
        <p:nvSpPr>
          <p:cNvPr id="4" name="Slide Number Placeholder 3"/>
          <p:cNvSpPr>
            <a:spLocks noGrp="1"/>
          </p:cNvSpPr>
          <p:nvPr>
            <p:ph type="sldNum" sz="quarter" idx="10"/>
          </p:nvPr>
        </p:nvSpPr>
        <p:spPr/>
        <p:txBody>
          <a:bodyPr/>
          <a:lstStyle/>
          <a:p>
            <a:fld id="{D16C3FD5-E829-4CCA-90E5-7633DC7CB563}" type="slidenum">
              <a:rPr lang="en-CA" smtClean="0"/>
              <a:t>8</a:t>
            </a:fld>
            <a:endParaRPr lang="en-CA"/>
          </a:p>
        </p:txBody>
      </p:sp>
    </p:spTree>
    <p:extLst>
      <p:ext uri="{BB962C8B-B14F-4D97-AF65-F5344CB8AC3E}">
        <p14:creationId xmlns:p14="http://schemas.microsoft.com/office/powerpoint/2010/main" val="876423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urban environments may be easy for us to navigate where we are able to identify the differences amongst the buildings where we may not be as used to rural differentiations</a:t>
            </a:r>
          </a:p>
          <a:p>
            <a:endParaRPr lang="en-US" dirty="0"/>
          </a:p>
          <a:p>
            <a:r>
              <a:rPr lang="en-US" dirty="0"/>
              <a:t>Future studies:</a:t>
            </a:r>
          </a:p>
          <a:p>
            <a:endParaRPr lang="en-US" dirty="0"/>
          </a:p>
        </p:txBody>
      </p:sp>
      <p:sp>
        <p:nvSpPr>
          <p:cNvPr id="4" name="Slide Number Placeholder 3"/>
          <p:cNvSpPr>
            <a:spLocks noGrp="1"/>
          </p:cNvSpPr>
          <p:nvPr>
            <p:ph type="sldNum" sz="quarter" idx="5"/>
          </p:nvPr>
        </p:nvSpPr>
        <p:spPr/>
        <p:txBody>
          <a:bodyPr/>
          <a:lstStyle/>
          <a:p>
            <a:fld id="{D16C3FD5-E829-4CCA-90E5-7633DC7CB563}" type="slidenum">
              <a:rPr lang="en-CA" smtClean="0"/>
              <a:t>10</a:t>
            </a:fld>
            <a:endParaRPr lang="en-CA"/>
          </a:p>
        </p:txBody>
      </p:sp>
    </p:spTree>
    <p:extLst>
      <p:ext uri="{BB962C8B-B14F-4D97-AF65-F5344CB8AC3E}">
        <p14:creationId xmlns:p14="http://schemas.microsoft.com/office/powerpoint/2010/main" val="771744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B0EF172C-55A4-435B-8ED2-DE309884BD6D}" type="datetimeFigureOut">
              <a:rPr lang="en-CA" smtClean="0"/>
              <a:t>2019-05-04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68223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0EF172C-55A4-435B-8ED2-DE309884BD6D}" type="datetimeFigureOut">
              <a:rPr lang="en-CA" smtClean="0"/>
              <a:t>2019-05-04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2336535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0EF172C-55A4-435B-8ED2-DE309884BD6D}" type="datetimeFigureOut">
              <a:rPr lang="en-CA" smtClean="0"/>
              <a:t>2019-05-04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2628350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718300" y="985833"/>
            <a:ext cx="6761100" cy="1143200"/>
          </a:xfrm>
          <a:prstGeom prst="rect">
            <a:avLst/>
          </a:prstGeom>
        </p:spPr>
        <p:txBody>
          <a:bodyPr wrap="square" lIns="91425" tIns="91425" rIns="91425" bIns="91425" anchor="b" anchorCtr="0"/>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a:endParaRPr/>
          </a:p>
        </p:txBody>
      </p:sp>
      <p:sp>
        <p:nvSpPr>
          <p:cNvPr id="1565" name="Shape 1565"/>
          <p:cNvSpPr txBox="1">
            <a:spLocks noGrp="1"/>
          </p:cNvSpPr>
          <p:nvPr>
            <p:ph type="body" idx="1"/>
          </p:nvPr>
        </p:nvSpPr>
        <p:spPr>
          <a:xfrm>
            <a:off x="718300" y="2311400"/>
            <a:ext cx="6761100" cy="3974000"/>
          </a:xfrm>
          <a:prstGeom prst="rect">
            <a:avLst/>
          </a:prstGeom>
        </p:spPr>
        <p:txBody>
          <a:bodyPr wrap="square" lIns="91425" tIns="91425" rIns="91425" bIns="91425" anchor="t" anchorCtr="0"/>
          <a:lstStyle>
            <a:lvl1pPr lvl="0">
              <a:spcBef>
                <a:spcPts val="0"/>
              </a:spcBef>
              <a:buSzPts val="2400"/>
              <a:buChar char="▪"/>
              <a:defRPr/>
            </a:lvl1pPr>
            <a:lvl2pPr lvl="1">
              <a:spcBef>
                <a:spcPts val="0"/>
              </a:spcBef>
              <a:buSzPts val="2400"/>
              <a:buChar char="▫"/>
              <a:defRPr/>
            </a:lvl2pPr>
            <a:lvl3pPr lvl="2">
              <a:spcBef>
                <a:spcPts val="0"/>
              </a:spcBef>
              <a:buSzPts val="2400"/>
              <a:buChar char="▫"/>
              <a:defRPr/>
            </a:lvl3pPr>
            <a:lvl4pPr lvl="3">
              <a:spcBef>
                <a:spcPts val="0"/>
              </a:spcBef>
              <a:buSzPts val="2400"/>
              <a:buChar char="▫"/>
              <a:defRPr/>
            </a:lvl4pPr>
            <a:lvl5pPr lvl="4">
              <a:spcBef>
                <a:spcPts val="0"/>
              </a:spcBef>
              <a:buSzPts val="2400"/>
              <a:buChar char="▫"/>
              <a:defRPr/>
            </a:lvl5pPr>
            <a:lvl6pPr lvl="5">
              <a:spcBef>
                <a:spcPts val="0"/>
              </a:spcBef>
              <a:buSzPts val="2400"/>
              <a:buChar char="▫"/>
              <a:defRPr/>
            </a:lvl6pPr>
            <a:lvl7pPr lvl="6">
              <a:spcBef>
                <a:spcPts val="0"/>
              </a:spcBef>
              <a:buSzPts val="2400"/>
              <a:buChar char="●"/>
              <a:defRPr/>
            </a:lvl7pPr>
            <a:lvl8pPr lvl="7">
              <a:spcBef>
                <a:spcPts val="0"/>
              </a:spcBef>
              <a:buSzPts val="2400"/>
              <a:buChar char="○"/>
              <a:defRPr/>
            </a:lvl8pPr>
            <a:lvl9pPr lvl="8">
              <a:spcBef>
                <a:spcPts val="0"/>
              </a:spcBef>
              <a:buSzPts val="2400"/>
              <a:buChar char="■"/>
              <a:defRPr/>
            </a:lvl9pPr>
          </a:lstStyle>
          <a:p>
            <a:endParaRPr/>
          </a:p>
        </p:txBody>
      </p:sp>
      <p:sp>
        <p:nvSpPr>
          <p:cNvPr id="1840" name="Shape 1840"/>
          <p:cNvSpPr txBox="1">
            <a:spLocks noGrp="1"/>
          </p:cNvSpPr>
          <p:nvPr>
            <p:ph type="sldNum" idx="12"/>
          </p:nvPr>
        </p:nvSpPr>
        <p:spPr>
          <a:xfrm>
            <a:off x="91531" y="6293601"/>
            <a:ext cx="5487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60725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0EF172C-55A4-435B-8ED2-DE309884BD6D}" type="datetimeFigureOut">
              <a:rPr lang="en-CA" smtClean="0"/>
              <a:t>2019-05-04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277386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EF172C-55A4-435B-8ED2-DE309884BD6D}" type="datetimeFigureOut">
              <a:rPr lang="en-CA" smtClean="0"/>
              <a:t>2019-05-04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55754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B0EF172C-55A4-435B-8ED2-DE309884BD6D}" type="datetimeFigureOut">
              <a:rPr lang="en-CA" smtClean="0"/>
              <a:t>2019-05-04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3095427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B0EF172C-55A4-435B-8ED2-DE309884BD6D}" type="datetimeFigureOut">
              <a:rPr lang="en-CA" smtClean="0"/>
              <a:t>2019-05-04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394326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B0EF172C-55A4-435B-8ED2-DE309884BD6D}" type="datetimeFigureOut">
              <a:rPr lang="en-CA" smtClean="0"/>
              <a:t>2019-05-04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135634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F172C-55A4-435B-8ED2-DE309884BD6D}" type="datetimeFigureOut">
              <a:rPr lang="en-CA" smtClean="0"/>
              <a:t>2019-05-04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251390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EF172C-55A4-435B-8ED2-DE309884BD6D}" type="datetimeFigureOut">
              <a:rPr lang="en-CA" smtClean="0"/>
              <a:t>2019-05-04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727876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EF172C-55A4-435B-8ED2-DE309884BD6D}" type="datetimeFigureOut">
              <a:rPr lang="en-CA" smtClean="0"/>
              <a:t>2019-05-04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E7C9664-4D0C-49A6-A5C9-04767D1D9780}" type="slidenum">
              <a:rPr lang="en-CA" smtClean="0"/>
              <a:t>‹#›</a:t>
            </a:fld>
            <a:endParaRPr lang="en-CA"/>
          </a:p>
        </p:txBody>
      </p:sp>
    </p:spTree>
    <p:extLst>
      <p:ext uri="{BB962C8B-B14F-4D97-AF65-F5344CB8AC3E}">
        <p14:creationId xmlns:p14="http://schemas.microsoft.com/office/powerpoint/2010/main" val="162134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F172C-55A4-435B-8ED2-DE309884BD6D}" type="datetimeFigureOut">
              <a:rPr lang="en-CA" smtClean="0"/>
              <a:t>2019-05-04</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C9664-4D0C-49A6-A5C9-04767D1D9780}" type="slidenum">
              <a:rPr lang="en-CA" smtClean="0"/>
              <a:t>‹#›</a:t>
            </a:fld>
            <a:endParaRPr lang="en-CA"/>
          </a:p>
        </p:txBody>
      </p:sp>
    </p:spTree>
    <p:extLst>
      <p:ext uri="{BB962C8B-B14F-4D97-AF65-F5344CB8AC3E}">
        <p14:creationId xmlns:p14="http://schemas.microsoft.com/office/powerpoint/2010/main" val="4057112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0.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509120"/>
            <a:ext cx="9144000" cy="1752600"/>
          </a:xfrm>
        </p:spPr>
        <p:txBody>
          <a:bodyPr/>
          <a:lstStyle/>
          <a:p>
            <a:r>
              <a:rPr lang="en-CA" dirty="0"/>
              <a:t>Kay </a:t>
            </a:r>
            <a:r>
              <a:rPr lang="en-CA" dirty="0" err="1"/>
              <a:t>Otsubo</a:t>
            </a:r>
            <a:endParaRPr lang="en-CA" dirty="0"/>
          </a:p>
          <a:p>
            <a:r>
              <a:rPr lang="en-CA" dirty="0"/>
              <a:t>Priscilla Fung</a:t>
            </a:r>
          </a:p>
          <a:p>
            <a:r>
              <a:rPr lang="en-CA" dirty="0"/>
              <a:t>Prateek Dhamija</a:t>
            </a:r>
          </a:p>
          <a:p>
            <a:endParaRPr lang="en-CA" dirty="0"/>
          </a:p>
        </p:txBody>
      </p:sp>
      <p:sp>
        <p:nvSpPr>
          <p:cNvPr id="4" name="AutoShape 2" descr="Image result for cha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 name="AutoShape 4" descr="Image result for cha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31" name="Picture 7"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544" y="3333846"/>
            <a:ext cx="2237411" cy="31022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3356992"/>
            <a:ext cx="2204025" cy="30559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996" y="154084"/>
            <a:ext cx="7650428" cy="2554836"/>
          </a:xfrm>
          <a:prstGeom prst="rect">
            <a:avLst/>
          </a:prstGeom>
        </p:spPr>
      </p:pic>
      <p:sp>
        <p:nvSpPr>
          <p:cNvPr id="7" name="TextBox 6"/>
          <p:cNvSpPr txBox="1"/>
          <p:nvPr/>
        </p:nvSpPr>
        <p:spPr>
          <a:xfrm>
            <a:off x="0" y="2972271"/>
            <a:ext cx="9144000" cy="1446550"/>
          </a:xfrm>
          <a:prstGeom prst="rect">
            <a:avLst/>
          </a:prstGeom>
          <a:noFill/>
        </p:spPr>
        <p:txBody>
          <a:bodyPr wrap="square" rtlCol="0">
            <a:spAutoFit/>
          </a:bodyPr>
          <a:lstStyle/>
          <a:p>
            <a:pPr algn="ctr"/>
            <a:r>
              <a:rPr lang="en-CA" sz="4400" dirty="0">
                <a:solidFill>
                  <a:schemeClr val="tx1">
                    <a:lumMod val="85000"/>
                    <a:lumOff val="15000"/>
                  </a:schemeClr>
                </a:solidFill>
              </a:rPr>
              <a:t>Spatial Navigation </a:t>
            </a:r>
          </a:p>
          <a:p>
            <a:pPr algn="ctr"/>
            <a:r>
              <a:rPr lang="en-CA" sz="4400" dirty="0">
                <a:solidFill>
                  <a:schemeClr val="tx1">
                    <a:lumMod val="85000"/>
                    <a:lumOff val="15000"/>
                  </a:schemeClr>
                </a:solidFill>
              </a:rPr>
              <a:t>Data</a:t>
            </a:r>
          </a:p>
        </p:txBody>
      </p:sp>
    </p:spTree>
    <p:extLst>
      <p:ext uri="{BB962C8B-B14F-4D97-AF65-F5344CB8AC3E}">
        <p14:creationId xmlns:p14="http://schemas.microsoft.com/office/powerpoint/2010/main" val="2504511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5643"/>
          <a:stretch/>
        </p:blipFill>
        <p:spPr bwMode="auto">
          <a:xfrm>
            <a:off x="6812358" y="0"/>
            <a:ext cx="2331642" cy="350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CA" b="1" dirty="0">
                <a:solidFill>
                  <a:schemeClr val="accent6">
                    <a:lumMod val="75000"/>
                  </a:schemeClr>
                </a:solidFill>
              </a:rPr>
              <a:t>Conclusion</a:t>
            </a:r>
          </a:p>
        </p:txBody>
      </p:sp>
      <p:sp>
        <p:nvSpPr>
          <p:cNvPr id="3" name="Content Placeholder 2"/>
          <p:cNvSpPr>
            <a:spLocks noGrp="1"/>
          </p:cNvSpPr>
          <p:nvPr>
            <p:ph idx="1"/>
          </p:nvPr>
        </p:nvSpPr>
        <p:spPr>
          <a:xfrm>
            <a:off x="457200" y="1600200"/>
            <a:ext cx="7931224" cy="4525963"/>
          </a:xfrm>
        </p:spPr>
        <p:txBody>
          <a:bodyPr>
            <a:normAutofit/>
          </a:bodyPr>
          <a:lstStyle/>
          <a:p>
            <a:r>
              <a:rPr lang="en-CA" dirty="0"/>
              <a:t>Item-Environment congruency has no impact on learning</a:t>
            </a:r>
          </a:p>
          <a:p>
            <a:r>
              <a:rPr lang="en-CA" dirty="0"/>
              <a:t>Participants tend to do better in urban environment</a:t>
            </a:r>
          </a:p>
          <a:p>
            <a:endParaRPr lang="en-CA" dirty="0"/>
          </a:p>
          <a:p>
            <a:r>
              <a:rPr lang="en-CA" dirty="0"/>
              <a:t>This could be due to all participants living in urban environments</a:t>
            </a:r>
          </a:p>
          <a:p>
            <a:pPr lvl="1"/>
            <a:r>
              <a:rPr lang="en-CA" dirty="0"/>
              <a:t>Money is required for food and water</a:t>
            </a:r>
          </a:p>
          <a:p>
            <a:pPr lvl="1"/>
            <a:endParaRPr lang="en-CA" dirty="0"/>
          </a:p>
          <a:p>
            <a:pPr lvl="1"/>
            <a:endParaRPr lang="en-CA" dirty="0"/>
          </a:p>
        </p:txBody>
      </p:sp>
    </p:spTree>
    <p:extLst>
      <p:ext uri="{BB962C8B-B14F-4D97-AF65-F5344CB8AC3E}">
        <p14:creationId xmlns:p14="http://schemas.microsoft.com/office/powerpoint/2010/main" val="55782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493912"/>
            <a:ext cx="8229600" cy="1143000"/>
          </a:xfrm>
        </p:spPr>
        <p:txBody>
          <a:bodyPr>
            <a:normAutofit/>
          </a:bodyPr>
          <a:lstStyle/>
          <a:p>
            <a:r>
              <a:rPr lang="en-CA" sz="6000" dirty="0"/>
              <a:t>Thank you for listening!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212976"/>
            <a:ext cx="5940152" cy="1983694"/>
          </a:xfrm>
          <a:prstGeom prst="rect">
            <a:avLst/>
          </a:prstGeom>
        </p:spPr>
      </p:pic>
    </p:spTree>
    <p:extLst>
      <p:ext uri="{BB962C8B-B14F-4D97-AF65-F5344CB8AC3E}">
        <p14:creationId xmlns:p14="http://schemas.microsoft.com/office/powerpoint/2010/main" val="2369171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CA" b="1" dirty="0">
                <a:solidFill>
                  <a:schemeClr val="accent6">
                    <a:lumMod val="75000"/>
                  </a:schemeClr>
                </a:solidFill>
              </a:rPr>
              <a:t>Introduction</a:t>
            </a:r>
          </a:p>
        </p:txBody>
      </p:sp>
      <p:sp>
        <p:nvSpPr>
          <p:cNvPr id="3" name="Content Placeholder 2"/>
          <p:cNvSpPr>
            <a:spLocks noGrp="1"/>
          </p:cNvSpPr>
          <p:nvPr>
            <p:ph idx="1"/>
          </p:nvPr>
        </p:nvSpPr>
        <p:spPr>
          <a:xfrm>
            <a:off x="467544" y="1412776"/>
            <a:ext cx="8208912" cy="5445224"/>
          </a:xfrm>
        </p:spPr>
        <p:txBody>
          <a:bodyPr>
            <a:normAutofit/>
          </a:bodyPr>
          <a:lstStyle/>
          <a:p>
            <a:r>
              <a:rPr lang="en-CA" b="1" dirty="0">
                <a:solidFill>
                  <a:schemeClr val="accent6">
                    <a:lumMod val="75000"/>
                  </a:schemeClr>
                </a:solidFill>
              </a:rPr>
              <a:t>Question</a:t>
            </a:r>
            <a:r>
              <a:rPr lang="en-CA" dirty="0"/>
              <a:t>: Are participants more likely to remember items that are congruent with their environment?</a:t>
            </a:r>
          </a:p>
          <a:p>
            <a:pPr lvl="1"/>
            <a:r>
              <a:rPr lang="en-CA" dirty="0"/>
              <a:t>Natural Resources (food/water) in a Rural Environment</a:t>
            </a:r>
          </a:p>
          <a:p>
            <a:pPr lvl="1"/>
            <a:r>
              <a:rPr lang="en-CA" dirty="0"/>
              <a:t>Artifacts (money) in an Urban Environment</a:t>
            </a:r>
          </a:p>
          <a:p>
            <a:pPr marL="457200" lvl="1" indent="0">
              <a:buNone/>
            </a:pPr>
            <a:endParaRPr lang="en-CA" dirty="0"/>
          </a:p>
          <a:p>
            <a:r>
              <a:rPr lang="en-CA" b="1" dirty="0">
                <a:solidFill>
                  <a:schemeClr val="accent6">
                    <a:lumMod val="75000"/>
                  </a:schemeClr>
                </a:solidFill>
              </a:rPr>
              <a:t>Hypothesis</a:t>
            </a:r>
            <a:r>
              <a:rPr lang="en-CA" dirty="0"/>
              <a:t>: There will be a greater memory (Bhattacharyya coefficient) for items that are congruent with their environment</a:t>
            </a:r>
          </a:p>
        </p:txBody>
      </p:sp>
    </p:spTree>
    <p:extLst>
      <p:ext uri="{BB962C8B-B14F-4D97-AF65-F5344CB8AC3E}">
        <p14:creationId xmlns:p14="http://schemas.microsoft.com/office/powerpoint/2010/main" val="175448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1858-F0AC-0343-BDAE-2A88185BBED2}"/>
              </a:ext>
            </a:extLst>
          </p:cNvPr>
          <p:cNvSpPr>
            <a:spLocks noGrp="1"/>
          </p:cNvSpPr>
          <p:nvPr>
            <p:ph type="title"/>
          </p:nvPr>
        </p:nvSpPr>
        <p:spPr>
          <a:xfrm>
            <a:off x="889276" y="500048"/>
            <a:ext cx="6761100" cy="857400"/>
          </a:xfrm>
        </p:spPr>
        <p:txBody>
          <a:bodyPr/>
          <a:lstStyle/>
          <a:p>
            <a:pPr algn="ctr"/>
            <a:r>
              <a:rPr lang="en-US" dirty="0"/>
              <a:t>Task Procedure</a:t>
            </a:r>
          </a:p>
        </p:txBody>
      </p:sp>
      <p:sp>
        <p:nvSpPr>
          <p:cNvPr id="4" name="Slide Number Placeholder 3">
            <a:extLst>
              <a:ext uri="{FF2B5EF4-FFF2-40B4-BE49-F238E27FC236}">
                <a16:creationId xmlns:a16="http://schemas.microsoft.com/office/drawing/2014/main" id="{8D7A42F6-42EA-5841-A038-6F9EDD4382DB}"/>
              </a:ext>
            </a:extLst>
          </p:cNvPr>
          <p:cNvSpPr>
            <a:spLocks noGrp="1"/>
          </p:cNvSpPr>
          <p:nvPr>
            <p:ph type="sldNum" idx="12"/>
          </p:nvPr>
        </p:nvSpPr>
        <p:spPr/>
        <p:txBody>
          <a:bodyPr/>
          <a:lstStyle/>
          <a:p>
            <a:fld id="{00000000-1234-1234-1234-123412341234}" type="slidenum">
              <a:rPr lang="en" smtClean="0"/>
              <a:pPr/>
              <a:t>3</a:t>
            </a:fld>
            <a:endParaRPr lang="en"/>
          </a:p>
        </p:txBody>
      </p:sp>
      <p:pic>
        <p:nvPicPr>
          <p:cNvPr id="8" name="Picture 7">
            <a:extLst>
              <a:ext uri="{FF2B5EF4-FFF2-40B4-BE49-F238E27FC236}">
                <a16:creationId xmlns:a16="http://schemas.microsoft.com/office/drawing/2014/main" id="{A074F20A-BF18-CF48-A120-6D782CA86A37}"/>
              </a:ext>
            </a:extLst>
          </p:cNvPr>
          <p:cNvPicPr>
            <a:picLocks noChangeAspect="1"/>
          </p:cNvPicPr>
          <p:nvPr/>
        </p:nvPicPr>
        <p:blipFill>
          <a:blip r:embed="rId3"/>
          <a:stretch>
            <a:fillRect/>
          </a:stretch>
        </p:blipFill>
        <p:spPr>
          <a:xfrm>
            <a:off x="2260545" y="1357449"/>
            <a:ext cx="4319019" cy="142331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8E3A57CE-A553-0945-98E0-12BD5023BC1B}"/>
              </a:ext>
            </a:extLst>
          </p:cNvPr>
          <p:cNvPicPr>
            <a:picLocks noChangeAspect="1"/>
          </p:cNvPicPr>
          <p:nvPr/>
        </p:nvPicPr>
        <p:blipFill>
          <a:blip r:embed="rId4"/>
          <a:stretch>
            <a:fillRect/>
          </a:stretch>
        </p:blipFill>
        <p:spPr>
          <a:xfrm>
            <a:off x="91531" y="3035944"/>
            <a:ext cx="3770327" cy="189842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22F5D166-6D2F-6E43-B9FD-775D79C133D1}"/>
              </a:ext>
            </a:extLst>
          </p:cNvPr>
          <p:cNvPicPr>
            <a:picLocks noChangeAspect="1"/>
          </p:cNvPicPr>
          <p:nvPr/>
        </p:nvPicPr>
        <p:blipFill>
          <a:blip r:embed="rId5"/>
          <a:stretch>
            <a:fillRect/>
          </a:stretch>
        </p:blipFill>
        <p:spPr>
          <a:xfrm>
            <a:off x="4715161" y="3035944"/>
            <a:ext cx="4296511" cy="189842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cxnSp>
        <p:nvCxnSpPr>
          <p:cNvPr id="17" name="Straight Arrow Connector 16">
            <a:extLst>
              <a:ext uri="{FF2B5EF4-FFF2-40B4-BE49-F238E27FC236}">
                <a16:creationId xmlns:a16="http://schemas.microsoft.com/office/drawing/2014/main" id="{B9081209-A795-2D48-8156-2B43C247D697}"/>
              </a:ext>
            </a:extLst>
          </p:cNvPr>
          <p:cNvCxnSpPr>
            <a:cxnSpLocks/>
          </p:cNvCxnSpPr>
          <p:nvPr/>
        </p:nvCxnSpPr>
        <p:spPr>
          <a:xfrm flipH="1">
            <a:off x="1183361" y="2319228"/>
            <a:ext cx="793333" cy="7211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10786F6-5FED-5649-ADBF-5AB53279BDB3}"/>
              </a:ext>
            </a:extLst>
          </p:cNvPr>
          <p:cNvCxnSpPr>
            <a:cxnSpLocks/>
          </p:cNvCxnSpPr>
          <p:nvPr/>
        </p:nvCxnSpPr>
        <p:spPr>
          <a:xfrm>
            <a:off x="6863417" y="2319228"/>
            <a:ext cx="578489" cy="8132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61ED8-B209-1842-9C41-4F67801962B6}"/>
              </a:ext>
            </a:extLst>
          </p:cNvPr>
          <p:cNvSpPr txBox="1"/>
          <p:nvPr/>
        </p:nvSpPr>
        <p:spPr>
          <a:xfrm>
            <a:off x="91531" y="4996389"/>
            <a:ext cx="8544764" cy="981038"/>
          </a:xfrm>
          <a:prstGeom prst="rect">
            <a:avLst/>
          </a:prstGeom>
          <a:noFill/>
        </p:spPr>
        <p:txBody>
          <a:bodyPr wrap="square" rtlCol="0">
            <a:spAutoFit/>
          </a:bodyPr>
          <a:lstStyle/>
          <a:p>
            <a:r>
              <a:rPr lang="en-US" sz="825" b="1" dirty="0"/>
              <a:t>1. </a:t>
            </a:r>
            <a:r>
              <a:rPr lang="en-US" sz="825" dirty="0"/>
              <a:t>During Familiarization and refamiliarization participants explore the environment freely, they are asked periodically to identify their position on an allocentric map. </a:t>
            </a:r>
            <a:endParaRPr lang="en-US" sz="825" b="1" dirty="0"/>
          </a:p>
          <a:p>
            <a:r>
              <a:rPr lang="en-US" sz="825" b="1" dirty="0"/>
              <a:t>2</a:t>
            </a:r>
            <a:r>
              <a:rPr lang="en-US" sz="825" dirty="0"/>
              <a:t>: Blocked training occurs for each reward item. Participants complete several visible trials, then several invisible trials. </a:t>
            </a:r>
          </a:p>
          <a:p>
            <a:r>
              <a:rPr lang="en-US" sz="825" dirty="0"/>
              <a:t>Each trial the participant is cued with the reward item the are to look for then placed into the environment and instructed</a:t>
            </a:r>
          </a:p>
          <a:p>
            <a:r>
              <a:rPr lang="en-US" sz="825" dirty="0"/>
              <a:t>To find it </a:t>
            </a:r>
          </a:p>
          <a:p>
            <a:r>
              <a:rPr lang="en-US" sz="825" b="1" dirty="0"/>
              <a:t>3</a:t>
            </a:r>
            <a:r>
              <a:rPr lang="en-US" sz="825" dirty="0"/>
              <a:t>: Interleaved training is completely randomized and 90% of rewards are invisible. There is a  one visible trial for each reward type that occurs in within the first 13 trials of the interleaved block, Participants are cued with a  </a:t>
            </a:r>
          </a:p>
          <a:p>
            <a:r>
              <a:rPr lang="en-US" sz="825" b="1" dirty="0"/>
              <a:t>4</a:t>
            </a:r>
            <a:r>
              <a:rPr lang="en-US" sz="825" dirty="0"/>
              <a:t>: During test participants are cued with random rewards and have 20 seconds on each trial to find them. They aren’t given any feedback whether they found the reward or not. </a:t>
            </a:r>
          </a:p>
        </p:txBody>
      </p:sp>
      <p:sp>
        <p:nvSpPr>
          <p:cNvPr id="5" name="TextBox 4">
            <a:extLst>
              <a:ext uri="{FF2B5EF4-FFF2-40B4-BE49-F238E27FC236}">
                <a16:creationId xmlns:a16="http://schemas.microsoft.com/office/drawing/2014/main" id="{BD527CA3-630F-624D-AABC-3427FC9AA7C0}"/>
              </a:ext>
            </a:extLst>
          </p:cNvPr>
          <p:cNvSpPr txBox="1"/>
          <p:nvPr/>
        </p:nvSpPr>
        <p:spPr>
          <a:xfrm>
            <a:off x="7441906" y="3312208"/>
            <a:ext cx="463910" cy="300082"/>
          </a:xfrm>
          <a:prstGeom prst="rect">
            <a:avLst/>
          </a:prstGeom>
          <a:solidFill>
            <a:schemeClr val="bg1"/>
          </a:solidFill>
        </p:spPr>
        <p:txBody>
          <a:bodyPr wrap="none" rtlCol="0">
            <a:spAutoFit/>
          </a:bodyPr>
          <a:lstStyle/>
          <a:p>
            <a:r>
              <a:rPr lang="en-US" sz="1350" dirty="0"/>
              <a:t>Test</a:t>
            </a:r>
          </a:p>
        </p:txBody>
      </p:sp>
      <p:sp>
        <p:nvSpPr>
          <p:cNvPr id="6" name="TextBox 5">
            <a:extLst>
              <a:ext uri="{FF2B5EF4-FFF2-40B4-BE49-F238E27FC236}">
                <a16:creationId xmlns:a16="http://schemas.microsoft.com/office/drawing/2014/main" id="{7268B01F-31A2-214C-A7BE-4C5B77D81F71}"/>
              </a:ext>
            </a:extLst>
          </p:cNvPr>
          <p:cNvSpPr txBox="1"/>
          <p:nvPr/>
        </p:nvSpPr>
        <p:spPr>
          <a:xfrm>
            <a:off x="464515" y="2711654"/>
            <a:ext cx="272832" cy="30008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350" dirty="0">
                <a:solidFill>
                  <a:srgbClr val="FF0000"/>
                </a:solidFill>
              </a:rPr>
              <a:t>1</a:t>
            </a:r>
          </a:p>
        </p:txBody>
      </p:sp>
      <p:sp>
        <p:nvSpPr>
          <p:cNvPr id="13" name="TextBox 12">
            <a:extLst>
              <a:ext uri="{FF2B5EF4-FFF2-40B4-BE49-F238E27FC236}">
                <a16:creationId xmlns:a16="http://schemas.microsoft.com/office/drawing/2014/main" id="{2AAEDD26-7560-D546-AF4B-C4656FE379D4}"/>
              </a:ext>
            </a:extLst>
          </p:cNvPr>
          <p:cNvSpPr txBox="1"/>
          <p:nvPr/>
        </p:nvSpPr>
        <p:spPr>
          <a:xfrm>
            <a:off x="1936219" y="2725849"/>
            <a:ext cx="272832" cy="30008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350" dirty="0">
                <a:solidFill>
                  <a:srgbClr val="FF0000"/>
                </a:solidFill>
              </a:rPr>
              <a:t>2</a:t>
            </a:r>
          </a:p>
        </p:txBody>
      </p:sp>
      <p:sp>
        <p:nvSpPr>
          <p:cNvPr id="15" name="TextBox 14">
            <a:extLst>
              <a:ext uri="{FF2B5EF4-FFF2-40B4-BE49-F238E27FC236}">
                <a16:creationId xmlns:a16="http://schemas.microsoft.com/office/drawing/2014/main" id="{A7366EFE-68B9-104B-8AFA-6DD131E1B0BA}"/>
              </a:ext>
            </a:extLst>
          </p:cNvPr>
          <p:cNvSpPr txBox="1"/>
          <p:nvPr/>
        </p:nvSpPr>
        <p:spPr>
          <a:xfrm>
            <a:off x="3169359" y="2735299"/>
            <a:ext cx="272832" cy="30008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350" dirty="0">
                <a:solidFill>
                  <a:srgbClr val="FF0000"/>
                </a:solidFill>
              </a:rPr>
              <a:t>3</a:t>
            </a:r>
          </a:p>
        </p:txBody>
      </p:sp>
      <p:sp>
        <p:nvSpPr>
          <p:cNvPr id="16" name="TextBox 15">
            <a:extLst>
              <a:ext uri="{FF2B5EF4-FFF2-40B4-BE49-F238E27FC236}">
                <a16:creationId xmlns:a16="http://schemas.microsoft.com/office/drawing/2014/main" id="{8079B832-6AEB-8643-B1AE-6450C60193C7}"/>
              </a:ext>
            </a:extLst>
          </p:cNvPr>
          <p:cNvSpPr txBox="1"/>
          <p:nvPr/>
        </p:nvSpPr>
        <p:spPr>
          <a:xfrm>
            <a:off x="7745714" y="2711654"/>
            <a:ext cx="272832" cy="30008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350" dirty="0">
                <a:solidFill>
                  <a:srgbClr val="FF0000"/>
                </a:solidFill>
              </a:rPr>
              <a:t>4</a:t>
            </a:r>
          </a:p>
        </p:txBody>
      </p:sp>
      <p:sp>
        <p:nvSpPr>
          <p:cNvPr id="18" name="TextBox 17">
            <a:extLst>
              <a:ext uri="{FF2B5EF4-FFF2-40B4-BE49-F238E27FC236}">
                <a16:creationId xmlns:a16="http://schemas.microsoft.com/office/drawing/2014/main" id="{CE855EA4-14EC-8D4B-A74A-C25ED4BB229D}"/>
              </a:ext>
            </a:extLst>
          </p:cNvPr>
          <p:cNvSpPr txBox="1"/>
          <p:nvPr/>
        </p:nvSpPr>
        <p:spPr>
          <a:xfrm>
            <a:off x="5369490" y="2760260"/>
            <a:ext cx="272832" cy="30008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350" dirty="0">
                <a:solidFill>
                  <a:srgbClr val="FF0000"/>
                </a:solidFill>
              </a:rPr>
              <a:t>1</a:t>
            </a:r>
          </a:p>
        </p:txBody>
      </p:sp>
    </p:spTree>
    <p:extLst>
      <p:ext uri="{BB962C8B-B14F-4D97-AF65-F5344CB8AC3E}">
        <p14:creationId xmlns:p14="http://schemas.microsoft.com/office/powerpoint/2010/main" val="242078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CA" b="1" dirty="0">
                <a:solidFill>
                  <a:schemeClr val="accent6">
                    <a:lumMod val="75000"/>
                  </a:schemeClr>
                </a:solidFill>
              </a:rPr>
              <a:t>Method</a:t>
            </a:r>
          </a:p>
        </p:txBody>
      </p:sp>
      <p:sp>
        <p:nvSpPr>
          <p:cNvPr id="4" name="TextBox 3"/>
          <p:cNvSpPr txBox="1"/>
          <p:nvPr/>
        </p:nvSpPr>
        <p:spPr>
          <a:xfrm>
            <a:off x="1403648" y="1412777"/>
            <a:ext cx="2088232" cy="954107"/>
          </a:xfrm>
          <a:prstGeom prst="rect">
            <a:avLst/>
          </a:prstGeom>
          <a:noFill/>
          <a:ln>
            <a:solidFill>
              <a:schemeClr val="tx1"/>
            </a:solidFill>
          </a:ln>
        </p:spPr>
        <p:txBody>
          <a:bodyPr wrap="square" rtlCol="0" anchor="ctr">
            <a:spAutoFit/>
          </a:bodyPr>
          <a:lstStyle/>
          <a:p>
            <a:pPr algn="ctr"/>
            <a:r>
              <a:rPr lang="en-CA" sz="2800" b="1" dirty="0"/>
              <a:t>Pre-Cleaned Data</a:t>
            </a:r>
          </a:p>
        </p:txBody>
      </p:sp>
      <p:sp>
        <p:nvSpPr>
          <p:cNvPr id="5" name="TextBox 4"/>
          <p:cNvSpPr txBox="1"/>
          <p:nvPr/>
        </p:nvSpPr>
        <p:spPr>
          <a:xfrm>
            <a:off x="1331640" y="5332265"/>
            <a:ext cx="2088232" cy="954107"/>
          </a:xfrm>
          <a:prstGeom prst="rect">
            <a:avLst/>
          </a:prstGeom>
          <a:noFill/>
          <a:ln>
            <a:solidFill>
              <a:schemeClr val="tx1"/>
            </a:solidFill>
          </a:ln>
        </p:spPr>
        <p:txBody>
          <a:bodyPr wrap="square" rtlCol="0" anchor="ctr">
            <a:spAutoFit/>
          </a:bodyPr>
          <a:lstStyle/>
          <a:p>
            <a:pPr algn="ctr"/>
            <a:r>
              <a:rPr lang="en-CA" sz="2800" b="1" dirty="0"/>
              <a:t>Removed </a:t>
            </a:r>
          </a:p>
          <a:p>
            <a:pPr algn="ctr"/>
            <a:r>
              <a:rPr lang="en-CA" sz="2800" b="1" dirty="0"/>
              <a:t>P28</a:t>
            </a:r>
          </a:p>
        </p:txBody>
      </p:sp>
      <p:sp>
        <p:nvSpPr>
          <p:cNvPr id="6" name="TextBox 5"/>
          <p:cNvSpPr txBox="1"/>
          <p:nvPr/>
        </p:nvSpPr>
        <p:spPr>
          <a:xfrm>
            <a:off x="1331640" y="3400545"/>
            <a:ext cx="2628292" cy="954107"/>
          </a:xfrm>
          <a:prstGeom prst="rect">
            <a:avLst/>
          </a:prstGeom>
          <a:noFill/>
          <a:ln>
            <a:solidFill>
              <a:schemeClr val="tx1"/>
            </a:solidFill>
          </a:ln>
        </p:spPr>
        <p:txBody>
          <a:bodyPr wrap="square" rtlCol="0" anchor="ctr">
            <a:spAutoFit/>
          </a:bodyPr>
          <a:lstStyle/>
          <a:p>
            <a:pPr algn="ctr"/>
            <a:r>
              <a:rPr lang="en-CA" sz="2800" b="1" dirty="0"/>
              <a:t>Follow-up Data Cleaning</a:t>
            </a:r>
          </a:p>
        </p:txBody>
      </p:sp>
      <p:sp>
        <p:nvSpPr>
          <p:cNvPr id="7" name="Right Arrow 6"/>
          <p:cNvSpPr/>
          <p:nvPr/>
        </p:nvSpPr>
        <p:spPr>
          <a:xfrm rot="5400000">
            <a:off x="1997222" y="2682856"/>
            <a:ext cx="936104" cy="432048"/>
          </a:xfrm>
          <a:prstGeom prst="right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6">
                  <a:lumMod val="60000"/>
                  <a:lumOff val="40000"/>
                </a:schemeClr>
              </a:solidFill>
            </a:endParaRPr>
          </a:p>
        </p:txBody>
      </p:sp>
      <p:sp>
        <p:nvSpPr>
          <p:cNvPr id="8" name="Right Arrow 7"/>
          <p:cNvSpPr/>
          <p:nvPr/>
        </p:nvSpPr>
        <p:spPr>
          <a:xfrm rot="5400000">
            <a:off x="1997222" y="4657317"/>
            <a:ext cx="936104" cy="432048"/>
          </a:xfrm>
          <a:prstGeom prst="right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6">
                  <a:lumMod val="60000"/>
                  <a:lumOff val="40000"/>
                </a:schemeClr>
              </a:solidFill>
            </a:endParaRPr>
          </a:p>
        </p:txBody>
      </p:sp>
      <p:sp>
        <p:nvSpPr>
          <p:cNvPr id="10" name="TextBox 9"/>
          <p:cNvSpPr txBox="1"/>
          <p:nvPr/>
        </p:nvSpPr>
        <p:spPr>
          <a:xfrm>
            <a:off x="4494774" y="5305852"/>
            <a:ext cx="4181682" cy="954107"/>
          </a:xfrm>
          <a:prstGeom prst="rect">
            <a:avLst/>
          </a:prstGeom>
          <a:noFill/>
          <a:ln>
            <a:solidFill>
              <a:schemeClr val="tx1"/>
            </a:solidFill>
          </a:ln>
        </p:spPr>
        <p:txBody>
          <a:bodyPr wrap="square" rtlCol="0" anchor="ctr">
            <a:spAutoFit/>
          </a:bodyPr>
          <a:lstStyle/>
          <a:p>
            <a:pPr algn="ctr"/>
            <a:r>
              <a:rPr lang="en-CA" sz="2800" b="1" dirty="0"/>
              <a:t>Calculated Bhattacharyya Coefficient</a:t>
            </a:r>
          </a:p>
        </p:txBody>
      </p:sp>
      <p:sp>
        <p:nvSpPr>
          <p:cNvPr id="11" name="Right Arrow 10"/>
          <p:cNvSpPr/>
          <p:nvPr/>
        </p:nvSpPr>
        <p:spPr>
          <a:xfrm>
            <a:off x="3524094" y="5593294"/>
            <a:ext cx="936104" cy="432048"/>
          </a:xfrm>
          <a:prstGeom prst="right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6">
                  <a:lumMod val="60000"/>
                  <a:lumOff val="40000"/>
                </a:schemeClr>
              </a:solidFill>
            </a:endParaRPr>
          </a:p>
        </p:txBody>
      </p:sp>
      <p:sp>
        <p:nvSpPr>
          <p:cNvPr id="12" name="TextBox 11"/>
          <p:cNvSpPr txBox="1"/>
          <p:nvPr/>
        </p:nvSpPr>
        <p:spPr>
          <a:xfrm>
            <a:off x="4494774" y="3433644"/>
            <a:ext cx="4181682" cy="954107"/>
          </a:xfrm>
          <a:prstGeom prst="rect">
            <a:avLst/>
          </a:prstGeom>
          <a:noFill/>
          <a:ln>
            <a:solidFill>
              <a:schemeClr val="tx1"/>
            </a:solidFill>
          </a:ln>
        </p:spPr>
        <p:txBody>
          <a:bodyPr wrap="square" rtlCol="0" anchor="ctr">
            <a:spAutoFit/>
          </a:bodyPr>
          <a:lstStyle/>
          <a:p>
            <a:pPr algn="ctr"/>
            <a:r>
              <a:rPr lang="en-CA" sz="2800" b="1" dirty="0"/>
              <a:t>Created a Summary Dataframe</a:t>
            </a:r>
          </a:p>
        </p:txBody>
      </p:sp>
      <p:sp>
        <p:nvSpPr>
          <p:cNvPr id="14" name="Right Arrow 13"/>
          <p:cNvSpPr/>
          <p:nvPr/>
        </p:nvSpPr>
        <p:spPr>
          <a:xfrm rot="16200000">
            <a:off x="6192181" y="2682855"/>
            <a:ext cx="936105" cy="432048"/>
          </a:xfrm>
          <a:prstGeom prst="right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6">
                  <a:lumMod val="60000"/>
                  <a:lumOff val="40000"/>
                </a:schemeClr>
              </a:solidFill>
            </a:endParaRPr>
          </a:p>
        </p:txBody>
      </p:sp>
      <p:sp>
        <p:nvSpPr>
          <p:cNvPr id="15" name="TextBox 14"/>
          <p:cNvSpPr txBox="1"/>
          <p:nvPr/>
        </p:nvSpPr>
        <p:spPr>
          <a:xfrm>
            <a:off x="4538271" y="1412776"/>
            <a:ext cx="4210193" cy="954107"/>
          </a:xfrm>
          <a:prstGeom prst="rect">
            <a:avLst/>
          </a:prstGeom>
          <a:noFill/>
          <a:ln>
            <a:solidFill>
              <a:schemeClr val="tx1"/>
            </a:solidFill>
          </a:ln>
        </p:spPr>
        <p:txBody>
          <a:bodyPr wrap="square" rtlCol="0" anchor="ctr">
            <a:spAutoFit/>
          </a:bodyPr>
          <a:lstStyle/>
          <a:p>
            <a:pPr algn="ctr"/>
            <a:r>
              <a:rPr lang="en-CA" sz="2800" b="1" dirty="0"/>
              <a:t>2 x 3 ANOVA</a:t>
            </a:r>
          </a:p>
          <a:p>
            <a:pPr algn="ctr"/>
            <a:r>
              <a:rPr lang="en-CA" sz="2800" b="1" dirty="0"/>
              <a:t>Figures</a:t>
            </a:r>
          </a:p>
        </p:txBody>
      </p:sp>
      <p:sp>
        <p:nvSpPr>
          <p:cNvPr id="16" name="Right Arrow 15"/>
          <p:cNvSpPr/>
          <p:nvPr/>
        </p:nvSpPr>
        <p:spPr>
          <a:xfrm rot="16200000">
            <a:off x="6212273" y="4637224"/>
            <a:ext cx="895919" cy="432047"/>
          </a:xfrm>
          <a:prstGeom prst="right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6">
                  <a:lumMod val="60000"/>
                  <a:lumOff val="40000"/>
                </a:schemeClr>
              </a:solidFill>
            </a:endParaRPr>
          </a:p>
        </p:txBody>
      </p:sp>
    </p:spTree>
    <p:extLst>
      <p:ext uri="{BB962C8B-B14F-4D97-AF65-F5344CB8AC3E}">
        <p14:creationId xmlns:p14="http://schemas.microsoft.com/office/powerpoint/2010/main" val="241536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Battacharya</a:t>
            </a:r>
            <a:r>
              <a:rPr lang="en-CA" dirty="0"/>
              <a:t> Coefficient</a:t>
            </a:r>
          </a:p>
        </p:txBody>
      </p:sp>
      <p:sp>
        <p:nvSpPr>
          <p:cNvPr id="3" name="Content Placeholder 2"/>
          <p:cNvSpPr>
            <a:spLocks noGrp="1"/>
          </p:cNvSpPr>
          <p:nvPr>
            <p:ph idx="1"/>
          </p:nvPr>
        </p:nvSpPr>
        <p:spPr/>
        <p:txBody>
          <a:bodyPr/>
          <a:lstStyle/>
          <a:p>
            <a:r>
              <a:rPr lang="en-CA" dirty="0"/>
              <a:t>Measure of overlapping distributions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609" t="2311" r="13676" b="52471"/>
          <a:stretch/>
        </p:blipFill>
        <p:spPr>
          <a:xfrm>
            <a:off x="1844299" y="2820692"/>
            <a:ext cx="6168326" cy="3828080"/>
          </a:xfrm>
          <a:prstGeom prst="rect">
            <a:avLst/>
          </a:prstGeom>
        </p:spPr>
      </p:pic>
    </p:spTree>
    <p:extLst>
      <p:ext uri="{BB962C8B-B14F-4D97-AF65-F5344CB8AC3E}">
        <p14:creationId xmlns:p14="http://schemas.microsoft.com/office/powerpoint/2010/main" val="1334401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Battacharya</a:t>
            </a:r>
            <a:r>
              <a:rPr lang="en-CA" dirty="0"/>
              <a:t> Coefficient</a:t>
            </a:r>
          </a:p>
        </p:txBody>
      </p:sp>
      <p:sp>
        <p:nvSpPr>
          <p:cNvPr id="3" name="Content Placeholder 2"/>
          <p:cNvSpPr>
            <a:spLocks noGrp="1"/>
          </p:cNvSpPr>
          <p:nvPr>
            <p:ph idx="1"/>
          </p:nvPr>
        </p:nvSpPr>
        <p:spPr/>
        <p:txBody>
          <a:bodyPr/>
          <a:lstStyle/>
          <a:p>
            <a:r>
              <a:rPr lang="en-CA" dirty="0"/>
              <a:t>Measure of overlapping distributions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8050" t="1617" r="12818" b="53842"/>
          <a:stretch/>
        </p:blipFill>
        <p:spPr>
          <a:xfrm>
            <a:off x="2340245" y="2774197"/>
            <a:ext cx="5765370" cy="3781586"/>
          </a:xfrm>
          <a:prstGeom prst="rect">
            <a:avLst/>
          </a:prstGeom>
        </p:spPr>
      </p:pic>
    </p:spTree>
    <p:extLst>
      <p:ext uri="{BB962C8B-B14F-4D97-AF65-F5344CB8AC3E}">
        <p14:creationId xmlns:p14="http://schemas.microsoft.com/office/powerpoint/2010/main" val="119585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Battacharya</a:t>
            </a:r>
            <a:r>
              <a:rPr lang="en-CA" dirty="0"/>
              <a:t> Coefficient</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0740" t="7428" r="18538" b="49944"/>
          <a:stretch/>
        </p:blipFill>
        <p:spPr>
          <a:xfrm>
            <a:off x="8676456" y="2420888"/>
            <a:ext cx="3952068" cy="3967567"/>
          </a:xfrm>
          <a:prstGeom prst="rect">
            <a:avLst/>
          </a:prstGeom>
          <a:ln>
            <a:solidFill>
              <a:schemeClr val="accent1"/>
            </a:solidFill>
          </a:ln>
          <a:effectLst>
            <a:reflection stA="0" endPos="65000" dist="50800" dir="5400000" sy="-100000" algn="bl" rotWithShape="0"/>
          </a:effectLst>
        </p:spPr>
      </p:pic>
      <p:sp>
        <p:nvSpPr>
          <p:cNvPr id="3" name="Content Placeholder 2"/>
          <p:cNvSpPr>
            <a:spLocks noGrp="1"/>
          </p:cNvSpPr>
          <p:nvPr>
            <p:ph idx="1"/>
          </p:nvPr>
        </p:nvSpPr>
        <p:spPr/>
        <p:txBody>
          <a:bodyPr/>
          <a:lstStyle/>
          <a:p>
            <a:r>
              <a:rPr lang="en-CA" dirty="0"/>
              <a:t>Measure of overlapping distributions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8050" t="1617" r="12818" b="53842"/>
          <a:stretch/>
        </p:blipFill>
        <p:spPr>
          <a:xfrm>
            <a:off x="2326453" y="2789695"/>
            <a:ext cx="5765370" cy="3781586"/>
          </a:xfrm>
          <a:prstGeom prst="rect">
            <a:avLst/>
          </a:prstGeom>
        </p:spPr>
      </p:pic>
    </p:spTree>
    <p:extLst>
      <p:ext uri="{BB962C8B-B14F-4D97-AF65-F5344CB8AC3E}">
        <p14:creationId xmlns:p14="http://schemas.microsoft.com/office/powerpoint/2010/main" val="133440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solidFill>
                  <a:schemeClr val="accent6">
                    <a:lumMod val="75000"/>
                  </a:schemeClr>
                </a:solidFill>
              </a:rPr>
              <a:t>Results</a:t>
            </a:r>
          </a:p>
        </p:txBody>
      </p:sp>
      <p:pic>
        <p:nvPicPr>
          <p:cNvPr id="4" name="Picture 3">
            <a:extLst>
              <a:ext uri="{FF2B5EF4-FFF2-40B4-BE49-F238E27FC236}">
                <a16:creationId xmlns:a16="http://schemas.microsoft.com/office/drawing/2014/main" id="{C8D9AA40-7927-0F41-AF21-5C3EF4ADFBDB}"/>
              </a:ext>
            </a:extLst>
          </p:cNvPr>
          <p:cNvPicPr>
            <a:picLocks noChangeAspect="1"/>
          </p:cNvPicPr>
          <p:nvPr/>
        </p:nvPicPr>
        <p:blipFill>
          <a:blip r:embed="rId3"/>
          <a:stretch>
            <a:fillRect/>
          </a:stretch>
        </p:blipFill>
        <p:spPr>
          <a:xfrm>
            <a:off x="1043608" y="1229444"/>
            <a:ext cx="5981700" cy="52959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404231" y="6165304"/>
                <a:ext cx="3760260" cy="369332"/>
              </a:xfrm>
              <a:prstGeom prst="rect">
                <a:avLst/>
              </a:prstGeom>
              <a:noFill/>
            </p:spPr>
            <p:txBody>
              <a:bodyPr wrap="none" rtlCol="0">
                <a:spAutoFit/>
              </a:bodyPr>
              <a:lstStyle/>
              <a:p>
                <a:r>
                  <a:rPr lang="en-CA" dirty="0"/>
                  <a:t>Interaction: </a:t>
                </a:r>
                <a14:m>
                  <m:oMath xmlns:m="http://schemas.openxmlformats.org/officeDocument/2006/math">
                    <m:r>
                      <a:rPr lang="en-CA" i="1" dirty="0" smtClean="0">
                        <a:latin typeface="Cambria Math"/>
                      </a:rPr>
                      <m:t>𝐹</m:t>
                    </m:r>
                    <m:r>
                      <a:rPr lang="en-CA" i="1" dirty="0" smtClean="0">
                        <a:latin typeface="Cambria Math"/>
                      </a:rPr>
                      <m:t>(2,129) = .06, </m:t>
                    </m:r>
                    <m:r>
                      <a:rPr lang="en-CA" i="1" dirty="0" smtClean="0">
                        <a:latin typeface="Cambria Math"/>
                      </a:rPr>
                      <m:t>𝑝</m:t>
                    </m:r>
                    <m:r>
                      <a:rPr lang="en-CA" i="1" dirty="0" smtClean="0">
                        <a:latin typeface="Cambria Math"/>
                      </a:rPr>
                      <m:t>=.94</m:t>
                    </m:r>
                  </m:oMath>
                </a14:m>
                <a:endParaRPr lang="en-CA" dirty="0"/>
              </a:p>
            </p:txBody>
          </p:sp>
        </mc:Choice>
        <mc:Fallback xmlns="">
          <p:sp>
            <p:nvSpPr>
              <p:cNvPr id="5" name="TextBox 4"/>
              <p:cNvSpPr txBox="1">
                <a:spLocks noRot="1" noChangeAspect="1" noMove="1" noResize="1" noEditPoints="1" noAdjustHandles="1" noChangeArrowheads="1" noChangeShapeType="1" noTextEdit="1"/>
              </p:cNvSpPr>
              <p:nvPr/>
            </p:nvSpPr>
            <p:spPr>
              <a:xfrm>
                <a:off x="5404231" y="6165304"/>
                <a:ext cx="3760260" cy="369332"/>
              </a:xfrm>
              <a:prstGeom prst="rect">
                <a:avLst/>
              </a:prstGeom>
              <a:blipFill rotWithShape="1">
                <a:blip r:embed="rId4"/>
                <a:stretch>
                  <a:fillRect l="-1461" t="-8197" b="-245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356388" y="6488668"/>
                <a:ext cx="3824124" cy="369332"/>
              </a:xfrm>
              <a:prstGeom prst="rect">
                <a:avLst/>
              </a:prstGeom>
              <a:noFill/>
            </p:spPr>
            <p:txBody>
              <a:bodyPr wrap="none" rtlCol="0">
                <a:spAutoFit/>
              </a:bodyPr>
              <a:lstStyle/>
              <a:p>
                <a:r>
                  <a:rPr lang="en-CA" dirty="0"/>
                  <a:t>Main Effect: </a:t>
                </a:r>
                <a14:m>
                  <m:oMath xmlns:m="http://schemas.openxmlformats.org/officeDocument/2006/math">
                    <m:r>
                      <a:rPr lang="en-CA" i="1" dirty="0" smtClean="0">
                        <a:latin typeface="Cambria Math"/>
                      </a:rPr>
                      <m:t>𝐹</m:t>
                    </m:r>
                    <m:d>
                      <m:dPr>
                        <m:ctrlPr>
                          <a:rPr lang="en-CA" i="1" dirty="0" smtClean="0">
                            <a:latin typeface="Cambria Math" panose="02040503050406030204" pitchFamily="18" charset="0"/>
                          </a:rPr>
                        </m:ctrlPr>
                      </m:dPr>
                      <m:e>
                        <m:r>
                          <a:rPr lang="en-CA" b="0" i="1" dirty="0" smtClean="0">
                            <a:latin typeface="Cambria Math"/>
                          </a:rPr>
                          <m:t>1</m:t>
                        </m:r>
                        <m:r>
                          <a:rPr lang="en-CA" i="1" dirty="0" smtClean="0">
                            <a:latin typeface="Cambria Math"/>
                          </a:rPr>
                          <m:t>,129</m:t>
                        </m:r>
                      </m:e>
                    </m:d>
                    <m:r>
                      <a:rPr lang="en-CA" i="1" dirty="0" smtClean="0">
                        <a:latin typeface="Cambria Math"/>
                      </a:rPr>
                      <m:t>=</m:t>
                    </m:r>
                    <m:r>
                      <a:rPr lang="en-CA" b="0" i="1" dirty="0" smtClean="0">
                        <a:latin typeface="Cambria Math"/>
                      </a:rPr>
                      <m:t>4</m:t>
                    </m:r>
                    <m:r>
                      <a:rPr lang="en-CA" i="1" dirty="0" smtClean="0">
                        <a:latin typeface="Cambria Math"/>
                      </a:rPr>
                      <m:t>.</m:t>
                    </m:r>
                    <m:r>
                      <a:rPr lang="en-CA" b="0" i="1" dirty="0" smtClean="0">
                        <a:latin typeface="Cambria Math"/>
                      </a:rPr>
                      <m:t>81</m:t>
                    </m:r>
                    <m:r>
                      <a:rPr lang="en-CA" i="1" dirty="0" smtClean="0">
                        <a:latin typeface="Cambria Math"/>
                      </a:rPr>
                      <m:t>, </m:t>
                    </m:r>
                    <m:r>
                      <a:rPr lang="en-CA" i="1" dirty="0" smtClean="0">
                        <a:latin typeface="Cambria Math"/>
                      </a:rPr>
                      <m:t>𝑝</m:t>
                    </m:r>
                    <m:r>
                      <a:rPr lang="en-CA" i="1" dirty="0" smtClean="0">
                        <a:latin typeface="Cambria Math"/>
                      </a:rPr>
                      <m:t>=.03</m:t>
                    </m:r>
                  </m:oMath>
                </a14:m>
                <a:endParaRPr lang="en-CA" dirty="0"/>
              </a:p>
            </p:txBody>
          </p:sp>
        </mc:Choice>
        <mc:Fallback xmlns="">
          <p:sp>
            <p:nvSpPr>
              <p:cNvPr id="6" name="TextBox 5"/>
              <p:cNvSpPr txBox="1">
                <a:spLocks noRot="1" noChangeAspect="1" noMove="1" noResize="1" noEditPoints="1" noAdjustHandles="1" noChangeArrowheads="1" noChangeShapeType="1" noTextEdit="1"/>
              </p:cNvSpPr>
              <p:nvPr/>
            </p:nvSpPr>
            <p:spPr>
              <a:xfrm>
                <a:off x="5356388" y="6488668"/>
                <a:ext cx="3824124" cy="369332"/>
              </a:xfrm>
              <a:prstGeom prst="rect">
                <a:avLst/>
              </a:prstGeom>
              <a:blipFill rotWithShape="1">
                <a:blip r:embed="rId5"/>
                <a:stretch>
                  <a:fillRect l="-1435" t="-8197" b="-24590"/>
                </a:stretch>
              </a:blipFill>
            </p:spPr>
            <p:txBody>
              <a:bodyPr/>
              <a:lstStyle/>
              <a:p>
                <a:r>
                  <a:rPr lang="en-CA">
                    <a:noFill/>
                  </a:rPr>
                  <a:t> </a:t>
                </a:r>
              </a:p>
            </p:txBody>
          </p:sp>
        </mc:Fallback>
      </mc:AlternateContent>
    </p:spTree>
    <p:extLst>
      <p:ext uri="{BB962C8B-B14F-4D97-AF65-F5344CB8AC3E}">
        <p14:creationId xmlns:p14="http://schemas.microsoft.com/office/powerpoint/2010/main" val="273221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solidFill>
                  <a:schemeClr val="accent6">
                    <a:lumMod val="75000"/>
                  </a:schemeClr>
                </a:solidFill>
              </a:rPr>
              <a:t>Results</a:t>
            </a:r>
          </a:p>
        </p:txBody>
      </p:sp>
      <p:pic>
        <p:nvPicPr>
          <p:cNvPr id="4" name="Picture 3">
            <a:extLst>
              <a:ext uri="{FF2B5EF4-FFF2-40B4-BE49-F238E27FC236}">
                <a16:creationId xmlns:a16="http://schemas.microsoft.com/office/drawing/2014/main" id="{76C3CB6E-1FBF-4848-9155-E7E23D7258D1}"/>
              </a:ext>
            </a:extLst>
          </p:cNvPr>
          <p:cNvPicPr>
            <a:picLocks noChangeAspect="1"/>
          </p:cNvPicPr>
          <p:nvPr/>
        </p:nvPicPr>
        <p:blipFill>
          <a:blip r:embed="rId2"/>
          <a:stretch>
            <a:fillRect/>
          </a:stretch>
        </p:blipFill>
        <p:spPr>
          <a:xfrm>
            <a:off x="1182588" y="1239077"/>
            <a:ext cx="5981700" cy="5295900"/>
          </a:xfrm>
          <a:prstGeom prst="rect">
            <a:avLst/>
          </a:prstGeom>
        </p:spPr>
      </p:pic>
      <p:sp>
        <p:nvSpPr>
          <p:cNvPr id="5" name="TextBox 4"/>
          <p:cNvSpPr txBox="1"/>
          <p:nvPr/>
        </p:nvSpPr>
        <p:spPr>
          <a:xfrm>
            <a:off x="3750102" y="1844824"/>
            <a:ext cx="389850" cy="584775"/>
          </a:xfrm>
          <a:prstGeom prst="rect">
            <a:avLst/>
          </a:prstGeom>
          <a:noFill/>
        </p:spPr>
        <p:txBody>
          <a:bodyPr wrap="none" rtlCol="0">
            <a:spAutoFit/>
          </a:bodyPr>
          <a:lstStyle/>
          <a:p>
            <a:r>
              <a:rPr lang="en-CA" sz="3200" b="1" dirty="0"/>
              <a:t>*</a:t>
            </a:r>
          </a:p>
        </p:txBody>
      </p:sp>
      <mc:AlternateContent xmlns:mc="http://schemas.openxmlformats.org/markup-compatibility/2006" xmlns:a14="http://schemas.microsoft.com/office/drawing/2010/main">
        <mc:Choice Requires="a14">
          <p:sp>
            <p:nvSpPr>
              <p:cNvPr id="6" name="TextBox 5"/>
              <p:cNvSpPr txBox="1"/>
              <p:nvPr/>
            </p:nvSpPr>
            <p:spPr>
              <a:xfrm>
                <a:off x="5940152" y="6216551"/>
                <a:ext cx="28477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dirty="0" smtClean="0">
                          <a:latin typeface="Cambria Math"/>
                        </a:rPr>
                        <m:t>𝑡</m:t>
                      </m:r>
                      <m:r>
                        <a:rPr lang="en-CA" i="1" dirty="0" smtClean="0">
                          <a:latin typeface="Cambria Math"/>
                        </a:rPr>
                        <m:t>(110) = −2.31, </m:t>
                      </m:r>
                      <m:r>
                        <a:rPr lang="en-CA" i="1" dirty="0" smtClean="0">
                          <a:latin typeface="Cambria Math"/>
                        </a:rPr>
                        <m:t>𝑝</m:t>
                      </m:r>
                      <m:r>
                        <a:rPr lang="en-CA" i="1" dirty="0" smtClean="0">
                          <a:latin typeface="Cambria Math"/>
                        </a:rPr>
                        <m:t> = .02</m:t>
                      </m:r>
                    </m:oMath>
                  </m:oMathPara>
                </a14:m>
                <a:endParaRPr lang="en-CA" dirty="0"/>
              </a:p>
            </p:txBody>
          </p:sp>
        </mc:Choice>
        <mc:Fallback xmlns="">
          <p:sp>
            <p:nvSpPr>
              <p:cNvPr id="6" name="TextBox 5"/>
              <p:cNvSpPr txBox="1">
                <a:spLocks noRot="1" noChangeAspect="1" noMove="1" noResize="1" noEditPoints="1" noAdjustHandles="1" noChangeArrowheads="1" noChangeShapeType="1" noTextEdit="1"/>
              </p:cNvSpPr>
              <p:nvPr/>
            </p:nvSpPr>
            <p:spPr>
              <a:xfrm>
                <a:off x="5940152" y="6216551"/>
                <a:ext cx="2847703" cy="369332"/>
              </a:xfrm>
              <a:prstGeom prst="rect">
                <a:avLst/>
              </a:prstGeom>
              <a:blipFill rotWithShape="1">
                <a:blip r:embed="rId3"/>
                <a:stretch>
                  <a:fillRect b="-13333"/>
                </a:stretch>
              </a:blipFill>
            </p:spPr>
            <p:txBody>
              <a:bodyPr/>
              <a:lstStyle/>
              <a:p>
                <a:r>
                  <a:rPr lang="en-CA">
                    <a:noFill/>
                  </a:rPr>
                  <a:t> </a:t>
                </a:r>
              </a:p>
            </p:txBody>
          </p:sp>
        </mc:Fallback>
      </mc:AlternateContent>
    </p:spTree>
    <p:extLst>
      <p:ext uri="{BB962C8B-B14F-4D97-AF65-F5344CB8AC3E}">
        <p14:creationId xmlns:p14="http://schemas.microsoft.com/office/powerpoint/2010/main" val="1708246546"/>
      </p:ext>
    </p:extLst>
  </p:cSld>
  <p:clrMapOvr>
    <a:masterClrMapping/>
  </p:clrMapOvr>
</p:sld>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232</TotalTime>
  <Words>1122</Words>
  <Application>Microsoft Macintosh PowerPoint</Application>
  <PresentationFormat>On-screen Show (4:3)</PresentationFormat>
  <Paragraphs>74</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 Math</vt:lpstr>
      <vt:lpstr>Office Theme</vt:lpstr>
      <vt:lpstr>PowerPoint Presentation</vt:lpstr>
      <vt:lpstr>Introduction</vt:lpstr>
      <vt:lpstr>Task Procedure</vt:lpstr>
      <vt:lpstr>Method</vt:lpstr>
      <vt:lpstr>Battacharya Coefficient</vt:lpstr>
      <vt:lpstr>Battacharya Coefficient</vt:lpstr>
      <vt:lpstr>Battacharya Coefficient</vt:lpstr>
      <vt:lpstr>Results</vt:lpstr>
      <vt:lpstr>Results</vt:lpstr>
      <vt:lpstr>Conclusion</vt:lpstr>
      <vt:lpstr>Thank you for listening!</vt:lpstr>
    </vt:vector>
  </TitlesOfParts>
  <Company>Queen's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ChaTeam</dc:title>
  <dc:creator>Prateek Dhamija</dc:creator>
  <cp:lastModifiedBy>Kay Otsubo</cp:lastModifiedBy>
  <cp:revision>18</cp:revision>
  <dcterms:created xsi:type="dcterms:W3CDTF">2019-05-04T05:20:11Z</dcterms:created>
  <dcterms:modified xsi:type="dcterms:W3CDTF">2019-05-04T19:29:04Z</dcterms:modified>
</cp:coreProperties>
</file>