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3" r:id="rId6"/>
    <p:sldId id="264" r:id="rId7"/>
    <p:sldId id="261" r:id="rId8"/>
    <p:sldId id="259" r:id="rId9"/>
    <p:sldId id="26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589" autoAdjust="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ADF31-7264-4730-8F54-22D8732FCB46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C3FD5-E829-4CCA-90E5-7633DC7C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Bhattacharyya Coefficient = </a:t>
            </a:r>
            <a:r>
              <a:rPr lang="en-CA" baseline="0" dirty="0"/>
              <a:t> </a:t>
            </a:r>
            <a:r>
              <a:rPr lang="en-CA" dirty="0"/>
              <a:t>Measure</a:t>
            </a:r>
            <a:r>
              <a:rPr lang="en-CA" baseline="0" dirty="0"/>
              <a:t> of overlapping search distributions (acquisition and memory)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C3FD5-E829-4CCA-90E5-7633DC7CB56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01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the interaction. The</a:t>
            </a:r>
            <a:r>
              <a:rPr lang="en-CA" baseline="0" dirty="0"/>
              <a:t> main effect of environment was significant.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C3FD5-E829-4CCA-90E5-7633DC7CB56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42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urban environments may be easy for us to navigate where we are able to identify the differences amongst the buildings where we may not be as used to rural differentiations</a:t>
            </a:r>
          </a:p>
          <a:p>
            <a:endParaRPr lang="en-US" dirty="0"/>
          </a:p>
          <a:p>
            <a:r>
              <a:rPr lang="en-US" dirty="0"/>
              <a:t>Future studies: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C3FD5-E829-4CCA-90E5-7633DC7CB56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74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23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53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3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6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4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3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9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7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34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1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752600"/>
          </a:xfrm>
        </p:spPr>
        <p:txBody>
          <a:bodyPr/>
          <a:lstStyle/>
          <a:p>
            <a:r>
              <a:rPr lang="en-CA" dirty="0"/>
              <a:t>Kay </a:t>
            </a:r>
            <a:r>
              <a:rPr lang="en-CA" dirty="0" err="1"/>
              <a:t>Otsubo</a:t>
            </a:r>
            <a:endParaRPr lang="en-CA" dirty="0"/>
          </a:p>
          <a:p>
            <a:r>
              <a:rPr lang="en-CA" dirty="0"/>
              <a:t>Priscilla Fung</a:t>
            </a:r>
          </a:p>
          <a:p>
            <a:r>
              <a:rPr lang="en-CA" dirty="0"/>
              <a:t>Prateek Dhamija</a:t>
            </a:r>
          </a:p>
          <a:p>
            <a:endParaRPr lang="en-CA" dirty="0"/>
          </a:p>
        </p:txBody>
      </p:sp>
      <p:sp>
        <p:nvSpPr>
          <p:cNvPr id="4" name="AutoShape 2" descr="Image result for cha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cha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1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333846"/>
            <a:ext cx="2237411" cy="31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56992"/>
            <a:ext cx="2204025" cy="30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6" y="154084"/>
            <a:ext cx="7650428" cy="2554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972271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Navigation </a:t>
            </a:r>
          </a:p>
          <a:p>
            <a:pPr algn="ctr"/>
            <a:r>
              <a:rPr lang="en-CA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045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493912"/>
            <a:ext cx="8229600" cy="1143000"/>
          </a:xfrm>
        </p:spPr>
        <p:txBody>
          <a:bodyPr>
            <a:normAutofit/>
          </a:bodyPr>
          <a:lstStyle/>
          <a:p>
            <a:r>
              <a:rPr lang="en-CA" sz="6000" dirty="0"/>
              <a:t>Thank you for listening!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5940152" cy="19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7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445224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Question</a:t>
            </a:r>
            <a:r>
              <a:rPr lang="en-CA" dirty="0"/>
              <a:t>: Are participants more likely to remember items that are congruent with their environment?</a:t>
            </a:r>
          </a:p>
          <a:p>
            <a:pPr lvl="1"/>
            <a:r>
              <a:rPr lang="en-CA" dirty="0"/>
              <a:t>Natural Resources (food/water) in a Rural Environment</a:t>
            </a:r>
          </a:p>
          <a:p>
            <a:pPr lvl="1"/>
            <a:r>
              <a:rPr lang="en-CA" dirty="0"/>
              <a:t>Artifacts (money) in an Urban Environment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Hypothesis</a:t>
            </a:r>
            <a:r>
              <a:rPr lang="en-CA" dirty="0"/>
              <a:t>: There will be a greater memory (Bhattacharyya coefficient) for items that are congruent with their environment</a:t>
            </a:r>
          </a:p>
        </p:txBody>
      </p:sp>
    </p:spTree>
    <p:extLst>
      <p:ext uri="{BB962C8B-B14F-4D97-AF65-F5344CB8AC3E}">
        <p14:creationId xmlns:p14="http://schemas.microsoft.com/office/powerpoint/2010/main" val="17544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1412777"/>
            <a:ext cx="20882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Pre-Cleaned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332265"/>
            <a:ext cx="20882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Removed </a:t>
            </a:r>
          </a:p>
          <a:p>
            <a:pPr algn="ctr"/>
            <a:r>
              <a:rPr lang="en-CA" sz="2800" b="1" dirty="0"/>
              <a:t>P28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3400545"/>
            <a:ext cx="26282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Follow-up Data Cleaning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997222" y="2682856"/>
            <a:ext cx="936104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1997222" y="4657317"/>
            <a:ext cx="936104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4774" y="5305852"/>
            <a:ext cx="41816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Calculated Bhattacharyya Coefficient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24094" y="5593294"/>
            <a:ext cx="936104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4774" y="3433644"/>
            <a:ext cx="41816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Created a Summary Dataframe</a:t>
            </a:r>
          </a:p>
        </p:txBody>
      </p:sp>
      <p:sp>
        <p:nvSpPr>
          <p:cNvPr id="14" name="Right Arrow 13"/>
          <p:cNvSpPr/>
          <p:nvPr/>
        </p:nvSpPr>
        <p:spPr>
          <a:xfrm rot="16200000">
            <a:off x="6192181" y="2682855"/>
            <a:ext cx="936105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271" y="1412776"/>
            <a:ext cx="42101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2 x 3 ANOVA</a:t>
            </a:r>
          </a:p>
          <a:p>
            <a:pPr algn="ctr"/>
            <a:r>
              <a:rPr lang="en-CA" sz="2800" b="1" dirty="0"/>
              <a:t>Figures</a:t>
            </a:r>
          </a:p>
        </p:txBody>
      </p:sp>
      <p:sp>
        <p:nvSpPr>
          <p:cNvPr id="16" name="Right Arrow 15"/>
          <p:cNvSpPr/>
          <p:nvPr/>
        </p:nvSpPr>
        <p:spPr>
          <a:xfrm rot="16200000">
            <a:off x="6212273" y="4637224"/>
            <a:ext cx="895919" cy="432047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6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Battacharya</a:t>
            </a:r>
            <a:r>
              <a:rPr lang="en-CA" dirty="0" smtClean="0"/>
              <a:t> Coefficient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Measure of overlapping distributions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9" t="2311" r="13676" b="52471"/>
          <a:stretch/>
        </p:blipFill>
        <p:spPr>
          <a:xfrm>
            <a:off x="1844299" y="2820692"/>
            <a:ext cx="6168326" cy="38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Battacharya</a:t>
            </a:r>
            <a:r>
              <a:rPr lang="en-CA" dirty="0" smtClean="0"/>
              <a:t> Coefficient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Measure of overlapping distributions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0" t="1617" r="12818" b="53842"/>
          <a:stretch/>
        </p:blipFill>
        <p:spPr>
          <a:xfrm>
            <a:off x="2340245" y="2774197"/>
            <a:ext cx="5765370" cy="37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5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Battacharya</a:t>
            </a:r>
            <a:r>
              <a:rPr lang="en-CA" dirty="0" smtClean="0"/>
              <a:t> Coefficient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0" t="7428" r="18538" b="49944"/>
          <a:stretch/>
        </p:blipFill>
        <p:spPr>
          <a:xfrm>
            <a:off x="8676456" y="2420888"/>
            <a:ext cx="3952068" cy="3967567"/>
          </a:xfrm>
          <a:prstGeom prst="rect">
            <a:avLst/>
          </a:prstGeom>
          <a:ln>
            <a:solidFill>
              <a:schemeClr val="accent1"/>
            </a:solidFill>
          </a:ln>
          <a:effectLst>
            <a:reflection stA="0" endPos="65000" dist="508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Measure of overlapping distributions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0" t="1617" r="12818" b="53842"/>
          <a:stretch/>
        </p:blipFill>
        <p:spPr>
          <a:xfrm>
            <a:off x="2326453" y="2789695"/>
            <a:ext cx="5765370" cy="37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D9AA40-7927-0F41-AF21-5C3EF4AD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29444"/>
            <a:ext cx="5981700" cy="529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4231" y="6165304"/>
                <a:ext cx="376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Interaction: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𝐹</m:t>
                    </m:r>
                    <m:r>
                      <a:rPr lang="en-CA" i="1" dirty="0" smtClean="0">
                        <a:latin typeface="Cambria Math"/>
                      </a:rPr>
                      <m:t>(2,129) = .06, </m:t>
                    </m:r>
                    <m:r>
                      <a:rPr lang="en-CA" i="1" dirty="0" smtClean="0">
                        <a:latin typeface="Cambria Math"/>
                      </a:rPr>
                      <m:t>𝑝</m:t>
                    </m:r>
                    <m:r>
                      <a:rPr lang="en-CA" i="1" dirty="0" smtClean="0">
                        <a:latin typeface="Cambria Math"/>
                      </a:rPr>
                      <m:t>=.94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31" y="6165304"/>
                <a:ext cx="376026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61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6388" y="6488668"/>
                <a:ext cx="3824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Main Effect: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CA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/>
                          </a:rPr>
                          <m:t>1</m:t>
                        </m:r>
                        <m:r>
                          <a:rPr lang="en-CA" i="1" dirty="0" smtClean="0">
                            <a:latin typeface="Cambria Math"/>
                          </a:rPr>
                          <m:t>,129</m:t>
                        </m:r>
                      </m:e>
                    </m:d>
                    <m:r>
                      <a:rPr lang="en-CA" i="1" dirty="0" smtClean="0">
                        <a:latin typeface="Cambria Math"/>
                      </a:rPr>
                      <m:t>=</m:t>
                    </m:r>
                    <m:r>
                      <a:rPr lang="en-CA" b="0" i="1" dirty="0" smtClean="0">
                        <a:latin typeface="Cambria Math"/>
                      </a:rPr>
                      <m:t>4</m:t>
                    </m:r>
                    <m:r>
                      <a:rPr lang="en-CA" i="1" dirty="0" smtClean="0">
                        <a:latin typeface="Cambria Math"/>
                      </a:rPr>
                      <m:t>.</m:t>
                    </m:r>
                    <m:r>
                      <a:rPr lang="en-CA" b="0" i="1" dirty="0" smtClean="0">
                        <a:latin typeface="Cambria Math"/>
                      </a:rPr>
                      <m:t>81</m:t>
                    </m:r>
                    <m:r>
                      <a:rPr lang="en-CA" i="1" dirty="0" smtClean="0">
                        <a:latin typeface="Cambria Math"/>
                      </a:rPr>
                      <m:t>, </m:t>
                    </m:r>
                    <m:r>
                      <a:rPr lang="en-CA" i="1" dirty="0" smtClean="0">
                        <a:latin typeface="Cambria Math"/>
                      </a:rPr>
                      <m:t>𝑝</m:t>
                    </m:r>
                    <m:r>
                      <a:rPr lang="en-CA" i="1" dirty="0" smtClean="0">
                        <a:latin typeface="Cambria Math"/>
                      </a:rPr>
                      <m:t>=.03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88" y="6488668"/>
                <a:ext cx="38241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35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2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C3CB6E-1FBF-4848-9155-E7E23D72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8" y="1239077"/>
            <a:ext cx="5981700" cy="529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0102" y="18448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0152" y="6216551"/>
                <a:ext cx="2847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/>
                        </a:rPr>
                        <m:t>𝑡</m:t>
                      </m:r>
                      <m:r>
                        <a:rPr lang="en-CA" i="1" dirty="0" smtClean="0">
                          <a:latin typeface="Cambria Math"/>
                        </a:rPr>
                        <m:t>(110) = −2.31, </m:t>
                      </m:r>
                      <m:r>
                        <a:rPr lang="en-CA" i="1" dirty="0" smtClean="0">
                          <a:latin typeface="Cambria Math"/>
                        </a:rPr>
                        <m:t>𝑝</m:t>
                      </m:r>
                      <m:r>
                        <a:rPr lang="en-CA" i="1" dirty="0" smtClean="0">
                          <a:latin typeface="Cambria Math"/>
                        </a:rPr>
                        <m:t> = .02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216551"/>
                <a:ext cx="284770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24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43"/>
          <a:stretch/>
        </p:blipFill>
        <p:spPr bwMode="auto">
          <a:xfrm>
            <a:off x="6812358" y="0"/>
            <a:ext cx="2331642" cy="35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CA" dirty="0"/>
              <a:t>Item-Environment congruency has no impact on learning</a:t>
            </a:r>
          </a:p>
          <a:p>
            <a:r>
              <a:rPr lang="en-CA" dirty="0"/>
              <a:t>Participants tend to do better in urban environment</a:t>
            </a:r>
          </a:p>
          <a:p>
            <a:endParaRPr lang="en-CA" dirty="0"/>
          </a:p>
          <a:p>
            <a:r>
              <a:rPr lang="en-CA" dirty="0"/>
              <a:t>This could be due to all participants living in urban environments</a:t>
            </a:r>
          </a:p>
          <a:p>
            <a:pPr lvl="1"/>
            <a:r>
              <a:rPr lang="en-CA" dirty="0"/>
              <a:t>Money is required for food and water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782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218</TotalTime>
  <Words>243</Words>
  <Application>Microsoft Office PowerPoint</Application>
  <PresentationFormat>On-screen Show (4:3)</PresentationFormat>
  <Paragraphs>47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</vt:lpstr>
      <vt:lpstr>Method</vt:lpstr>
      <vt:lpstr>Battacharya Coefficient</vt:lpstr>
      <vt:lpstr>Battacharya Coefficient</vt:lpstr>
      <vt:lpstr>Battacharya Coefficient</vt:lpstr>
      <vt:lpstr>Results</vt:lpstr>
      <vt:lpstr>Results</vt:lpstr>
      <vt:lpstr>Conclusion</vt:lpstr>
      <vt:lpstr>Thank you for listening!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ChaTeam</dc:title>
  <dc:creator>Prateek Dhamija</dc:creator>
  <cp:lastModifiedBy>Prateek Dhamija</cp:lastModifiedBy>
  <cp:revision>16</cp:revision>
  <dcterms:created xsi:type="dcterms:W3CDTF">2019-05-04T05:20:11Z</dcterms:created>
  <dcterms:modified xsi:type="dcterms:W3CDTF">2019-05-04T19:13:17Z</dcterms:modified>
</cp:coreProperties>
</file>