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0182" autoAdjust="0"/>
  </p:normalViewPr>
  <p:slideViewPr>
    <p:cSldViewPr snapToGrid="0">
      <p:cViewPr varScale="1">
        <p:scale>
          <a:sx n="100" d="100"/>
          <a:sy n="100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CF0F-87C4-441D-ABB3-35580C25AF5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C4E-7D41-49B9-BEB4-BB8961C1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7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Matched on </a:t>
            </a:r>
            <a:r>
              <a:rPr lang="en-US" dirty="0" err="1"/>
              <a:t>Addr</a:t>
            </a:r>
            <a:r>
              <a:rPr lang="en-US" dirty="0"/>
              <a:t> 1 of the postal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8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columns were cleaned up to filter out entry errors and these also removed outliers that would have skewed the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a bedroom without adding sq footage causes the weight to go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aiai-stl.herokuapp.co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12" Type="http://schemas.openxmlformats.org/officeDocument/2006/relationships/image" Target="../media/image1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7.jpg"/><Relationship Id="rId5" Type="http://schemas.openxmlformats.org/officeDocument/2006/relationships/image" Target="../media/image32.jpg"/><Relationship Id="rId15" Type="http://schemas.openxmlformats.org/officeDocument/2006/relationships/image" Target="../media/image23.jp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33.jpg"/><Relationship Id="rId1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Zipcodes.or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Analysis of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21DFF-65F1-4597-BF23-ECF0D2400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1" y="611904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3" y="2741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Website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75EE0-0C98-4AD8-BE72-ED19C897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6" y="5495544"/>
            <a:ext cx="1270092" cy="127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has the largest middle finger to body ratio of any animal. 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28B3E-9154-4210-B875-CB82B3BE7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688" y="1283233"/>
            <a:ext cx="7406136" cy="4007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54CDE-439B-4DD5-96D5-876B7C7E18C0}"/>
              </a:ext>
            </a:extLst>
          </p:cNvPr>
          <p:cNvSpPr txBox="1"/>
          <p:nvPr/>
        </p:nvSpPr>
        <p:spPr>
          <a:xfrm>
            <a:off x="2743200" y="5495544"/>
            <a:ext cx="607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/>
              </a:rPr>
              <a:t>https://aiai-stl.herokuapp.com/index.html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Reflection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A full-grown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usually about three feet long, with a tail as long as its body.</a:t>
            </a:r>
            <a:endParaRPr lang="en-US" sz="1000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36BE30-1D54-4330-82D2-FD5E4E38F9D6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5684528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More Time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Brought in more areas surrounding St. Louis. ( St. Louis City, St. Charles County, Metro East)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Budget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Would have either scraped or purchased latitude and longitude of all listings for more granular analysis.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Server Space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More machine learning models to attempt to increase accuracy.  </a:t>
            </a:r>
          </a:p>
        </p:txBody>
      </p:sp>
      <p:pic>
        <p:nvPicPr>
          <p:cNvPr id="2052" name="Picture 4" descr="In search of Madagascar's aye-aye | Wanderlust">
            <a:extLst>
              <a:ext uri="{FF2B5EF4-FFF2-40B4-BE49-F238E27FC236}">
                <a16:creationId xmlns:a16="http://schemas.microsoft.com/office/drawing/2014/main" id="{BC01249A-3595-4A40-9AF8-7C5FF1A0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79" y="5871064"/>
            <a:ext cx="1504984" cy="9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2" y="4175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A Special Thanks!!!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come from the lemur family,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baby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 aye 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known as 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“infants”, just like you! </a:t>
            </a:r>
            <a:endParaRPr lang="en-US" sz="1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C562C-12F6-43DB-A563-8DCF67A9E42A}"/>
              </a:ext>
            </a:extLst>
          </p:cNvPr>
          <p:cNvSpPr txBox="1"/>
          <p:nvPr/>
        </p:nvSpPr>
        <p:spPr>
          <a:xfrm>
            <a:off x="838199" y="2747182"/>
            <a:ext cx="10609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 special thanks goes to Stephen Penrose our “STL Real Estate Guy” for his assistance acquiring the dataset for this project.  </a:t>
            </a:r>
          </a:p>
        </p:txBody>
      </p:sp>
      <p:pic>
        <p:nvPicPr>
          <p:cNvPr id="2052" name="Picture 4" descr="Infant Announcement: Rare aye-aye born at the Duke Lemur Center - Duke  Lemur Center">
            <a:extLst>
              <a:ext uri="{FF2B5EF4-FFF2-40B4-BE49-F238E27FC236}">
                <a16:creationId xmlns:a16="http://schemas.microsoft.com/office/drawing/2014/main" id="{92EC0BBE-C97A-4F90-AD49-8F7D9AEB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67" y="5675727"/>
            <a:ext cx="1341898" cy="10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9772A1E-E566-408B-94A7-06A075AE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9" y="3416299"/>
            <a:ext cx="4277416" cy="256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80CB9-BE83-492C-A8EA-AFC285C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95" y="769807"/>
            <a:ext cx="1262116" cy="1684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CED4E-704C-4F3C-81AB-B833A19FE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5" y="1108017"/>
            <a:ext cx="2114550" cy="2162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AC5799-7FB2-4E0C-9105-60376B31B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0" y="829057"/>
            <a:ext cx="28575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765A7E-6133-4128-B4D1-1B733C77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597497"/>
            <a:ext cx="21526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BA4F3-BF16-43C6-9030-12E843731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14" y="226022"/>
            <a:ext cx="1828800" cy="2495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B3C39-2481-4818-AFA2-9F05D6691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7" y="2865692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0CD13-CD46-49F0-B9C9-6EBDC734B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5" y="2372951"/>
            <a:ext cx="1717318" cy="1717318"/>
          </a:xfrm>
          <a:prstGeom prst="rect">
            <a:avLst/>
          </a:prstGeom>
        </p:spPr>
      </p:pic>
      <p:pic>
        <p:nvPicPr>
          <p:cNvPr id="18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648D4C66-692B-4D1D-A852-923E2C05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99" y="4382038"/>
            <a:ext cx="1471322" cy="11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n search of Madagascar's aye-aye | Wanderlust">
            <a:extLst>
              <a:ext uri="{FF2B5EF4-FFF2-40B4-BE49-F238E27FC236}">
                <a16:creationId xmlns:a16="http://schemas.microsoft.com/office/drawing/2014/main" id="{7D5C7F7B-9282-4780-9F61-6796EA1D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19" y="4399192"/>
            <a:ext cx="1994328" cy="11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B4489-8E4C-4050-929D-5264D2059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26" y="3922015"/>
            <a:ext cx="2054736" cy="1802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C2504-F99E-44CE-A0B1-9DFB5E912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45" y="2454797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Clean 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Reflection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E9D00-C229-4EEC-B1AA-7201CFC44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B040F-AD7D-4A95-9918-DF743F3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FC471-1634-42BC-8DBB-981B3507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84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00" dirty="0">
                <a:solidFill>
                  <a:srgbClr val="777777"/>
                </a:solidFill>
              </a:rPr>
              <a:t>Analyzing trends of home values in St. Louis County and to be able to predict the purchase/sale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28" y="5897880"/>
            <a:ext cx="2589908" cy="86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70" y="2582508"/>
            <a:ext cx="5348860" cy="3476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3EFE-BF8C-4EC9-B527-5CC6CB918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2DA94-61A6-4DC1-8DF9-C45E4E954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04BC0-367B-4DC0-923B-4D355C76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F3CA1-E3A4-409A-8145-3AF3A2450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0" y="5531802"/>
            <a:ext cx="1380912" cy="128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F2032-5F50-4EE5-879B-20DCB9324FE4}"/>
              </a:ext>
            </a:extLst>
          </p:cNvPr>
          <p:cNvSpPr txBox="1"/>
          <p:nvPr/>
        </p:nvSpPr>
        <p:spPr>
          <a:xfrm>
            <a:off x="3826523" y="6369764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Lifespan in the wild is unknown but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lived 35 years in captivity.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Programs/Modules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40172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Pandas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Matplotlib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Datetime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0F557-F3E9-4E7C-8843-A754598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4A641-F538-40AA-95EB-30E4BED78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449FC-DACC-4538-B161-CD54B73F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054B-7C99-44AC-A424-48943112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6" y="5468121"/>
            <a:ext cx="1319352" cy="13018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49390B-63C9-4828-90FF-638E13EA9D4E}"/>
              </a:ext>
            </a:extLst>
          </p:cNvPr>
          <p:cNvSpPr txBox="1">
            <a:spLocks/>
          </p:cNvSpPr>
          <p:nvPr/>
        </p:nvSpPr>
        <p:spPr>
          <a:xfrm>
            <a:off x="5236632" y="1477603"/>
            <a:ext cx="4017264" cy="496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rgbClr val="777777"/>
                </a:solidFill>
              </a:rPr>
              <a:t>Selenium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Splinter</a:t>
            </a:r>
          </a:p>
          <a:p>
            <a:r>
              <a:rPr lang="en-US" sz="3500" dirty="0">
                <a:solidFill>
                  <a:srgbClr val="777777"/>
                </a:solidFill>
              </a:rPr>
              <a:t>BeautifulSoup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Requests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Time 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Math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SciKitLearn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NumPy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Pickle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MySQL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55C18-69F7-4502-B2E5-BE11DE54FB1B}"/>
              </a:ext>
            </a:extLst>
          </p:cNvPr>
          <p:cNvSpPr txBox="1"/>
          <p:nvPr/>
        </p:nvSpPr>
        <p:spPr>
          <a:xfrm>
            <a:off x="363026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Scientists believe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only 100 or more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wild.</a:t>
            </a:r>
            <a:endParaRPr lang="en-US" sz="10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469B1-2DF7-4214-991A-97B36A69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62" y="456177"/>
            <a:ext cx="4137525" cy="44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Original dataset had over 115,000 records (nearly exhaustive) </a:t>
            </a:r>
          </a:p>
          <a:p>
            <a:r>
              <a:rPr lang="en-US" dirty="0">
                <a:solidFill>
                  <a:srgbClr val="777777"/>
                </a:solidFill>
              </a:rPr>
              <a:t>Integration of zip code level demographics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Zip code data scraped separately and joined.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77777"/>
                </a:solidFill>
              </a:rPr>
              <a:t>(from </a:t>
            </a:r>
            <a:r>
              <a:rPr lang="en-US" dirty="0">
                <a:solidFill>
                  <a:srgbClr val="777777"/>
                </a:solidFill>
                <a:hlinkClick r:id="rId5" action="ppaction://hlinkfile"/>
              </a:rPr>
              <a:t>Zipcodes.org</a:t>
            </a:r>
            <a:r>
              <a:rPr lang="en-US" dirty="0">
                <a:solidFill>
                  <a:srgbClr val="777777"/>
                </a:solidFill>
              </a:rPr>
              <a:t>) 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 for price, both high and low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Duplicated MLS numbers (120)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Listing outside of St. Louis County</a:t>
            </a: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46F36-B410-4AF8-8999-758CB6FE2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0" y="5890619"/>
            <a:ext cx="1567542" cy="877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29542-F90D-4C58-B30E-F6AB0EC8EF45}"/>
              </a:ext>
            </a:extLst>
          </p:cNvPr>
          <p:cNvSpPr txBox="1"/>
          <p:nvPr/>
        </p:nvSpPr>
        <p:spPr>
          <a:xfrm>
            <a:off x="330641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means "Yes".</a:t>
            </a:r>
            <a:endParaRPr lang="en-US" sz="10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0A7660-EEC0-4A46-87F4-76DC80E16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7" y="2680759"/>
            <a:ext cx="2724770" cy="27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– Clean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973725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Filter Clean Up For Data Analysis and Machine Learning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Removed: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aged &gt; 4000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on lots &gt; 5 acres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with sq ft &gt;20,000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with sq ft &lt;500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Less than 1 full bath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Less than 1 bedroom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More than 12 combined baths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More than 15 bedrooms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Price &lt; $25,000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Price &gt; $750,000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Status other than “Sold”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Removed Condos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Filter Clean Up for Machine Learning Only</a:t>
            </a:r>
          </a:p>
          <a:p>
            <a:r>
              <a:rPr lang="en-US" dirty="0">
                <a:solidFill>
                  <a:srgbClr val="777777"/>
                </a:solidFill>
              </a:rPr>
              <a:t>Sale Price &lt; $50,000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95E36-606D-4D60-B5A8-6C32EF00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4" y="5405529"/>
            <a:ext cx="1338816" cy="136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07F63-91CA-48E2-8C6E-7C39FACDEFBB}"/>
              </a:ext>
            </a:extLst>
          </p:cNvPr>
          <p:cNvSpPr txBox="1"/>
          <p:nvPr/>
        </p:nvSpPr>
        <p:spPr>
          <a:xfrm>
            <a:off x="3154886" y="6447235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aye-aye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lemur native to the island of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Madagascar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the world's biggest nocturnal primate.</a:t>
            </a:r>
            <a:endParaRPr lang="en-US" sz="1000" i="1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48E71215-BEB5-48BE-BFDC-8E72CFC67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DB6FDE-5DBE-4DCD-ADC4-D1465D213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2078014"/>
            <a:ext cx="5976026" cy="27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FE1DD-028C-4778-BF5E-5A83C89F4C51}"/>
              </a:ext>
            </a:extLst>
          </p:cNvPr>
          <p:cNvSpPr txBox="1"/>
          <p:nvPr/>
        </p:nvSpPr>
        <p:spPr>
          <a:xfrm>
            <a:off x="31548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sz="1000" b="0" i="0" dirty="0">
                <a:solidFill>
                  <a:srgbClr val="1D1C1D"/>
                </a:solidFill>
                <a:effectLst/>
                <a:latin typeface="Slack-Lato"/>
              </a:rPr>
              <a:t> teeth never stop growing, like a rodents.</a:t>
            </a:r>
            <a:endParaRPr lang="en-US" sz="1000" i="1" dirty="0"/>
          </a:p>
        </p:txBody>
      </p:sp>
      <p:pic>
        <p:nvPicPr>
          <p:cNvPr id="1026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A3B14005-C711-4739-8366-30039E99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01" y="5687568"/>
            <a:ext cx="1279492" cy="10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3EA18-93AA-4E47-954B-564C78919851}"/>
              </a:ext>
            </a:extLst>
          </p:cNvPr>
          <p:cNvSpPr txBox="1">
            <a:spLocks/>
          </p:cNvSpPr>
          <p:nvPr/>
        </p:nvSpPr>
        <p:spPr>
          <a:xfrm>
            <a:off x="838200" y="1479229"/>
            <a:ext cx="6915912" cy="4208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77777"/>
                </a:solidFill>
              </a:rPr>
              <a:t>Tableau was used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Showcase Data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Understand Dataset</a:t>
            </a:r>
          </a:p>
          <a:p>
            <a:r>
              <a:rPr lang="en-US" dirty="0">
                <a:solidFill>
                  <a:srgbClr val="777777"/>
                </a:solidFill>
              </a:rPr>
              <a:t>The following was reviewed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Reviewed the Median Price by District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Looked at top 10 areas based on price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Mapped areas and concentrations based on median price and household income.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Square Footage vs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Days on Market vs Number of Records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Median Price vs Year Built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Year vs Median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Monthly Sales vs Number of Records</a:t>
            </a: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9E43D-BB38-458A-9BC5-6426706B2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23" y="3685032"/>
            <a:ext cx="4879932" cy="2006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4A02E2-EFA0-40B7-A08E-8BDA39890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24" y="1156318"/>
            <a:ext cx="7126224" cy="16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A4651DE-2A7A-44B7-99AD-BDBA2F50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0F063197-06B8-4B19-8F76-F3D0062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 – Linear Analysis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2F673A-C978-45F1-9BA2-659CE0F3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5C0614-0669-452C-95A1-37DBF004D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C24960F-6894-49D4-BD48-1B307FEA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C0163D-3978-4AE7-8F10-56578638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3EFD5E-6D2F-4443-ADFF-63DE2B6BE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2E7FB0-2BBE-4D5F-94D6-989E0A55B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C1DD60-E22E-4017-BB39-55D3843D5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8" y="5468075"/>
            <a:ext cx="1484326" cy="13019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61A6304-F923-4542-9D88-B055038928FE}"/>
              </a:ext>
            </a:extLst>
          </p:cNvPr>
          <p:cNvSpPr txBox="1"/>
          <p:nvPr/>
        </p:nvSpPr>
        <p:spPr>
          <a:xfrm>
            <a:off x="31548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 the only primates thought to use echolocation to find prey.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tap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 long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finger on tree bark, feeling for the vibrations of insect larvae.</a:t>
            </a:r>
            <a:endParaRPr lang="en-US" sz="1000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A45F4F-4D1D-4F92-8653-EB24A1D41A71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Linear Regression Analysis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Descriptive rather than predictive analysis</a:t>
            </a:r>
          </a:p>
          <a:p>
            <a:pPr marL="914400" lvl="2" indent="0">
              <a:buNone/>
            </a:pPr>
            <a:r>
              <a:rPr lang="en-US" sz="1100" dirty="0">
                <a:solidFill>
                  <a:srgbClr val="777777"/>
                </a:solidFill>
              </a:rPr>
              <a:t>(Fed entire dataset rather than doing a train-test split)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80%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22% within 5% with additional testing</a:t>
            </a:r>
          </a:p>
          <a:p>
            <a:pPr lvl="1"/>
            <a:endParaRPr lang="en-US" sz="1500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777777"/>
                </a:solidFill>
              </a:rPr>
              <a:t> </a:t>
            </a: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B9F22-BE4A-4875-AB53-C3B889A448BF}"/>
              </a:ext>
            </a:extLst>
          </p:cNvPr>
          <p:cNvSpPr txBox="1"/>
          <p:nvPr/>
        </p:nvSpPr>
        <p:spPr>
          <a:xfrm>
            <a:off x="6096000" y="4297533"/>
            <a:ext cx="3275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77777"/>
                </a:solidFill>
              </a:rPr>
              <a:t>Interesting Finds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Bedrooms alone will decrease a homes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Bathrooms will increase a homes value by $20-30K per.</a:t>
            </a:r>
          </a:p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48FDD4-906D-46C4-822A-AAEE23BAD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663" y="1465863"/>
            <a:ext cx="4081178" cy="27598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C3457A-D104-4ABB-B945-C1AB1BADB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2170" y="3423344"/>
            <a:ext cx="2894786" cy="98422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A9A214-78BE-4525-8A84-4E31C0A93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22" y="4425869"/>
            <a:ext cx="1582546" cy="15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11F4C-722D-4ACF-B23D-7245E23C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99" y="5641740"/>
            <a:ext cx="1613296" cy="1097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often viewed as a harbinger of evil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killed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on sight. Others believe, if one points its narrowest finger at someone, they are marked for death.</a:t>
            </a:r>
            <a:endParaRPr lang="en-US" sz="100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6E6C45-B2FC-4F49-B8B5-BE03BFE31BA8}"/>
              </a:ext>
            </a:extLst>
          </p:cNvPr>
          <p:cNvSpPr txBox="1">
            <a:spLocks/>
          </p:cNvSpPr>
          <p:nvPr/>
        </p:nvSpPr>
        <p:spPr>
          <a:xfrm>
            <a:off x="853642" y="1409327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Random Forest Regressor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Did a 60/20/20 Train/tune/test split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Developed custom scoring method for hyperparameter tuning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More performant than KNeighborsRegressor()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89%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24% within 5% of true price</a:t>
            </a:r>
          </a:p>
          <a:p>
            <a:r>
              <a:rPr lang="en-US" sz="2500" dirty="0">
                <a:solidFill>
                  <a:srgbClr val="777777"/>
                </a:solidFill>
              </a:rPr>
              <a:t>Machine Learning Limitations</a:t>
            </a:r>
            <a:endParaRPr lang="en-US" sz="2100" dirty="0">
              <a:solidFill>
                <a:srgbClr val="777777"/>
              </a:solidFill>
            </a:endParaRP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Git Hub had size limitations that required the model to be scaled down.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59BC7F-A747-44FF-AE78-9A66AC2B4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91" y="758386"/>
            <a:ext cx="4227804" cy="253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D68B06-9176-446E-A248-F3FE3716C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081" y="4840377"/>
            <a:ext cx="3993636" cy="741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69C5A9-3E91-4458-B313-4173A236D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081" y="3365239"/>
            <a:ext cx="4825420" cy="13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787</Words>
  <Application>Microsoft Office PowerPoint</Application>
  <PresentationFormat>Widescreen</PresentationFormat>
  <Paragraphs>154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Roboto</vt:lpstr>
      <vt:lpstr>Slack-Lato</vt:lpstr>
      <vt:lpstr>Office Theme</vt:lpstr>
      <vt:lpstr>Analysis of St. Louis County  Home Values</vt:lpstr>
      <vt:lpstr>Project Overview</vt:lpstr>
      <vt:lpstr>Project Goal</vt:lpstr>
      <vt:lpstr>Programs/Modules Used</vt:lpstr>
      <vt:lpstr>Data</vt:lpstr>
      <vt:lpstr>Data – Clean Up</vt:lpstr>
      <vt:lpstr>Data Analysis</vt:lpstr>
      <vt:lpstr>Data Analysis – Linear Analysis</vt:lpstr>
      <vt:lpstr>Machine Learning</vt:lpstr>
      <vt:lpstr>Website Demonstration</vt:lpstr>
      <vt:lpstr>Reflection</vt:lpstr>
      <vt:lpstr>A Special Thanks!!!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53</cp:revision>
  <dcterms:created xsi:type="dcterms:W3CDTF">2021-01-22T00:36:57Z</dcterms:created>
  <dcterms:modified xsi:type="dcterms:W3CDTF">2021-01-28T00:30:29Z</dcterms:modified>
</cp:coreProperties>
</file>