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F191-5ED0-47CF-8157-FD775D6B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CD11-33EB-4D93-83FE-A2F2AEBC1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7BCE-64A2-4B62-9E6F-CD615DD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8190A-6043-4B80-93F3-F9D44401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1D785-E0E7-4CB9-A4ED-825ED91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6FF-407D-45DE-B672-5860D4A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33EC-AD93-4668-9866-55DE217B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C1EE-C8A4-4C51-97B8-A73F70E0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BD12-2613-4972-8EB1-F496B30D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2C9E-F2A2-42B8-B153-1DE68276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701B-D7EE-4D21-BEBF-F40927E1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E309-BB0D-4AB8-9583-F5105349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1DD6-6E21-45E0-B334-3162DBD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684D-8A88-4373-BAAD-E2B60DB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C41-24F2-4976-B3E3-69749A4A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29BB-8432-4B7A-AB5B-043C1E9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64D2-C693-4318-AFA2-429AE5D86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C946-023A-4F1F-A9A7-7DECA85E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DC0BC-EB7C-442D-90FF-03D6CA0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D349-F22A-46B6-9481-6CF299AA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5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D0B-D6D0-49D3-8BA8-50F5426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0FC34-3129-4DA7-9045-7CDF8B45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84E-523C-46C6-BF6A-8BFD1AA9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EC14-4486-465A-A3AC-21CD8BF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B5ED-35C3-474E-ACFB-C85B13BA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F89D-0294-4776-8CE2-CFC22082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3AF5-F302-48DD-96A3-FB65A5C4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D436-6128-4AA4-B0F7-A3D84158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A438-9F0F-49D6-8D51-373BFD2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B8DB-2AA3-4854-942B-2A62026F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B388-259E-4E5E-B275-77E0BD40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897-800D-4E2E-AD04-8AE9474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EDB5-131E-4352-87F1-39558AF1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268B-8AB7-49C3-95A2-F77A871F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B8E7B-545A-4193-A95D-4AE73B84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E95D-0C78-4B88-8B80-5146D999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FBFCA-159B-44A6-AD1D-3D397E7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70F06-67B2-42D2-8181-605106B4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FA01D-A9B3-4E96-8CA3-02B194F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EBFB-576B-4182-9029-698ED49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C148-264D-460A-AB4C-3B9F216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9894F-D569-4DA1-9441-5ACCAF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DC47B-8C16-455B-BDDE-BE9AFD29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29282-5349-465A-B5A3-5FDC7C00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E1BC-C027-46BB-81E1-3540EBD1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1445C-EBAD-4C3E-AD9E-B10C29D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1441-4297-48E4-864C-4320B2FA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C452-2FFE-447D-B433-0324D807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83FF-BA11-4C80-A48C-2454754C7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75060-DDF0-4E80-9D51-9BE23C1C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A5F-D12B-47FF-B93B-030655C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6241-800B-4FBB-9260-6F271478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CF43-9DEA-4F92-9876-E6130D5E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97-764A-4FA8-8953-0F66D0BF5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75DEF-7114-4BA9-B672-05447FD1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F9EF-3830-4CBE-B740-6C7AE21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29C6-FCA2-4B4D-B3EC-1B25D15D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51E5-6752-4BD1-9234-BEBB5F2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75B7-0CB7-4A62-8E09-D45E5E79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1C4D-CB0E-4DD9-9BD6-E6FEC74D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C065A-66F9-45D0-9E22-44C02644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7AB9E-CF3C-4C7C-8B51-C799DF2DBD5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1931-38A1-40FC-B2D0-A6B015F1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091F-31AE-4F20-ADC5-01BC8F5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8A0-0065-4F2B-893E-7B9A41E0C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12" Type="http://schemas.openxmlformats.org/officeDocument/2006/relationships/image" Target="../media/image1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7.jpg"/><Relationship Id="rId5" Type="http://schemas.openxmlformats.org/officeDocument/2006/relationships/image" Target="../media/image31.jpg"/><Relationship Id="rId15" Type="http://schemas.openxmlformats.org/officeDocument/2006/relationships/image" Target="../media/image23.jp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image" Target="../media/image32.jpg"/><Relationship Id="rId1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57B-F588-40B4-8979-827A80D51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Predicting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St. Louis County 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b="1" dirty="0">
                <a:solidFill>
                  <a:srgbClr val="777777"/>
                </a:solidFill>
              </a:rPr>
              <a:t>Home Values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32514-3B2D-4514-8A90-AAAAE29FE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7777"/>
                </a:solidFill>
              </a:rPr>
              <a:t>AI-AI Team:</a:t>
            </a:r>
            <a:br>
              <a:rPr lang="en-US" b="1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John Loucks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Regan Maher</a:t>
            </a:r>
            <a:br>
              <a:rPr lang="en-US" dirty="0">
                <a:solidFill>
                  <a:srgbClr val="777777"/>
                </a:solidFill>
              </a:rPr>
            </a:br>
            <a:r>
              <a:rPr lang="en-US" dirty="0">
                <a:solidFill>
                  <a:srgbClr val="777777"/>
                </a:solidFill>
              </a:rPr>
              <a:t>Eric Penrose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DFAB9F-D01C-46F7-A999-D0A9232B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63" y="5005195"/>
            <a:ext cx="2811102" cy="1827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68353-18FF-43C0-86D5-7550655A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80973" y="2954187"/>
            <a:ext cx="6647562" cy="1026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E9E8EF-44D4-4740-BC96-DE9EF0D6C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" y="5077114"/>
            <a:ext cx="2857143" cy="17142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9E525F-2A94-42D6-AD05-D29EB0DE4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21DFF-65F1-4597-BF23-ECF0D240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91" y="611904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03" y="2741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Website Demonstration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75EE0-0C98-4AD8-BE72-ED19C897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46" y="5495544"/>
            <a:ext cx="1270092" cy="1270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1629CE-18A3-4B13-AA4E-07916937FCA3}"/>
              </a:ext>
            </a:extLst>
          </p:cNvPr>
          <p:cNvSpPr txBox="1"/>
          <p:nvPr/>
        </p:nvSpPr>
        <p:spPr>
          <a:xfrm>
            <a:off x="3221561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 </a:t>
            </a:r>
            <a:r>
              <a:rPr lang="en-US" sz="1000" b="1" i="1" dirty="0" err="1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come from the lemur family,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baby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 aye 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known as 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“infants”, just like you! </a:t>
            </a:r>
            <a:endParaRPr lang="en-US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28B3E-9154-4210-B875-CB82B3BE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688" y="1283233"/>
            <a:ext cx="7406136" cy="4007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4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Reflection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A full-grown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usually about three feet long, with a tail as long as its body.</a:t>
            </a:r>
            <a:endParaRPr lang="en-US" sz="1000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36BE30-1D54-4330-82D2-FD5E4E38F9D6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5684528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More Time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Brought in more areas surrounding St. Louis. ( St. Louis City, St. Charles County, Metro East)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Budget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Would have either scraped or purchased latitude and longitude of all listings for more granular analysis.</a:t>
            </a:r>
          </a:p>
          <a:p>
            <a:r>
              <a:rPr lang="en-US" sz="2400" dirty="0">
                <a:solidFill>
                  <a:srgbClr val="777777"/>
                </a:solidFill>
              </a:rPr>
              <a:t>More Server Space</a:t>
            </a:r>
          </a:p>
          <a:p>
            <a:pPr lvl="1"/>
            <a:r>
              <a:rPr lang="en-US" sz="2000" dirty="0">
                <a:solidFill>
                  <a:srgbClr val="777777"/>
                </a:solidFill>
              </a:rPr>
              <a:t>More machine learning models to attempt to increase accuracy.  </a:t>
            </a:r>
          </a:p>
        </p:txBody>
      </p:sp>
      <p:pic>
        <p:nvPicPr>
          <p:cNvPr id="2052" name="Picture 4" descr="In search of Madagascar's aye-aye | Wanderlust">
            <a:extLst>
              <a:ext uri="{FF2B5EF4-FFF2-40B4-BE49-F238E27FC236}">
                <a16:creationId xmlns:a16="http://schemas.microsoft.com/office/drawing/2014/main" id="{BC01249A-3595-4A40-9AF8-7C5FF1A0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079" y="5871064"/>
            <a:ext cx="1504984" cy="9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9772A1E-E566-408B-94A7-06A075AE2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29" y="3416299"/>
            <a:ext cx="4277416" cy="256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37" y="25688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77777"/>
                </a:solidFill>
              </a:rPr>
              <a:t>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80CB9-BE83-492C-A8EA-AFC285C29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95" y="769807"/>
            <a:ext cx="1262116" cy="1684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0CED4E-704C-4F3C-81AB-B833A19FE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05" y="1108017"/>
            <a:ext cx="2114550" cy="2162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AC5799-7FB2-4E0C-9105-60376B31B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70" y="829057"/>
            <a:ext cx="2857500" cy="160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765A7E-6133-4128-B4D1-1B733C77A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85" y="597497"/>
            <a:ext cx="21526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0BA4F3-BF16-43C6-9030-12E8437312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14" y="226022"/>
            <a:ext cx="1828800" cy="2495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9B3C39-2481-4818-AFA2-9F05D6691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7" y="2865692"/>
            <a:ext cx="2219325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0CD13-CD46-49F0-B9C9-6EBDC734B6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5" y="2372951"/>
            <a:ext cx="1717318" cy="1717318"/>
          </a:xfrm>
          <a:prstGeom prst="rect">
            <a:avLst/>
          </a:prstGeom>
        </p:spPr>
      </p:pic>
      <p:pic>
        <p:nvPicPr>
          <p:cNvPr id="18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648D4C66-692B-4D1D-A852-923E2C05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99" y="4382038"/>
            <a:ext cx="1471322" cy="117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n search of Madagascar's aye-aye | Wanderlust">
            <a:extLst>
              <a:ext uri="{FF2B5EF4-FFF2-40B4-BE49-F238E27FC236}">
                <a16:creationId xmlns:a16="http://schemas.microsoft.com/office/drawing/2014/main" id="{7D5C7F7B-9282-4780-9F61-6796EA1D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19" y="4399192"/>
            <a:ext cx="1994328" cy="11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B4489-8E4C-4050-929D-5264D2059D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6" y="3922015"/>
            <a:ext cx="2054736" cy="1802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0C2504-F99E-44CE-A0B1-9DFB5E912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45" y="2454797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Project Goal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Programs Used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Data Analysis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Machine Learning</a:t>
            </a:r>
          </a:p>
          <a:p>
            <a:r>
              <a:rPr lang="en-US" sz="3500" dirty="0">
                <a:solidFill>
                  <a:srgbClr val="777777"/>
                </a:solidFill>
              </a:rPr>
              <a:t>Website Demonstration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Reflection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Questions</a:t>
            </a: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447FE-70A9-474F-BCF4-18B476611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64" y="1386694"/>
            <a:ext cx="5603136" cy="3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E9D00-C229-4EEC-B1AA-7201CFC44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B040F-AD7D-4A95-9918-DF743F3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BFC471-1634-42BC-8DBB-981B35078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A352-24FE-46B1-A30F-BC90504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0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>
                <a:solidFill>
                  <a:srgbClr val="777777"/>
                </a:solidFill>
              </a:rPr>
              <a:t>To be able to predict the appraisal price of a home by utilizing an html intake form to feed the machine learning to produce the expectant home value.</a:t>
            </a:r>
          </a:p>
          <a:p>
            <a:pPr marL="0" indent="0">
              <a:buNone/>
            </a:pPr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28" y="5897880"/>
            <a:ext cx="2589908" cy="863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55C3E-71B6-439C-B552-709EA2ECE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70" y="2582508"/>
            <a:ext cx="5348860" cy="3476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43EFE-BF8C-4EC9-B527-5CC6CB918E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52DA94-61A6-4DC1-8DF9-C45E4E954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04BC0-367B-4DC0-923B-4D355C767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7F3CA1-E3A4-409A-8145-3AF3A2450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70" y="5531802"/>
            <a:ext cx="1380912" cy="1280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F2032-5F50-4EE5-879B-20DCB9324FE4}"/>
              </a:ext>
            </a:extLst>
          </p:cNvPr>
          <p:cNvSpPr txBox="1"/>
          <p:nvPr/>
        </p:nvSpPr>
        <p:spPr>
          <a:xfrm>
            <a:off x="3826523" y="6369764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Lifespan in the wild is unknown but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have lived 23 years in captivity.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62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Programs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401726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>
                <a:solidFill>
                  <a:srgbClr val="777777"/>
                </a:solidFill>
              </a:rPr>
              <a:t>HTML/CCS/Bootstrap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Tableau</a:t>
            </a:r>
          </a:p>
          <a:p>
            <a:r>
              <a:rPr lang="en-US" sz="3500" dirty="0">
                <a:solidFill>
                  <a:srgbClr val="777777"/>
                </a:solidFill>
              </a:rPr>
              <a:t>JavaScript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Python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Pandas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Matplotlib</a:t>
            </a:r>
          </a:p>
          <a:p>
            <a:r>
              <a:rPr lang="en-US" sz="3500" dirty="0">
                <a:solidFill>
                  <a:srgbClr val="777777"/>
                </a:solidFill>
              </a:rPr>
              <a:t>Datetime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0F557-F3E9-4E7C-8843-A754598B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4A641-F538-40AA-95EB-30E4BED78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449FC-DACC-4538-B161-CD54B73FF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FA054B-7C99-44AC-A424-48943112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96" y="5468121"/>
            <a:ext cx="1319352" cy="13018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49390B-63C9-4828-90FF-638E13EA9D4E}"/>
              </a:ext>
            </a:extLst>
          </p:cNvPr>
          <p:cNvSpPr txBox="1">
            <a:spLocks/>
          </p:cNvSpPr>
          <p:nvPr/>
        </p:nvSpPr>
        <p:spPr>
          <a:xfrm>
            <a:off x="5236632" y="1399053"/>
            <a:ext cx="4017264" cy="496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solidFill>
                  <a:srgbClr val="777777"/>
                </a:solidFill>
              </a:rPr>
              <a:t>Selenium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Splinter</a:t>
            </a:r>
          </a:p>
          <a:p>
            <a:r>
              <a:rPr lang="en-US" sz="3500" dirty="0">
                <a:solidFill>
                  <a:srgbClr val="777777"/>
                </a:solidFill>
              </a:rPr>
              <a:t>BeautifulSoup</a:t>
            </a:r>
          </a:p>
          <a:p>
            <a:r>
              <a:rPr lang="en-US" sz="3500" dirty="0">
                <a:solidFill>
                  <a:srgbClr val="777777"/>
                </a:solidFill>
              </a:rPr>
              <a:t>Requests</a:t>
            </a:r>
          </a:p>
          <a:p>
            <a:r>
              <a:rPr lang="en-US" sz="3500" dirty="0">
                <a:solidFill>
                  <a:srgbClr val="777777"/>
                </a:solidFill>
              </a:rPr>
              <a:t>Time 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Math</a:t>
            </a:r>
          </a:p>
          <a:p>
            <a:r>
              <a:rPr lang="en-US" sz="3500" dirty="0">
                <a:solidFill>
                  <a:srgbClr val="777777"/>
                </a:solidFill>
              </a:rPr>
              <a:t>SciKitLearn</a:t>
            </a:r>
          </a:p>
          <a:p>
            <a:r>
              <a:rPr lang="en-US" sz="3500" dirty="0">
                <a:solidFill>
                  <a:srgbClr val="777777"/>
                </a:solidFill>
              </a:rPr>
              <a:t>NumPy</a:t>
            </a:r>
          </a:p>
          <a:p>
            <a:r>
              <a:rPr lang="en-US" sz="3500" dirty="0">
                <a:solidFill>
                  <a:srgbClr val="777777"/>
                </a:solidFill>
              </a:rPr>
              <a:t>Pickle</a:t>
            </a:r>
          </a:p>
          <a:p>
            <a:r>
              <a:rPr lang="en-US" sz="3500" dirty="0">
                <a:solidFill>
                  <a:srgbClr val="777777"/>
                </a:solidFill>
              </a:rPr>
              <a:t>MySQL</a:t>
            </a: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55C18-69F7-4502-B2E5-BE11DE54FB1B}"/>
              </a:ext>
            </a:extLst>
          </p:cNvPr>
          <p:cNvSpPr txBox="1"/>
          <p:nvPr/>
        </p:nvSpPr>
        <p:spPr>
          <a:xfrm>
            <a:off x="363026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Scientists believe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only 100 or more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wild.</a:t>
            </a:r>
            <a:endParaRPr lang="en-US" sz="10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469B1-2DF7-4214-991A-97B36A69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56" y="456177"/>
            <a:ext cx="4474432" cy="44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MLS Data for St. Louis City and County between 2010 -2020</a:t>
            </a:r>
          </a:p>
          <a:p>
            <a:r>
              <a:rPr lang="en-US" dirty="0">
                <a:solidFill>
                  <a:srgbClr val="777777"/>
                </a:solidFill>
              </a:rPr>
              <a:t>Original dataset had over 100,000 records </a:t>
            </a:r>
          </a:p>
          <a:p>
            <a:r>
              <a:rPr lang="en-US" dirty="0">
                <a:solidFill>
                  <a:srgbClr val="777777"/>
                </a:solidFill>
              </a:rPr>
              <a:t>Integration of zip code level demographics</a:t>
            </a:r>
          </a:p>
          <a:p>
            <a:r>
              <a:rPr lang="en-US" dirty="0">
                <a:solidFill>
                  <a:srgbClr val="777777"/>
                </a:solidFill>
              </a:rPr>
              <a:t>Data Hurdles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Dataset did not contain zip codes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Human error within the dataset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Major outliers for price, both high and low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Duplicated MLS numbers (120)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Listing out side of St. Louis County</a:t>
            </a: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46F36-B410-4AF8-8999-758CB6FE2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800" y="5890619"/>
            <a:ext cx="1567542" cy="877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C29542-F90D-4C58-B30E-F6AB0EC8EF45}"/>
              </a:ext>
            </a:extLst>
          </p:cNvPr>
          <p:cNvSpPr txBox="1"/>
          <p:nvPr/>
        </p:nvSpPr>
        <p:spPr>
          <a:xfrm>
            <a:off x="3306418" y="6447235"/>
            <a:ext cx="562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 means "Yes".</a:t>
            </a:r>
            <a:endParaRPr lang="en-US" sz="10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0A7660-EEC0-4A46-87F4-76DC80E16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28" y="1793043"/>
            <a:ext cx="3377184" cy="33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– Code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95E36-606D-4D60-B5A8-6C32EF009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34" y="5405529"/>
            <a:ext cx="1338816" cy="136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507F63-91CA-48E2-8C6E-7C39FACDEFBB}"/>
              </a:ext>
            </a:extLst>
          </p:cNvPr>
          <p:cNvSpPr txBox="1"/>
          <p:nvPr/>
        </p:nvSpPr>
        <p:spPr>
          <a:xfrm>
            <a:off x="3154886" y="6447235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aye-aye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 a lemur native to the island of </a:t>
            </a:r>
            <a:r>
              <a:rPr lang="en-US" sz="10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Madagascar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the world's biggest nocturnal primate.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0783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9D4C57-2F9A-43AE-8677-9502474D1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4FE1DD-028C-4778-BF5E-5A83C89F4C51}"/>
              </a:ext>
            </a:extLst>
          </p:cNvPr>
          <p:cNvSpPr txBox="1"/>
          <p:nvPr/>
        </p:nvSpPr>
        <p:spPr>
          <a:xfrm>
            <a:off x="3154886" y="6213020"/>
            <a:ext cx="5937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sz="1000" b="0" i="0" dirty="0">
                <a:solidFill>
                  <a:srgbClr val="1D1C1D"/>
                </a:solidFill>
                <a:effectLst/>
                <a:latin typeface="Slack-Lato"/>
              </a:rPr>
              <a:t> teeth never stop growing, like a rodents.</a:t>
            </a:r>
            <a:endParaRPr lang="en-US" sz="1000" i="1" dirty="0"/>
          </a:p>
        </p:txBody>
      </p:sp>
      <p:pic>
        <p:nvPicPr>
          <p:cNvPr id="1026" name="Picture 2" descr="Strange long-fingered aye-aye lemur has a hidden SIXTH digit | Daily Mail  Online">
            <a:extLst>
              <a:ext uri="{FF2B5EF4-FFF2-40B4-BE49-F238E27FC236}">
                <a16:creationId xmlns:a16="http://schemas.microsoft.com/office/drawing/2014/main" id="{A3B14005-C711-4739-8366-30039E99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01" y="5687568"/>
            <a:ext cx="1279492" cy="10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3EA18-93AA-4E47-954B-564C78919851}"/>
              </a:ext>
            </a:extLst>
          </p:cNvPr>
          <p:cNvSpPr txBox="1">
            <a:spLocks/>
          </p:cNvSpPr>
          <p:nvPr/>
        </p:nvSpPr>
        <p:spPr>
          <a:xfrm>
            <a:off x="838200" y="1479229"/>
            <a:ext cx="6915912" cy="4208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77777"/>
                </a:solidFill>
              </a:rPr>
              <a:t>Tableau was used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Showcase Data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Understand Dataset</a:t>
            </a:r>
          </a:p>
          <a:p>
            <a:r>
              <a:rPr lang="en-US" dirty="0">
                <a:solidFill>
                  <a:srgbClr val="777777"/>
                </a:solidFill>
              </a:rPr>
              <a:t>The following was reviewed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Reviewed the Median Price by District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Looked at top 10 areas based on price 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Mapped areas and concentrations based on median price and household income.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Square Footage vs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Days on Market vs Number of Records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Median Price vs Year Built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Sale Year vs Median Price</a:t>
            </a:r>
          </a:p>
          <a:p>
            <a:pPr lvl="1"/>
            <a:r>
              <a:rPr lang="en-US" dirty="0">
                <a:solidFill>
                  <a:srgbClr val="777777"/>
                </a:solidFill>
              </a:rPr>
              <a:t>Monthly Sales vs Number of Records</a:t>
            </a: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9E43D-BB38-458A-9BC5-6426706B2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23" y="3685032"/>
            <a:ext cx="4879932" cy="2006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4A02E2-EFA0-40B7-A08E-8BDA39890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624" y="1156318"/>
            <a:ext cx="7126224" cy="16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A4651DE-2A7A-44B7-99AD-BDBA2F50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0F063197-06B8-4B19-8F76-F3D0062E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Data Analysis – Linear Analysis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2F673A-C978-45F1-9BA2-659CE0F3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5C0614-0669-452C-95A1-37DBF004D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C24960F-6894-49D4-BD48-1B307FEA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7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777777"/>
              </a:solidFill>
            </a:endParaRPr>
          </a:p>
          <a:p>
            <a:pPr lvl="1"/>
            <a:endParaRPr lang="en-US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sz="3500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  <a:p>
            <a:endParaRPr lang="en-US" dirty="0">
              <a:solidFill>
                <a:srgbClr val="777777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C0163D-3978-4AE7-8F10-56578638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3EFD5E-6D2F-4443-ADFF-63DE2B6BE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32E7FB0-2BBE-4D5F-94D6-989E0A55B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BC1DD60-E22E-4017-BB39-55D3843D5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408" y="5468075"/>
            <a:ext cx="1484326" cy="13019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61A6304-F923-4542-9D88-B055038928FE}"/>
              </a:ext>
            </a:extLst>
          </p:cNvPr>
          <p:cNvSpPr txBox="1"/>
          <p:nvPr/>
        </p:nvSpPr>
        <p:spPr>
          <a:xfrm>
            <a:off x="31548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are the only primates thought to use echolocation to find prey.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ayes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tap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 long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finger on tree bark, feeling for the vibrations of insect larvae.</a:t>
            </a:r>
            <a:endParaRPr lang="en-US" sz="1000" i="1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FA45F4F-4D1D-4F92-8653-EB24A1D41A71}"/>
              </a:ext>
            </a:extLst>
          </p:cNvPr>
          <p:cNvSpPr txBox="1">
            <a:spLocks/>
          </p:cNvSpPr>
          <p:nvPr/>
        </p:nvSpPr>
        <p:spPr>
          <a:xfrm>
            <a:off x="871720" y="1452471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Linear Regression Analysis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Descriptive rather than predictive analysis</a:t>
            </a:r>
          </a:p>
          <a:p>
            <a:pPr marL="914400" lvl="2" indent="0">
              <a:buNone/>
            </a:pPr>
            <a:r>
              <a:rPr lang="en-US" sz="1100" dirty="0">
                <a:solidFill>
                  <a:srgbClr val="777777"/>
                </a:solidFill>
              </a:rPr>
              <a:t>(Fed entire dataset rather than doing a train-test split)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80%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22% within 5% with additional testing</a:t>
            </a:r>
          </a:p>
          <a:p>
            <a:pPr lvl="1"/>
            <a:endParaRPr lang="en-US" sz="1500" dirty="0">
              <a:solidFill>
                <a:srgbClr val="777777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777777"/>
                </a:solidFill>
              </a:rPr>
              <a:t> </a:t>
            </a:r>
          </a:p>
          <a:p>
            <a:endParaRPr lang="en-US" dirty="0">
              <a:solidFill>
                <a:srgbClr val="777777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B9F22-BE4A-4875-AB53-C3B889A448BF}"/>
              </a:ext>
            </a:extLst>
          </p:cNvPr>
          <p:cNvSpPr txBox="1"/>
          <p:nvPr/>
        </p:nvSpPr>
        <p:spPr>
          <a:xfrm>
            <a:off x="4335775" y="4501112"/>
            <a:ext cx="3275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77777"/>
                </a:solidFill>
              </a:rPr>
              <a:t>Interesting Finds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Bedrooms alone will decrease a homes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77777"/>
                </a:solidFill>
              </a:rPr>
              <a:t>Bathrooms will increase a homes value by $20-30K per.</a:t>
            </a:r>
          </a:p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48FDD4-906D-46C4-822A-AAEE23BAD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508" y="4381678"/>
            <a:ext cx="2476142" cy="1674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C3457A-D104-4ABB-B945-C1AB1BADB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508" y="3516149"/>
            <a:ext cx="2145146" cy="7293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9DA8DA2-A94B-49F4-9388-096DDC651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9629" y="3597578"/>
            <a:ext cx="3742553" cy="7197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A9A214-78BE-4525-8A84-4E31C0A93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72" y="1319608"/>
            <a:ext cx="3940528" cy="39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D6A53-CCB1-448E-B73A-C24A6B7F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711636" y="3002718"/>
            <a:ext cx="6591625" cy="1026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BD6CC-06EC-41F0-A49E-9914B356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77777"/>
                </a:solidFill>
              </a:rPr>
              <a:t>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56008-26B5-498C-B4BB-EDA072BEC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262770"/>
            <a:ext cx="4137525" cy="4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0AE2E-BC4F-4A32-96E8-B504B231A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15" y="5803809"/>
            <a:ext cx="3154334" cy="1051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554AA0-9657-46C8-BC8A-EF6404AD3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9040"/>
            <a:ext cx="476190" cy="4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14B30-4EB6-4805-9773-1EC500AD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5" y="6119040"/>
            <a:ext cx="476190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8F74E-3885-4DCF-9468-F8A2333E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0" y="6130590"/>
            <a:ext cx="476190" cy="476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711F4C-722D-4ACF-B23D-7245E23C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099" y="5641740"/>
            <a:ext cx="1613296" cy="1097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6B62DC-CA7A-4FE1-BC66-A9198C476579}"/>
              </a:ext>
            </a:extLst>
          </p:cNvPr>
          <p:cNvSpPr txBox="1"/>
          <p:nvPr/>
        </p:nvSpPr>
        <p:spPr>
          <a:xfrm>
            <a:off x="2964386" y="6213020"/>
            <a:ext cx="5937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The 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sz="1000" b="1" i="1" dirty="0">
                <a:solidFill>
                  <a:srgbClr val="202124"/>
                </a:solidFill>
                <a:effectLst/>
                <a:latin typeface="Roboto"/>
              </a:rPr>
              <a:t>aye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is often viewed as a harbinger of evil and </a:t>
            </a:r>
            <a:r>
              <a:rPr lang="en-US" sz="1000" i="1" dirty="0">
                <a:solidFill>
                  <a:srgbClr val="202124"/>
                </a:solidFill>
                <a:effectLst/>
                <a:latin typeface="Roboto"/>
              </a:rPr>
              <a:t>killed</a:t>
            </a:r>
            <a:r>
              <a:rPr lang="en-US" sz="1000" b="0" i="1" dirty="0">
                <a:solidFill>
                  <a:srgbClr val="202124"/>
                </a:solidFill>
                <a:effectLst/>
                <a:latin typeface="Roboto"/>
              </a:rPr>
              <a:t> on sight. Others believe, if one points its narrowest finger at someone, they are marked for death.</a:t>
            </a:r>
            <a:endParaRPr lang="en-US" sz="1000" i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6E6C45-B2FC-4F49-B8B5-BE03BFE31BA8}"/>
              </a:ext>
            </a:extLst>
          </p:cNvPr>
          <p:cNvSpPr txBox="1">
            <a:spLocks/>
          </p:cNvSpPr>
          <p:nvPr/>
        </p:nvSpPr>
        <p:spPr>
          <a:xfrm>
            <a:off x="853642" y="1409327"/>
            <a:ext cx="4221487" cy="487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>
                <a:solidFill>
                  <a:srgbClr val="777777"/>
                </a:solidFill>
              </a:rPr>
              <a:t>Random Forest </a:t>
            </a:r>
            <a:r>
              <a:rPr lang="en-US" sz="2500" dirty="0" err="1">
                <a:solidFill>
                  <a:srgbClr val="777777"/>
                </a:solidFill>
              </a:rPr>
              <a:t>Regressor</a:t>
            </a:r>
            <a:endParaRPr lang="en-US" sz="2500" dirty="0">
              <a:solidFill>
                <a:srgbClr val="777777"/>
              </a:solidFill>
            </a:endParaRP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Did a 60/20/20 Train/tune/test split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Developed custom scoring method for </a:t>
            </a:r>
            <a:r>
              <a:rPr lang="en-US" sz="1500" dirty="0" err="1">
                <a:solidFill>
                  <a:srgbClr val="777777"/>
                </a:solidFill>
              </a:rPr>
              <a:t>hyperparameter</a:t>
            </a:r>
            <a:r>
              <a:rPr lang="en-US" sz="1500" dirty="0">
                <a:solidFill>
                  <a:srgbClr val="777777"/>
                </a:solidFill>
              </a:rPr>
              <a:t> tuning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More performant than </a:t>
            </a:r>
            <a:r>
              <a:rPr lang="en-US" sz="1500" dirty="0" err="1">
                <a:solidFill>
                  <a:srgbClr val="777777"/>
                </a:solidFill>
              </a:rPr>
              <a:t>KNeighborsRegressor</a:t>
            </a:r>
            <a:r>
              <a:rPr lang="en-US" sz="1500" dirty="0">
                <a:solidFill>
                  <a:srgbClr val="777777"/>
                </a:solidFill>
              </a:rPr>
              <a:t>()</a:t>
            </a:r>
          </a:p>
          <a:p>
            <a:r>
              <a:rPr lang="en-US" sz="2500" dirty="0">
                <a:solidFill>
                  <a:srgbClr val="777777"/>
                </a:solidFill>
              </a:rPr>
              <a:t>Test Score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89% test group scored</a:t>
            </a: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24% within 5% of true price</a:t>
            </a:r>
          </a:p>
          <a:p>
            <a:r>
              <a:rPr lang="en-US" sz="2500" dirty="0">
                <a:solidFill>
                  <a:srgbClr val="777777"/>
                </a:solidFill>
              </a:rPr>
              <a:t>Machine Learning Limitations</a:t>
            </a:r>
            <a:endParaRPr lang="en-US" sz="2100" dirty="0">
              <a:solidFill>
                <a:srgbClr val="777777"/>
              </a:solidFill>
            </a:endParaRPr>
          </a:p>
          <a:p>
            <a:pPr lvl="1"/>
            <a:r>
              <a:rPr lang="en-US" sz="1500" dirty="0">
                <a:solidFill>
                  <a:srgbClr val="777777"/>
                </a:solidFill>
              </a:rPr>
              <a:t>Git Hub had size limitations that required the model to be scaled down.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59BC7F-A747-44FF-AE78-9A66AC2B4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91" y="758386"/>
            <a:ext cx="4227804" cy="253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68B06-9176-446E-A248-F3FE3716C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081" y="4792335"/>
            <a:ext cx="4195271" cy="7792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69C5A9-3E91-4458-B313-4173A236D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1" y="3365239"/>
            <a:ext cx="4825420" cy="13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568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Roboto</vt:lpstr>
      <vt:lpstr>Slack-Lato</vt:lpstr>
      <vt:lpstr>Office Theme</vt:lpstr>
      <vt:lpstr>Predicting  St. Louis County  Home Values</vt:lpstr>
      <vt:lpstr>Project Overview</vt:lpstr>
      <vt:lpstr>Project Goal</vt:lpstr>
      <vt:lpstr>Programs Used</vt:lpstr>
      <vt:lpstr>Data</vt:lpstr>
      <vt:lpstr>Data – Code Examples</vt:lpstr>
      <vt:lpstr>Data Analysis</vt:lpstr>
      <vt:lpstr>Data Analysis – Linear Analysis</vt:lpstr>
      <vt:lpstr>Machine Learning</vt:lpstr>
      <vt:lpstr>Website Demonstration</vt:lpstr>
      <vt:lpstr>Reflection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Louis City and County Home Values</dc:title>
  <dc:creator>Regan Maher</dc:creator>
  <cp:lastModifiedBy>Regan Maher</cp:lastModifiedBy>
  <cp:revision>41</cp:revision>
  <dcterms:created xsi:type="dcterms:W3CDTF">2021-01-22T00:36:57Z</dcterms:created>
  <dcterms:modified xsi:type="dcterms:W3CDTF">2021-01-26T01:52:57Z</dcterms:modified>
</cp:coreProperties>
</file>