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577" r:id="rId4"/>
    <p:sldId id="698" r:id="rId6"/>
    <p:sldId id="839" r:id="rId7"/>
    <p:sldId id="769" r:id="rId8"/>
    <p:sldId id="770" r:id="rId9"/>
    <p:sldId id="777" r:id="rId10"/>
    <p:sldId id="840" r:id="rId11"/>
    <p:sldId id="837" r:id="rId12"/>
    <p:sldId id="768" r:id="rId13"/>
    <p:sldId id="872" r:id="rId14"/>
    <p:sldId id="822" r:id="rId15"/>
    <p:sldId id="873" r:id="rId16"/>
    <p:sldId id="771" r:id="rId17"/>
    <p:sldId id="772" r:id="rId18"/>
    <p:sldId id="774" r:id="rId19"/>
    <p:sldId id="776" r:id="rId20"/>
    <p:sldId id="783" r:id="rId21"/>
    <p:sldId id="784" r:id="rId22"/>
    <p:sldId id="785" r:id="rId23"/>
    <p:sldId id="841" r:id="rId24"/>
    <p:sldId id="843" r:id="rId25"/>
    <p:sldId id="874" r:id="rId26"/>
    <p:sldId id="875" r:id="rId27"/>
    <p:sldId id="842" r:id="rId28"/>
  </p:sldIdLst>
  <p:sldSz cx="9144000" cy="6858000" type="screen4x3"/>
  <p:notesSz cx="710374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9D444"/>
    <a:srgbClr val="FB33F1"/>
    <a:srgbClr val="FC6CF5"/>
    <a:srgbClr val="B2E385"/>
    <a:srgbClr val="FF3300"/>
    <a:srgbClr val="5F9F25"/>
    <a:srgbClr val="89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9307" autoAdjust="0"/>
  </p:normalViewPr>
  <p:slideViewPr>
    <p:cSldViewPr>
      <p:cViewPr varScale="1">
        <p:scale>
          <a:sx n="101" d="100"/>
          <a:sy n="101" d="100"/>
        </p:scale>
        <p:origin x="12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专业基础课</a:t>
            </a:r>
            <a:endParaRPr lang="en-US" altLang="zh-CN" dirty="0"/>
          </a:p>
          <a:p>
            <a:r>
              <a:rPr lang="zh-CN" altLang="en-US" dirty="0"/>
              <a:t>数据管理的入门课</a:t>
            </a:r>
            <a:endParaRPr lang="zh-CN" altLang="en-US" dirty="0"/>
          </a:p>
        </p:txBody>
      </p:sp>
      <p:sp>
        <p:nvSpPr>
          <p:cNvPr id="2253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805180" indent="-3098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00"/>
              <a:t>1</a:t>
            </a:r>
            <a:endParaRPr lang="zh-CN" altLang="zh-CN" sz="1300"/>
          </a:p>
        </p:txBody>
      </p:sp>
      <p:sp>
        <p:nvSpPr>
          <p:cNvPr id="10244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805180" indent="-30988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2382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7335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229485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7247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32200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7153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42106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88D0AB1-430E-4171-9944-D72A7EBE0911}" type="slidenum">
              <a:rPr altLang="zh-CN" dirty="0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81AA-3C09-4C51-A8FB-F6CC0CDC4D8B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96BB-6BE4-4681-B1F9-3EEE7B0F9EDA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376D-46DF-4437-9174-E46A22134743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2556F-2587-4925-8D6D-5AB6F99E21D2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07A8-089E-4A15-9594-51BFD03E806F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4B94B-6E28-434F-9E4C-260086081422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E301-843C-4BEC-8243-28380AFC052C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3A56-7549-4B4A-A90E-CC5B29018169}" type="datetime1">
              <a:rPr lang="en-US" altLang="zh-CN" smtClean="0"/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F5901-9113-4430-A5FB-9D8A1155278F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8DE6-F49F-480A-9F1B-925F7150FEAA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75FD-BC63-4721-98B9-58879C866AA3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4EB6-C508-4118-9F7E-51C551E53E2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503050405090304" pitchFamily="18" charset="0"/>
                <a:cs typeface="+mn-cs"/>
              </a:defRPr>
            </a:lvl1pPr>
          </a:lstStyle>
          <a:p>
            <a:pPr>
              <a:defRPr/>
            </a:pPr>
            <a:fld id="{BA8C82D8-26A2-4F07-9EFB-AD085EB7EC73}" type="datetime1">
              <a:rPr lang="en-US" altLang="zh-CN" smtClean="0"/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en-US" altLang="zh-CN"/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50305040509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BCBA-D2D8-4043-B1A6-F079FDBFA245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510B-3984-4A3F-A43D-1D61541DAD22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EB13C-3A75-4A5A-A119-A1CE0A32985A}" type="datetime1">
              <a:rPr lang="en-US" altLang="zh-CN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1745B-946E-4C55-A3AE-47244AA875F7}" type="datetime1">
              <a:rPr lang="en-US" altLang="zh-CN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40EB9-ADF5-4B7B-B8A3-CB22EF983E86}" type="datetime1">
              <a:rPr lang="en-US" altLang="zh-CN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F01F0-38E2-4221-8DBC-4CFB1CBA26AC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3825-5647-4532-A554-B1ACED89E3D3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17E9A9-D54F-4541-8C17-CD10DB7F036F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142EE262-5FB5-430D-824D-4787C2987FD3}" type="datetime1">
              <a:rPr lang="en-US" altLang="zh-CN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hyperlink" Target="mailto:ustc_db_2024@163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485086" y="2001341"/>
            <a:ext cx="8173827" cy="4104456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数据库系统及应用</a:t>
            </a:r>
            <a: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数据库系统设计与开发</a:t>
            </a: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陈欢欢，周熙人</a:t>
            </a:r>
            <a:b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endParaRPr lang="en-US" altLang="zh-CN" sz="4400" b="0" noProof="1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4613" y="4699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060848"/>
            <a:ext cx="5357068" cy="4720059"/>
            <a:chOff x="1979295" y="2056130"/>
            <a:chExt cx="4637405" cy="4436745"/>
          </a:xfrm>
        </p:grpSpPr>
        <p:pic>
          <p:nvPicPr>
            <p:cNvPr id="8" name="图片 10" descr="捕获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79295" y="2056130"/>
              <a:ext cx="4637405" cy="44367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4" name="图片 1073743093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0" y="2895600"/>
              <a:ext cx="404495" cy="2933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5035" y="289528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395" y="3847148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12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15" y="433292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745" y="402939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9" name="图片 1073743098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388" y="356108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" name="图片 14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4733" y="3632835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15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6998" y="454914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23850" y="1515526"/>
            <a:ext cx="8892540" cy="22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 descr="其它之人性化的选择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38" y="3190427"/>
            <a:ext cx="3339432" cy="2682260"/>
          </a:xfrm>
          <a:prstGeom prst="rect">
            <a:avLst/>
          </a:prstGeom>
        </p:spPr>
      </p:pic>
      <p:pic>
        <p:nvPicPr>
          <p:cNvPr id="9" name="图片 8" descr="客户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70" y="1984047"/>
            <a:ext cx="5276555" cy="2547510"/>
          </a:xfrm>
          <a:prstGeom prst="rect">
            <a:avLst/>
          </a:prstGeom>
        </p:spPr>
      </p:pic>
      <p:pic>
        <p:nvPicPr>
          <p:cNvPr id="8" name="图片 7" descr="贷款管理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58295" y="4265948"/>
            <a:ext cx="5249330" cy="2531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125730" y="155680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427" y="2154259"/>
            <a:ext cx="6935146" cy="4556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7912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开发语言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python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C/S ：python + pyQt/Tkinter（python 下的图形界面开发库）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B/S：python + Flask/Django（web 框架）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C/S: java + Swing （java 图形界面库）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java + jsp （java 服务器动态页面语言）+ tomcat（severlet 容器，提供 jsp 服务）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Node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express框架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2052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开发流程 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83845" y="1628800"/>
            <a:ext cx="8576310" cy="53733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前端：根据软件的功能需求设计界面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每种图形界面开发库中，都会提供一系列的图形组件，例如菜单，按钮，文本框，画布等组件，在一个主窗口中添加需要的组件，便构成了一个初步的图形界面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后端：根据软件的功能需求提供数据接口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从数据库或其他数据源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写入、读取和处理数据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前后端对接：设计针对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每个交互事件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的响应函数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形界面针对每个组件还有鼠标悬浮，点击，选中等事件响应机制。当我们执行这些触发动作时，就会触发一个由我们设计的响应函数来执行。因此我们可以实现用户动作到后端控制代码的映射，完成前后端的交流。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设计主窗口启动代码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一旦我们启动主窗口，便会打开一个客户端图形界面，该图形界面便会用绑定好的响应函数来响应的动作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47155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demo</a:t>
            </a:r>
            <a:endParaRPr lang="en-US" altLang="zh-CN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学生登录则可查看学生的课程成绩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。（在数据库中需创建student，course,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sc表，附相关的sql语句，可通过workbench直接导入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用户登录</a:t>
            </a:r>
            <a:r>
              <a:rPr 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登录成功后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密码输入错误后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3928" y="3073400"/>
            <a:ext cx="2559050" cy="108902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rcRect t="24026"/>
          <a:stretch>
            <a:fillRect/>
          </a:stretch>
        </p:blipFill>
        <p:spPr>
          <a:xfrm>
            <a:off x="3275856" y="4226560"/>
            <a:ext cx="4643120" cy="1024890"/>
          </a:xfrm>
          <a:prstGeom prst="rect">
            <a:avLst/>
          </a:prstGeom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4"/>
          <a:srcRect l="8447" t="21692" r="8066" b="16961"/>
          <a:stretch>
            <a:fillRect/>
          </a:stretch>
        </p:blipFill>
        <p:spPr>
          <a:xfrm>
            <a:off x="3707904" y="5315585"/>
            <a:ext cx="333248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目标：完成一个真正的数据库应用开发，要求具有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需求/功能分析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架构和语言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界面（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）设计（不要求美工，但功能需完整）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后端逻辑实现（数据库设计）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软件测试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撰写报告：(说明)文档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选题：要求从提供的课题信息中选择一个课题，鼓励对课题进行扩充；也可自选课题，但需提前报备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需求分析：明确课题的各种需求，包括：数据需求、功能需求及其他需求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数据库设计：根据需求分析设计相应的数据库；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系统实现：选定相应的系统架构、开发语言，实现一个完整的数据库应用系统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4"/>
            <a:ext cx="8785036" cy="5184601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学籍管理系统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涉及：学生基本信息、专业变更、奖惩情况、课程管理、课程成绩等相关实体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毕业设计管理系统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涉及：课题信息、学生选题信息、中期检查、答辩情况、成绩（学号、指导教师成绩、评阅教师成绩、答辩小组成绩、最终成绩等）相关实体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银行管理系统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涉及：银行信息、客户信息、账户信息、贷款信息、银行部门信息、员工信息相关实体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85036" cy="4953000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 图书馆信息管理系统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涉及：图书信息、图书管理员信息、学生信息、学生借阅信息、学生预定信息、学生借阅违期信息等实体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 学生公寓管理系统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涉及：公寓信息、公寓管理员信息、学生信息、房间信息、房间维修申报、维修状态、访客登记信息等实体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课程设计的目标：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综合能力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项目开发与管理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寻找问题，分析问题，概念设计，模式设计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掌握编程开发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前段开发，后台开发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课程设计考核要求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每人独立完成一个课程设计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数据库平台：MySQL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开发语言：不限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软件架构：B/S、C/S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验收方式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77805" y="1541462"/>
            <a:ext cx="8498651" cy="5316537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线下展示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时间不少于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分钟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报告提交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学号，姓名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需求分析合理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概要设计：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数据库设计合理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数据库模式满足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3NF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，如需模式降级，需分析原因</a:t>
            </a:r>
            <a:endParaRPr lang="zh-CN" altLang="en-US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系统功能能够覆盖需求分析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用户界面的友好性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课程设计报告详细且规范，无明显错误</a:t>
            </a:r>
            <a:endParaRPr lang="zh-CN" altLang="en-US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必备条件：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系统中加入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图片、视频、文件（至少有一项）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管理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针对特定需求设计的合理的存储过程、函数、事务、触发器，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四项均有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：确认需求分析，概要设计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提交需求分析说明和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邮件地址：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  <a:hlinkClick r:id="rId1"/>
              </a:rPr>
              <a:t>ustc_db_2024@163.com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邮件主题：数据库需求分析提交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附件：主题名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.pdf / 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.zip / 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6" y="4581128"/>
            <a:ext cx="5333333" cy="1866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期末考试前：完成演示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（实验课）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课时间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扣分点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功能不完善：不支持基本的增删改查操作，必备条件缺失等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抄袭嫌疑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待补充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天内：提交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设计报告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报告内容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前期设计：需求分析、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图、模式设计等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实现说明：框架结构、核心代码解析、仓库地址等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结果展示：项目运行截图展示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通过邮件提交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邮件主题：数据库报告提交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其他要求同“需求分析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图”的提交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备注：鼓励大家早做早交！尽量不赶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DDL!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763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如何做课程设计？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如何开发数据库系统？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项目开发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软件工程：软件生命周期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问题定义；需求分析；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可行性分析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；概要设计；详细设计；编码和单元测试；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综合测试；软件维护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服务器，客户端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前端，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后台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设计框架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68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 架构即 Client/Server 架构，其中 Client 是一个运行在用户设备上的软件，它负责接受用户的请求，显示处理结果，必要的时候还能完成一些简单的计算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Client 和 Server 通常在传输层工作，使用 TCP 和 UDP 协议进行通信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C/S架构的软件需要下载客户端，安装后就可以使用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 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架构的常见例子：QQ，微信的手机端和电脑端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520" y="1660525"/>
            <a:ext cx="8568952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/S架构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架构即 Browser/Server 架构，Browser（浏览器）取代了Client，负责图像界面的功能，此处的 Server它同样使运行在服务器主机的一整套服务，但是其与 Browser 交互的对象不再是数据包，而是http请求和html 网页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Browser 和 Server 在应用层工作，使用 http 协议进行通信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架构的常见例子：QQ 网页版，CODIA，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LUNA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251520" y="1586010"/>
            <a:ext cx="8641020" cy="27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几个课程设计的例子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b="1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806611"/>
            <a:ext cx="3794283" cy="276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922" y="2420887"/>
            <a:ext cx="2647791" cy="427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3787074"/>
            <a:ext cx="4877203" cy="28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概要设计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E-R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-2147482600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7824" y="2420888"/>
            <a:ext cx="5832564" cy="435095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223404" y="1574110"/>
            <a:ext cx="8892540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2"/>
          <p:cNvPicPr>
            <a:picLocks noGrp="1" noChangeAspect="1"/>
          </p:cNvPicPr>
          <p:nvPr>
            <p:ph idx="1"/>
          </p:nvPr>
        </p:nvPicPr>
        <p:blipFill>
          <a:blip r:embed="rId1"/>
          <a:srcRect b="8678"/>
          <a:stretch>
            <a:fillRect/>
          </a:stretch>
        </p:blipFill>
        <p:spPr>
          <a:xfrm>
            <a:off x="628078" y="2070013"/>
            <a:ext cx="4850202" cy="2365033"/>
          </a:xfrm>
          <a:prstGeom prst="rect">
            <a:avLst/>
          </a:prstGeom>
          <a:ln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05" y="4484719"/>
            <a:ext cx="5233369" cy="2373281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39" y="3269044"/>
            <a:ext cx="4731912" cy="215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396,&quot;width&quot;:8574}"/>
</p:tagLst>
</file>

<file path=ppt/tags/tag2.xml><?xml version="1.0" encoding="utf-8"?>
<p:tagLst xmlns:p="http://schemas.openxmlformats.org/presentationml/2006/main">
  <p:tag name="KSO_WM_UNIT_PLACING_PICTURE_USER_VIEWPORT" val="{&quot;height&quot;:6943,&quot;width&quot;:14400}"/>
</p:tagLst>
</file>

<file path=ppt/tags/tag3.xml><?xml version="1.0" encoding="utf-8"?>
<p:tagLst xmlns:p="http://schemas.openxmlformats.org/presentationml/2006/main">
  <p:tag name="KSO_WM_UNIT_PLACING_PICTURE_USER_VIEWPORT" val="{&quot;height&quot;:2216,&quot;width&quot;:5207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utgers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文字</Application>
  <PresentationFormat>全屏显示(4:3)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汉仪书宋二KW</vt:lpstr>
      <vt:lpstr>Calibri Light</vt:lpstr>
      <vt:lpstr>Helvetica Neue</vt:lpstr>
      <vt:lpstr>Tw Cen MT</vt:lpstr>
      <vt:lpstr>苹方-简</vt:lpstr>
      <vt:lpstr>Palatino Linotype</vt:lpstr>
      <vt:lpstr>楷体</vt:lpstr>
      <vt:lpstr>汉仪楷体KW</vt:lpstr>
      <vt:lpstr>Wingdings</vt:lpstr>
      <vt:lpstr>微软雅黑</vt:lpstr>
      <vt:lpstr>汉仪旗黑</vt:lpstr>
      <vt:lpstr>宋体</vt:lpstr>
      <vt:lpstr>Arial Unicode MS</vt:lpstr>
      <vt:lpstr>Calibri</vt:lpstr>
      <vt:lpstr>自定义设计方案</vt:lpstr>
      <vt:lpstr>4_Rutgers</vt:lpstr>
      <vt:lpstr>数据库系统及应用   课程设计—数据库系统设计与开发   陈欢欢，周熙人 2024年4月</vt:lpstr>
      <vt:lpstr>课程设计—数据库系统</vt:lpstr>
      <vt:lpstr>数据库系统</vt:lpstr>
      <vt:lpstr>数据库系统—架构</vt:lpstr>
      <vt:lpstr>数据库系统—架构</vt:lpstr>
      <vt:lpstr>数据库系统-展示</vt:lpstr>
      <vt:lpstr>数据库系统-展示</vt:lpstr>
      <vt:lpstr>数据库系统-展示</vt:lpstr>
      <vt:lpstr>数据库系统-展示</vt:lpstr>
      <vt:lpstr>数据库系统-展示</vt:lpstr>
      <vt:lpstr>数据库系统—展示</vt:lpstr>
      <vt:lpstr>数据库系统-展示</vt:lpstr>
      <vt:lpstr>数据库系统—开发语言</vt:lpstr>
      <vt:lpstr>数据库系统—开发流程 </vt:lpstr>
      <vt:lpstr>数据库系统—简单demo</vt:lpstr>
      <vt:lpstr>课程设计要求</vt:lpstr>
      <vt:lpstr>课程设计要求</vt:lpstr>
      <vt:lpstr>课题信息</vt:lpstr>
      <vt:lpstr>课题信息</vt:lpstr>
      <vt:lpstr>课程设计要求</vt:lpstr>
      <vt:lpstr>验收方式</vt:lpstr>
      <vt:lpstr>关键时间节点</vt:lpstr>
      <vt:lpstr>关键时间节点</vt:lpstr>
      <vt:lpstr>关键时间节点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Psycho</cp:lastModifiedBy>
  <cp:revision>502</cp:revision>
  <cp:lastPrinted>2024-05-23T17:10:51Z</cp:lastPrinted>
  <dcterms:created xsi:type="dcterms:W3CDTF">2024-05-23T17:10:51Z</dcterms:created>
  <dcterms:modified xsi:type="dcterms:W3CDTF">2024-05-23T17:10:51Z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CF577F59E0E4445DBEEBD0413A2DBACF</vt:lpwstr>
  </property>
  <property fmtid="{D5CDD505-2E9C-101B-9397-08002B2CF9AE}" pid="3" name="KSOProductBuildVer">
    <vt:lpwstr>2052-6.7.1.8828</vt:lpwstr>
  </property>
</Properties>
</file>