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1" r:id="rId8"/>
    <p:sldId id="262" r:id="rId9"/>
    <p:sldId id="263" r:id="rId10"/>
    <p:sldId id="270" r:id="rId11"/>
    <p:sldId id="272" r:id="rId12"/>
    <p:sldId id="273" r:id="rId13"/>
    <p:sldId id="265" r:id="rId14"/>
    <p:sldId id="266" r:id="rId15"/>
    <p:sldId id="267" r:id="rId16"/>
    <p:sldId id="268"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20938"/>
            <a:ext cx="8825658" cy="2677648"/>
          </a:xfrm>
        </p:spPr>
        <p:txBody>
          <a:bodyPr/>
          <a:lstStyle/>
          <a:p>
            <a:r>
              <a:rPr lang="en-US" dirty="0" smtClean="0"/>
              <a:t>PRIVACY </a:t>
            </a:r>
            <a:r>
              <a:rPr lang="en-US" dirty="0" smtClean="0"/>
              <a:t>PRESERVING </a:t>
            </a:r>
            <a:r>
              <a:rPr lang="en-US" dirty="0" smtClean="0"/>
              <a:t>DATA MINING</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solidFill>
                  <a:schemeClr val="bg1"/>
                </a:solidFill>
              </a:rPr>
              <a:t>SaGAR BAVER		 BE/10413/2012						UNDER THE GUIDANCE OF: </a:t>
            </a:r>
          </a:p>
          <a:p>
            <a:r>
              <a:rPr lang="en-US" dirty="0" smtClean="0">
                <a:solidFill>
                  <a:schemeClr val="bg1"/>
                </a:solidFill>
              </a:rPr>
              <a:t>UjJWAL SACHDEVA	 BE/10305/2012						Dr. SHASHANK PUSHKAR</a:t>
            </a:r>
          </a:p>
          <a:p>
            <a:r>
              <a:rPr lang="en-US" dirty="0" smtClean="0">
                <a:solidFill>
                  <a:schemeClr val="bg1"/>
                </a:solidFill>
              </a:rPr>
              <a:t>SURAJ KAMAL GUPTA	 BE/10306/2012</a:t>
            </a:r>
          </a:p>
          <a:p>
            <a:endParaRPr lang="en-US" dirty="0"/>
          </a:p>
        </p:txBody>
      </p:sp>
    </p:spTree>
    <p:extLst>
      <p:ext uri="{BB962C8B-B14F-4D97-AF65-F5344CB8AC3E}">
        <p14:creationId xmlns:p14="http://schemas.microsoft.com/office/powerpoint/2010/main" val="167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TABLE</a:t>
            </a:r>
            <a:endParaRPr lang="en-US" dirty="0"/>
          </a:p>
        </p:txBody>
      </p:sp>
      <p:pic>
        <p:nvPicPr>
          <p:cNvPr id="6" name="Picture 5"/>
          <p:cNvPicPr>
            <a:picLocks noChangeAspect="1"/>
          </p:cNvPicPr>
          <p:nvPr/>
        </p:nvPicPr>
        <p:blipFill>
          <a:blip r:embed="rId2"/>
          <a:stretch>
            <a:fillRect/>
          </a:stretch>
        </p:blipFill>
        <p:spPr>
          <a:xfrm>
            <a:off x="442041" y="2435918"/>
            <a:ext cx="11410950" cy="3686175"/>
          </a:xfrm>
          <a:prstGeom prst="rect">
            <a:avLst/>
          </a:prstGeom>
        </p:spPr>
      </p:pic>
    </p:spTree>
    <p:extLst>
      <p:ext uri="{BB962C8B-B14F-4D97-AF65-F5344CB8AC3E}">
        <p14:creationId xmlns:p14="http://schemas.microsoft.com/office/powerpoint/2010/main" val="61669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SNIPPET</a:t>
            </a:r>
            <a:endParaRPr lang="en-US" dirty="0"/>
          </a:p>
        </p:txBody>
      </p:sp>
      <p:pic>
        <p:nvPicPr>
          <p:cNvPr id="4" name="Picture 3"/>
          <p:cNvPicPr>
            <a:picLocks noChangeAspect="1"/>
          </p:cNvPicPr>
          <p:nvPr/>
        </p:nvPicPr>
        <p:blipFill>
          <a:blip r:embed="rId2"/>
          <a:stretch>
            <a:fillRect/>
          </a:stretch>
        </p:blipFill>
        <p:spPr>
          <a:xfrm>
            <a:off x="828138" y="2515271"/>
            <a:ext cx="10458450" cy="5124450"/>
          </a:xfrm>
          <a:prstGeom prst="rect">
            <a:avLst/>
          </a:prstGeom>
        </p:spPr>
      </p:pic>
    </p:spTree>
    <p:extLst>
      <p:ext uri="{BB962C8B-B14F-4D97-AF65-F5344CB8AC3E}">
        <p14:creationId xmlns:p14="http://schemas.microsoft.com/office/powerpoint/2010/main" val="290341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SET PARTITIONING </a:t>
            </a:r>
            <a:r>
              <a:rPr lang="en-US" dirty="0" smtClean="0"/>
              <a:t>AND SELECTION</a:t>
            </a:r>
            <a:endParaRPr lang="en-US" dirty="0"/>
          </a:p>
        </p:txBody>
      </p:sp>
      <p:sp>
        <p:nvSpPr>
          <p:cNvPr id="3" name="Content Placeholder 2"/>
          <p:cNvSpPr>
            <a:spLocks noGrp="1"/>
          </p:cNvSpPr>
          <p:nvPr>
            <p:ph idx="1"/>
          </p:nvPr>
        </p:nvSpPr>
        <p:spPr/>
        <p:txBody>
          <a:bodyPr/>
          <a:lstStyle/>
          <a:p>
            <a:r>
              <a:rPr lang="en-US" dirty="0"/>
              <a:t>In feature set partitioning, the goal is to decompose the original set of features into several subsets in order to create a classification model for each subset</a:t>
            </a:r>
            <a:r>
              <a:rPr lang="en-US" dirty="0" smtClean="0"/>
              <a:t>.</a:t>
            </a:r>
          </a:p>
          <a:p>
            <a:r>
              <a:rPr lang="en-US" dirty="0" smtClean="0"/>
              <a:t>It generalizes </a:t>
            </a:r>
            <a:r>
              <a:rPr lang="en-US" dirty="0"/>
              <a:t>the task of feature selection which is extensively used in data mining. </a:t>
            </a:r>
            <a:endParaRPr lang="en-US" dirty="0" smtClean="0"/>
          </a:p>
          <a:p>
            <a:r>
              <a:rPr lang="en-US" dirty="0"/>
              <a:t>Feature selection provides a representative set of features from which a classifier is constructed. </a:t>
            </a:r>
            <a:endParaRPr lang="en-US" dirty="0" smtClean="0"/>
          </a:p>
          <a:p>
            <a:r>
              <a:rPr lang="en-US" dirty="0"/>
              <a:t>In this report we implement feature set selection using first a genetic algorithm based approach followed by the popular cuckoo search.</a:t>
            </a:r>
          </a:p>
          <a:p>
            <a:endParaRPr lang="en-US" dirty="0"/>
          </a:p>
        </p:txBody>
      </p:sp>
    </p:spTree>
    <p:extLst>
      <p:ext uri="{BB962C8B-B14F-4D97-AF65-F5344CB8AC3E}">
        <p14:creationId xmlns:p14="http://schemas.microsoft.com/office/powerpoint/2010/main" val="211418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 Terminologies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3792547"/>
              </p:ext>
            </p:extLst>
          </p:nvPr>
        </p:nvGraphicFramePr>
        <p:xfrm>
          <a:off x="1155700" y="2603500"/>
          <a:ext cx="8824914" cy="3383280"/>
        </p:xfrm>
        <a:graphic>
          <a:graphicData uri="http://schemas.openxmlformats.org/drawingml/2006/table">
            <a:tbl>
              <a:tblPr firstRow="1" bandRow="1">
                <a:tableStyleId>{5C22544A-7EE6-4342-B048-85BDC9FD1C3A}</a:tableStyleId>
              </a:tblPr>
              <a:tblGrid>
                <a:gridCol w="4412457"/>
                <a:gridCol w="4412457"/>
              </a:tblGrid>
              <a:tr h="370840">
                <a:tc>
                  <a:txBody>
                    <a:bodyPr/>
                    <a:lstStyle/>
                    <a:p>
                      <a:pPr algn="l"/>
                      <a:r>
                        <a:rPr lang="en-US" sz="1600" kern="1200" dirty="0" smtClean="0"/>
                        <a:t>Individual </a:t>
                      </a:r>
                      <a:endParaRPr lang="en-US" dirty="0"/>
                    </a:p>
                  </a:txBody>
                  <a:tcPr/>
                </a:tc>
                <a:tc>
                  <a:txBody>
                    <a:bodyPr/>
                    <a:lstStyle/>
                    <a:p>
                      <a:pPr algn="l"/>
                      <a:r>
                        <a:rPr lang="en-US" sz="1600" b="0" i="0" kern="1200" dirty="0" smtClean="0">
                          <a:solidFill>
                            <a:schemeClr val="dk1"/>
                          </a:solidFill>
                          <a:latin typeface="+mn-lt"/>
                          <a:ea typeface="+mn-ea"/>
                          <a:cs typeface="+mn-cs"/>
                        </a:rPr>
                        <a:t>Any possible solution</a:t>
                      </a:r>
                      <a:endParaRPr lang="en-US" dirty="0"/>
                    </a:p>
                  </a:txBody>
                  <a:tcPr/>
                </a:tc>
              </a:tr>
              <a:tr h="370840">
                <a:tc>
                  <a:txBody>
                    <a:bodyPr/>
                    <a:lstStyle/>
                    <a:p>
                      <a:pPr algn="l"/>
                      <a:r>
                        <a:rPr lang="en-US" sz="1600" kern="1200" dirty="0" smtClean="0"/>
                        <a:t> </a:t>
                      </a:r>
                      <a:r>
                        <a:rPr lang="en-US" sz="1600" b="1" kern="1200" dirty="0" smtClean="0"/>
                        <a:t>Population</a:t>
                      </a:r>
                      <a:endParaRPr lang="en-US" b="1" dirty="0"/>
                    </a:p>
                  </a:txBody>
                  <a:tcPr/>
                </a:tc>
                <a:tc>
                  <a:txBody>
                    <a:bodyPr/>
                    <a:lstStyle/>
                    <a:p>
                      <a:pPr algn="l"/>
                      <a:r>
                        <a:rPr lang="en-US" sz="1600" b="0" i="0" kern="1200" dirty="0" smtClean="0">
                          <a:solidFill>
                            <a:schemeClr val="dk1"/>
                          </a:solidFill>
                          <a:latin typeface="+mn-lt"/>
                          <a:ea typeface="+mn-ea"/>
                          <a:cs typeface="+mn-cs"/>
                        </a:rPr>
                        <a:t>Group of all </a:t>
                      </a:r>
                      <a:r>
                        <a:rPr lang="en-US" sz="1600" b="0" i="1" kern="1200" dirty="0" smtClean="0">
                          <a:solidFill>
                            <a:schemeClr val="dk1"/>
                          </a:solidFill>
                          <a:latin typeface="+mn-lt"/>
                          <a:ea typeface="+mn-ea"/>
                          <a:cs typeface="+mn-cs"/>
                        </a:rPr>
                        <a:t>individuals</a:t>
                      </a:r>
                      <a:endParaRPr lang="en-US" dirty="0"/>
                    </a:p>
                  </a:txBody>
                  <a:tcPr/>
                </a:tc>
              </a:tr>
              <a:tr h="370840">
                <a:tc>
                  <a:txBody>
                    <a:bodyPr/>
                    <a:lstStyle/>
                    <a:p>
                      <a:pPr algn="l"/>
                      <a:r>
                        <a:rPr lang="en-US" sz="1600" b="1" i="0" kern="1200" dirty="0" smtClean="0">
                          <a:solidFill>
                            <a:schemeClr val="dk1"/>
                          </a:solidFill>
                          <a:latin typeface="+mn-lt"/>
                          <a:ea typeface="+mn-ea"/>
                          <a:cs typeface="+mn-cs"/>
                        </a:rPr>
                        <a:t>Search Space</a:t>
                      </a:r>
                      <a:endParaRPr lang="en-US" b="1" dirty="0"/>
                    </a:p>
                  </a:txBody>
                  <a:tcPr/>
                </a:tc>
                <a:tc>
                  <a:txBody>
                    <a:bodyPr/>
                    <a:lstStyle/>
                    <a:p>
                      <a:r>
                        <a:rPr lang="en-US" sz="1600" b="0" i="0" kern="1200" dirty="0" smtClean="0">
                          <a:solidFill>
                            <a:schemeClr val="dk1"/>
                          </a:solidFill>
                          <a:latin typeface="+mn-lt"/>
                          <a:ea typeface="+mn-ea"/>
                          <a:cs typeface="+mn-cs"/>
                        </a:rPr>
                        <a:t>All possible solutions to the problem</a:t>
                      </a:r>
                      <a:endParaRPr lang="en-US" dirty="0"/>
                    </a:p>
                  </a:txBody>
                  <a:tcPr/>
                </a:tc>
              </a:tr>
              <a:tr h="370840">
                <a:tc>
                  <a:txBody>
                    <a:bodyPr/>
                    <a:lstStyle/>
                    <a:p>
                      <a:pPr algn="l"/>
                      <a:r>
                        <a:rPr lang="en-US" sz="1600" b="1" i="0" kern="1200" dirty="0" smtClean="0">
                          <a:solidFill>
                            <a:schemeClr val="dk1"/>
                          </a:solidFill>
                          <a:latin typeface="+mn-lt"/>
                          <a:ea typeface="+mn-ea"/>
                          <a:cs typeface="+mn-cs"/>
                        </a:rPr>
                        <a:t>Chromosome</a:t>
                      </a:r>
                      <a:endParaRPr lang="en-US" b="1" dirty="0"/>
                    </a:p>
                  </a:txBody>
                  <a:tcPr/>
                </a:tc>
                <a:tc>
                  <a:txBody>
                    <a:bodyPr/>
                    <a:lstStyle/>
                    <a:p>
                      <a:r>
                        <a:rPr lang="en-US" sz="1600" b="0" i="0" kern="1200" dirty="0" smtClean="0">
                          <a:solidFill>
                            <a:schemeClr val="dk1"/>
                          </a:solidFill>
                          <a:latin typeface="+mn-lt"/>
                          <a:ea typeface="+mn-ea"/>
                          <a:cs typeface="+mn-cs"/>
                        </a:rPr>
                        <a:t>Blueprint for an </a:t>
                      </a:r>
                      <a:r>
                        <a:rPr lang="en-US" sz="1600" b="0" i="1" kern="1200" dirty="0" smtClean="0">
                          <a:solidFill>
                            <a:schemeClr val="dk1"/>
                          </a:solidFill>
                          <a:latin typeface="+mn-lt"/>
                          <a:ea typeface="+mn-ea"/>
                          <a:cs typeface="+mn-cs"/>
                        </a:rPr>
                        <a:t>individual</a:t>
                      </a:r>
                      <a:endParaRPr lang="en-US" dirty="0"/>
                    </a:p>
                  </a:txBody>
                  <a:tcPr/>
                </a:tc>
              </a:tr>
              <a:tr h="370840">
                <a:tc>
                  <a:txBody>
                    <a:bodyPr/>
                    <a:lstStyle/>
                    <a:p>
                      <a:pPr algn="l"/>
                      <a:r>
                        <a:rPr lang="en-US" sz="1600" b="1" i="0" kern="1200" dirty="0" smtClean="0">
                          <a:solidFill>
                            <a:schemeClr val="dk1"/>
                          </a:solidFill>
                          <a:latin typeface="+mn-lt"/>
                          <a:ea typeface="+mn-ea"/>
                          <a:cs typeface="+mn-cs"/>
                        </a:rPr>
                        <a:t>Trait</a:t>
                      </a:r>
                      <a:endParaRPr lang="en-US" b="1" dirty="0"/>
                    </a:p>
                  </a:txBody>
                  <a:tcPr/>
                </a:tc>
                <a:tc>
                  <a:txBody>
                    <a:bodyPr/>
                    <a:lstStyle/>
                    <a:p>
                      <a:r>
                        <a:rPr lang="en-US" sz="1600" b="0" i="0" kern="1200" dirty="0" smtClean="0">
                          <a:solidFill>
                            <a:schemeClr val="dk1"/>
                          </a:solidFill>
                          <a:latin typeface="+mn-lt"/>
                          <a:ea typeface="+mn-ea"/>
                          <a:cs typeface="+mn-cs"/>
                        </a:rPr>
                        <a:t>Possible aspect of an </a:t>
                      </a:r>
                      <a:r>
                        <a:rPr lang="en-US" sz="1600" b="0" i="1" kern="1200" dirty="0" smtClean="0">
                          <a:solidFill>
                            <a:schemeClr val="dk1"/>
                          </a:solidFill>
                          <a:latin typeface="+mn-lt"/>
                          <a:ea typeface="+mn-ea"/>
                          <a:cs typeface="+mn-cs"/>
                        </a:rPr>
                        <a:t>individual</a:t>
                      </a:r>
                      <a:endParaRPr lang="en-US" dirty="0"/>
                    </a:p>
                  </a:txBody>
                  <a:tcPr/>
                </a:tc>
              </a:tr>
              <a:tr h="370840">
                <a:tc>
                  <a:txBody>
                    <a:bodyPr/>
                    <a:lstStyle/>
                    <a:p>
                      <a:pPr algn="l"/>
                      <a:r>
                        <a:rPr lang="en-US" sz="1600" b="1" i="0" kern="1200" dirty="0" smtClean="0">
                          <a:solidFill>
                            <a:schemeClr val="dk1"/>
                          </a:solidFill>
                          <a:latin typeface="+mn-lt"/>
                          <a:ea typeface="+mn-ea"/>
                          <a:cs typeface="+mn-cs"/>
                        </a:rPr>
                        <a:t>Allele</a:t>
                      </a:r>
                      <a:endParaRPr lang="en-US" b="1" dirty="0"/>
                    </a:p>
                  </a:txBody>
                  <a:tcPr/>
                </a:tc>
                <a:tc>
                  <a:txBody>
                    <a:bodyPr/>
                    <a:lstStyle/>
                    <a:p>
                      <a:r>
                        <a:rPr lang="en-US" sz="1600" b="0" i="0" kern="1200" dirty="0" smtClean="0">
                          <a:solidFill>
                            <a:schemeClr val="dk1"/>
                          </a:solidFill>
                          <a:latin typeface="+mn-lt"/>
                          <a:ea typeface="+mn-ea"/>
                          <a:cs typeface="+mn-cs"/>
                        </a:rPr>
                        <a:t> Possible settings for a </a:t>
                      </a:r>
                      <a:r>
                        <a:rPr lang="en-US" sz="1600" b="0" i="1" kern="1200" dirty="0" smtClean="0">
                          <a:solidFill>
                            <a:schemeClr val="dk1"/>
                          </a:solidFill>
                          <a:latin typeface="+mn-lt"/>
                          <a:ea typeface="+mn-ea"/>
                          <a:cs typeface="+mn-cs"/>
                        </a:rPr>
                        <a:t>trait</a:t>
                      </a:r>
                      <a:endParaRPr lang="en-US" sz="1600" b="0" i="0" kern="1200" dirty="0" smtClean="0">
                        <a:solidFill>
                          <a:schemeClr val="dk1"/>
                        </a:solidFill>
                        <a:latin typeface="+mn-lt"/>
                        <a:ea typeface="+mn-ea"/>
                        <a:cs typeface="+mn-cs"/>
                      </a:endParaRPr>
                    </a:p>
                  </a:txBody>
                  <a:tcPr/>
                </a:tc>
              </a:tr>
              <a:tr h="370840">
                <a:tc>
                  <a:txBody>
                    <a:bodyPr/>
                    <a:lstStyle/>
                    <a:p>
                      <a:pPr algn="l"/>
                      <a:r>
                        <a:rPr lang="en-US" sz="1600" b="1" i="0" kern="1200" dirty="0" smtClean="0">
                          <a:solidFill>
                            <a:schemeClr val="dk1"/>
                          </a:solidFill>
                          <a:latin typeface="+mn-lt"/>
                          <a:ea typeface="+mn-ea"/>
                          <a:cs typeface="+mn-cs"/>
                        </a:rPr>
                        <a:t>Locus</a:t>
                      </a:r>
                      <a:r>
                        <a:rPr lang="en-US" sz="1600" b="0" i="0" kern="1200" dirty="0" smtClean="0">
                          <a:solidFill>
                            <a:schemeClr val="dk1"/>
                          </a:solidFill>
                          <a:latin typeface="+mn-lt"/>
                          <a:ea typeface="+mn-ea"/>
                          <a:cs typeface="+mn-cs"/>
                        </a:rPr>
                        <a:t> </a:t>
                      </a:r>
                      <a:endParaRPr lang="en-US" b="1" dirty="0"/>
                    </a:p>
                  </a:txBody>
                  <a:tcPr/>
                </a:tc>
                <a:tc>
                  <a:txBody>
                    <a:bodyPr/>
                    <a:lstStyle/>
                    <a:p>
                      <a:r>
                        <a:rPr lang="en-US" sz="1600" b="0" i="0" kern="1200" dirty="0" smtClean="0">
                          <a:solidFill>
                            <a:schemeClr val="dk1"/>
                          </a:solidFill>
                          <a:latin typeface="+mn-lt"/>
                          <a:ea typeface="+mn-ea"/>
                          <a:cs typeface="+mn-cs"/>
                        </a:rPr>
                        <a:t>The position of a </a:t>
                      </a:r>
                      <a:r>
                        <a:rPr lang="en-US" sz="1600" b="0" i="1" kern="1200" dirty="0" smtClean="0">
                          <a:solidFill>
                            <a:schemeClr val="dk1"/>
                          </a:solidFill>
                          <a:latin typeface="+mn-lt"/>
                          <a:ea typeface="+mn-ea"/>
                          <a:cs typeface="+mn-cs"/>
                        </a:rPr>
                        <a:t>gene</a:t>
                      </a:r>
                      <a:r>
                        <a:rPr lang="en-US" sz="1600" b="0" i="0" kern="1200" dirty="0" smtClean="0">
                          <a:solidFill>
                            <a:schemeClr val="dk1"/>
                          </a:solidFill>
                          <a:latin typeface="+mn-lt"/>
                          <a:ea typeface="+mn-ea"/>
                          <a:cs typeface="+mn-cs"/>
                        </a:rPr>
                        <a:t> on the </a:t>
                      </a:r>
                      <a:r>
                        <a:rPr lang="en-US" sz="1600" b="0" i="1" kern="1200" dirty="0" smtClean="0">
                          <a:solidFill>
                            <a:schemeClr val="dk1"/>
                          </a:solidFill>
                          <a:latin typeface="+mn-lt"/>
                          <a:ea typeface="+mn-ea"/>
                          <a:cs typeface="+mn-cs"/>
                        </a:rPr>
                        <a:t>chromosome</a:t>
                      </a:r>
                      <a:endParaRPr lang="en-US" dirty="0"/>
                    </a:p>
                  </a:txBody>
                  <a:tcPr/>
                </a:tc>
              </a:tr>
              <a:tr h="370840">
                <a:tc>
                  <a:txBody>
                    <a:bodyPr/>
                    <a:lstStyle/>
                    <a:p>
                      <a:pPr algn="l"/>
                      <a:r>
                        <a:rPr lang="en-US" b="1" dirty="0" smtClean="0"/>
                        <a:t>Genome</a:t>
                      </a:r>
                      <a:endParaRPr lang="en-US" b="1" dirty="0"/>
                    </a:p>
                  </a:txBody>
                  <a:tcPr/>
                </a:tc>
                <a:tc>
                  <a:txBody>
                    <a:bodyPr/>
                    <a:lstStyle/>
                    <a:p>
                      <a:r>
                        <a:rPr lang="en-US" sz="1600" b="0" i="0" kern="1200" dirty="0" smtClean="0">
                          <a:solidFill>
                            <a:schemeClr val="dk1"/>
                          </a:solidFill>
                          <a:latin typeface="+mn-lt"/>
                          <a:ea typeface="+mn-ea"/>
                          <a:cs typeface="+mn-cs"/>
                        </a:rPr>
                        <a:t>Collection of all </a:t>
                      </a:r>
                      <a:r>
                        <a:rPr lang="en-US" sz="1600" b="0" i="1" kern="1200" dirty="0" smtClean="0">
                          <a:solidFill>
                            <a:schemeClr val="dk1"/>
                          </a:solidFill>
                          <a:latin typeface="+mn-lt"/>
                          <a:ea typeface="+mn-ea"/>
                          <a:cs typeface="+mn-cs"/>
                        </a:rPr>
                        <a:t>chromosomes</a:t>
                      </a:r>
                      <a:r>
                        <a:rPr lang="en-US" sz="1600" b="0" i="0" kern="1200" dirty="0" smtClean="0">
                          <a:solidFill>
                            <a:schemeClr val="dk1"/>
                          </a:solidFill>
                          <a:latin typeface="+mn-lt"/>
                          <a:ea typeface="+mn-ea"/>
                          <a:cs typeface="+mn-cs"/>
                        </a:rPr>
                        <a:t> for an </a:t>
                      </a:r>
                      <a:r>
                        <a:rPr lang="en-US" sz="1600" b="0" i="1" kern="1200" dirty="0" smtClean="0">
                          <a:solidFill>
                            <a:schemeClr val="dk1"/>
                          </a:solidFill>
                          <a:latin typeface="+mn-lt"/>
                          <a:ea typeface="+mn-ea"/>
                          <a:cs typeface="+mn-cs"/>
                        </a:rPr>
                        <a:t>individual</a:t>
                      </a:r>
                      <a:endParaRPr lang="en-US" dirty="0"/>
                    </a:p>
                  </a:txBody>
                  <a:tcPr/>
                </a:tc>
              </a:tr>
            </a:tbl>
          </a:graphicData>
        </a:graphic>
      </p:graphicFrame>
    </p:spTree>
    <p:extLst>
      <p:ext uri="{BB962C8B-B14F-4D97-AF65-F5344CB8AC3E}">
        <p14:creationId xmlns:p14="http://schemas.microsoft.com/office/powerpoint/2010/main" val="1211996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Genetic Algorithm</a:t>
            </a:r>
          </a:p>
        </p:txBody>
      </p:sp>
      <p:sp>
        <p:nvSpPr>
          <p:cNvPr id="3" name="Content Placeholder 2"/>
          <p:cNvSpPr>
            <a:spLocks noGrp="1"/>
          </p:cNvSpPr>
          <p:nvPr>
            <p:ph idx="1"/>
          </p:nvPr>
        </p:nvSpPr>
        <p:spPr>
          <a:xfrm>
            <a:off x="1154954" y="2603499"/>
            <a:ext cx="9122387" cy="3758663"/>
          </a:xfrm>
        </p:spPr>
        <p:txBody>
          <a:bodyPr>
            <a:normAutofit lnSpcReduction="10000"/>
          </a:bodyPr>
          <a:lstStyle/>
          <a:p>
            <a:pPr>
              <a:lnSpc>
                <a:spcPct val="150000"/>
              </a:lnSpc>
            </a:pPr>
            <a:r>
              <a:rPr lang="en-US" dirty="0"/>
              <a:t>Randomly generate a set of possible solutions to a problem, representing each as a fixed length character string</a:t>
            </a:r>
          </a:p>
          <a:p>
            <a:pPr>
              <a:lnSpc>
                <a:spcPct val="150000"/>
              </a:lnSpc>
            </a:pPr>
            <a:r>
              <a:rPr lang="en-US" dirty="0"/>
              <a:t>Test each possible solution against the problem using a fitness function to evaluate each solution</a:t>
            </a:r>
          </a:p>
          <a:p>
            <a:pPr>
              <a:lnSpc>
                <a:spcPct val="150000"/>
              </a:lnSpc>
            </a:pPr>
            <a:r>
              <a:rPr lang="en-US" dirty="0"/>
              <a:t>Keep the best solutions, and use them to generate new possible solutions</a:t>
            </a:r>
          </a:p>
          <a:p>
            <a:pPr>
              <a:lnSpc>
                <a:spcPct val="150000"/>
              </a:lnSpc>
            </a:pPr>
            <a:r>
              <a:rPr lang="en-US" dirty="0"/>
              <a:t>Repeat the previous two steps until either an acceptable solution is found, or until the algorithm has iterated through a given number of cycles (generations)</a:t>
            </a:r>
          </a:p>
          <a:p>
            <a:endParaRPr lang="en-US" dirty="0"/>
          </a:p>
        </p:txBody>
      </p:sp>
    </p:spTree>
    <p:extLst>
      <p:ext uri="{BB962C8B-B14F-4D97-AF65-F5344CB8AC3E}">
        <p14:creationId xmlns:p14="http://schemas.microsoft.com/office/powerpoint/2010/main" val="4153499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Operators of Genetic Algorithm</a:t>
            </a:r>
          </a:p>
        </p:txBody>
      </p:sp>
      <p:sp>
        <p:nvSpPr>
          <p:cNvPr id="3" name="Content Placeholder 2"/>
          <p:cNvSpPr>
            <a:spLocks noGrp="1"/>
          </p:cNvSpPr>
          <p:nvPr>
            <p:ph idx="1"/>
          </p:nvPr>
        </p:nvSpPr>
        <p:spPr>
          <a:xfrm>
            <a:off x="1154954" y="2603500"/>
            <a:ext cx="9766331" cy="3861694"/>
          </a:xfrm>
        </p:spPr>
        <p:txBody>
          <a:bodyPr/>
          <a:lstStyle/>
          <a:p>
            <a:r>
              <a:rPr lang="en-US" b="1" dirty="0"/>
              <a:t>Reproduction: </a:t>
            </a:r>
            <a:r>
              <a:rPr lang="en-US" dirty="0"/>
              <a:t>It is usually the first operator applied on population. Chromosomes are selected from the population of parents to cross over and produce offspring. It is based on Darwin’s evolution theory of “Survival of the fittest”. Therefore, this operator is also known as ‘</a:t>
            </a:r>
            <a:r>
              <a:rPr lang="en-US" b="1" dirty="0"/>
              <a:t>Selection Operator</a:t>
            </a:r>
            <a:r>
              <a:rPr lang="en-US" dirty="0"/>
              <a:t>’.</a:t>
            </a:r>
          </a:p>
          <a:p>
            <a:r>
              <a:rPr lang="en-US" b="1" dirty="0"/>
              <a:t>Cross Over: </a:t>
            </a:r>
            <a:r>
              <a:rPr lang="en-US" dirty="0"/>
              <a:t>After reproduction phase, population is enriched with better individuals. It makes clones of good strings but </a:t>
            </a:r>
            <a:r>
              <a:rPr lang="en-US" dirty="0" smtClean="0"/>
              <a:t>does not </a:t>
            </a:r>
            <a:r>
              <a:rPr lang="en-US" dirty="0"/>
              <a:t>create new ones. Cross over operator is applied to the mating pool with a hope that it would create better strings.</a:t>
            </a:r>
          </a:p>
          <a:p>
            <a:r>
              <a:rPr lang="en-US" b="1" dirty="0"/>
              <a:t>Mutation:</a:t>
            </a:r>
            <a:r>
              <a:rPr lang="en-US" dirty="0"/>
              <a:t> After cross over, the strings are subjected to mutation. Mutation of a bit involves flipping it</a:t>
            </a:r>
            <a:r>
              <a:rPr lang="en-US" dirty="0" smtClean="0"/>
              <a:t>, changing </a:t>
            </a:r>
            <a:r>
              <a:rPr lang="en-US" dirty="0"/>
              <a:t>0 to 1 and vice-versa.</a:t>
            </a:r>
            <a:endParaRPr lang="en-US" b="1" dirty="0"/>
          </a:p>
          <a:p>
            <a:r>
              <a:rPr lang="en-US" b="1" dirty="0" smtClean="0"/>
              <a:t>Timeline: </a:t>
            </a:r>
            <a:r>
              <a:rPr lang="en-US" dirty="0" smtClean="0"/>
              <a:t>October 2015 to January 2015</a:t>
            </a:r>
            <a:endParaRPr lang="en-US" dirty="0"/>
          </a:p>
        </p:txBody>
      </p:sp>
    </p:spTree>
    <p:extLst>
      <p:ext uri="{BB962C8B-B14F-4D97-AF65-F5344CB8AC3E}">
        <p14:creationId xmlns:p14="http://schemas.microsoft.com/office/powerpoint/2010/main" val="121266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ivil.iitb.ac.in/tvm/2701_dga/2701-ga-notes/gadoc/im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45" y="779172"/>
            <a:ext cx="9736428" cy="566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313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0331" y="866640"/>
            <a:ext cx="7419694" cy="5456886"/>
          </a:xfrm>
          <a:prstGeom prst="rect">
            <a:avLst/>
          </a:prstGeom>
        </p:spPr>
      </p:pic>
    </p:spTree>
    <p:extLst>
      <p:ext uri="{BB962C8B-B14F-4D97-AF65-F5344CB8AC3E}">
        <p14:creationId xmlns:p14="http://schemas.microsoft.com/office/powerpoint/2010/main" val="109916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UCI Adult Repository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34095" y="2204254"/>
            <a:ext cx="10934163" cy="4537836"/>
          </a:xfrm>
          <a:prstGeom prst="rect">
            <a:avLst/>
          </a:prstGeom>
        </p:spPr>
      </p:pic>
    </p:spTree>
    <p:extLst>
      <p:ext uri="{BB962C8B-B14F-4D97-AF65-F5344CB8AC3E}">
        <p14:creationId xmlns:p14="http://schemas.microsoft.com/office/powerpoint/2010/main" val="55823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Values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21218" y="2356835"/>
            <a:ext cx="10406128" cy="4288664"/>
          </a:xfrm>
          <a:prstGeom prst="rect">
            <a:avLst/>
          </a:prstGeom>
        </p:spPr>
      </p:pic>
    </p:spTree>
    <p:extLst>
      <p:ext uri="{BB962C8B-B14F-4D97-AF65-F5344CB8AC3E}">
        <p14:creationId xmlns:p14="http://schemas.microsoft.com/office/powerpoint/2010/main" val="8920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MINING</a:t>
            </a:r>
            <a:endParaRPr lang="en-US" dirty="0"/>
          </a:p>
        </p:txBody>
      </p:sp>
      <p:sp>
        <p:nvSpPr>
          <p:cNvPr id="3" name="Content Placeholder 2"/>
          <p:cNvSpPr>
            <a:spLocks noGrp="1"/>
          </p:cNvSpPr>
          <p:nvPr>
            <p:ph idx="1"/>
          </p:nvPr>
        </p:nvSpPr>
        <p:spPr/>
        <p:txBody>
          <a:bodyPr/>
          <a:lstStyle/>
          <a:p>
            <a:r>
              <a:rPr lang="en-US" dirty="0"/>
              <a:t>Data mining is the process of analyzing data from different perspectives and summarizing it into useful </a:t>
            </a:r>
            <a:r>
              <a:rPr lang="en-US" dirty="0" smtClean="0"/>
              <a:t>information.</a:t>
            </a:r>
          </a:p>
          <a:p>
            <a:r>
              <a:rPr lang="en-US" dirty="0" smtClean="0"/>
              <a:t>Technically</a:t>
            </a:r>
            <a:r>
              <a:rPr lang="en-US" dirty="0"/>
              <a:t>, data mining is the process of finding correlations or patterns among </a:t>
            </a:r>
            <a:r>
              <a:rPr lang="en-US" dirty="0" smtClean="0"/>
              <a:t>dozens </a:t>
            </a:r>
            <a:r>
              <a:rPr lang="en-US" dirty="0"/>
              <a:t>of fields in large relational databases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3979572"/>
            <a:ext cx="9785451" cy="2398824"/>
          </a:xfrm>
          <a:prstGeom prst="rect">
            <a:avLst/>
          </a:prstGeom>
        </p:spPr>
      </p:pic>
    </p:spTree>
    <p:extLst>
      <p:ext uri="{BB962C8B-B14F-4D97-AF65-F5344CB8AC3E}">
        <p14:creationId xmlns:p14="http://schemas.microsoft.com/office/powerpoint/2010/main" val="2972689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Snippet of GA based DMPD Implementation.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62885" y="2292439"/>
            <a:ext cx="10187190" cy="4391696"/>
          </a:xfrm>
          <a:prstGeom prst="rect">
            <a:avLst/>
          </a:prstGeom>
        </p:spPr>
      </p:pic>
    </p:spTree>
    <p:extLst>
      <p:ext uri="{BB962C8B-B14F-4D97-AF65-F5344CB8AC3E}">
        <p14:creationId xmlns:p14="http://schemas.microsoft.com/office/powerpoint/2010/main" val="336920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Cuckoo search algorithm</a:t>
            </a:r>
          </a:p>
        </p:txBody>
      </p:sp>
      <p:sp>
        <p:nvSpPr>
          <p:cNvPr id="3" name="Content Placeholder 2"/>
          <p:cNvSpPr>
            <a:spLocks noGrp="1"/>
          </p:cNvSpPr>
          <p:nvPr>
            <p:ph idx="1"/>
          </p:nvPr>
        </p:nvSpPr>
        <p:spPr/>
        <p:txBody>
          <a:bodyPr/>
          <a:lstStyle/>
          <a:p>
            <a:r>
              <a:rPr lang="en-US" dirty="0"/>
              <a:t>A method of global optimization based on the behavior of cuckoos was proposed by </a:t>
            </a:r>
            <a:r>
              <a:rPr lang="en-US" b="1" dirty="0"/>
              <a:t>Yang &amp; Deb </a:t>
            </a:r>
            <a:r>
              <a:rPr lang="en-US" dirty="0"/>
              <a:t>(2009</a:t>
            </a:r>
            <a:r>
              <a:rPr lang="en-US" dirty="0" smtClean="0"/>
              <a:t>).</a:t>
            </a:r>
          </a:p>
          <a:p>
            <a:r>
              <a:rPr lang="en-US" dirty="0"/>
              <a:t>The original “cuckoo search (CS) algorithm”  is based on the idea of the following :-</a:t>
            </a:r>
          </a:p>
          <a:p>
            <a:r>
              <a:rPr lang="en-US" dirty="0"/>
              <a:t>How cuckoos lay their eggs in the host nests.</a:t>
            </a:r>
          </a:p>
          <a:p>
            <a:r>
              <a:rPr lang="en-US" dirty="0"/>
              <a:t>How, if not detected and destroyed, the eggs are hatched to chicks by the hosts. </a:t>
            </a:r>
          </a:p>
          <a:p>
            <a:r>
              <a:rPr lang="en-US" dirty="0"/>
              <a:t>How a search algorithm based on such a scheme can be used to find the global optimum of a function.</a:t>
            </a:r>
          </a:p>
          <a:p>
            <a:endParaRPr lang="en-US" dirty="0"/>
          </a:p>
          <a:p>
            <a:endParaRPr lang="en-US" dirty="0"/>
          </a:p>
        </p:txBody>
      </p:sp>
      <p:pic>
        <p:nvPicPr>
          <p:cNvPr id="4" name="Picture 3" descr="xin.png"/>
          <p:cNvPicPr>
            <a:picLocks noChangeAspect="1"/>
          </p:cNvPicPr>
          <p:nvPr/>
        </p:nvPicPr>
        <p:blipFill>
          <a:blip r:embed="rId2" cstate="print"/>
          <a:stretch>
            <a:fillRect/>
          </a:stretch>
        </p:blipFill>
        <p:spPr>
          <a:xfrm>
            <a:off x="9980613" y="2368403"/>
            <a:ext cx="1795529"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5861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Cuckoo search</a:t>
            </a:r>
          </a:p>
        </p:txBody>
      </p:sp>
      <p:sp>
        <p:nvSpPr>
          <p:cNvPr id="3" name="Content Placeholder 2"/>
          <p:cNvSpPr>
            <a:spLocks noGrp="1"/>
          </p:cNvSpPr>
          <p:nvPr>
            <p:ph idx="1"/>
          </p:nvPr>
        </p:nvSpPr>
        <p:spPr/>
        <p:txBody>
          <a:bodyPr/>
          <a:lstStyle/>
          <a:p>
            <a:r>
              <a:rPr lang="en-US" dirty="0"/>
              <a:t>Each egg in a nest represents a solution, and a cuckoo egg represents a new solution. </a:t>
            </a:r>
          </a:p>
          <a:p>
            <a:r>
              <a:rPr lang="en-US" dirty="0"/>
              <a:t>The aim is to employ the new and potentially better solutions (cuckoos) to replace not-so-good solutions in the nests.</a:t>
            </a:r>
          </a:p>
          <a:p>
            <a:r>
              <a:rPr lang="en-US" dirty="0"/>
              <a:t>In the simplest form, each nest has one egg. </a:t>
            </a:r>
          </a:p>
          <a:p>
            <a:r>
              <a:rPr lang="en-US" dirty="0"/>
              <a:t>The algorithm can be extended to more complicated cases in which each nest has multiple eggs representing a set of solutions</a:t>
            </a:r>
          </a:p>
          <a:p>
            <a:endParaRPr lang="en-US" dirty="0"/>
          </a:p>
        </p:txBody>
      </p:sp>
      <p:pic>
        <p:nvPicPr>
          <p:cNvPr id="4" name="Picture 3" descr="22.jpg"/>
          <p:cNvPicPr>
            <a:picLocks noChangeAspect="1"/>
          </p:cNvPicPr>
          <p:nvPr/>
        </p:nvPicPr>
        <p:blipFill>
          <a:blip r:embed="rId2" cstate="print"/>
          <a:stretch>
            <a:fillRect/>
          </a:stretch>
        </p:blipFill>
        <p:spPr>
          <a:xfrm>
            <a:off x="9980613" y="2188604"/>
            <a:ext cx="1945075" cy="21230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4353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Cuckoo search </a:t>
            </a:r>
            <a:r>
              <a:rPr lang="en-US" dirty="0" smtClean="0"/>
              <a:t>Algorithm for feature set selection</a:t>
            </a:r>
            <a:endParaRPr lang="en-US" dirty="0"/>
          </a:p>
        </p:txBody>
      </p:sp>
      <p:sp>
        <p:nvSpPr>
          <p:cNvPr id="3" name="Content Placeholder 2"/>
          <p:cNvSpPr>
            <a:spLocks noGrp="1"/>
          </p:cNvSpPr>
          <p:nvPr>
            <p:ph idx="1"/>
          </p:nvPr>
        </p:nvSpPr>
        <p:spPr/>
        <p:txBody>
          <a:bodyPr/>
          <a:lstStyle/>
          <a:p>
            <a:r>
              <a:rPr lang="en-US" dirty="0"/>
              <a:t>Step 1: Generate initial population of n host nests.</a:t>
            </a:r>
          </a:p>
          <a:p>
            <a:endParaRPr lang="en-US" dirty="0" smtClean="0"/>
          </a:p>
          <a:p>
            <a:endParaRPr lang="en-US" dirty="0"/>
          </a:p>
          <a:p>
            <a:endParaRPr lang="en-US" dirty="0" smtClean="0"/>
          </a:p>
          <a:p>
            <a:endParaRPr lang="en-US" dirty="0"/>
          </a:p>
          <a:p>
            <a:r>
              <a:rPr lang="en-US" dirty="0"/>
              <a:t>Creating a new population using initial population (host </a:t>
            </a:r>
            <a:r>
              <a:rPr lang="en-US" dirty="0" smtClean="0"/>
              <a:t>eggs) using </a:t>
            </a:r>
            <a:r>
              <a:rPr lang="en-US" dirty="0"/>
              <a:t>the technique of levy flight.</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5510" y="3086288"/>
            <a:ext cx="4848225" cy="1535430"/>
          </a:xfrm>
          <a:prstGeom prst="rect">
            <a:avLst/>
          </a:prstGeom>
          <a:noFill/>
          <a:ln w="9525">
            <a:noFill/>
            <a:miter lim="800000"/>
            <a:headEnd/>
            <a:tailEnd/>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2397" y="5461541"/>
            <a:ext cx="4233107" cy="1257300"/>
          </a:xfrm>
          <a:prstGeom prst="rect">
            <a:avLst/>
          </a:prstGeom>
          <a:noFill/>
          <a:ln w="9525">
            <a:noFill/>
            <a:miter lim="800000"/>
            <a:headEnd/>
            <a:tailEnd/>
          </a:ln>
        </p:spPr>
      </p:pic>
    </p:spTree>
    <p:extLst>
      <p:ext uri="{BB962C8B-B14F-4D97-AF65-F5344CB8AC3E}">
        <p14:creationId xmlns:p14="http://schemas.microsoft.com/office/powerpoint/2010/main" val="185463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Step 3: </a:t>
            </a:r>
            <a:r>
              <a:rPr lang="en-US" dirty="0" smtClean="0"/>
              <a:t> </a:t>
            </a:r>
            <a:r>
              <a:rPr lang="en-US" dirty="0"/>
              <a:t>Compare the fitness of cuckoo’s egg with the fitness of the host egg</a:t>
            </a:r>
            <a:r>
              <a:rPr lang="en-US" dirty="0" smtClean="0"/>
              <a:t>.</a:t>
            </a:r>
            <a:endParaRPr lang="en-US" dirty="0"/>
          </a:p>
          <a:p>
            <a:r>
              <a:rPr lang="en-US" dirty="0"/>
              <a:t>Step 4: If the fitness of cuckoo’s egg is better than host egg, replace the egg in nest k by cuckoo’s egg. If the fitness of the cuckoo’s egg is not better then there is a chance that the host eggs will not be selected in order to make the search more exhaustive</a:t>
            </a:r>
            <a:r>
              <a:rPr lang="en-US" dirty="0" smtClean="0"/>
              <a:t>.</a:t>
            </a:r>
          </a:p>
          <a:p>
            <a:r>
              <a:rPr lang="en-US" b="1" dirty="0" smtClean="0"/>
              <a:t>Timeline:</a:t>
            </a:r>
            <a:r>
              <a:rPr lang="en-US" dirty="0" smtClean="0"/>
              <a:t> Jan 2015 to march 2015</a:t>
            </a:r>
            <a:endParaRPr lang="en-US" dirty="0"/>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9420" y="4855845"/>
            <a:ext cx="8100811" cy="2002155"/>
          </a:xfrm>
          <a:prstGeom prst="rect">
            <a:avLst/>
          </a:prstGeom>
          <a:noFill/>
          <a:ln w="9525">
            <a:noFill/>
            <a:miter lim="800000"/>
            <a:headEnd/>
            <a:tailEnd/>
          </a:ln>
        </p:spPr>
      </p:pic>
    </p:spTree>
    <p:extLst>
      <p:ext uri="{BB962C8B-B14F-4D97-AF65-F5344CB8AC3E}">
        <p14:creationId xmlns:p14="http://schemas.microsoft.com/office/powerpoint/2010/main" val="151456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Snippet of CS based Implementation.</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54955" y="2603499"/>
            <a:ext cx="9740572" cy="3758663"/>
          </a:xfrm>
          <a:prstGeom prst="rect">
            <a:avLst/>
          </a:prstGeom>
        </p:spPr>
      </p:pic>
    </p:spTree>
    <p:extLst>
      <p:ext uri="{BB962C8B-B14F-4D97-AF65-F5344CB8AC3E}">
        <p14:creationId xmlns:p14="http://schemas.microsoft.com/office/powerpoint/2010/main" val="931198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Study</a:t>
            </a:r>
          </a:p>
        </p:txBody>
      </p:sp>
      <p:sp>
        <p:nvSpPr>
          <p:cNvPr id="3" name="Content Placeholder 2"/>
          <p:cNvSpPr>
            <a:spLocks noGrp="1"/>
          </p:cNvSpPr>
          <p:nvPr>
            <p:ph idx="1"/>
          </p:nvPr>
        </p:nvSpPr>
        <p:spPr>
          <a:xfrm>
            <a:off x="978794" y="2485623"/>
            <a:ext cx="10470524" cy="4005329"/>
          </a:xfrm>
        </p:spPr>
        <p:txBody>
          <a:bodyPr>
            <a:normAutofit/>
          </a:bodyPr>
          <a:lstStyle/>
          <a:p>
            <a:r>
              <a:rPr lang="en-US" dirty="0"/>
              <a:t>The performance comparison of feature set partitioning and selection using both genetic algorithm (DMPD) and cuckoo search is carried out as follows.</a:t>
            </a:r>
          </a:p>
          <a:p>
            <a:r>
              <a:rPr lang="en-US" dirty="0"/>
              <a:t>The minimum fitness value difference between two successive iterations which forms the stopping condition was kept a constant for both the algorithms</a:t>
            </a:r>
            <a:r>
              <a:rPr lang="en-US" dirty="0" smtClean="0"/>
              <a:t>.</a:t>
            </a:r>
          </a:p>
          <a:p>
            <a:r>
              <a:rPr lang="en-US" dirty="0"/>
              <a:t>Both the algorithms were run on the same dataset for the same number of times (in this case 50). </a:t>
            </a:r>
            <a:endParaRPr lang="en-US" dirty="0" smtClean="0"/>
          </a:p>
          <a:p>
            <a:r>
              <a:rPr lang="en-US" dirty="0"/>
              <a:t>The k – anonymity constraint was also kept constant for both algorithms (k = 3).</a:t>
            </a:r>
          </a:p>
          <a:p>
            <a:r>
              <a:rPr lang="en-US" dirty="0"/>
              <a:t>For each algorithm the number of iterations it takes to converge were recorded and plotted against the number of runs of each algorithm.</a:t>
            </a:r>
          </a:p>
          <a:p>
            <a:endParaRPr lang="en-US" dirty="0"/>
          </a:p>
        </p:txBody>
      </p:sp>
    </p:spTree>
    <p:extLst>
      <p:ext uri="{BB962C8B-B14F-4D97-AF65-F5344CB8AC3E}">
        <p14:creationId xmlns:p14="http://schemas.microsoft.com/office/powerpoint/2010/main" val="385601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CS ALGO, BLUE: GA ALGO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532" y="2408349"/>
            <a:ext cx="9109508" cy="3979571"/>
          </a:xfrm>
        </p:spPr>
      </p:pic>
    </p:spTree>
    <p:extLst>
      <p:ext uri="{BB962C8B-B14F-4D97-AF65-F5344CB8AC3E}">
        <p14:creationId xmlns:p14="http://schemas.microsoft.com/office/powerpoint/2010/main" val="4024975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and Conclusions</a:t>
            </a:r>
            <a:endParaRPr lang="en-US" dirty="0"/>
          </a:p>
        </p:txBody>
      </p:sp>
      <p:sp>
        <p:nvSpPr>
          <p:cNvPr id="3" name="Content Placeholder 2"/>
          <p:cNvSpPr>
            <a:spLocks noGrp="1"/>
          </p:cNvSpPr>
          <p:nvPr>
            <p:ph idx="1"/>
          </p:nvPr>
        </p:nvSpPr>
        <p:spPr>
          <a:xfrm>
            <a:off x="746975" y="2369713"/>
            <a:ext cx="10985679" cy="4262907"/>
          </a:xfrm>
        </p:spPr>
        <p:txBody>
          <a:bodyPr>
            <a:normAutofit/>
          </a:bodyPr>
          <a:lstStyle/>
          <a:p>
            <a:r>
              <a:rPr lang="en-US" dirty="0"/>
              <a:t>From the graph plot it is evident that the cuckoo search algorithm generally converges faster than the genetic algorithm based search. </a:t>
            </a:r>
          </a:p>
          <a:p>
            <a:r>
              <a:rPr lang="en-US" dirty="0"/>
              <a:t>Given a database both the feature set selection algorithms used in this report optimally select the set of features that satisfy the k – value constraints. The cuckoo search algorithm converges to a final set of values faster than the genetic algorithm based search owing to the method of generating the next closest population.</a:t>
            </a:r>
          </a:p>
          <a:p>
            <a:r>
              <a:rPr lang="en-US" dirty="0"/>
              <a:t>A new data anonymization method by randomizing the data records is introduced in this project. We arbitrarily replace part of the values in each record while providing the data relationships in the entire data set, which is dissimilar from most anonymization methods. This method not only accomplishes a higher level of privacy protection, but also preserves more knowledge than the other anonymization methods. We can say that, the valuable relations which are less susceptible can be exposed more precisely than the sensitive ones.</a:t>
            </a:r>
          </a:p>
          <a:p>
            <a:endParaRPr lang="en-US" dirty="0"/>
          </a:p>
        </p:txBody>
      </p:sp>
    </p:spTree>
    <p:extLst>
      <p:ext uri="{BB962C8B-B14F-4D97-AF65-F5344CB8AC3E}">
        <p14:creationId xmlns:p14="http://schemas.microsoft.com/office/powerpoint/2010/main" val="206349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in real life scenario</a:t>
            </a:r>
            <a:endParaRPr lang="en-US" dirty="0"/>
          </a:p>
        </p:txBody>
      </p:sp>
      <p:sp>
        <p:nvSpPr>
          <p:cNvPr id="3" name="Content Placeholder 2"/>
          <p:cNvSpPr>
            <a:spLocks noGrp="1"/>
          </p:cNvSpPr>
          <p:nvPr>
            <p:ph idx="1"/>
          </p:nvPr>
        </p:nvSpPr>
        <p:spPr/>
        <p:txBody>
          <a:bodyPr/>
          <a:lstStyle/>
          <a:p>
            <a:r>
              <a:rPr lang="en-US" dirty="0" smtClean="0"/>
              <a:t>Spam Filters</a:t>
            </a:r>
          </a:p>
          <a:p>
            <a:r>
              <a:rPr lang="en-US" dirty="0" smtClean="0"/>
              <a:t>Advertisement</a:t>
            </a:r>
          </a:p>
          <a:p>
            <a:r>
              <a:rPr lang="en-US" dirty="0"/>
              <a:t>Recruiting/Attracting customers </a:t>
            </a:r>
            <a:endParaRPr lang="en-US" dirty="0" smtClean="0"/>
          </a:p>
          <a:p>
            <a:r>
              <a:rPr lang="en-US" dirty="0"/>
              <a:t>Parts failure prediction </a:t>
            </a:r>
          </a:p>
          <a:p>
            <a:r>
              <a:rPr lang="en-US" dirty="0"/>
              <a:t>Credit/Risk Scoring</a:t>
            </a:r>
          </a:p>
          <a:p>
            <a:r>
              <a:rPr lang="en-US" dirty="0"/>
              <a:t>Fraud/Non-Compliance Anomaly detection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104" y="2382592"/>
            <a:ext cx="5610896" cy="4340180"/>
          </a:xfrm>
          <a:prstGeom prst="rect">
            <a:avLst/>
          </a:prstGeom>
        </p:spPr>
      </p:pic>
    </p:spTree>
    <p:extLst>
      <p:ext uri="{BB962C8B-B14F-4D97-AF65-F5344CB8AC3E}">
        <p14:creationId xmlns:p14="http://schemas.microsoft.com/office/powerpoint/2010/main" val="139840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Privacy Protection</a:t>
            </a:r>
            <a:endParaRPr lang="en-US" dirty="0"/>
          </a:p>
        </p:txBody>
      </p:sp>
      <p:sp>
        <p:nvSpPr>
          <p:cNvPr id="3" name="Content Placeholder 2"/>
          <p:cNvSpPr>
            <a:spLocks noGrp="1"/>
          </p:cNvSpPr>
          <p:nvPr>
            <p:ph idx="1"/>
          </p:nvPr>
        </p:nvSpPr>
        <p:spPr/>
        <p:txBody>
          <a:bodyPr/>
          <a:lstStyle/>
          <a:p>
            <a:r>
              <a:rPr lang="en-US" dirty="0"/>
              <a:t>The problem with data mining is that with the availability of non-sensitive information, one is able to infer sensitive information that is not to be disclosed. </a:t>
            </a:r>
          </a:p>
          <a:p>
            <a:r>
              <a:rPr lang="en-US" dirty="0"/>
              <a:t>Thus privacy is becoming an increasingly important issue in many data mining applications</a:t>
            </a:r>
            <a:r>
              <a:rPr lang="en-US" dirty="0" smtClean="0"/>
              <a:t>.</a:t>
            </a:r>
          </a:p>
          <a:p>
            <a:r>
              <a:rPr lang="en-US" dirty="0"/>
              <a:t>Data mining requires data preparation which can uncover information or patterns which may compromise confidentiality and privacy obligations.</a:t>
            </a:r>
          </a:p>
          <a:p>
            <a:endParaRPr lang="en-US" dirty="0"/>
          </a:p>
        </p:txBody>
      </p:sp>
    </p:spTree>
    <p:extLst>
      <p:ext uri="{BB962C8B-B14F-4D97-AF65-F5344CB8AC3E}">
        <p14:creationId xmlns:p14="http://schemas.microsoft.com/office/powerpoint/2010/main" val="1990429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Preserving Data Mining (PPDM)</a:t>
            </a:r>
            <a:endParaRPr lang="en-US" dirty="0"/>
          </a:p>
        </p:txBody>
      </p:sp>
      <p:sp>
        <p:nvSpPr>
          <p:cNvPr id="3" name="Content Placeholder 2"/>
          <p:cNvSpPr>
            <a:spLocks noGrp="1"/>
          </p:cNvSpPr>
          <p:nvPr>
            <p:ph idx="1"/>
          </p:nvPr>
        </p:nvSpPr>
        <p:spPr/>
        <p:txBody>
          <a:bodyPr/>
          <a:lstStyle/>
          <a:p>
            <a:r>
              <a:rPr lang="en-US" dirty="0" smtClean="0"/>
              <a:t>PPDM is based on k-anonymity which protects subject - specific sensitive data by anonymizing it before it is released for data mining.</a:t>
            </a:r>
          </a:p>
          <a:p>
            <a:r>
              <a:rPr lang="en-US" sz="2000" b="1" dirty="0" smtClean="0"/>
              <a:t>5 </a:t>
            </a:r>
            <a:r>
              <a:rPr lang="en-US" sz="2000" b="1" dirty="0"/>
              <a:t>dimensions of PPDM</a:t>
            </a:r>
            <a:endParaRPr lang="en-US" sz="2000" b="1" dirty="0" smtClean="0"/>
          </a:p>
          <a:p>
            <a:pPr>
              <a:buFont typeface="+mj-lt"/>
              <a:buAutoNum type="arabicPeriod"/>
            </a:pPr>
            <a:r>
              <a:rPr lang="en-US" dirty="0" smtClean="0"/>
              <a:t>The </a:t>
            </a:r>
            <a:r>
              <a:rPr lang="en-US" dirty="0"/>
              <a:t>distribution of </a:t>
            </a:r>
            <a:r>
              <a:rPr lang="en-US" dirty="0" smtClean="0"/>
              <a:t>the </a:t>
            </a:r>
            <a:r>
              <a:rPr lang="en-US" dirty="0"/>
              <a:t>basic </a:t>
            </a:r>
            <a:r>
              <a:rPr lang="en-US" dirty="0" smtClean="0"/>
              <a:t>data.</a:t>
            </a:r>
          </a:p>
          <a:p>
            <a:pPr>
              <a:buFont typeface="+mj-lt"/>
              <a:buAutoNum type="arabicPeriod"/>
            </a:pPr>
            <a:r>
              <a:rPr lang="en-US" dirty="0" smtClean="0"/>
              <a:t>How </a:t>
            </a:r>
            <a:r>
              <a:rPr lang="en-US" dirty="0"/>
              <a:t>basic data are </a:t>
            </a:r>
            <a:r>
              <a:rPr lang="en-US" dirty="0" smtClean="0"/>
              <a:t>modified.</a:t>
            </a:r>
          </a:p>
          <a:p>
            <a:pPr>
              <a:buFont typeface="+mj-lt"/>
              <a:buAutoNum type="arabicPeriod"/>
            </a:pPr>
            <a:r>
              <a:rPr lang="en-US" dirty="0" smtClean="0"/>
              <a:t>Which </a:t>
            </a:r>
            <a:r>
              <a:rPr lang="en-US" dirty="0"/>
              <a:t>mining method is being </a:t>
            </a:r>
            <a:r>
              <a:rPr lang="en-US" dirty="0" smtClean="0"/>
              <a:t>used.</a:t>
            </a:r>
          </a:p>
          <a:p>
            <a:pPr>
              <a:buFont typeface="+mj-lt"/>
              <a:buAutoNum type="arabicPeriod"/>
            </a:pPr>
            <a:r>
              <a:rPr lang="en-US" dirty="0"/>
              <a:t>If basic data or rules are to be </a:t>
            </a:r>
            <a:r>
              <a:rPr lang="en-US" dirty="0" smtClean="0"/>
              <a:t>hidden.</a:t>
            </a:r>
          </a:p>
          <a:p>
            <a:pPr>
              <a:buFont typeface="+mj-lt"/>
              <a:buAutoNum type="arabicPeriod"/>
            </a:pPr>
            <a:r>
              <a:rPr lang="en-US" dirty="0" smtClean="0"/>
              <a:t>Which </a:t>
            </a:r>
            <a:r>
              <a:rPr lang="en-US" dirty="0"/>
              <a:t>additional methods for privacy preservation are </a:t>
            </a:r>
            <a:r>
              <a:rPr lang="en-US" dirty="0" smtClean="0"/>
              <a:t>used.</a:t>
            </a:r>
            <a:endParaRPr lang="en-US" dirty="0"/>
          </a:p>
          <a:p>
            <a:pPr>
              <a:buFont typeface="+mj-lt"/>
              <a:buAutoNum type="arabicPeriod"/>
            </a:pPr>
            <a:endParaRPr lang="en-US" dirty="0"/>
          </a:p>
        </p:txBody>
      </p:sp>
    </p:spTree>
    <p:extLst>
      <p:ext uri="{BB962C8B-B14F-4D97-AF65-F5344CB8AC3E}">
        <p14:creationId xmlns:p14="http://schemas.microsoft.com/office/powerpoint/2010/main" val="352432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K-Anonymity: Intuition</a:t>
            </a:r>
            <a:endParaRPr lang="en-US" dirty="0"/>
          </a:p>
        </p:txBody>
      </p:sp>
      <p:sp>
        <p:nvSpPr>
          <p:cNvPr id="3" name="Content Placeholder 2"/>
          <p:cNvSpPr>
            <a:spLocks noGrp="1"/>
          </p:cNvSpPr>
          <p:nvPr>
            <p:ph idx="1"/>
          </p:nvPr>
        </p:nvSpPr>
        <p:spPr>
          <a:xfrm>
            <a:off x="1154954" y="2603499"/>
            <a:ext cx="10126939" cy="3745785"/>
          </a:xfrm>
        </p:spPr>
        <p:txBody>
          <a:bodyPr/>
          <a:lstStyle/>
          <a:p>
            <a:r>
              <a:rPr lang="en-US" altLang="zh-CN" dirty="0">
                <a:ea typeface="SimSun" panose="02010600030101010101" pitchFamily="2" charset="-122"/>
              </a:rPr>
              <a:t>Given person-specific field-structured data, produce a release of the data with scientific guarantees that the individuals who are the subjects of the data cannot be re-identified while the data remain practically useful.</a:t>
            </a:r>
          </a:p>
          <a:p>
            <a:r>
              <a:rPr lang="en-US" altLang="zh-CN" dirty="0" smtClean="0">
                <a:ea typeface="SimSun" panose="02010600030101010101" pitchFamily="2" charset="-122"/>
              </a:rPr>
              <a:t>The </a:t>
            </a:r>
            <a:r>
              <a:rPr lang="en-US" altLang="zh-CN" dirty="0">
                <a:ea typeface="SimSun" panose="02010600030101010101" pitchFamily="2" charset="-122"/>
              </a:rPr>
              <a:t>information for each person contained in the released table cannot be distinguished from at least k-1 individuals whose information also appears in the </a:t>
            </a:r>
            <a:r>
              <a:rPr lang="en-US" altLang="zh-CN" dirty="0" smtClean="0">
                <a:ea typeface="SimSun" panose="02010600030101010101" pitchFamily="2" charset="-122"/>
              </a:rPr>
              <a:t>release.</a:t>
            </a:r>
          </a:p>
          <a:p>
            <a:pPr marL="342900" lvl="1" indent="-342900"/>
            <a:r>
              <a:rPr lang="en-US" altLang="zh-CN" sz="1800" b="1" dirty="0">
                <a:ea typeface="SimSun" panose="02010600030101010101" pitchFamily="2" charset="-122"/>
              </a:rPr>
              <a:t>Example:</a:t>
            </a:r>
            <a:r>
              <a:rPr lang="en-US" altLang="zh-CN" sz="1800" dirty="0">
                <a:ea typeface="SimSun" panose="02010600030101010101" pitchFamily="2" charset="-122"/>
              </a:rPr>
              <a:t> you try to identify a man in the released table, but the only information you have is his birth date and gender. There are k men in the table with the same birth date and gender.</a:t>
            </a:r>
          </a:p>
          <a:p>
            <a:endParaRPr lang="en-US" altLang="zh-CN" dirty="0">
              <a:ea typeface="SimSun" panose="02010600030101010101" pitchFamily="2" charset="-122"/>
            </a:endParaRPr>
          </a:p>
          <a:p>
            <a:endParaRPr lang="en-US" dirty="0"/>
          </a:p>
        </p:txBody>
      </p:sp>
    </p:spTree>
    <p:extLst>
      <p:ext uri="{BB962C8B-B14F-4D97-AF65-F5344CB8AC3E}">
        <p14:creationId xmlns:p14="http://schemas.microsoft.com/office/powerpoint/2010/main" val="691105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62130" y="1275411"/>
            <a:ext cx="8409904" cy="3714750"/>
          </a:xfrm>
          <a:prstGeom prst="rect">
            <a:avLst/>
          </a:prstGeom>
        </p:spPr>
      </p:pic>
    </p:spTree>
    <p:extLst>
      <p:ext uri="{BB962C8B-B14F-4D97-AF65-F5344CB8AC3E}">
        <p14:creationId xmlns:p14="http://schemas.microsoft.com/office/powerpoint/2010/main" val="318309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Quasi-Identifiers</a:t>
            </a:r>
            <a:endParaRPr lang="en-US" dirty="0"/>
          </a:p>
        </p:txBody>
      </p:sp>
      <p:sp>
        <p:nvSpPr>
          <p:cNvPr id="3" name="Content Placeholder 2"/>
          <p:cNvSpPr>
            <a:spLocks noGrp="1"/>
          </p:cNvSpPr>
          <p:nvPr>
            <p:ph idx="1"/>
          </p:nvPr>
        </p:nvSpPr>
        <p:spPr/>
        <p:txBody>
          <a:bodyPr/>
          <a:lstStyle/>
          <a:p>
            <a:r>
              <a:rPr lang="en-US" altLang="zh-CN" dirty="0">
                <a:ea typeface="SimSun" panose="02010600030101010101" pitchFamily="2" charset="-122"/>
              </a:rPr>
              <a:t>Key attributes</a:t>
            </a:r>
          </a:p>
          <a:p>
            <a:pPr lvl="1"/>
            <a:r>
              <a:rPr lang="en-US" altLang="zh-CN" dirty="0">
                <a:ea typeface="SimSun" panose="02010600030101010101" pitchFamily="2" charset="-122"/>
              </a:rPr>
              <a:t>Name, address, phone number - uniquely identifying!</a:t>
            </a:r>
          </a:p>
          <a:p>
            <a:pPr lvl="1"/>
            <a:r>
              <a:rPr lang="en-US" altLang="zh-CN" dirty="0">
                <a:ea typeface="SimSun" panose="02010600030101010101" pitchFamily="2" charset="-122"/>
              </a:rPr>
              <a:t>Always removed before release</a:t>
            </a:r>
          </a:p>
          <a:p>
            <a:r>
              <a:rPr lang="en-US" altLang="zh-CN" dirty="0">
                <a:ea typeface="SimSun" panose="02010600030101010101" pitchFamily="2" charset="-122"/>
              </a:rPr>
              <a:t>Quasi-identifiers</a:t>
            </a:r>
          </a:p>
          <a:p>
            <a:pPr lvl="1"/>
            <a:r>
              <a:rPr lang="en-US" altLang="zh-CN" dirty="0">
                <a:ea typeface="SimSun" panose="02010600030101010101" pitchFamily="2" charset="-122"/>
              </a:rPr>
              <a:t>(5-digit ZIP code, birth date, gender) uniquely identify 87% of the population in the U.S.</a:t>
            </a:r>
          </a:p>
          <a:p>
            <a:pPr lvl="1"/>
            <a:r>
              <a:rPr lang="en-US" altLang="zh-CN" dirty="0">
                <a:ea typeface="SimSun" panose="02010600030101010101" pitchFamily="2" charset="-122"/>
              </a:rPr>
              <a:t>Can be used for linking anonymized dataset with other datasets</a:t>
            </a:r>
          </a:p>
          <a:p>
            <a:endParaRPr lang="en-US" dirty="0"/>
          </a:p>
        </p:txBody>
      </p:sp>
    </p:spTree>
    <p:extLst>
      <p:ext uri="{BB962C8B-B14F-4D97-AF65-F5344CB8AC3E}">
        <p14:creationId xmlns:p14="http://schemas.microsoft.com/office/powerpoint/2010/main" val="152660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Achieving k-Anonymity</a:t>
            </a:r>
          </a:p>
        </p:txBody>
      </p:sp>
      <p:sp>
        <p:nvSpPr>
          <p:cNvPr id="3" name="Content Placeholder 2"/>
          <p:cNvSpPr>
            <a:spLocks noGrp="1"/>
          </p:cNvSpPr>
          <p:nvPr>
            <p:ph idx="1"/>
          </p:nvPr>
        </p:nvSpPr>
        <p:spPr>
          <a:xfrm>
            <a:off x="1030311" y="2537138"/>
            <a:ext cx="10457644" cy="3915178"/>
          </a:xfrm>
        </p:spPr>
        <p:txBody>
          <a:bodyPr>
            <a:normAutofit/>
          </a:bodyPr>
          <a:lstStyle/>
          <a:p>
            <a:r>
              <a:rPr lang="en-US" dirty="0"/>
              <a:t> There are two common methods for achieving </a:t>
            </a:r>
            <a:r>
              <a:rPr lang="en-US" i="1" dirty="0"/>
              <a:t>k</a:t>
            </a:r>
            <a:r>
              <a:rPr lang="en-US" dirty="0"/>
              <a:t>-anonymity for some value of </a:t>
            </a:r>
            <a:r>
              <a:rPr lang="en-US" i="1" dirty="0"/>
              <a:t>k</a:t>
            </a:r>
            <a:r>
              <a:rPr lang="en-US" dirty="0"/>
              <a:t>.</a:t>
            </a:r>
          </a:p>
          <a:p>
            <a:pPr marL="0" indent="0">
              <a:buNone/>
            </a:pPr>
            <a:r>
              <a:rPr lang="en-US" b="1" dirty="0" smtClean="0"/>
              <a:t>	Suppression</a:t>
            </a:r>
            <a:r>
              <a:rPr lang="en-US" dirty="0"/>
              <a:t>: In this method, certain values of the attributes are replaced by an asterisk </a:t>
            </a:r>
            <a:r>
              <a:rPr lang="en-US" dirty="0" smtClean="0"/>
              <a:t>	'*'. </a:t>
            </a:r>
            <a:r>
              <a:rPr lang="en-US" dirty="0"/>
              <a:t>All or some values of a column may be replaced by '*'. </a:t>
            </a:r>
            <a:endParaRPr lang="en-US" dirty="0" smtClean="0"/>
          </a:p>
          <a:p>
            <a:pPr marL="0" indent="0">
              <a:buNone/>
            </a:pPr>
            <a:endParaRPr lang="en-US" dirty="0"/>
          </a:p>
          <a:p>
            <a:pPr marL="0" indent="0">
              <a:buNone/>
            </a:pPr>
            <a:r>
              <a:rPr lang="en-US" b="1" dirty="0" smtClean="0"/>
              <a:t>	Generalization</a:t>
            </a:r>
            <a:r>
              <a:rPr lang="en-US" dirty="0"/>
              <a:t>: In this method, individual values of attributes are replaced by with a </a:t>
            </a:r>
            <a:r>
              <a:rPr lang="en-US" dirty="0" smtClean="0"/>
              <a:t>	broader </a:t>
            </a:r>
            <a:r>
              <a:rPr lang="en-US" dirty="0"/>
              <a:t>category. </a:t>
            </a:r>
          </a:p>
          <a:p>
            <a:pPr marL="0" indent="0">
              <a:buNone/>
            </a:pPr>
            <a:r>
              <a:rPr lang="en-US" b="1" dirty="0" smtClean="0"/>
              <a:t>	For </a:t>
            </a:r>
            <a:r>
              <a:rPr lang="en-US" b="1" dirty="0"/>
              <a:t>example</a:t>
            </a:r>
            <a:r>
              <a:rPr lang="en-US" dirty="0"/>
              <a:t>, the value '19' of the attribute 'Age' may be replaced </a:t>
            </a:r>
            <a:r>
              <a:rPr lang="en-US" dirty="0" smtClean="0"/>
              <a:t>	by </a:t>
            </a:r>
            <a:r>
              <a:rPr lang="en-US" dirty="0"/>
              <a:t>' ≤ 20', the </a:t>
            </a:r>
            <a:r>
              <a:rPr lang="en-US" dirty="0" smtClean="0"/>
              <a:t>	value </a:t>
            </a:r>
            <a:r>
              <a:rPr lang="en-US" dirty="0"/>
              <a:t>'23' by '20 &lt; Age ≤ 30' , etc.</a:t>
            </a:r>
          </a:p>
          <a:p>
            <a:pPr marL="457200" lvl="1" indent="0">
              <a:buNone/>
            </a:pPr>
            <a:endParaRPr lang="en-US" dirty="0" smtClean="0"/>
          </a:p>
          <a:p>
            <a:pPr marL="0" indent="0">
              <a:buNone/>
            </a:pPr>
            <a:r>
              <a:rPr lang="en-US" b="1" dirty="0" smtClean="0"/>
              <a:t>	Timeline</a:t>
            </a:r>
            <a:r>
              <a:rPr lang="en-US" dirty="0" smtClean="0"/>
              <a:t> July 2015 to September 2015</a:t>
            </a:r>
            <a:endParaRPr lang="en-US" dirty="0"/>
          </a:p>
        </p:txBody>
      </p:sp>
    </p:spTree>
    <p:extLst>
      <p:ext uri="{BB962C8B-B14F-4D97-AF65-F5344CB8AC3E}">
        <p14:creationId xmlns:p14="http://schemas.microsoft.com/office/powerpoint/2010/main" val="1278662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458</TotalTime>
  <Words>1302</Words>
  <Application>Microsoft Office PowerPoint</Application>
  <PresentationFormat>Widescreen</PresentationFormat>
  <Paragraphs>115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SimSun</vt:lpstr>
      <vt:lpstr>Arial</vt:lpstr>
      <vt:lpstr>Century Gothic</vt:lpstr>
      <vt:lpstr>Wingdings 3</vt:lpstr>
      <vt:lpstr>Ion Boardroom</vt:lpstr>
      <vt:lpstr>PRIVACY PRESERVING DATA MINING</vt:lpstr>
      <vt:lpstr>DATA MINING</vt:lpstr>
      <vt:lpstr>Data mining in real life scenario</vt:lpstr>
      <vt:lpstr>Need for Privacy Protection</vt:lpstr>
      <vt:lpstr>Privacy Preserving Data Mining (PPDM)</vt:lpstr>
      <vt:lpstr>K-Anonymity: Intuition</vt:lpstr>
      <vt:lpstr>PowerPoint Presentation</vt:lpstr>
      <vt:lpstr>Quasi-Identifiers</vt:lpstr>
      <vt:lpstr>Achieving k-Anonymity</vt:lpstr>
      <vt:lpstr>INPUT TABLE</vt:lpstr>
      <vt:lpstr>OUTPUT SNIPPET</vt:lpstr>
      <vt:lpstr>FEATURE SET PARTITIONING AND SELECTION</vt:lpstr>
      <vt:lpstr>Genetic Algorithm Terminologies</vt:lpstr>
      <vt:lpstr>Outline of the Genetic Algorithm</vt:lpstr>
      <vt:lpstr>Basic Operators of Genetic Algorithm</vt:lpstr>
      <vt:lpstr>PowerPoint Presentation</vt:lpstr>
      <vt:lpstr>PowerPoint Presentation</vt:lpstr>
      <vt:lpstr>UCI Adult Repository</vt:lpstr>
      <vt:lpstr>Table of Values</vt:lpstr>
      <vt:lpstr>Output Snippet of GA based DMPD Implementation.</vt:lpstr>
      <vt:lpstr>Cuckoo search algorithm</vt:lpstr>
      <vt:lpstr>Characteristics of Cuckoo search</vt:lpstr>
      <vt:lpstr>Cuckoo search Algorithm for feature set selection</vt:lpstr>
      <vt:lpstr>PowerPoint Presentation</vt:lpstr>
      <vt:lpstr>Output Snippet of CS based Implementation. </vt:lpstr>
      <vt:lpstr>Comparative Study</vt:lpstr>
      <vt:lpstr>RED: CS ALGO, BLUE: GA ALGO</vt:lpstr>
      <vt:lpstr>Result and 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PROTECTION IN DATA MINING</dc:title>
  <dc:creator>sagar</dc:creator>
  <cp:lastModifiedBy>baver</cp:lastModifiedBy>
  <cp:revision>27</cp:revision>
  <dcterms:created xsi:type="dcterms:W3CDTF">2015-11-29T12:44:20Z</dcterms:created>
  <dcterms:modified xsi:type="dcterms:W3CDTF">2016-05-04T03:59:48Z</dcterms:modified>
</cp:coreProperties>
</file>