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19" autoAdjust="0"/>
  </p:normalViewPr>
  <p:slideViewPr>
    <p:cSldViewPr snapToGrid="0">
      <p:cViewPr varScale="1">
        <p:scale>
          <a:sx n="112" d="100"/>
          <a:sy n="112" d="100"/>
        </p:scale>
        <p:origin x="11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94014"/>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pPr>
              <a:lnSpc>
                <a:spcPct val="150000"/>
              </a:lnSpc>
            </a:pPr>
            <a:r>
              <a:rPr lang="en-US" sz="4400" dirty="0">
                <a:solidFill>
                  <a:schemeClr val="tx1"/>
                </a:solidFill>
              </a:rPr>
              <a:t>Thinking Anxiety </a:t>
            </a:r>
            <a:br>
              <a:rPr lang="en-US" sz="4400" dirty="0">
                <a:solidFill>
                  <a:schemeClr val="tx1"/>
                </a:solidFill>
              </a:rPr>
            </a:br>
            <a:r>
              <a:rPr lang="en-US" sz="4400" dirty="0">
                <a:solidFill>
                  <a:schemeClr val="tx1"/>
                </a:solidFill>
              </a:rPr>
              <a:t>in the clinic</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D895-5DA2-4974-BD30-14FFCEA21BA4}"/>
              </a:ext>
            </a:extLst>
          </p:cNvPr>
          <p:cNvSpPr>
            <a:spLocks noGrp="1"/>
          </p:cNvSpPr>
          <p:nvPr>
            <p:ph type="title"/>
          </p:nvPr>
        </p:nvSpPr>
        <p:spPr/>
        <p:txBody>
          <a:bodyPr/>
          <a:lstStyle/>
          <a:p>
            <a:r>
              <a:rPr lang="fr-BE" dirty="0"/>
              <a:t> 			</a:t>
            </a:r>
            <a:r>
              <a:rPr lang="en-US" b="1" u="sng" dirty="0"/>
              <a:t>Anxiety and clinics</a:t>
            </a:r>
          </a:p>
        </p:txBody>
      </p:sp>
      <p:sp>
        <p:nvSpPr>
          <p:cNvPr id="3" name="Content Placeholder 2">
            <a:extLst>
              <a:ext uri="{FF2B5EF4-FFF2-40B4-BE49-F238E27FC236}">
                <a16:creationId xmlns:a16="http://schemas.microsoft.com/office/drawing/2014/main" id="{B1780FD3-8276-4895-8D8E-9CCDB13484E6}"/>
              </a:ext>
            </a:extLst>
          </p:cNvPr>
          <p:cNvSpPr>
            <a:spLocks noGrp="1"/>
          </p:cNvSpPr>
          <p:nvPr>
            <p:ph idx="1"/>
          </p:nvPr>
        </p:nvSpPr>
        <p:spPr/>
        <p:txBody>
          <a:bodyPr>
            <a:normAutofit fontScale="92500" lnSpcReduction="20000"/>
          </a:bodyPr>
          <a:lstStyle/>
          <a:p>
            <a:pPr>
              <a:lnSpc>
                <a:spcPct val="150000"/>
              </a:lnSpc>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Similarly,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anxiety reappears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moments of the treatment with adolescents,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when the “mask of the symptom » slips away</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“The notion of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mask means that the symptom presents itself in an ambiguous form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which does not allow us to orient the subject in relation to an object of the situation” (Lacan)</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Anxiety can also arise in moments when we can glimpse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that the subject is letting go of a symptom but has not yet built the next one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 way . </a:t>
            </a:r>
            <a:r>
              <a:rPr lang="en-US" sz="2000" b="1" dirty="0">
                <a:latin typeface="Times New Roman" panose="02020603050405020304" pitchFamily="18" charset="0"/>
                <a:ea typeface="Calibri" panose="020F0502020204030204" pitchFamily="34" charset="0"/>
                <a:cs typeface="Times New Roman" panose="02020603050405020304" pitchFamily="18" charset="0"/>
              </a:rPr>
              <a:t>, anxiety in “the between-two symptoms”,</a:t>
            </a:r>
          </a:p>
          <a:p>
            <a:pPr>
              <a:lnSpc>
                <a:spcPct val="150000"/>
              </a:lnSpc>
              <a:spcAft>
                <a:spcPts val="800"/>
              </a:spcAft>
            </a:pPr>
            <a:r>
              <a:rPr lang="en-US" sz="1700" i="1" dirty="0">
                <a:effectLst/>
                <a:latin typeface="Times New Roman" panose="02020603050405020304" pitchFamily="18" charset="0"/>
                <a:ea typeface="Calibri" panose="020F0502020204030204" pitchFamily="34" charset="0"/>
                <a:cs typeface="Times New Roman" panose="02020603050405020304" pitchFamily="18" charset="0"/>
              </a:rPr>
              <a:t>Should we understand Anxiety as a current symptom? Or as the manifestation of the real of the symptom?</a:t>
            </a:r>
            <a:endParaRPr lang="en-BE"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222586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nt Brisé Un Homme Debout Sur Un Pont Cassé Illustration Stock -  Illustration du type, difficulté: 166141171">
            <a:extLst>
              <a:ext uri="{FF2B5EF4-FFF2-40B4-BE49-F238E27FC236}">
                <a16:creationId xmlns:a16="http://schemas.microsoft.com/office/drawing/2014/main" id="{D0D19B7C-6452-4F99-8FAC-442ABACA1E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921" b="180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5287FE-0CDC-47A0-BA23-28CA6DBE62EE}"/>
              </a:ext>
            </a:extLst>
          </p:cNvPr>
          <p:cNvSpPr>
            <a:spLocks noGrp="1"/>
          </p:cNvSpPr>
          <p:nvPr>
            <p:ph type="title"/>
          </p:nvPr>
        </p:nvSpPr>
        <p:spPr>
          <a:xfrm>
            <a:off x="5080100" y="2471299"/>
            <a:ext cx="2031779" cy="662846"/>
          </a:xfrm>
        </p:spPr>
        <p:txBody>
          <a:bodyPr vert="horz" lIns="91440" tIns="45720" rIns="91440" bIns="45720" rtlCol="0" anchor="b">
            <a:normAutofit fontScale="90000"/>
          </a:bodyPr>
          <a:lstStyle/>
          <a:p>
            <a:pPr>
              <a:lnSpc>
                <a:spcPct val="83000"/>
              </a:lnSpc>
            </a:pPr>
            <a:r>
              <a:rPr lang="en-US" b="1" cap="all" spc="-100" dirty="0">
                <a:solidFill>
                  <a:schemeClr val="bg1"/>
                </a:solidFill>
              </a:rPr>
              <a:t>Anxiety</a:t>
            </a:r>
            <a:r>
              <a:rPr lang="en-US" sz="3200" cap="all" spc="-100" dirty="0"/>
              <a:t> </a:t>
            </a:r>
          </a:p>
        </p:txBody>
      </p:sp>
      <p:sp>
        <p:nvSpPr>
          <p:cNvPr id="4" name="TextBox 3">
            <a:extLst>
              <a:ext uri="{FF2B5EF4-FFF2-40B4-BE49-F238E27FC236}">
                <a16:creationId xmlns:a16="http://schemas.microsoft.com/office/drawing/2014/main" id="{074CDB7D-4104-413C-A580-AFD541727501}"/>
              </a:ext>
            </a:extLst>
          </p:cNvPr>
          <p:cNvSpPr txBox="1"/>
          <p:nvPr/>
        </p:nvSpPr>
        <p:spPr>
          <a:xfrm>
            <a:off x="7965119" y="2768844"/>
            <a:ext cx="3392680" cy="707886"/>
          </a:xfrm>
          <a:prstGeom prst="rect">
            <a:avLst/>
          </a:prstGeom>
          <a:noFill/>
        </p:spPr>
        <p:txBody>
          <a:bodyPr wrap="square" rtlCol="0">
            <a:spAutoFit/>
          </a:bodyPr>
          <a:lstStyle/>
          <a:p>
            <a:r>
              <a:rPr lang="en-US" sz="4000" dirty="0"/>
              <a:t>symptom</a:t>
            </a:r>
          </a:p>
        </p:txBody>
      </p:sp>
      <p:sp>
        <p:nvSpPr>
          <p:cNvPr id="5" name="TextBox 4">
            <a:extLst>
              <a:ext uri="{FF2B5EF4-FFF2-40B4-BE49-F238E27FC236}">
                <a16:creationId xmlns:a16="http://schemas.microsoft.com/office/drawing/2014/main" id="{1B617CAD-B695-46CE-9317-15030D39B6C8}"/>
              </a:ext>
            </a:extLst>
          </p:cNvPr>
          <p:cNvSpPr txBox="1"/>
          <p:nvPr/>
        </p:nvSpPr>
        <p:spPr>
          <a:xfrm>
            <a:off x="1191804" y="2713819"/>
            <a:ext cx="2483304" cy="707886"/>
          </a:xfrm>
          <a:prstGeom prst="rect">
            <a:avLst/>
          </a:prstGeom>
          <a:noFill/>
        </p:spPr>
        <p:txBody>
          <a:bodyPr wrap="square" rtlCol="0">
            <a:spAutoFit/>
          </a:bodyPr>
          <a:lstStyle/>
          <a:p>
            <a:r>
              <a:rPr lang="en-US" sz="4000" dirty="0"/>
              <a:t>symptom</a:t>
            </a:r>
          </a:p>
        </p:txBody>
      </p:sp>
      <p:sp>
        <p:nvSpPr>
          <p:cNvPr id="8" name="TextBox 7">
            <a:extLst>
              <a:ext uri="{FF2B5EF4-FFF2-40B4-BE49-F238E27FC236}">
                <a16:creationId xmlns:a16="http://schemas.microsoft.com/office/drawing/2014/main" id="{A5768073-9B59-484C-9365-CD8D248AEA89}"/>
              </a:ext>
            </a:extLst>
          </p:cNvPr>
          <p:cNvSpPr txBox="1"/>
          <p:nvPr/>
        </p:nvSpPr>
        <p:spPr>
          <a:xfrm>
            <a:off x="2333002" y="5161660"/>
            <a:ext cx="7733944" cy="1600438"/>
          </a:xfrm>
          <a:prstGeom prst="rect">
            <a:avLst/>
          </a:prstGeom>
          <a:noFill/>
        </p:spPr>
        <p:txBody>
          <a:bodyPr wrap="square" rtlCol="0">
            <a:spAutoFit/>
          </a:bodyPr>
          <a:lstStyle/>
          <a:p>
            <a:r>
              <a:rPr lang="en-US" sz="2000" b="1"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 breach must occur in the solution of the symptom for the subject to make an analytic demand</a:t>
            </a:r>
            <a:r>
              <a:rPr lang="en-US" sz="2000"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the manifestation of anxiety would be the result of this flaw in the symptom</a:t>
            </a:r>
            <a:r>
              <a:rPr lang="en-US" sz="2000"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which no longer forms a rampart. Thus</a:t>
            </a:r>
            <a:r>
              <a:rPr lang="en-US" sz="2000" b="1"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the request of the subject concerns first the eradication of anxiety.</a:t>
            </a:r>
            <a:endParaRPr lang="en-BE" sz="2000" b="1" i="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21688771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F899-C6E1-4444-AC3D-DB029860861D}"/>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“the manifestation of anxiety as manifestation of the subject”.</a:t>
            </a:r>
            <a:br>
              <a:rPr lang="en-BE"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fr-BE" dirty="0"/>
          </a:p>
        </p:txBody>
      </p:sp>
      <p:sp>
        <p:nvSpPr>
          <p:cNvPr id="3" name="Content Placeholder 2">
            <a:extLst>
              <a:ext uri="{FF2B5EF4-FFF2-40B4-BE49-F238E27FC236}">
                <a16:creationId xmlns:a16="http://schemas.microsoft.com/office/drawing/2014/main" id="{BCD38252-14E7-4296-87B4-873B860442B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S,X, Lacan warns us : </a:t>
            </a:r>
            <a:r>
              <a:rPr lang="en-US" sz="1800" dirty="0">
                <a:effectLst/>
                <a:latin typeface="Times New Roman" panose="02020603050405020304" pitchFamily="18" charset="0"/>
                <a:ea typeface="Calibri" panose="020F0502020204030204" pitchFamily="34" charset="0"/>
              </a:rPr>
              <a:t>“</a:t>
            </a:r>
            <a:r>
              <a:rPr lang="en-US" sz="1800" b="1" u="sng" dirty="0">
                <a:effectLst/>
                <a:latin typeface="Times New Roman" panose="02020603050405020304" pitchFamily="18" charset="0"/>
                <a:ea typeface="Calibri" panose="020F0502020204030204" pitchFamily="34" charset="0"/>
              </a:rPr>
              <a:t>Feeling what the subject can bear of anguish puts you to the test at all times” and its with this in mind that the clinician can allow a “reparation of the symptom” to occur, trough fantasy. </a:t>
            </a:r>
          </a:p>
          <a:p>
            <a:r>
              <a:rPr lang="en-US" sz="1800" dirty="0">
                <a:latin typeface="Times New Roman" panose="02020603050405020304" pitchFamily="18" charset="0"/>
                <a:cs typeface="Times New Roman" panose="02020603050405020304" pitchFamily="18" charset="0"/>
              </a:rPr>
              <a:t>We can think of this as creating </a:t>
            </a:r>
            <a:r>
              <a:rPr lang="en-US" sz="1800" b="1" dirty="0">
                <a:latin typeface="Times New Roman" panose="02020603050405020304" pitchFamily="18" charset="0"/>
                <a:cs typeface="Times New Roman" panose="02020603050405020304" pitchFamily="18" charset="0"/>
              </a:rPr>
              <a:t>“ bindings between the Subject and the Object again”</a:t>
            </a:r>
          </a:p>
          <a:p>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“This fantasy which the neurotic makes use of</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which he organizes at the moment when he uses it, it is striking that it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is precisely what serves him to defend himself against anxiety, to cover it up.”</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53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1E83-2DDF-407D-85B1-676161A1A678}"/>
              </a:ext>
            </a:extLst>
          </p:cNvPr>
          <p:cNvSpPr>
            <a:spLocks noGrp="1"/>
          </p:cNvSpPr>
          <p:nvPr>
            <p:ph type="title"/>
          </p:nvPr>
        </p:nvSpPr>
        <p:spPr/>
        <p:txBody>
          <a:bodyPr>
            <a:normAutofit/>
          </a:bodyPr>
          <a:lstStyle/>
          <a:p>
            <a:r>
              <a:rPr lang="fr-BE" sz="3200" b="1" dirty="0"/>
              <a:t>			</a:t>
            </a:r>
            <a:r>
              <a:rPr lang="fr-BE" sz="3200" b="1" u="sng" dirty="0" err="1"/>
              <a:t>What</a:t>
            </a:r>
            <a:r>
              <a:rPr lang="fr-BE" sz="3200" b="1" u="sng" dirty="0"/>
              <a:t> </a:t>
            </a:r>
            <a:r>
              <a:rPr lang="fr-BE" sz="3200" b="1" u="sng" dirty="0" err="1"/>
              <a:t>is</a:t>
            </a:r>
            <a:r>
              <a:rPr lang="fr-BE" sz="3200" b="1" u="sng" dirty="0"/>
              <a:t> </a:t>
            </a:r>
            <a:r>
              <a:rPr lang="fr-BE" sz="3200" b="1" u="sng" dirty="0" err="1"/>
              <a:t>this</a:t>
            </a:r>
            <a:r>
              <a:rPr lang="fr-BE" sz="3200" b="1" u="sng" dirty="0"/>
              <a:t> « </a:t>
            </a:r>
            <a:r>
              <a:rPr lang="fr-BE" sz="3200" b="1" u="sng" dirty="0" err="1"/>
              <a:t>object</a:t>
            </a:r>
            <a:r>
              <a:rPr lang="fr-BE" sz="3200" b="1" u="sng" dirty="0"/>
              <a:t> » ?</a:t>
            </a:r>
          </a:p>
        </p:txBody>
      </p:sp>
      <p:sp>
        <p:nvSpPr>
          <p:cNvPr id="3" name="Content Placeholder 2">
            <a:extLst>
              <a:ext uri="{FF2B5EF4-FFF2-40B4-BE49-F238E27FC236}">
                <a16:creationId xmlns:a16="http://schemas.microsoft.com/office/drawing/2014/main" id="{911D2342-6F07-4A95-A483-FFF6E5375EE9}"/>
              </a:ext>
            </a:extLst>
          </p:cNvPr>
          <p:cNvSpPr>
            <a:spLocks noGrp="1"/>
          </p:cNvSpPr>
          <p:nvPr>
            <p:ph idx="1"/>
          </p:nvPr>
        </p:nvSpPr>
        <p:spPr/>
        <p:txBody>
          <a:bodyPr>
            <a:normAutofit/>
          </a:bodyPr>
          <a:lstStyle/>
          <a:p>
            <a:pPr marL="342900" lvl="0" indent="-342900">
              <a:lnSpc>
                <a:spcPct val="150000"/>
              </a:lnSpc>
              <a:buFont typeface="Wingdings" panose="05000000000000000000" pitchFamily="2" charset="2"/>
              <a:buChar char=""/>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To create desire, we have to lack something. Therefore :</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object is what is lacking</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subject cannot think of his lack</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object remains </a:t>
            </a:r>
            <a:r>
              <a:rPr lang="en-US" sz="1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forever informulable</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Anxiety testifies this impossibility</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symptom is the “equivalent” of Anxiety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by which its possible for the patient to formulate for a time what turns out to be informulable.</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359675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1886-7869-46FB-96E1-4F7E5CB9B028}"/>
              </a:ext>
            </a:extLst>
          </p:cNvPr>
          <p:cNvSpPr>
            <a:spLocks noGrp="1"/>
          </p:cNvSpPr>
          <p:nvPr>
            <p:ph type="title"/>
          </p:nvPr>
        </p:nvSpPr>
        <p:spPr/>
        <p:txBody>
          <a:bodyPr/>
          <a:lstStyle/>
          <a:p>
            <a:r>
              <a:rPr lang="fr-BE" dirty="0"/>
              <a:t>		</a:t>
            </a:r>
            <a:r>
              <a:rPr lang="en-US" u="sng" dirty="0"/>
              <a:t>I have yet to understand this </a:t>
            </a:r>
          </a:p>
        </p:txBody>
      </p:sp>
      <p:sp>
        <p:nvSpPr>
          <p:cNvPr id="3" name="Content Placeholder 2">
            <a:extLst>
              <a:ext uri="{FF2B5EF4-FFF2-40B4-BE49-F238E27FC236}">
                <a16:creationId xmlns:a16="http://schemas.microsoft.com/office/drawing/2014/main" id="{F99721D1-4BA4-4C67-841C-38C4E6637D1E}"/>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equivalence between Anxiety and Symptom, being two side of the same coin, there must be a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“subjective translation of object a”.</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“All the pullulation of the meanings that it can engender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does not manage to quench what is at stake in this hole of a central loss</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symptom is therefore the way in which anxiety is treated by bringing the object a into play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178110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7797-3D9E-4CF8-9868-800B39D03BA7}"/>
              </a:ext>
            </a:extLst>
          </p:cNvPr>
          <p:cNvSpPr>
            <a:spLocks noGrp="1"/>
          </p:cNvSpPr>
          <p:nvPr>
            <p:ph type="title"/>
          </p:nvPr>
        </p:nvSpPr>
        <p:spPr/>
        <p:txBody>
          <a:bodyPr/>
          <a:lstStyle/>
          <a:p>
            <a:r>
              <a:rPr lang="fr-BE" dirty="0"/>
              <a:t>			</a:t>
            </a:r>
            <a:r>
              <a:rPr lang="fr-BE" u="sng" dirty="0" err="1"/>
              <a:t>Theorical</a:t>
            </a:r>
            <a:r>
              <a:rPr lang="fr-BE" u="sng" dirty="0"/>
              <a:t> non </a:t>
            </a:r>
            <a:r>
              <a:rPr lang="fr-BE" u="sng" dirty="0" err="1"/>
              <a:t>sense</a:t>
            </a:r>
            <a:r>
              <a:rPr lang="fr-BE" u="sng" dirty="0"/>
              <a:t> ?</a:t>
            </a:r>
          </a:p>
        </p:txBody>
      </p:sp>
      <p:sp>
        <p:nvSpPr>
          <p:cNvPr id="3" name="Content Placeholder 2">
            <a:extLst>
              <a:ext uri="{FF2B5EF4-FFF2-40B4-BE49-F238E27FC236}">
                <a16:creationId xmlns:a16="http://schemas.microsoft.com/office/drawing/2014/main" id="{8F3760DD-6D0B-4CCA-9549-E3B3820AD2F0}"/>
              </a:ext>
            </a:extLst>
          </p:cNvPr>
          <p:cNvSpPr>
            <a:spLocks noGrp="1"/>
          </p:cNvSpPr>
          <p:nvPr>
            <p:ph idx="1"/>
          </p:nvPr>
        </p:nvSpPr>
        <p:spPr/>
        <p:txBody>
          <a:bodyPr>
            <a:normAutofit lnSpcReduction="10000"/>
          </a:bodyPr>
          <a:lstStyle/>
          <a:p>
            <a:pPr>
              <a:lnSpc>
                <a:spcPct val="150000"/>
              </a:lnSpc>
              <a:spcAft>
                <a:spcPts val="800"/>
              </a:spcAft>
            </a:pP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The </a:t>
            </a: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a:t>
            </a:r>
            <a:r>
              <a:rPr lang="fr-FR" sz="1800" i="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cause of the anguish,</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produced by the anguish, </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which petrifies him but to which he gives in, does not allow the subject to find his bearings.</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Haie</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 ends the theorical side of her article by giving us a glimpse of the “lack” :</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in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Anxiety</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subject fades away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yields by getting rid of this object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which he will reduce himself and which will henceforth support him.</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422547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EBC1-A399-4CA8-BD3E-81C52168783B}"/>
              </a:ext>
            </a:extLst>
          </p:cNvPr>
          <p:cNvSpPr>
            <a:spLocks noGrp="1"/>
          </p:cNvSpPr>
          <p:nvPr>
            <p:ph type="title"/>
          </p:nvPr>
        </p:nvSpPr>
        <p:spPr/>
        <p:txBody>
          <a:bodyPr/>
          <a:lstStyle/>
          <a:p>
            <a:r>
              <a:rPr lang="fr-BE" dirty="0"/>
              <a:t>		</a:t>
            </a:r>
            <a:r>
              <a:rPr lang="fr-BE" dirty="0" err="1"/>
              <a:t>Failing</a:t>
            </a:r>
            <a:r>
              <a:rPr lang="fr-BE" dirty="0"/>
              <a:t> to </a:t>
            </a:r>
            <a:r>
              <a:rPr lang="fr-BE" dirty="0" err="1"/>
              <a:t>define</a:t>
            </a:r>
            <a:r>
              <a:rPr lang="fr-BE" dirty="0"/>
              <a:t> </a:t>
            </a:r>
            <a:r>
              <a:rPr lang="fr-BE" dirty="0" err="1"/>
              <a:t>anxiety</a:t>
            </a:r>
            <a:endParaRPr lang="fr-BE" dirty="0"/>
          </a:p>
        </p:txBody>
      </p:sp>
      <p:sp>
        <p:nvSpPr>
          <p:cNvPr id="3" name="Content Placeholder 2">
            <a:extLst>
              <a:ext uri="{FF2B5EF4-FFF2-40B4-BE49-F238E27FC236}">
                <a16:creationId xmlns:a16="http://schemas.microsoft.com/office/drawing/2014/main" id="{576FDA1D-85A7-4DF3-BA03-B56399005291}"/>
              </a:ext>
            </a:extLst>
          </p:cNvPr>
          <p:cNvSpPr>
            <a:spLocks noGrp="1"/>
          </p:cNvSpPr>
          <p:nvPr>
            <p:ph idx="1"/>
          </p:nvPr>
        </p:nvSpPr>
        <p:spPr/>
        <p:txBody>
          <a:bodyPr/>
          <a:lstStyle/>
          <a:p>
            <a:r>
              <a:rPr lang="en-US" sz="2000" b="1" dirty="0">
                <a:effectLst/>
                <a:latin typeface="Times New Roman" panose="02020603050405020304" pitchFamily="18" charset="0"/>
                <a:ea typeface="Calibri" panose="020F0502020204030204" pitchFamily="34" charset="0"/>
              </a:rPr>
              <a:t>anxiety is the time when the object falls from the subject,</a:t>
            </a:r>
          </a:p>
          <a:p>
            <a:pPr>
              <a:lnSpc>
                <a:spcPct val="150000"/>
              </a:lnSpc>
              <a:spcAft>
                <a:spcPts val="800"/>
              </a:spcAft>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Anxiety arises when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something appears instead of the lack</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"When the lack comes to lack”</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question that will lead us to understand a little bit more of this concept of anxiety.</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134370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0916-CED3-4461-A99A-3001C273D074}"/>
              </a:ext>
            </a:extLst>
          </p:cNvPr>
          <p:cNvSpPr>
            <a:spLocks noGrp="1"/>
          </p:cNvSpPr>
          <p:nvPr>
            <p:ph type="title"/>
          </p:nvPr>
        </p:nvSpPr>
        <p:spPr/>
        <p:txBody>
          <a:bodyPr/>
          <a:lstStyle/>
          <a:p>
            <a:r>
              <a:rPr lang="fr-BE" dirty="0"/>
              <a:t>	</a:t>
            </a:r>
            <a:r>
              <a:rPr lang="fr-BE" b="1" u="sng" dirty="0" err="1"/>
              <a:t>Going</a:t>
            </a:r>
            <a:r>
              <a:rPr lang="fr-BE" b="1" u="sng" dirty="0"/>
              <a:t> back to </a:t>
            </a:r>
            <a:r>
              <a:rPr lang="fr-BE" b="1" u="sng" dirty="0" err="1"/>
              <a:t>what</a:t>
            </a:r>
            <a:r>
              <a:rPr lang="fr-BE" b="1" u="sng" dirty="0"/>
              <a:t> </a:t>
            </a:r>
            <a:r>
              <a:rPr lang="fr-BE" b="1" u="sng" dirty="0" err="1"/>
              <a:t>matters</a:t>
            </a:r>
            <a:r>
              <a:rPr lang="fr-BE" b="1" u="sng" dirty="0"/>
              <a:t> : the </a:t>
            </a:r>
            <a:r>
              <a:rPr lang="fr-BE" b="1" u="sng" dirty="0" err="1"/>
              <a:t>clinic</a:t>
            </a:r>
            <a:endParaRPr lang="fr-BE" b="1" u="sng" dirty="0"/>
          </a:p>
        </p:txBody>
      </p:sp>
      <p:sp>
        <p:nvSpPr>
          <p:cNvPr id="3" name="Content Placeholder 2">
            <a:extLst>
              <a:ext uri="{FF2B5EF4-FFF2-40B4-BE49-F238E27FC236}">
                <a16:creationId xmlns:a16="http://schemas.microsoft.com/office/drawing/2014/main" id="{2132C692-AA0E-4355-94D6-973A066FD8C0}"/>
              </a:ext>
            </a:extLst>
          </p:cNvPr>
          <p:cNvSpPr>
            <a:spLocks noGrp="1"/>
          </p:cNvSpPr>
          <p:nvPr>
            <p:ph idx="1"/>
          </p:nvPr>
        </p:nvSpPr>
        <p:spPr/>
        <p:txBody>
          <a:bodyPr/>
          <a:lstStyle/>
          <a:p>
            <a:r>
              <a:rPr lang="fr-BE" b="1" u="sng" dirty="0" err="1"/>
              <a:t>Clinical</a:t>
            </a:r>
            <a:r>
              <a:rPr lang="fr-BE" b="1" u="sng" dirty="0"/>
              <a:t> case of Camille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Social worker send this patient for sexual assault. She comes in very disorganized, unstructured, a massive anxiety that she can only talk about by saying ‘something stuck in my throat”.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Everything seems to be drifting away. Her body is there, posed like an inert mass on the chair, her head between her shoulders. I can't catch her gaze. It’s like she is being hunted. She jumps at the slightest noise and the sensory dimension is in the foreground.</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Speaking requires a considerable effort and as if emerging from a confused magma.</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Thus, “everything” has gone wrong since “this event”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233803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3C0B-6CEF-42AA-9AC6-70A16395B405}"/>
              </a:ext>
            </a:extLst>
          </p:cNvPr>
          <p:cNvSpPr>
            <a:spLocks noGrp="1"/>
          </p:cNvSpPr>
          <p:nvPr>
            <p:ph type="title"/>
          </p:nvPr>
        </p:nvSpPr>
        <p:spPr/>
        <p:txBody>
          <a:bodyPr/>
          <a:lstStyle/>
          <a:p>
            <a:r>
              <a:rPr lang="fr-BE" dirty="0"/>
              <a:t>The </a:t>
            </a:r>
            <a:r>
              <a:rPr lang="fr-BE" dirty="0" err="1"/>
              <a:t>demand</a:t>
            </a:r>
            <a:endParaRPr lang="fr-BE" dirty="0"/>
          </a:p>
        </p:txBody>
      </p:sp>
      <p:sp>
        <p:nvSpPr>
          <p:cNvPr id="3" name="Content Placeholder 2">
            <a:extLst>
              <a:ext uri="{FF2B5EF4-FFF2-40B4-BE49-F238E27FC236}">
                <a16:creationId xmlns:a16="http://schemas.microsoft.com/office/drawing/2014/main" id="{62813AC9-B23E-4E61-9D85-1556C32AF3A0}"/>
              </a:ext>
            </a:extLst>
          </p:cNvPr>
          <p:cNvSpPr>
            <a:spLocks noGrp="1"/>
          </p:cNvSpPr>
          <p:nvPr>
            <p:ph idx="1"/>
          </p:nvPr>
        </p:nvSpPr>
        <p:spPr/>
        <p:txBody>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do you expect from this meeting ?</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Try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find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one-self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or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find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myself</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She misses the next meeting, fails to come, not seeing the point of those.</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says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waste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society”</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323908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98A2-DE2E-4253-9153-171DECBF44EE}"/>
              </a:ext>
            </a:extLst>
          </p:cNvPr>
          <p:cNvSpPr>
            <a:spLocks noGrp="1"/>
          </p:cNvSpPr>
          <p:nvPr>
            <p:ph type="title"/>
          </p:nvPr>
        </p:nvSpPr>
        <p:spPr/>
        <p:txBody>
          <a:bodyPr/>
          <a:lstStyle/>
          <a:p>
            <a:r>
              <a:rPr lang="fr-BE" dirty="0"/>
              <a:t>2</a:t>
            </a:r>
            <a:r>
              <a:rPr lang="fr-BE" baseline="30000" dirty="0"/>
              <a:t>nd</a:t>
            </a:r>
            <a:r>
              <a:rPr lang="fr-BE" dirty="0"/>
              <a:t> meeting</a:t>
            </a:r>
          </a:p>
        </p:txBody>
      </p:sp>
      <p:sp>
        <p:nvSpPr>
          <p:cNvPr id="3" name="Content Placeholder 2">
            <a:extLst>
              <a:ext uri="{FF2B5EF4-FFF2-40B4-BE49-F238E27FC236}">
                <a16:creationId xmlns:a16="http://schemas.microsoft.com/office/drawing/2014/main" id="{EAA3BE4E-D153-4CF4-8A07-0ECF04FABC5B}"/>
              </a:ext>
            </a:extLst>
          </p:cNvPr>
          <p:cNvSpPr>
            <a:spLocks noGrp="1"/>
          </p:cNvSpPr>
          <p:nvPr>
            <p:ph idx="1"/>
          </p:nvPr>
        </p:nvSpPr>
        <p:spPr/>
        <p:txBody>
          <a:bodyPr/>
          <a:lstStyle/>
          <a:p>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speaks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a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teacher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has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just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met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university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currently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art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history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and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who</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teaches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fine arts. This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person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approached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her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for a job in a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gallery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Anxiety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immediately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resurfaces. Will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up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task</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becomes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somewhat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animated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evokes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passage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drawing</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pencil</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"second dimension",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she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says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sculpture,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third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dimension", passage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always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perilous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for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her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where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failure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stake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but must not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happen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otherwise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collapses.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Perhaps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void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created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no longer in direct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correlation</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his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existential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void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But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construction, like a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sandcastle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quickly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swept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away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It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by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confronting</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lack</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in the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subject</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makes</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turn</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without</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really</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knowing</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around</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the central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void</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This is how his desire develops. </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172560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sz="4400" b="1" u="sng" dirty="0"/>
              <a:t>Summary</a:t>
            </a:r>
          </a:p>
        </p:txBody>
      </p:sp>
      <p:sp>
        <p:nvSpPr>
          <p:cNvPr id="4" name="Content Placeholder 3">
            <a:extLst>
              <a:ext uri="{FF2B5EF4-FFF2-40B4-BE49-F238E27FC236}">
                <a16:creationId xmlns:a16="http://schemas.microsoft.com/office/drawing/2014/main" id="{0C1FF65C-7D44-44C2-A70E-7D60AAE7F28E}"/>
              </a:ext>
            </a:extLst>
          </p:cNvPr>
          <p:cNvSpPr>
            <a:spLocks noGrp="1"/>
          </p:cNvSpPr>
          <p:nvPr>
            <p:ph idx="1"/>
          </p:nvPr>
        </p:nvSpPr>
        <p:spPr/>
        <p:txBody>
          <a:bodyPr>
            <a:normAutofit/>
          </a:bodyPr>
          <a:lstStyle/>
          <a:p>
            <a:pPr>
              <a:lnSpc>
                <a:spcPct val="300000"/>
              </a:lnSpc>
            </a:pPr>
            <a:r>
              <a:rPr lang="en-US" sz="1800" b="1" dirty="0"/>
              <a:t>1) Introduction</a:t>
            </a:r>
          </a:p>
          <a:p>
            <a:pPr>
              <a:lnSpc>
                <a:spcPct val="300000"/>
              </a:lnSpc>
            </a:pPr>
            <a:r>
              <a:rPr lang="en-US" sz="1800" b="1" dirty="0"/>
              <a:t>2) René Roussillon :  chapter 15  : an overview of the concept,</a:t>
            </a:r>
          </a:p>
          <a:p>
            <a:pPr>
              <a:lnSpc>
                <a:spcPct val="300000"/>
              </a:lnSpc>
            </a:pPr>
            <a:r>
              <a:rPr lang="en-US" sz="1800" b="1" dirty="0"/>
              <a:t>3) Why do we care about anxiety ?</a:t>
            </a:r>
          </a:p>
          <a:p>
            <a:pPr>
              <a:lnSpc>
                <a:spcPct val="300000"/>
              </a:lnSpc>
            </a:pPr>
            <a:r>
              <a:rPr lang="en-US" sz="1800" b="1" dirty="0"/>
              <a:t>4) clinical compass : the relationship between Anxiety and Symptom,</a:t>
            </a:r>
          </a:p>
        </p:txBody>
      </p:sp>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E67-A79A-42EC-A887-62A53E639250}"/>
              </a:ext>
            </a:extLst>
          </p:cNvPr>
          <p:cNvSpPr>
            <a:spLocks noGrp="1"/>
          </p:cNvSpPr>
          <p:nvPr>
            <p:ph type="title"/>
          </p:nvPr>
        </p:nvSpPr>
        <p:spPr/>
        <p:txBody>
          <a:bodyPr/>
          <a:lstStyle/>
          <a:p>
            <a:r>
              <a:rPr lang="fr-BE" dirty="0"/>
              <a:t>To </a:t>
            </a:r>
            <a:r>
              <a:rPr lang="fr-BE" dirty="0" err="1"/>
              <a:t>Lacanians</a:t>
            </a:r>
            <a:r>
              <a:rPr lang="fr-BE" dirty="0"/>
              <a:t> :</a:t>
            </a:r>
          </a:p>
        </p:txBody>
      </p:sp>
      <p:sp>
        <p:nvSpPr>
          <p:cNvPr id="3" name="Content Placeholder 2">
            <a:extLst>
              <a:ext uri="{FF2B5EF4-FFF2-40B4-BE49-F238E27FC236}">
                <a16:creationId xmlns:a16="http://schemas.microsoft.com/office/drawing/2014/main" id="{E54BE017-667B-485B-A096-D9BD6C8D2C23}"/>
              </a:ext>
            </a:extLst>
          </p:cNvPr>
          <p:cNvSpPr>
            <a:spLocks noGrp="1"/>
          </p:cNvSpPr>
          <p:nvPr>
            <p:ph idx="1"/>
          </p:nvPr>
        </p:nvSpPr>
        <p:spPr/>
        <p:txBody>
          <a:bodyPr>
            <a:normAutofit fontScale="77500" lnSpcReduction="20000"/>
          </a:bodyPr>
          <a:lstStyle/>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third session starts again on the observation of her discomfort. </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 note that she has one more piercing, the latter taken in her lower lip. </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There follows a series of justifications for this state, then a silence ensues before she can state the reasons for her discomfort.</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movement of her piercing, in the center of which is a small black stone, causes a certain fascination.</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Indeed, the word is tied in a way to a back-and-forth movement where it makes, in turn, by a movement of the tongue, this stone disappear and reappear.</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ring, cut in the lip, with this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agalmic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object that constitutes the black stone, comes in a way to double the cut in language.</a:t>
            </a:r>
            <a:endParaRPr lang="en-BE"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 It reminds us that not everything in language can be language</a:t>
            </a:r>
          </a:p>
          <a:p>
            <a:endParaRPr lang="fr-BE" dirty="0"/>
          </a:p>
        </p:txBody>
      </p:sp>
    </p:spTree>
    <p:extLst>
      <p:ext uri="{BB962C8B-B14F-4D97-AF65-F5344CB8AC3E}">
        <p14:creationId xmlns:p14="http://schemas.microsoft.com/office/powerpoint/2010/main" val="166172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EB9D-A64C-4422-9D90-47C2D86DE17D}"/>
              </a:ext>
            </a:extLst>
          </p:cNvPr>
          <p:cNvSpPr>
            <a:spLocks noGrp="1"/>
          </p:cNvSpPr>
          <p:nvPr>
            <p:ph type="title"/>
          </p:nvPr>
        </p:nvSpPr>
        <p:spPr/>
        <p:txBody>
          <a:bodyPr/>
          <a:lstStyle/>
          <a:p>
            <a:r>
              <a:rPr lang="fr-BE" dirty="0"/>
              <a:t>No conclusion :</a:t>
            </a:r>
          </a:p>
        </p:txBody>
      </p:sp>
      <p:sp>
        <p:nvSpPr>
          <p:cNvPr id="3" name="Content Placeholder 2">
            <a:extLst>
              <a:ext uri="{FF2B5EF4-FFF2-40B4-BE49-F238E27FC236}">
                <a16:creationId xmlns:a16="http://schemas.microsoft.com/office/drawing/2014/main" id="{62E9E448-4CA4-4E8E-A8CA-9D0B43581FA7}"/>
              </a:ext>
            </a:extLst>
          </p:cNvPr>
          <p:cNvSpPr>
            <a:spLocks noGrp="1"/>
          </p:cNvSpPr>
          <p:nvPr>
            <p:ph idx="1"/>
          </p:nvPr>
        </p:nvSpPr>
        <p:spPr/>
        <p:txBody>
          <a:bodyPr>
            <a:normAutofit fontScale="77500" lnSpcReduction="20000"/>
          </a:bodyPr>
          <a:lstStyle/>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anguish present in the preliminary interviews testifies to this difficulty in saying insofar as something, in this relation to the Other (the analyst), escapes the signifier.</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But it is also from this lack of saying that something of the signifying chain functions.</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Anxiety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does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not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deceive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sense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accounts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for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something</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exceeds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signification, for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cannot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caught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by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means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the signifier.</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"Feeling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subject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terms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anxiety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puts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the test at all times",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according</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words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Lacan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quoted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preamble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necessary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fact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anguish</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massive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encounter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go in a second time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towards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 construction of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symptom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or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expression of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symptom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Anxiety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way</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accessing</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real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side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symptom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It 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possible to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touch</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point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enjoyment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symptom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support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symptom</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takes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 the fantasy can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brought</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to light.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Thus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constructed</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 formula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desire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or fantasy, support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desire</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able to stop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incessant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progress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of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drifting</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effectLst/>
                <a:latin typeface="Times New Roman" panose="02020603050405020304" pitchFamily="18" charset="0"/>
                <a:ea typeface="Calibri" panose="020F0502020204030204" pitchFamily="34" charset="0"/>
                <a:cs typeface="Times New Roman" panose="02020603050405020304" pitchFamily="18" charset="0"/>
              </a:rPr>
              <a:t>subjects</a:t>
            </a: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202857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53E-CBC8-4F69-8D05-2A1E07B2B2A1}"/>
              </a:ext>
            </a:extLst>
          </p:cNvPr>
          <p:cNvSpPr>
            <a:spLocks noGrp="1"/>
          </p:cNvSpPr>
          <p:nvPr>
            <p:ph type="title"/>
          </p:nvPr>
        </p:nvSpPr>
        <p:spPr/>
        <p:txBody>
          <a:bodyPr/>
          <a:lstStyle/>
          <a:p>
            <a:r>
              <a:rPr lang="fr-BE" dirty="0"/>
              <a:t>Fear, </a:t>
            </a:r>
            <a:r>
              <a:rPr lang="fr-BE" dirty="0" err="1"/>
              <a:t>Dread</a:t>
            </a:r>
            <a:r>
              <a:rPr lang="fr-BE" dirty="0"/>
              <a:t>, </a:t>
            </a:r>
            <a:r>
              <a:rPr lang="fr-BE" dirty="0" err="1"/>
              <a:t>Anxiety</a:t>
            </a:r>
            <a:r>
              <a:rPr lang="fr-BE" dirty="0"/>
              <a:t> </a:t>
            </a:r>
          </a:p>
        </p:txBody>
      </p:sp>
      <p:sp>
        <p:nvSpPr>
          <p:cNvPr id="3" name="Content Placeholder 2">
            <a:extLst>
              <a:ext uri="{FF2B5EF4-FFF2-40B4-BE49-F238E27FC236}">
                <a16:creationId xmlns:a16="http://schemas.microsoft.com/office/drawing/2014/main" id="{938368A7-86CA-4C74-AFAA-4AB803A6EBDD}"/>
              </a:ext>
            </a:extLst>
          </p:cNvPr>
          <p:cNvSpPr>
            <a:spLocks noGrp="1"/>
          </p:cNvSpPr>
          <p:nvPr>
            <p:ph idx="1"/>
          </p:nvPr>
        </p:nvSpPr>
        <p:spPr/>
        <p:txBody>
          <a:bodyPr/>
          <a:lstStyle/>
          <a:p>
            <a:pP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Fear is related to </a:t>
            </a: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something objectively dangerous</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and the person tries to </a:t>
            </a: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get away</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from this danger, it’s a signal indicating a danger.</a:t>
            </a:r>
            <a:endParaRPr lang="en-BE"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Dread is the same thing but here</a:t>
            </a: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the subject is paralyzed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unable to do something about this danger. No way to run or to flee and a real menace to be destroyed.</a:t>
            </a:r>
            <a:endParaRPr lang="en-BE"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Anguish, </a:t>
            </a: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Anxiety could be defined as an internal danger</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and different from an objective danger like fear or dread.</a:t>
            </a:r>
            <a:endParaRPr lang="en-BE" sz="2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57848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D3F5-AE42-48B6-9E2C-2E3FFF880021}"/>
              </a:ext>
            </a:extLst>
          </p:cNvPr>
          <p:cNvSpPr>
            <a:spLocks noGrp="1"/>
          </p:cNvSpPr>
          <p:nvPr>
            <p:ph type="title"/>
          </p:nvPr>
        </p:nvSpPr>
        <p:spPr/>
        <p:txBody>
          <a:bodyPr/>
          <a:lstStyle/>
          <a:p>
            <a:r>
              <a:rPr lang="en-US" dirty="0"/>
              <a:t>Freud on Anxiety</a:t>
            </a:r>
          </a:p>
        </p:txBody>
      </p:sp>
      <p:sp>
        <p:nvSpPr>
          <p:cNvPr id="3" name="Content Placeholder 2">
            <a:extLst>
              <a:ext uri="{FF2B5EF4-FFF2-40B4-BE49-F238E27FC236}">
                <a16:creationId xmlns:a16="http://schemas.microsoft.com/office/drawing/2014/main" id="{31529AC2-B0EC-4F5D-8668-049EEAF04CA2}"/>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Freud tells us that the neurotic anguish is felt by the person when he is confronted by drive requirements</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In a way it makes the Ego confront the risk of loosing the love of the Object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Meaning 2 things :</a:t>
            </a:r>
          </a:p>
          <a:p>
            <a:r>
              <a:rPr lang="en-US" sz="2000" dirty="0">
                <a:effectLst/>
                <a:latin typeface="Times New Roman" panose="02020603050405020304" pitchFamily="18" charset="0"/>
                <a:ea typeface="Calibri" panose="020F0502020204030204" pitchFamily="34" charset="0"/>
              </a:rPr>
              <a:t>1) he talks about a trauma that all humanity has gone through; it’s the ice age that has radically changed our way to view the environment and created anxiety. </a:t>
            </a:r>
            <a:endParaRPr lang="fr-BE" sz="2000" dirty="0">
              <a:effectLst/>
              <a:latin typeface="Times New Roman" panose="02020603050405020304" pitchFamily="18" charset="0"/>
              <a:ea typeface="Calibri" panose="020F0502020204030204" pitchFamily="34" charset="0"/>
            </a:endParaRP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Lacan in 1966 :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other, inseparable from one’s existence, is the consequence of the unavoidable situations of frustration and deprivation that the infant will face during his development.</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45013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47DB-F5B9-4912-B96C-6DDC7F3402D6}"/>
              </a:ext>
            </a:extLst>
          </p:cNvPr>
          <p:cNvSpPr>
            <a:spLocks noGrp="1"/>
          </p:cNvSpPr>
          <p:nvPr>
            <p:ph type="title"/>
          </p:nvPr>
        </p:nvSpPr>
        <p:spPr/>
        <p:txBody>
          <a:bodyPr/>
          <a:lstStyle/>
          <a:p>
            <a:r>
              <a:rPr lang="en-US" sz="2000" b="1" dirty="0">
                <a:effectLst/>
                <a:latin typeface="Times New Roman" panose="02020603050405020304" pitchFamily="18" charset="0"/>
                <a:ea typeface="Calibri" panose="020F0502020204030204" pitchFamily="34" charset="0"/>
              </a:rPr>
              <a:t>	“ok so from what I understand , Anxiety = Love loss anxiety</a:t>
            </a:r>
            <a:r>
              <a:rPr lang="en-US" sz="1800" dirty="0">
                <a:effectLst/>
                <a:latin typeface="Times New Roman" panose="02020603050405020304" pitchFamily="18" charset="0"/>
                <a:ea typeface="Calibri" panose="020F0502020204030204" pitchFamily="34" charset="0"/>
              </a:rPr>
              <a:t>” </a:t>
            </a: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t>
            </a:r>
            <a:r>
              <a:rPr lang="en-US" sz="2000" b="1" dirty="0">
                <a:latin typeface="Times New Roman" panose="02020603050405020304" pitchFamily="18" charset="0"/>
                <a:ea typeface="Calibri" panose="020F0502020204030204" pitchFamily="34" charset="0"/>
              </a:rPr>
              <a:t>I</a:t>
            </a:r>
            <a:r>
              <a:rPr lang="en-US" sz="2000" b="1" dirty="0">
                <a:effectLst/>
                <a:latin typeface="Times New Roman" panose="02020603050405020304" pitchFamily="18" charset="0"/>
                <a:ea typeface="Calibri" panose="020F0502020204030204" pitchFamily="34" charset="0"/>
              </a:rPr>
              <a:t>s that what we see in the clinic ?</a:t>
            </a:r>
            <a:endParaRPr lang="fr-BE" b="1" dirty="0"/>
          </a:p>
        </p:txBody>
      </p:sp>
      <p:sp>
        <p:nvSpPr>
          <p:cNvPr id="3" name="Content Placeholder 2">
            <a:extLst>
              <a:ext uri="{FF2B5EF4-FFF2-40B4-BE49-F238E27FC236}">
                <a16:creationId xmlns:a16="http://schemas.microsoft.com/office/drawing/2014/main" id="{EDBEB2E4-DB00-4EE5-8ADE-C1E981AEF0E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we say “love loss” that means that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there is first a loving object.</a:t>
            </a:r>
            <a:endParaRPr lang="en-BE"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very young infant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can experience anxiety but there is no risk of loosing the love of the object because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there is no love of the object yet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The hypothesis of Roussillon is that in fact this anxiety related to a risk of loosing the love of the object is </a:t>
            </a:r>
            <a:r>
              <a:rPr lang="en-US" sz="2000" dirty="0">
                <a:solidFill>
                  <a:srgbClr val="FF0000"/>
                </a:solidFill>
                <a:effectLst/>
                <a:latin typeface="Times New Roman" panose="02020603050405020304" pitchFamily="18" charset="0"/>
                <a:ea typeface="Calibri" panose="020F0502020204030204" pitchFamily="34" charset="0"/>
              </a:rPr>
              <a:t>already an elaborated form of anxiety</a:t>
            </a:r>
          </a:p>
          <a:p>
            <a:r>
              <a:rPr lang="en-US" sz="2000" dirty="0">
                <a:effectLst/>
                <a:latin typeface="Times New Roman" panose="02020603050405020304" pitchFamily="18" charset="0"/>
                <a:ea typeface="Calibri" panose="020F0502020204030204" pitchFamily="34" charset="0"/>
              </a:rPr>
              <a:t>Anxiety at its most primitive stage would be something so broad for the baby that it mixes itself into </a:t>
            </a:r>
            <a:r>
              <a:rPr lang="en-US" sz="2000" b="1" dirty="0">
                <a:effectLst/>
                <a:latin typeface="Times New Roman" panose="02020603050405020304" pitchFamily="18" charset="0"/>
                <a:ea typeface="Calibri" panose="020F0502020204030204" pitchFamily="34" charset="0"/>
              </a:rPr>
              <a:t>a pure experience of distress</a:t>
            </a:r>
            <a:endParaRPr lang="fr-BE" sz="1600" dirty="0"/>
          </a:p>
        </p:txBody>
      </p:sp>
    </p:spTree>
    <p:extLst>
      <p:ext uri="{BB962C8B-B14F-4D97-AF65-F5344CB8AC3E}">
        <p14:creationId xmlns:p14="http://schemas.microsoft.com/office/powerpoint/2010/main" val="182861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E9A9-A550-49DA-9736-C47491FA0798}"/>
              </a:ext>
            </a:extLst>
          </p:cNvPr>
          <p:cNvSpPr>
            <a:spLocks noGrp="1"/>
          </p:cNvSpPr>
          <p:nvPr>
            <p:ph type="title"/>
          </p:nvPr>
        </p:nvSpPr>
        <p:spPr/>
        <p:txBody>
          <a:bodyPr>
            <a:normAutofit/>
          </a:bodyPr>
          <a:lstStyle/>
          <a:p>
            <a:r>
              <a:rPr lang="fr-BE"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How does Freud understand anxiety in the clinic ?</a:t>
            </a:r>
          </a:p>
        </p:txBody>
      </p:sp>
      <p:sp>
        <p:nvSpPr>
          <p:cNvPr id="3" name="Content Placeholder 2">
            <a:extLst>
              <a:ext uri="{FF2B5EF4-FFF2-40B4-BE49-F238E27FC236}">
                <a16:creationId xmlns:a16="http://schemas.microsoft.com/office/drawing/2014/main" id="{045426F0-7887-4764-9BEE-78A8FAD6D0B2}"/>
              </a:ext>
            </a:extLst>
          </p:cNvPr>
          <p:cNvSpPr>
            <a:spLocks noGrp="1"/>
          </p:cNvSpPr>
          <p:nvPr>
            <p:ph idx="1"/>
          </p:nvPr>
        </p:nvSpPr>
        <p:spPr/>
        <p: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Freud maintains that anxiety is a reactivation: </a:t>
            </a:r>
          </a:p>
          <a:p>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something has happened, before and elsewhere, and the subject fears the re-actualization of such an experience.</a:t>
            </a:r>
            <a:endParaRPr lang="en-BE"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rPr>
              <a:t>the traces of those past experiences of anxiety </a:t>
            </a:r>
            <a:r>
              <a:rPr lang="en-US" sz="2000" dirty="0">
                <a:effectLst/>
                <a:latin typeface="Times New Roman" panose="02020603050405020304" pitchFamily="18" charset="0"/>
                <a:ea typeface="Calibri" panose="020F0502020204030204" pitchFamily="34" charset="0"/>
              </a:rPr>
              <a:t>are the </a:t>
            </a:r>
            <a:r>
              <a:rPr lang="en-US" sz="2000" dirty="0">
                <a:solidFill>
                  <a:srgbClr val="FF0000"/>
                </a:solidFill>
                <a:effectLst/>
                <a:latin typeface="Times New Roman" panose="02020603050405020304" pitchFamily="18" charset="0"/>
                <a:ea typeface="Calibri" panose="020F0502020204030204" pitchFamily="34" charset="0"/>
              </a:rPr>
              <a:t>defense mechanisms </a:t>
            </a:r>
            <a:r>
              <a:rPr lang="en-US" sz="2000" dirty="0">
                <a:effectLst/>
                <a:latin typeface="Times New Roman" panose="02020603050405020304" pitchFamily="18" charset="0"/>
                <a:ea typeface="Calibri" panose="020F0502020204030204" pitchFamily="34" charset="0"/>
              </a:rPr>
              <a:t>that are in place today for the patient,</a:t>
            </a:r>
          </a:p>
          <a:p>
            <a:r>
              <a:rPr lang="en-US" sz="2000" dirty="0">
                <a:effectLst/>
                <a:latin typeface="Times New Roman" panose="02020603050405020304" pitchFamily="18" charset="0"/>
                <a:ea typeface="Calibri" panose="020F0502020204030204" pitchFamily="34" charset="0"/>
              </a:rPr>
              <a:t>Those defense mechanism are residues of those past experiences and that how we understand the Freudian statement about “something has happened, before and elsewhere”, </a:t>
            </a:r>
          </a:p>
          <a:p>
            <a:r>
              <a:rPr lang="en-US" sz="2000" dirty="0">
                <a:effectLst/>
                <a:latin typeface="Times New Roman" panose="02020603050405020304" pitchFamily="18" charset="0"/>
                <a:ea typeface="Calibri" panose="020F0502020204030204" pitchFamily="34" charset="0"/>
              </a:rPr>
              <a:t>Anxiety must be understood as a </a:t>
            </a:r>
            <a:r>
              <a:rPr lang="en-US" sz="2000" dirty="0">
                <a:solidFill>
                  <a:srgbClr val="FF0000"/>
                </a:solidFill>
                <a:effectLst/>
                <a:latin typeface="Times New Roman" panose="02020603050405020304" pitchFamily="18" charset="0"/>
                <a:ea typeface="Calibri" panose="020F0502020204030204" pitchFamily="34" charset="0"/>
              </a:rPr>
              <a:t>story, a process </a:t>
            </a:r>
            <a:endParaRPr lang="fr-BE" sz="2000" dirty="0">
              <a:solidFill>
                <a:srgbClr val="FF0000"/>
              </a:solidFill>
            </a:endParaRPr>
          </a:p>
        </p:txBody>
      </p:sp>
    </p:spTree>
    <p:extLst>
      <p:ext uri="{BB962C8B-B14F-4D97-AF65-F5344CB8AC3E}">
        <p14:creationId xmlns:p14="http://schemas.microsoft.com/office/powerpoint/2010/main" val="161975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8071-BEBC-4E3F-8E76-CE56C92F2887}"/>
              </a:ext>
            </a:extLst>
          </p:cNvPr>
          <p:cNvSpPr>
            <a:spLocks noGrp="1"/>
          </p:cNvSpPr>
          <p:nvPr>
            <p:ph type="title"/>
          </p:nvPr>
        </p:nvSpPr>
        <p:spPr/>
        <p:txBody>
          <a:bodyPr>
            <a:normAutofit/>
          </a:bodyPr>
          <a:lstStyle/>
          <a:p>
            <a:r>
              <a:rPr lang="fr-BE"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Why do we care about anxiety ?</a:t>
            </a:r>
          </a:p>
        </p:txBody>
      </p:sp>
      <p:sp>
        <p:nvSpPr>
          <p:cNvPr id="3" name="Content Placeholder 2">
            <a:extLst>
              <a:ext uri="{FF2B5EF4-FFF2-40B4-BE49-F238E27FC236}">
                <a16:creationId xmlns:a16="http://schemas.microsoft.com/office/drawing/2014/main" id="{31D21F57-8AAF-48C1-8B53-0766C39C3A41}"/>
              </a:ext>
            </a:extLst>
          </p:cNvPr>
          <p:cNvSpPr>
            <a:spLocks noGrp="1"/>
          </p:cNvSpPr>
          <p:nvPr>
            <p:ph idx="1"/>
          </p:nvPr>
        </p:nvSpPr>
        <p:spPr/>
        <p:txBody>
          <a:bodyPr>
            <a:normAutofit/>
          </a:bodyPr>
          <a:lstStyle/>
          <a:p>
            <a:r>
              <a:rPr lang="fr-BE" sz="2000" dirty="0">
                <a:latin typeface="Times New Roman" panose="02020603050405020304" pitchFamily="18" charset="0"/>
                <a:cs typeface="Times New Roman" panose="02020603050405020304" pitchFamily="18" charset="0"/>
              </a:rPr>
              <a:t>Brigitte Haie, « </a:t>
            </a:r>
            <a:r>
              <a:rPr lang="fr-BE" sz="2000" i="1" dirty="0">
                <a:latin typeface="Times New Roman" panose="02020603050405020304" pitchFamily="18" charset="0"/>
                <a:cs typeface="Times New Roman" panose="02020603050405020304" pitchFamily="18" charset="0"/>
              </a:rPr>
              <a:t>de l’angoisse au symptôme </a:t>
            </a:r>
            <a:r>
              <a:rPr lang="fr-BE" sz="2000" dirty="0">
                <a:latin typeface="Times New Roman" panose="02020603050405020304" pitchFamily="18" charset="0"/>
                <a:cs typeface="Times New Roman" panose="02020603050405020304" pitchFamily="18" charset="0"/>
              </a:rPr>
              <a:t>», publié dans les « </a:t>
            </a:r>
            <a:r>
              <a:rPr lang="fr-BE" sz="2000" i="1" dirty="0">
                <a:latin typeface="Times New Roman" panose="02020603050405020304" pitchFamily="18" charset="0"/>
                <a:cs typeface="Times New Roman" panose="02020603050405020304" pitchFamily="18" charset="0"/>
              </a:rPr>
              <a:t>figures de la psychanalyse </a:t>
            </a:r>
            <a:r>
              <a:rPr lang="fr-BE" sz="2000" dirty="0">
                <a:latin typeface="Times New Roman" panose="02020603050405020304" pitchFamily="18" charset="0"/>
                <a:cs typeface="Times New Roman" panose="02020603050405020304" pitchFamily="18" charset="0"/>
              </a:rPr>
              <a:t>»,</a:t>
            </a:r>
          </a:p>
          <a:p>
            <a:pPr>
              <a:lnSpc>
                <a:spcPct val="150000"/>
              </a:lnSpc>
              <a:spcAft>
                <a:spcPts val="800"/>
              </a:spcAft>
            </a:pPr>
            <a:r>
              <a:rPr lang="en-US" sz="2000" u="sng" dirty="0">
                <a:latin typeface="Times New Roman" panose="02020603050405020304" pitchFamily="18" charset="0"/>
                <a:cs typeface="Times New Roman" panose="02020603050405020304" pitchFamily="18" charset="0"/>
              </a:rPr>
              <a:t>This presentation will explore the statement of </a:t>
            </a:r>
            <a:r>
              <a:rPr lang="en-US" sz="2000" u="sng" dirty="0" err="1">
                <a:latin typeface="Times New Roman" panose="02020603050405020304" pitchFamily="18" charset="0"/>
                <a:cs typeface="Times New Roman" panose="02020603050405020304" pitchFamily="18" charset="0"/>
              </a:rPr>
              <a:t>Haie</a:t>
            </a:r>
            <a:r>
              <a:rPr lang="en-US" sz="2000" u="sng" dirty="0">
                <a:latin typeface="Times New Roman" panose="02020603050405020304" pitchFamily="18" charset="0"/>
                <a:cs typeface="Times New Roman" panose="02020603050405020304" pitchFamily="18" charset="0"/>
              </a:rPr>
              <a:t> :</a:t>
            </a:r>
          </a:p>
          <a:p>
            <a:pPr>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The symptom is not on the foreground anymore in the clinic, instead it seems that anxiety took that place</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Recognizing and supporting this anxiety could allow a symptom to be elaborated or rewritten through the intermediary of the fantasy.</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29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163E-1D22-47DA-A1F5-035AF529F2DA}"/>
              </a:ext>
            </a:extLst>
          </p:cNvPr>
          <p:cNvSpPr>
            <a:spLocks noGrp="1"/>
          </p:cNvSpPr>
          <p:nvPr>
            <p:ph type="title"/>
          </p:nvPr>
        </p:nvSpPr>
        <p:spPr/>
        <p:txBody>
          <a:bodyPr/>
          <a:lstStyle/>
          <a:p>
            <a:r>
              <a:rPr lang="fr-BE" dirty="0"/>
              <a:t> 				</a:t>
            </a:r>
            <a:r>
              <a:rPr lang="en-US" b="1" u="sng" dirty="0"/>
              <a:t>Symptom</a:t>
            </a:r>
          </a:p>
        </p:txBody>
      </p:sp>
      <p:sp>
        <p:nvSpPr>
          <p:cNvPr id="3" name="Content Placeholder 2">
            <a:extLst>
              <a:ext uri="{FF2B5EF4-FFF2-40B4-BE49-F238E27FC236}">
                <a16:creationId xmlns:a16="http://schemas.microsoft.com/office/drawing/2014/main" id="{BE69DE31-C480-4C80-9216-C5C31845988C}"/>
              </a:ext>
            </a:extLst>
          </p:cNvPr>
          <p:cNvSpPr>
            <a:spLocks noGrp="1"/>
          </p:cNvSpPr>
          <p:nvPr>
            <p:ph idx="1"/>
          </p:nvPr>
        </p:nvSpPr>
        <p:spPr/>
        <p:txBody>
          <a:bodyPr>
            <a:normAutofit lnSpcReduction="10000"/>
          </a:bodyPr>
          <a:lstStyle/>
          <a:p>
            <a:r>
              <a:rPr lang="en-US" sz="2000" dirty="0">
                <a:effectLst/>
                <a:latin typeface="Times New Roman" panose="02020603050405020304" pitchFamily="18" charset="0"/>
                <a:ea typeface="Calibri" panose="020F0502020204030204" pitchFamily="34" charset="0"/>
              </a:rPr>
              <a:t>constitutes the </a:t>
            </a:r>
            <a:r>
              <a:rPr lang="en-US" sz="2000" b="1" dirty="0">
                <a:effectLst/>
                <a:latin typeface="Times New Roman" panose="02020603050405020304" pitchFamily="18" charset="0"/>
                <a:ea typeface="Calibri" panose="020F0502020204030204" pitchFamily="34" charset="0"/>
              </a:rPr>
              <a:t>mode in which the subject presents himself in consultation.</a:t>
            </a: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 already we can see that often, this symptom seems to be an identity.</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it constitutes in analysis, the demand.</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Yet there is something that comes before the symptom</a:t>
            </a:r>
            <a:r>
              <a:rPr lang="en-US" sz="2000" dirty="0">
                <a:solidFill>
                  <a:srgbClr val="FF0000"/>
                </a:solidFill>
                <a:effectLst/>
                <a:latin typeface="Times New Roman" panose="02020603050405020304" pitchFamily="18" charset="0"/>
                <a:ea typeface="Calibri" panose="020F0502020204030204" pitchFamily="34" charset="0"/>
              </a:rPr>
              <a:t> : a diffuse anxiety</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This diffuse and vague anxiety is either </a:t>
            </a:r>
          </a:p>
          <a:p>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 impossible to say”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or </a:t>
            </a:r>
          </a:p>
          <a:p>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 invasion by jouissance where the subject is somehow frightened by what overwhelms him</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BE"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BE" sz="1600" dirty="0"/>
          </a:p>
        </p:txBody>
      </p:sp>
    </p:spTree>
    <p:extLst>
      <p:ext uri="{BB962C8B-B14F-4D97-AF65-F5344CB8AC3E}">
        <p14:creationId xmlns:p14="http://schemas.microsoft.com/office/powerpoint/2010/main" val="277539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3908-DC72-4B4E-B118-61C57D4142F1}"/>
              </a:ext>
            </a:extLst>
          </p:cNvPr>
          <p:cNvSpPr>
            <a:spLocks noGrp="1"/>
          </p:cNvSpPr>
          <p:nvPr>
            <p:ph type="title"/>
          </p:nvPr>
        </p:nvSpPr>
        <p:spPr/>
        <p:txBody>
          <a:bodyPr/>
          <a:lstStyle/>
          <a:p>
            <a:r>
              <a:rPr lang="fr-BE" dirty="0"/>
              <a:t> 	</a:t>
            </a:r>
            <a:r>
              <a:rPr lang="en-US" b="1" u="sng" dirty="0"/>
              <a:t>Anxiety as a « failure » ( something broke )</a:t>
            </a:r>
          </a:p>
        </p:txBody>
      </p:sp>
      <p:sp>
        <p:nvSpPr>
          <p:cNvPr id="3" name="Content Placeholder 2">
            <a:extLst>
              <a:ext uri="{FF2B5EF4-FFF2-40B4-BE49-F238E27FC236}">
                <a16:creationId xmlns:a16="http://schemas.microsoft.com/office/drawing/2014/main" id="{C5FB28D5-2DD0-4BA9-815A-9EAFC551814B}"/>
              </a:ext>
            </a:extLst>
          </p:cNvPr>
          <p:cNvSpPr>
            <a:spLocks noGrp="1"/>
          </p:cNvSpPr>
          <p:nvPr>
            <p:ph idx="1"/>
          </p:nvPr>
        </p:nvSpPr>
        <p:spPr/>
        <p:txBody>
          <a:bodyPr>
            <a:normAutofit fontScale="92500" lnSpcReduction="20000"/>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impossible to say or jouissance overwhelming the subject that we receive patients. The construction of the symptom only appears afterwards, it is already an elaboration of this anxiety, some construction that can contain it , name it, localize it.</a:t>
            </a:r>
          </a:p>
          <a:p>
            <a:r>
              <a:rPr lang="en-US" sz="2000" dirty="0">
                <a:effectLst/>
                <a:latin typeface="Times New Roman" panose="02020603050405020304" pitchFamily="18" charset="0"/>
                <a:ea typeface="Calibri" panose="020F0502020204030204" pitchFamily="34" charset="0"/>
              </a:rPr>
              <a:t>those moments in our life, we will call it </a:t>
            </a:r>
            <a:r>
              <a:rPr lang="en-US" sz="2000" dirty="0">
                <a:solidFill>
                  <a:srgbClr val="FF0000"/>
                </a:solidFill>
                <a:effectLst/>
                <a:latin typeface="Times New Roman" panose="02020603050405020304" pitchFamily="18" charset="0"/>
                <a:ea typeface="Calibri" panose="020F0502020204030204" pitchFamily="34" charset="0"/>
              </a:rPr>
              <a:t>“moments of anxiety</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BE"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as </a:t>
            </a:r>
            <a:r>
              <a:rPr lang="en-US" sz="2000" dirty="0">
                <a:solidFill>
                  <a:srgbClr val="FF0000"/>
                </a:solidFill>
                <a:effectLst/>
                <a:latin typeface="Times New Roman" panose="02020603050405020304" pitchFamily="18" charset="0"/>
                <a:ea typeface="Calibri" panose="020F0502020204030204" pitchFamily="34" charset="0"/>
              </a:rPr>
              <a:t>events that fail to be said, of that overwhelm us</a:t>
            </a:r>
            <a:r>
              <a:rPr lang="en-US" sz="2000" dirty="0">
                <a:effectLst/>
                <a:latin typeface="Times New Roman" panose="02020603050405020304" pitchFamily="18" charset="0"/>
                <a:ea typeface="Calibri" panose="020F0502020204030204" pitchFamily="34" charset="0"/>
              </a:rPr>
              <a:t>, which happens to all of us.</a:t>
            </a:r>
          </a:p>
          <a:p>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hose “moments of anxiety” are </a:t>
            </a:r>
            <a:r>
              <a:rPr lang="en-US" sz="2000" dirty="0">
                <a:solidFill>
                  <a:srgbClr val="FF0000"/>
                </a:solidFill>
                <a:effectLst/>
                <a:latin typeface="Times New Roman" panose="02020603050405020304" pitchFamily="18" charset="0"/>
                <a:ea typeface="Calibri" panose="020F0502020204030204" pitchFamily="34" charset="0"/>
              </a:rPr>
              <a:t>what is going to give the symptom its shape</a:t>
            </a:r>
            <a:r>
              <a:rPr lang="en-US" sz="2000" dirty="0">
                <a:effectLst/>
                <a:latin typeface="Times New Roman" panose="02020603050405020304" pitchFamily="18" charset="0"/>
                <a:ea typeface="Calibri" panose="020F0502020204030204" pitchFamily="34" charset="0"/>
              </a:rPr>
              <a:t>, what Lacan call </a:t>
            </a:r>
            <a:r>
              <a:rPr lang="en-US" sz="2000" b="1" dirty="0">
                <a:effectLst/>
                <a:latin typeface="Times New Roman" panose="02020603050405020304" pitchFamily="18" charset="0"/>
                <a:ea typeface="Calibri" panose="020F0502020204030204" pitchFamily="34" charset="0"/>
              </a:rPr>
              <a:t>: </a:t>
            </a:r>
            <a:r>
              <a:rPr lang="en-US" sz="2000" b="1" dirty="0">
                <a:latin typeface="Times New Roman" panose="02020603050405020304" pitchFamily="18" charset="0"/>
                <a:ea typeface="Calibri" panose="020F0502020204030204" pitchFamily="34" charset="0"/>
              </a:rPr>
              <a:t>“</a:t>
            </a:r>
            <a:r>
              <a:rPr lang="en-US" sz="2000" b="1" dirty="0">
                <a:effectLst/>
                <a:latin typeface="Times New Roman" panose="02020603050405020304" pitchFamily="18" charset="0"/>
                <a:ea typeface="Calibri" panose="020F0502020204030204" pitchFamily="34" charset="0"/>
              </a:rPr>
              <a:t>formal envelopes of the symptom”</a:t>
            </a:r>
          </a:p>
          <a:p>
            <a:pPr>
              <a:lnSpc>
                <a:spcPct val="150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those envelopes differs from one another but can help us understand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 logical order”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which the moments of anxiety appears. </a:t>
            </a:r>
            <a:r>
              <a:rPr lang="en-US" sz="2200" dirty="0">
                <a:effectLst/>
                <a:latin typeface="Times New Roman" panose="02020603050405020304" pitchFamily="18" charset="0"/>
                <a:ea typeface="Calibri" panose="020F0502020204030204" pitchFamily="34" charset="0"/>
              </a:rPr>
              <a:t>Its especially important to understand this because this is what comes before the formation of desire.  </a:t>
            </a:r>
            <a:endParaRPr lang="fr-BE" sz="2200" dirty="0"/>
          </a:p>
        </p:txBody>
      </p:sp>
    </p:spTree>
    <p:extLst>
      <p:ext uri="{BB962C8B-B14F-4D97-AF65-F5344CB8AC3E}">
        <p14:creationId xmlns:p14="http://schemas.microsoft.com/office/powerpoint/2010/main" val="3616430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{C2A9273A-0C4C-4DD2-B6E0-B509E7AC4FBB}tf78829772_win32</Template>
  <TotalTime>145</TotalTime>
  <Words>2123</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Garamond</vt:lpstr>
      <vt:lpstr>Sagona Book</vt:lpstr>
      <vt:lpstr>Sagona ExtraLight</vt:lpstr>
      <vt:lpstr>Times New Roman</vt:lpstr>
      <vt:lpstr>Wingdings</vt:lpstr>
      <vt:lpstr>SavonVTI</vt:lpstr>
      <vt:lpstr>Thinking Anxiety  in the clinic</vt:lpstr>
      <vt:lpstr>Summary</vt:lpstr>
      <vt:lpstr>Fear, Dread, Anxiety </vt:lpstr>
      <vt:lpstr>Freud on Anxiety</vt:lpstr>
      <vt:lpstr> “ok so from what I understand , Anxiety = Love loss anxiety”      Is that what we see in the clinic ?</vt:lpstr>
      <vt:lpstr>  How does Freud understand anxiety in the clinic ?</vt:lpstr>
      <vt:lpstr>   Why do we care about anxiety ?</vt:lpstr>
      <vt:lpstr>     Symptom</vt:lpstr>
      <vt:lpstr>  Anxiety as a « failure » ( something broke )</vt:lpstr>
      <vt:lpstr>    Anxiety and clinics</vt:lpstr>
      <vt:lpstr>Anxiety </vt:lpstr>
      <vt:lpstr>  “the manifestation of anxiety as manifestation of the subject”. </vt:lpstr>
      <vt:lpstr>   What is this « object » ?</vt:lpstr>
      <vt:lpstr>  I have yet to understand this </vt:lpstr>
      <vt:lpstr>   Theorical non sense ?</vt:lpstr>
      <vt:lpstr>  Failing to define anxiety</vt:lpstr>
      <vt:lpstr> Going back to what matters : the clinic</vt:lpstr>
      <vt:lpstr>The demand</vt:lpstr>
      <vt:lpstr>2nd meeting</vt:lpstr>
      <vt:lpstr>To Lacanians :</vt:lpstr>
      <vt:lpstr>No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Anxiety  in the clinic</dc:title>
  <dc:creator>Jade El-Husseini</dc:creator>
  <cp:lastModifiedBy>Jade El-Husseini</cp:lastModifiedBy>
  <cp:revision>64</cp:revision>
  <dcterms:created xsi:type="dcterms:W3CDTF">2022-03-12T12:25:30Z</dcterms:created>
  <dcterms:modified xsi:type="dcterms:W3CDTF">2022-03-12T14:51:07Z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