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78" r:id="rId5"/>
    <p:sldId id="279" r:id="rId6"/>
    <p:sldId id="286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210203-9129-4BA3-AAAC-4C6309355108}">
          <p14:sldIdLst>
            <p14:sldId id="278"/>
            <p14:sldId id="279"/>
            <p14:sldId id="286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cairn.info/publications-de-Jean-Philippe-Rondier--66679.htm" TargetMode="External"/><Relationship Id="rId5" Type="http://schemas.openxmlformats.org/officeDocument/2006/relationships/hyperlink" Target="https://www.cairn.info/publications-de-Marianne-Daudin--120252.htm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Illustration of Jouissance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300" dirty="0"/>
              <a:t>Presentation of a clinical case by </a:t>
            </a:r>
            <a:r>
              <a:rPr lang="fr-F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Marianne </a:t>
            </a:r>
            <a:r>
              <a:rPr lang="fr-FR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Daudin</a:t>
            </a:r>
            <a:r>
              <a:rPr lang="fr-FR" dirty="0"/>
              <a:t>, </a:t>
            </a:r>
            <a:r>
              <a:rPr lang="fr-F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Jean-Philippe Rondier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D094-3A46-4E2E-B30E-83355369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F8EF-47EF-41FD-B2C9-C2D32F8A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Painkillers : </a:t>
            </a:r>
            <a:r>
              <a:rPr lang="en-US" dirty="0">
                <a:solidFill>
                  <a:srgbClr val="FFC000"/>
                </a:solidFill>
              </a:rPr>
              <a:t>“I always wanted more”</a:t>
            </a:r>
          </a:p>
          <a:p>
            <a:r>
              <a:rPr lang="en-US" dirty="0"/>
              <a:t>Ease physical pain but also to be </a:t>
            </a:r>
            <a:r>
              <a:rPr lang="en-US" dirty="0">
                <a:solidFill>
                  <a:srgbClr val="FFC000"/>
                </a:solidFill>
              </a:rPr>
              <a:t>“knocked out”</a:t>
            </a:r>
          </a:p>
          <a:p>
            <a:r>
              <a:rPr lang="en-US" dirty="0">
                <a:solidFill>
                  <a:schemeClr val="tx1"/>
                </a:solidFill>
              </a:rPr>
              <a:t>He doesn’t feel recognized at his fair value</a:t>
            </a:r>
          </a:p>
          <a:p>
            <a:r>
              <a:rPr lang="en-US" dirty="0">
                <a:solidFill>
                  <a:schemeClr val="tx1"/>
                </a:solidFill>
              </a:rPr>
              <a:t>Heavy alcohol consumption</a:t>
            </a:r>
          </a:p>
          <a:p>
            <a:r>
              <a:rPr lang="en-US" dirty="0">
                <a:solidFill>
                  <a:schemeClr val="tx1"/>
                </a:solidFill>
              </a:rPr>
              <a:t>Send back to France by the medical doctor</a:t>
            </a:r>
          </a:p>
          <a:p>
            <a:r>
              <a:rPr lang="en-US" dirty="0">
                <a:solidFill>
                  <a:srgbClr val="FFFF00"/>
                </a:solidFill>
              </a:rPr>
              <a:t>“I was always an addict” </a:t>
            </a:r>
            <a:r>
              <a:rPr lang="en-US" dirty="0">
                <a:solidFill>
                  <a:schemeClr val="tx1"/>
                </a:solidFill>
              </a:rPr>
              <a:t>of sport then of war</a:t>
            </a:r>
          </a:p>
        </p:txBody>
      </p:sp>
    </p:spTree>
    <p:extLst>
      <p:ext uri="{BB962C8B-B14F-4D97-AF65-F5344CB8AC3E}">
        <p14:creationId xmlns:p14="http://schemas.microsoft.com/office/powerpoint/2010/main" val="217985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C25F-93B2-43E1-8C2E-01CE93D2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Addiciton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C488-29E6-45D3-8EB3-3138C915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« When the nurse come to give me an IV , I like it, I like the pain of the sting »</a:t>
            </a:r>
          </a:p>
          <a:p>
            <a:r>
              <a:rPr lang="en-US" dirty="0">
                <a:solidFill>
                  <a:srgbClr val="FFC000"/>
                </a:solidFill>
              </a:rPr>
              <a:t>“I am ready to destroy the cabinet just to get my dose”</a:t>
            </a:r>
          </a:p>
          <a:p>
            <a:r>
              <a:rPr lang="en-US" dirty="0">
                <a:solidFill>
                  <a:srgbClr val="FFC000"/>
                </a:solidFill>
              </a:rPr>
              <a:t>“ Sometimes I ask myself, do I really want it to stop ?”</a:t>
            </a:r>
          </a:p>
        </p:txBody>
      </p:sp>
    </p:spTree>
    <p:extLst>
      <p:ext uri="{BB962C8B-B14F-4D97-AF65-F5344CB8AC3E}">
        <p14:creationId xmlns:p14="http://schemas.microsoft.com/office/powerpoint/2010/main" val="233548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60CE-2E95-4DD9-8B74-A95702AF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tattoos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F10A-8D86-4223-BE21-C5BFA396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dates : the Fratricidal day / The day a bullet caught him near the face</a:t>
            </a:r>
          </a:p>
          <a:p>
            <a:r>
              <a:rPr lang="en-US" dirty="0"/>
              <a:t>Those are written in </a:t>
            </a:r>
            <a:r>
              <a:rPr lang="en-US" dirty="0" err="1"/>
              <a:t>Pachtoun</a:t>
            </a:r>
            <a:r>
              <a:rPr lang="en-US" dirty="0"/>
              <a:t>, the language used in Afghanistan</a:t>
            </a:r>
          </a:p>
          <a:p>
            <a:r>
              <a:rPr lang="en-US" dirty="0"/>
              <a:t>The last date is in Sanskrit and a word meaning « wisdom »: the day he got admitted to the hospital </a:t>
            </a:r>
          </a:p>
        </p:txBody>
      </p:sp>
    </p:spTree>
    <p:extLst>
      <p:ext uri="{BB962C8B-B14F-4D97-AF65-F5344CB8AC3E}">
        <p14:creationId xmlns:p14="http://schemas.microsoft.com/office/powerpoint/2010/main" val="363947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C6B4-CE80-4B1A-9815-B3A6EDC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trauma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D7EF-0F6E-4209-933F-0BC9B344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we define trauma as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“what imposes itself on the subject and against which he can nothing”</a:t>
            </a:r>
            <a:endParaRPr lang="en-B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you can think of incapacity, powerlessness, helplessness, a situation where we cannot act.</a:t>
            </a:r>
            <a:endParaRPr lang="en-B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means that it’s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impossible for us to have any kind of Knowledge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this, that we can not interpret it, we can not do anything of it.</a:t>
            </a:r>
            <a:endParaRPr lang="en-B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Lacanian term, we say that we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not have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symbolization necessary.</a:t>
            </a:r>
            <a:endParaRPr lang="en-BE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0581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8CA-6B33-416A-A674-5C126F2B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symbolization</a:t>
            </a:r>
            <a:r>
              <a:rPr lang="fr-BE" dirty="0"/>
              <a:t>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9DA5-6A41-424C-8C04-D36956F8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lacanian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terms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Real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what escapes Symbolization,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what can not be said by words.</a:t>
            </a:r>
            <a:endParaRPr lang="en-BE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BE" dirty="0" err="1"/>
              <a:t>Thus</a:t>
            </a:r>
            <a:r>
              <a:rPr lang="fr-BE" dirty="0"/>
              <a:t> , </a:t>
            </a:r>
            <a:r>
              <a:rPr lang="fr-BE" dirty="0" err="1"/>
              <a:t>we</a:t>
            </a:r>
            <a:r>
              <a:rPr lang="fr-BE" dirty="0"/>
              <a:t> can </a:t>
            </a:r>
            <a:r>
              <a:rPr lang="fr-BE" dirty="0" err="1"/>
              <a:t>understand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trauma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related</a:t>
            </a:r>
            <a:r>
              <a:rPr lang="fr-BE" dirty="0"/>
              <a:t> to the Real but How ?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trauma is a hole in the reel, a hole that cannot be filled again. In French , a whole is named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and Lacan actually says “Trou-ma” because of this.</a:t>
            </a:r>
            <a:endParaRPr lang="en-B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1661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9552-79BF-443A-B454-703B0A1F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Jouissance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A1F8-AD31-4063-BC64-0291374F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One of the aspect of Trauma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repetition</a:t>
            </a:r>
            <a:endParaRPr lang="fr-BE"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repeated constantly but without any pleasure taken from this repetition.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what can go against our own pleasure then ? Even against our own survival instinct ?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Freud called it Death drive, Thanatos,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Lacan called it Jouissance : that thing that goes beyond pleasure, beyond survival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Jouissance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"Is always about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tension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forcing, spending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even an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achievement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There is undoubtedly </a:t>
            </a:r>
            <a:r>
              <a:rPr lang="en-US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jouissance at the level where begins to appear pain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3219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297D-F268-457D-B1E2-50851A2E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Steven and the concept of Jouissance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1095-FED2-4643-AA42-1BC15B78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Mother, </a:t>
            </a:r>
            <a:r>
              <a:rPr lang="fr-BE" dirty="0" err="1"/>
              <a:t>father</a:t>
            </a:r>
            <a:r>
              <a:rPr lang="fr-BE" dirty="0"/>
              <a:t> and </a:t>
            </a:r>
            <a:r>
              <a:rPr lang="fr-BE" dirty="0" err="1"/>
              <a:t>psychosis</a:t>
            </a:r>
            <a:endParaRPr lang="fr-BE" dirty="0"/>
          </a:p>
          <a:p>
            <a:r>
              <a:rPr lang="fr-BE" dirty="0" err="1"/>
              <a:t>Fratricidal</a:t>
            </a:r>
            <a:r>
              <a:rPr lang="fr-BE" dirty="0"/>
              <a:t> : Steven and </a:t>
            </a:r>
            <a:r>
              <a:rPr lang="fr-BE" dirty="0" err="1"/>
              <a:t>psychosis</a:t>
            </a:r>
            <a:endParaRPr lang="fr-BE" dirty="0"/>
          </a:p>
          <a:p>
            <a:r>
              <a:rPr lang="fr-BE" dirty="0"/>
              <a:t>Not sure if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wants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to stop</a:t>
            </a:r>
          </a:p>
          <a:p>
            <a:r>
              <a:rPr lang="fr-BE" dirty="0"/>
              <a:t>Excess of Jouissance -&gt; addictions as an </a:t>
            </a:r>
            <a:r>
              <a:rPr lang="fr-BE" dirty="0" err="1"/>
              <a:t>attempt</a:t>
            </a:r>
            <a:r>
              <a:rPr lang="fr-BE" dirty="0"/>
              <a:t> to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it</a:t>
            </a:r>
            <a:endParaRPr lang="fr-BE" dirty="0"/>
          </a:p>
          <a:p>
            <a:r>
              <a:rPr lang="fr-BE" dirty="0"/>
              <a:t>The fantasy of the Hero, the </a:t>
            </a:r>
            <a:r>
              <a:rPr lang="fr-BE" dirty="0" err="1"/>
              <a:t>chosen</a:t>
            </a:r>
            <a:r>
              <a:rPr lang="fr-BE" dirty="0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30987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B37D-9999-45D6-AB30-67E54A35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Conclusion</a:t>
            </a:r>
            <a:br>
              <a:rPr lang="fr-BE" dirty="0"/>
            </a:b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C00B-7042-49F9-A314-312C162E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Beyond PTSD and </a:t>
            </a:r>
            <a:r>
              <a:rPr lang="fr-BE" dirty="0" err="1"/>
              <a:t>into</a:t>
            </a:r>
            <a:r>
              <a:rPr lang="fr-BE" dirty="0"/>
              <a:t> structures</a:t>
            </a:r>
          </a:p>
          <a:p>
            <a:r>
              <a:rPr lang="fr-BE" dirty="0" err="1"/>
              <a:t>Pleasure</a:t>
            </a:r>
            <a:r>
              <a:rPr lang="fr-BE" dirty="0"/>
              <a:t> and Jouissance are not the </a:t>
            </a:r>
            <a:r>
              <a:rPr lang="fr-BE" dirty="0" err="1"/>
              <a:t>same</a:t>
            </a:r>
            <a:endParaRPr lang="fr-BE" dirty="0"/>
          </a:p>
          <a:p>
            <a:r>
              <a:rPr lang="fr-BE" dirty="0" err="1"/>
              <a:t>Masochism</a:t>
            </a:r>
            <a:r>
              <a:rPr lang="fr-BE" dirty="0"/>
              <a:t> ?</a:t>
            </a:r>
          </a:p>
          <a:p>
            <a:r>
              <a:rPr lang="fr-BE" dirty="0"/>
              <a:t>The </a:t>
            </a:r>
            <a:r>
              <a:rPr lang="fr-BE" dirty="0" err="1"/>
              <a:t>need</a:t>
            </a:r>
            <a:r>
              <a:rPr lang="fr-BE" dirty="0"/>
              <a:t> for </a:t>
            </a:r>
            <a:r>
              <a:rPr lang="fr-BE" dirty="0" err="1"/>
              <a:t>subjectivity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378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Steven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b="1" dirty="0"/>
              <a:t>-&gt; 24 years old man</a:t>
            </a:r>
          </a:p>
          <a:p>
            <a:pPr marL="36900" indent="0">
              <a:buNone/>
            </a:pPr>
            <a:r>
              <a:rPr lang="en-US" sz="2400" b="1" dirty="0"/>
              <a:t>-&gt; in the military, send to Afghanistan</a:t>
            </a:r>
          </a:p>
          <a:p>
            <a:pPr marL="36900" indent="0">
              <a:buNone/>
            </a:pPr>
            <a:r>
              <a:rPr lang="en-US" sz="2400" b="1" dirty="0"/>
              <a:t>-&gt; diagnosed PTSD</a:t>
            </a:r>
          </a:p>
          <a:p>
            <a:pPr marL="36900" indent="0">
              <a:buNone/>
            </a:pPr>
            <a:r>
              <a:rPr lang="en-US" sz="2400" b="1" dirty="0"/>
              <a:t>-&gt; comes back in France because of an injury on his foot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8504-2ACA-4324-80B0-AFE6B0B4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Family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BBD9-5F11-43A1-8BD2-39A56B50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Eldest</a:t>
            </a:r>
            <a:r>
              <a:rPr lang="fr-BE" dirty="0"/>
              <a:t> of 3 </a:t>
            </a:r>
            <a:r>
              <a:rPr lang="fr-BE" dirty="0" err="1"/>
              <a:t>brothers</a:t>
            </a:r>
            <a:endParaRPr lang="fr-BE" dirty="0"/>
          </a:p>
          <a:p>
            <a:r>
              <a:rPr lang="fr-BE" dirty="0"/>
              <a:t>Mother </a:t>
            </a:r>
            <a:r>
              <a:rPr lang="fr-BE" dirty="0" err="1"/>
              <a:t>is</a:t>
            </a:r>
            <a:r>
              <a:rPr lang="fr-BE" dirty="0"/>
              <a:t> cold and </a:t>
            </a:r>
            <a:r>
              <a:rPr lang="fr-BE" dirty="0" err="1"/>
              <a:t>severe</a:t>
            </a:r>
            <a:r>
              <a:rPr lang="fr-BE" dirty="0"/>
              <a:t>, </a:t>
            </a:r>
            <a:r>
              <a:rPr lang="fr-BE" dirty="0" err="1"/>
              <a:t>always</a:t>
            </a:r>
            <a:r>
              <a:rPr lang="fr-BE" dirty="0"/>
              <a:t> </a:t>
            </a:r>
            <a:r>
              <a:rPr lang="fr-BE" dirty="0" err="1"/>
              <a:t>wants</a:t>
            </a:r>
            <a:r>
              <a:rPr lang="fr-BE" dirty="0"/>
              <a:t> </a:t>
            </a:r>
            <a:r>
              <a:rPr lang="fr-BE" dirty="0" err="1"/>
              <a:t>excellency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her</a:t>
            </a:r>
            <a:r>
              <a:rPr lang="fr-BE" dirty="0"/>
              <a:t> </a:t>
            </a:r>
            <a:r>
              <a:rPr lang="fr-BE" dirty="0" err="1"/>
              <a:t>children</a:t>
            </a:r>
            <a:endParaRPr lang="fr-BE" dirty="0"/>
          </a:p>
          <a:p>
            <a:r>
              <a:rPr lang="fr-BE" dirty="0"/>
              <a:t>Mother </a:t>
            </a:r>
            <a:r>
              <a:rPr lang="fr-BE" dirty="0" err="1"/>
              <a:t>often</a:t>
            </a:r>
            <a:r>
              <a:rPr lang="fr-BE" dirty="0"/>
              <a:t> beat the </a:t>
            </a:r>
            <a:r>
              <a:rPr lang="fr-BE" dirty="0" err="1"/>
              <a:t>children</a:t>
            </a:r>
            <a:r>
              <a:rPr lang="fr-BE" dirty="0"/>
              <a:t> in front of the </a:t>
            </a:r>
            <a:r>
              <a:rPr lang="fr-BE" dirty="0" err="1"/>
              <a:t>father</a:t>
            </a:r>
            <a:r>
              <a:rPr lang="fr-BE" dirty="0"/>
              <a:t> </a:t>
            </a:r>
            <a:r>
              <a:rPr lang="fr-BE" dirty="0">
                <a:solidFill>
                  <a:srgbClr val="FFC000"/>
                </a:solidFill>
              </a:rPr>
              <a:t>« </a:t>
            </a:r>
            <a:r>
              <a:rPr lang="fr-BE" dirty="0" err="1">
                <a:solidFill>
                  <a:srgbClr val="FFC000"/>
                </a:solidFill>
              </a:rPr>
              <a:t>who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never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intervenes</a:t>
            </a:r>
            <a:r>
              <a:rPr lang="fr-BE" dirty="0">
                <a:solidFill>
                  <a:srgbClr val="FFC000"/>
                </a:solidFill>
              </a:rPr>
              <a:t> »</a:t>
            </a:r>
          </a:p>
          <a:p>
            <a:r>
              <a:rPr lang="fr-BE" dirty="0" err="1">
                <a:solidFill>
                  <a:schemeClr val="tx1"/>
                </a:solidFill>
              </a:rPr>
              <a:t>Paradoxally</a:t>
            </a:r>
            <a:r>
              <a:rPr lang="fr-BE" dirty="0">
                <a:solidFill>
                  <a:schemeClr val="tx1"/>
                </a:solidFill>
              </a:rPr>
              <a:t>, Steven </a:t>
            </a:r>
            <a:r>
              <a:rPr lang="fr-BE" dirty="0" err="1">
                <a:solidFill>
                  <a:schemeClr val="tx1"/>
                </a:solidFill>
              </a:rPr>
              <a:t>feels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>
                <a:solidFill>
                  <a:srgbClr val="FFC000"/>
                </a:solidFill>
              </a:rPr>
              <a:t>« </a:t>
            </a:r>
            <a:r>
              <a:rPr lang="fr-BE" dirty="0" err="1">
                <a:solidFill>
                  <a:srgbClr val="FFC000"/>
                </a:solidFill>
              </a:rPr>
              <a:t>reinforced</a:t>
            </a:r>
            <a:r>
              <a:rPr lang="fr-BE" dirty="0">
                <a:solidFill>
                  <a:srgbClr val="FFC000"/>
                </a:solidFill>
              </a:rPr>
              <a:t> </a:t>
            </a:r>
            <a:r>
              <a:rPr lang="fr-BE" dirty="0">
                <a:solidFill>
                  <a:schemeClr val="tx1"/>
                </a:solidFill>
              </a:rPr>
              <a:t>» by </a:t>
            </a:r>
            <a:r>
              <a:rPr lang="fr-BE" dirty="0" err="1">
                <a:solidFill>
                  <a:schemeClr val="tx1"/>
                </a:solidFill>
              </a:rPr>
              <a:t>those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beatings</a:t>
            </a:r>
            <a:endParaRPr lang="fr-BE" dirty="0">
              <a:solidFill>
                <a:schemeClr val="tx1"/>
              </a:solidFill>
            </a:endParaRPr>
          </a:p>
          <a:p>
            <a:r>
              <a:rPr lang="fr-BE" dirty="0">
                <a:solidFill>
                  <a:schemeClr val="tx1"/>
                </a:solidFill>
              </a:rPr>
              <a:t>Her </a:t>
            </a:r>
            <a:r>
              <a:rPr lang="fr-BE" dirty="0" err="1">
                <a:solidFill>
                  <a:schemeClr val="tx1"/>
                </a:solidFill>
              </a:rPr>
              <a:t>mother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never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approved</a:t>
            </a:r>
            <a:r>
              <a:rPr lang="fr-BE" dirty="0">
                <a:solidFill>
                  <a:schemeClr val="tx1"/>
                </a:solidFill>
              </a:rPr>
              <a:t> of </a:t>
            </a:r>
            <a:r>
              <a:rPr lang="fr-BE" dirty="0" err="1">
                <a:solidFill>
                  <a:schemeClr val="tx1"/>
                </a:solidFill>
              </a:rPr>
              <a:t>his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military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career</a:t>
            </a:r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3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0BA-7610-4B08-AC0B-72BFAB35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DB54-A065-4636-8382-3E8102EA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Steven and two other soldiers are doing the watch at night</a:t>
            </a:r>
          </a:p>
          <a:p>
            <a:r>
              <a:rPr lang="en-US" sz="2800" dirty="0"/>
              <a:t>Hit by an Ally mortar ; those shots were fratricidal</a:t>
            </a:r>
          </a:p>
          <a:p>
            <a:r>
              <a:rPr lang="en-US" sz="2800" dirty="0">
                <a:solidFill>
                  <a:srgbClr val="FFC000"/>
                </a:solidFill>
              </a:rPr>
              <a:t>“he was making animal sounds”</a:t>
            </a:r>
          </a:p>
          <a:p>
            <a:r>
              <a:rPr lang="en-US" sz="2800" dirty="0">
                <a:solidFill>
                  <a:srgbClr val="FFC000"/>
                </a:solidFill>
              </a:rPr>
              <a:t>“A few more meters and we were all dead”</a:t>
            </a:r>
          </a:p>
          <a:p>
            <a:r>
              <a:rPr lang="en-US" sz="2800" dirty="0">
                <a:solidFill>
                  <a:srgbClr val="FFC000"/>
                </a:solidFill>
              </a:rPr>
              <a:t>“we were saying our final words, farewell words”</a:t>
            </a:r>
          </a:p>
        </p:txBody>
      </p:sp>
    </p:spTree>
    <p:extLst>
      <p:ext uri="{BB962C8B-B14F-4D97-AF65-F5344CB8AC3E}">
        <p14:creationId xmlns:p14="http://schemas.microsoft.com/office/powerpoint/2010/main" val="36545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2C92-379D-4EF4-B7DA-E31EEC77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case begins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8B77-88D8-447A-A92F-254617E0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Steven just came back, he is now in France</a:t>
            </a:r>
          </a:p>
          <a:p>
            <a:r>
              <a:rPr lang="en-US" dirty="0"/>
              <a:t>First thing noticed is « Some sort of excitement, exaltation »</a:t>
            </a:r>
          </a:p>
          <a:p>
            <a:r>
              <a:rPr lang="en-US" dirty="0"/>
              <a:t>Proud, </a:t>
            </a:r>
            <a:r>
              <a:rPr lang="en-US" dirty="0">
                <a:solidFill>
                  <a:srgbClr val="FFC000"/>
                </a:solidFill>
              </a:rPr>
              <a:t>Hero of war, Miraculous</a:t>
            </a:r>
          </a:p>
          <a:p>
            <a:r>
              <a:rPr lang="en-US" dirty="0">
                <a:solidFill>
                  <a:srgbClr val="FFC000"/>
                </a:solidFill>
              </a:rPr>
              <a:t>« There was no chance of survival and yet I came back with NOTHING »</a:t>
            </a:r>
          </a:p>
          <a:p>
            <a:r>
              <a:rPr lang="en-US" dirty="0"/>
              <a:t>Survivor’s euphoria</a:t>
            </a:r>
          </a:p>
        </p:txBody>
      </p:sp>
    </p:spTree>
    <p:extLst>
      <p:ext uri="{BB962C8B-B14F-4D97-AF65-F5344CB8AC3E}">
        <p14:creationId xmlns:p14="http://schemas.microsoft.com/office/powerpoint/2010/main" val="194800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3D4F-C2A6-4F1E-9395-D1DED5E5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PTSD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020D-A21A-43A4-9D40-24CBED9A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Euphoria</a:t>
            </a:r>
            <a:r>
              <a:rPr lang="fr-BE" dirty="0"/>
              <a:t> stops</a:t>
            </a:r>
          </a:p>
          <a:p>
            <a:r>
              <a:rPr lang="fr-BE" dirty="0" err="1"/>
              <a:t>Insomnia</a:t>
            </a:r>
            <a:r>
              <a:rPr lang="fr-BE" dirty="0"/>
              <a:t>, </a:t>
            </a:r>
            <a:r>
              <a:rPr lang="fr-BE" dirty="0" err="1"/>
              <a:t>nightmares</a:t>
            </a:r>
            <a:r>
              <a:rPr lang="fr-BE" dirty="0"/>
              <a:t>, flashbacks, </a:t>
            </a:r>
            <a:r>
              <a:rPr lang="fr-BE" dirty="0" err="1"/>
              <a:t>etc</a:t>
            </a:r>
            <a:endParaRPr lang="fr-BE" dirty="0"/>
          </a:p>
          <a:p>
            <a:r>
              <a:rPr lang="fr-BE" dirty="0" err="1"/>
              <a:t>Kept</a:t>
            </a:r>
            <a:r>
              <a:rPr lang="fr-BE" dirty="0"/>
              <a:t> </a:t>
            </a:r>
            <a:r>
              <a:rPr lang="fr-BE" dirty="0" err="1"/>
              <a:t>his</a:t>
            </a:r>
            <a:r>
              <a:rPr lang="fr-BE" dirty="0"/>
              <a:t> </a:t>
            </a:r>
            <a:r>
              <a:rPr lang="fr-BE" dirty="0" err="1"/>
              <a:t>military</a:t>
            </a:r>
            <a:r>
              <a:rPr lang="fr-BE" dirty="0"/>
              <a:t> bag full of </a:t>
            </a:r>
            <a:r>
              <a:rPr lang="fr-BE" dirty="0" err="1"/>
              <a:t>holes</a:t>
            </a:r>
            <a:r>
              <a:rPr lang="fr-BE" dirty="0"/>
              <a:t> on the </a:t>
            </a:r>
            <a:r>
              <a:rPr lang="fr-BE" dirty="0" err="1"/>
              <a:t>side</a:t>
            </a:r>
            <a:r>
              <a:rPr lang="fr-BE" dirty="0"/>
              <a:t> of </a:t>
            </a:r>
            <a:r>
              <a:rPr lang="fr-BE" dirty="0" err="1"/>
              <a:t>his</a:t>
            </a:r>
            <a:r>
              <a:rPr lang="fr-BE" dirty="0"/>
              <a:t> </a:t>
            </a:r>
            <a:r>
              <a:rPr lang="fr-BE" dirty="0" err="1"/>
              <a:t>bed</a:t>
            </a:r>
            <a:endParaRPr lang="fr-BE" dirty="0"/>
          </a:p>
          <a:p>
            <a:r>
              <a:rPr lang="fr-BE" dirty="0" err="1"/>
              <a:t>Wants</a:t>
            </a:r>
            <a:r>
              <a:rPr lang="fr-BE" dirty="0"/>
              <a:t> to </a:t>
            </a:r>
            <a:r>
              <a:rPr lang="fr-BE" dirty="0" err="1"/>
              <a:t>feel</a:t>
            </a:r>
            <a:r>
              <a:rPr lang="fr-BE" dirty="0"/>
              <a:t> the pain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wound</a:t>
            </a:r>
            <a:r>
              <a:rPr lang="fr-BE" dirty="0"/>
              <a:t>, refuses </a:t>
            </a:r>
            <a:r>
              <a:rPr lang="fr-BE" dirty="0" err="1"/>
              <a:t>Painkillers</a:t>
            </a:r>
            <a:endParaRPr lang="fr-BE" dirty="0"/>
          </a:p>
          <a:p>
            <a:r>
              <a:rPr lang="fr-BE" dirty="0">
                <a:solidFill>
                  <a:srgbClr val="FFC000"/>
                </a:solidFill>
              </a:rPr>
              <a:t>« I </a:t>
            </a:r>
            <a:r>
              <a:rPr lang="fr-BE" dirty="0" err="1">
                <a:solidFill>
                  <a:srgbClr val="FFC000"/>
                </a:solidFill>
              </a:rPr>
              <a:t>dread</a:t>
            </a:r>
            <a:r>
              <a:rPr lang="fr-BE" dirty="0">
                <a:solidFill>
                  <a:srgbClr val="FFC000"/>
                </a:solidFill>
              </a:rPr>
              <a:t> the moment </a:t>
            </a:r>
            <a:r>
              <a:rPr lang="fr-BE" dirty="0" err="1">
                <a:solidFill>
                  <a:srgbClr val="FFC000"/>
                </a:solidFill>
              </a:rPr>
              <a:t>when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it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will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heal</a:t>
            </a:r>
            <a:r>
              <a:rPr lang="fr-BE" dirty="0">
                <a:solidFill>
                  <a:srgbClr val="FFC000"/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17315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51D7-D467-4933-83E0-3EFB5A3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Fratricidal</a:t>
            </a:r>
            <a:r>
              <a:rPr lang="fr-BE" dirty="0"/>
              <a:t> 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0A51-D71B-4122-AE26-0397DB5B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mortar</a:t>
            </a:r>
            <a:r>
              <a:rPr lang="fr-BE" dirty="0"/>
              <a:t> </a:t>
            </a:r>
            <a:r>
              <a:rPr lang="fr-BE" dirty="0" err="1"/>
              <a:t>attack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experienced</a:t>
            </a:r>
            <a:r>
              <a:rPr lang="fr-BE" dirty="0"/>
              <a:t> as </a:t>
            </a:r>
            <a:r>
              <a:rPr lang="fr-BE" dirty="0" err="1"/>
              <a:t>treason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his</a:t>
            </a:r>
            <a:r>
              <a:rPr lang="fr-BE" dirty="0"/>
              <a:t> </a:t>
            </a:r>
            <a:r>
              <a:rPr lang="fr-BE" dirty="0" err="1"/>
              <a:t>own</a:t>
            </a:r>
            <a:r>
              <a:rPr lang="fr-BE" dirty="0"/>
              <a:t> camp</a:t>
            </a:r>
          </a:p>
          <a:p>
            <a:r>
              <a:rPr lang="fr-BE" dirty="0"/>
              <a:t>But </a:t>
            </a:r>
            <a:r>
              <a:rPr lang="fr-BE" dirty="0" err="1"/>
              <a:t>paradoxally</a:t>
            </a:r>
            <a:r>
              <a:rPr lang="fr-BE" dirty="0"/>
              <a:t>, Steven has a feeling of </a:t>
            </a:r>
            <a:r>
              <a:rPr lang="fr-BE" dirty="0" err="1"/>
              <a:t>shame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3846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8398-04A2-46F3-9CE4-ADD6191A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Taste for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46A6-1042-4FAD-8C65-2E085238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FFC000"/>
                </a:solidFill>
              </a:rPr>
              <a:t>« </a:t>
            </a:r>
            <a:r>
              <a:rPr lang="fr-BE" dirty="0" err="1">
                <a:solidFill>
                  <a:srgbClr val="FFC000"/>
                </a:solidFill>
              </a:rPr>
              <a:t>When</a:t>
            </a:r>
            <a:r>
              <a:rPr lang="fr-BE" dirty="0">
                <a:solidFill>
                  <a:srgbClr val="FFC000"/>
                </a:solidFill>
              </a:rPr>
              <a:t> the </a:t>
            </a:r>
            <a:r>
              <a:rPr lang="fr-BE" dirty="0" err="1">
                <a:solidFill>
                  <a:srgbClr val="FFC000"/>
                </a:solidFill>
              </a:rPr>
              <a:t>bullets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comes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flying</a:t>
            </a:r>
            <a:r>
              <a:rPr lang="fr-BE" dirty="0">
                <a:solidFill>
                  <a:srgbClr val="FFC000"/>
                </a:solidFill>
              </a:rPr>
              <a:t>, i </a:t>
            </a:r>
            <a:r>
              <a:rPr lang="fr-BE" dirty="0" err="1">
                <a:solidFill>
                  <a:srgbClr val="FFC000"/>
                </a:solidFill>
              </a:rPr>
              <a:t>don’t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crouch</a:t>
            </a:r>
            <a:r>
              <a:rPr lang="fr-BE" dirty="0">
                <a:solidFill>
                  <a:srgbClr val="FFC000"/>
                </a:solidFill>
              </a:rPr>
              <a:t> as </a:t>
            </a:r>
            <a:r>
              <a:rPr lang="fr-BE" dirty="0" err="1">
                <a:solidFill>
                  <a:srgbClr val="FFC000"/>
                </a:solidFill>
              </a:rPr>
              <a:t>much</a:t>
            </a:r>
            <a:r>
              <a:rPr lang="fr-BE" dirty="0">
                <a:solidFill>
                  <a:srgbClr val="FFC000"/>
                </a:solidFill>
              </a:rPr>
              <a:t> as the </a:t>
            </a:r>
            <a:r>
              <a:rPr lang="fr-BE" dirty="0" err="1">
                <a:solidFill>
                  <a:srgbClr val="FFC000"/>
                </a:solidFill>
              </a:rPr>
              <a:t>other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guys</a:t>
            </a:r>
            <a:r>
              <a:rPr lang="fr-BE" dirty="0">
                <a:solidFill>
                  <a:srgbClr val="FFC000"/>
                </a:solidFill>
              </a:rPr>
              <a:t>, as if, i </a:t>
            </a:r>
            <a:r>
              <a:rPr lang="fr-BE" dirty="0" err="1">
                <a:solidFill>
                  <a:srgbClr val="FFC000"/>
                </a:solidFill>
              </a:rPr>
              <a:t>was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invicible</a:t>
            </a:r>
            <a:r>
              <a:rPr lang="fr-BE" dirty="0">
                <a:solidFill>
                  <a:srgbClr val="FFC000"/>
                </a:solidFill>
              </a:rPr>
              <a:t>, as if i </a:t>
            </a:r>
            <a:r>
              <a:rPr lang="fr-BE" dirty="0" err="1">
                <a:solidFill>
                  <a:srgbClr val="FFC000"/>
                </a:solidFill>
              </a:rPr>
              <a:t>was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playing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with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my</a:t>
            </a:r>
            <a:r>
              <a:rPr lang="fr-BE" dirty="0">
                <a:solidFill>
                  <a:srgbClr val="FFC000"/>
                </a:solidFill>
              </a:rPr>
              <a:t> life »</a:t>
            </a:r>
          </a:p>
          <a:p>
            <a:r>
              <a:rPr lang="fr-BE" dirty="0">
                <a:solidFill>
                  <a:srgbClr val="FFC000"/>
                </a:solidFill>
              </a:rPr>
              <a:t>« I </a:t>
            </a:r>
            <a:r>
              <a:rPr lang="fr-BE" dirty="0" err="1">
                <a:solidFill>
                  <a:srgbClr val="FFC000"/>
                </a:solidFill>
              </a:rPr>
              <a:t>want</a:t>
            </a:r>
            <a:r>
              <a:rPr lang="fr-BE" dirty="0">
                <a:solidFill>
                  <a:srgbClr val="FFC000"/>
                </a:solidFill>
              </a:rPr>
              <a:t> to </a:t>
            </a:r>
            <a:r>
              <a:rPr lang="fr-BE" dirty="0" err="1">
                <a:solidFill>
                  <a:srgbClr val="FFC000"/>
                </a:solidFill>
              </a:rPr>
              <a:t>feel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that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again</a:t>
            </a:r>
            <a:r>
              <a:rPr lang="fr-BE" dirty="0">
                <a:solidFill>
                  <a:srgbClr val="FFC000"/>
                </a:solidFill>
              </a:rPr>
              <a:t>, i </a:t>
            </a:r>
            <a:r>
              <a:rPr lang="fr-BE" dirty="0" err="1">
                <a:solidFill>
                  <a:srgbClr val="FFC000"/>
                </a:solidFill>
              </a:rPr>
              <a:t>want</a:t>
            </a:r>
            <a:r>
              <a:rPr lang="fr-BE" dirty="0">
                <a:solidFill>
                  <a:srgbClr val="FFC000"/>
                </a:solidFill>
              </a:rPr>
              <a:t> to </a:t>
            </a:r>
            <a:r>
              <a:rPr lang="fr-BE" dirty="0" err="1">
                <a:solidFill>
                  <a:srgbClr val="FFC000"/>
                </a:solidFill>
              </a:rPr>
              <a:t>play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with</a:t>
            </a:r>
            <a:r>
              <a:rPr lang="fr-BE" dirty="0">
                <a:solidFill>
                  <a:srgbClr val="FFC000"/>
                </a:solidFill>
              </a:rPr>
              <a:t> the </a:t>
            </a:r>
            <a:r>
              <a:rPr lang="fr-BE" dirty="0" err="1">
                <a:solidFill>
                  <a:srgbClr val="FFC000"/>
                </a:solidFill>
              </a:rPr>
              <a:t>limit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between</a:t>
            </a:r>
            <a:r>
              <a:rPr lang="fr-BE" dirty="0">
                <a:solidFill>
                  <a:srgbClr val="FFC000"/>
                </a:solidFill>
              </a:rPr>
              <a:t> Life and </a:t>
            </a:r>
            <a:r>
              <a:rPr lang="fr-BE" dirty="0" err="1">
                <a:solidFill>
                  <a:srgbClr val="FFC000"/>
                </a:solidFill>
              </a:rPr>
              <a:t>Death</a:t>
            </a:r>
            <a:r>
              <a:rPr lang="fr-BE" dirty="0">
                <a:solidFill>
                  <a:srgbClr val="FFC000"/>
                </a:solidFill>
              </a:rPr>
              <a:t> »</a:t>
            </a:r>
          </a:p>
          <a:p>
            <a:r>
              <a:rPr lang="fr-BE" dirty="0">
                <a:solidFill>
                  <a:srgbClr val="FFC000"/>
                </a:solidFill>
              </a:rPr>
              <a:t>« I </a:t>
            </a:r>
            <a:r>
              <a:rPr lang="fr-BE" dirty="0" err="1">
                <a:solidFill>
                  <a:srgbClr val="FFC000"/>
                </a:solidFill>
              </a:rPr>
              <a:t>feel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that</a:t>
            </a:r>
            <a:r>
              <a:rPr lang="fr-BE" dirty="0">
                <a:solidFill>
                  <a:srgbClr val="FFC000"/>
                </a:solidFill>
              </a:rPr>
              <a:t> the </a:t>
            </a:r>
            <a:r>
              <a:rPr lang="fr-BE" dirty="0" err="1">
                <a:solidFill>
                  <a:srgbClr val="FFC000"/>
                </a:solidFill>
              </a:rPr>
              <a:t>work</a:t>
            </a:r>
            <a:r>
              <a:rPr lang="fr-BE" dirty="0">
                <a:solidFill>
                  <a:srgbClr val="FFC000"/>
                </a:solidFill>
              </a:rPr>
              <a:t> </a:t>
            </a:r>
            <a:r>
              <a:rPr lang="fr-BE" dirty="0" err="1">
                <a:solidFill>
                  <a:srgbClr val="FFC000"/>
                </a:solidFill>
              </a:rPr>
              <a:t>is</a:t>
            </a:r>
            <a:r>
              <a:rPr lang="fr-BE" dirty="0">
                <a:solidFill>
                  <a:srgbClr val="FFC000"/>
                </a:solidFill>
              </a:rPr>
              <a:t> not </a:t>
            </a:r>
            <a:r>
              <a:rPr lang="fr-BE" dirty="0" err="1">
                <a:solidFill>
                  <a:srgbClr val="FFC000"/>
                </a:solidFill>
              </a:rPr>
              <a:t>done,that</a:t>
            </a:r>
            <a:r>
              <a:rPr lang="fr-BE" dirty="0">
                <a:solidFill>
                  <a:srgbClr val="FFC000"/>
                </a:solidFill>
              </a:rPr>
              <a:t> i have to go back »</a:t>
            </a:r>
          </a:p>
        </p:txBody>
      </p:sp>
    </p:spTree>
    <p:extLst>
      <p:ext uri="{BB962C8B-B14F-4D97-AF65-F5344CB8AC3E}">
        <p14:creationId xmlns:p14="http://schemas.microsoft.com/office/powerpoint/2010/main" val="355590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FEA8-051F-4CCB-BD04-283735E6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rival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3961-261B-4B7B-89DA-42723AFF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Sniper in Afghanistan, same age, like him, sharp shooter and drugged with opium</a:t>
            </a:r>
          </a:p>
          <a:p>
            <a:r>
              <a:rPr lang="en-US" dirty="0"/>
              <a:t>“I want to kill him and become a myth, a legend”</a:t>
            </a:r>
          </a:p>
          <a:p>
            <a:r>
              <a:rPr lang="en-US" dirty="0"/>
              <a:t>“I am willing to die for my country”</a:t>
            </a:r>
          </a:p>
          <a:p>
            <a:r>
              <a:rPr lang="en-US" dirty="0"/>
              <a:t>Doesn’t mention any return to the front, to Afghanistan</a:t>
            </a:r>
          </a:p>
          <a:p>
            <a:r>
              <a:rPr lang="en-US" dirty="0"/>
              <a:t>Sounds to the clinician as a suicidal project</a:t>
            </a:r>
          </a:p>
        </p:txBody>
      </p:sp>
    </p:spTree>
    <p:extLst>
      <p:ext uri="{BB962C8B-B14F-4D97-AF65-F5344CB8AC3E}">
        <p14:creationId xmlns:p14="http://schemas.microsoft.com/office/powerpoint/2010/main" val="255744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{7F37F3CA-EE58-4F07-B8B5-02FE03484BF8}tf55705232_win32</Template>
  <TotalTime>179</TotalTime>
  <Words>868</Words>
  <Application>Microsoft Office PowerPoint</Application>
  <PresentationFormat>Widescreen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Goudy Old Style</vt:lpstr>
      <vt:lpstr>Times New Roman</vt:lpstr>
      <vt:lpstr>Wingdings 2</vt:lpstr>
      <vt:lpstr>SlateVTI</vt:lpstr>
      <vt:lpstr>Illustration of Jouissance</vt:lpstr>
      <vt:lpstr>Steven </vt:lpstr>
      <vt:lpstr>Family information</vt:lpstr>
      <vt:lpstr>The story</vt:lpstr>
      <vt:lpstr>Where the case begins</vt:lpstr>
      <vt:lpstr>PTSD</vt:lpstr>
      <vt:lpstr>Fratricidal shots</vt:lpstr>
      <vt:lpstr>Taste for Risk</vt:lpstr>
      <vt:lpstr>The rival</vt:lpstr>
      <vt:lpstr>Addiction</vt:lpstr>
      <vt:lpstr>Addiciton</vt:lpstr>
      <vt:lpstr>The tattoos </vt:lpstr>
      <vt:lpstr>What is a trauma ?</vt:lpstr>
      <vt:lpstr>When symbolization fails</vt:lpstr>
      <vt:lpstr>Jouissance</vt:lpstr>
      <vt:lpstr>Steven and the concept of Jouissance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 of Jouissance</dc:title>
  <dc:creator>Jade El-Husseini</dc:creator>
  <cp:lastModifiedBy>Jade El-Husseini</cp:lastModifiedBy>
  <cp:revision>11</cp:revision>
  <dcterms:created xsi:type="dcterms:W3CDTF">2022-01-02T16:29:26Z</dcterms:created>
  <dcterms:modified xsi:type="dcterms:W3CDTF">2022-01-02T19:29:19Z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