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6"/>
  </p:sldMasterIdLst>
  <p:notesMasterIdLst>
    <p:notesMasterId r:id="rId20"/>
  </p:notesMasterIdLst>
  <p:sldIdLst>
    <p:sldId id="256" r:id="rId7"/>
    <p:sldId id="257" r:id="rId8"/>
    <p:sldId id="258" r:id="rId9"/>
    <p:sldId id="262" r:id="rId10"/>
    <p:sldId id="260" r:id="rId11"/>
    <p:sldId id="259" r:id="rId12"/>
    <p:sldId id="261" r:id="rId13"/>
    <p:sldId id="263" r:id="rId14"/>
    <p:sldId id="264" r:id="rId15"/>
    <p:sldId id="265" r:id="rId16"/>
    <p:sldId id="266" r:id="rId17"/>
    <p:sldId id="267" r:id="rId18"/>
    <p:sldId id="268"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C69"/>
    <a:srgbClr val="0090D2"/>
    <a:srgbClr val="9AC6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0CDABB-7555-49D8-B663-B520559F173C}" v="13" dt="2023-03-03T14:57:12.40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orbel"/>
          <a:ea typeface="Corbel"/>
          <a:cs typeface="Corbe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orbel"/>
          <a:ea typeface="Corbel"/>
          <a:cs typeface="Corbe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orbel"/>
          <a:ea typeface="Corbel"/>
          <a:cs typeface="Corbe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orbel"/>
          <a:ea typeface="Corbel"/>
          <a:cs typeface="Corbe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14" autoAdjust="0"/>
  </p:normalViewPr>
  <p:slideViewPr>
    <p:cSldViewPr snapToGrid="0">
      <p:cViewPr varScale="1">
        <p:scale>
          <a:sx n="68" d="100"/>
          <a:sy n="68" d="100"/>
        </p:scale>
        <p:origin x="12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1143000" y="685800"/>
            <a:ext cx="4572000" cy="3429000"/>
          </a:xfrm>
          <a:prstGeom prst="rect">
            <a:avLst/>
          </a:prstGeom>
        </p:spPr>
        <p:txBody>
          <a:bodyPr/>
          <a:lstStyle/>
          <a:p>
            <a:endParaRPr/>
          </a:p>
        </p:txBody>
      </p:sp>
      <p:sp>
        <p:nvSpPr>
          <p:cNvPr id="111" name="Shape 1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ons.gov.uk/peoplepopulationandcommunity/healthandsocialcare/causesofdeath/datasets/alcoholspecificdeathsintheunitedkingdomsupplementarydatatabl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Maybe not here, but we probably want to explain AUDIT scores in relation to measuring. – From the HEA report</a:t>
            </a:r>
          </a:p>
          <a:p>
            <a:endParaRPr lang="en-GB" dirty="0"/>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Services supporting people with alcohol misuse and surveys exploring this issue typically utilise the AUDIT tool. This is a comprehensive 10 question alcohol harm screening tool, originally developed by the World Health Organisation and modified for use in the UK. Longitudinal surveys exploring prevalence of risky drinking (an AUDIT score of 8 and over) have reported an increased prevalence of risky drinking since the pandemic. Outcomes associated with risky alcohol consumption also may have worsened since the pandemic. For instance, the rate of alcohol specific mortality in England has been stable since 2012, but in 2020 there was a statistically significant increase in the rate of deaths wholly attributable to alcohol in England.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prevalence of risky drinking and the harms associated with alcohol consumption are not seen evenly across society. The academic literature and national surveys indicate that males and people aged 55-59 are more likely to experience the harms associated with alcohol misuse. Further to this, despite lower average consumption in areas of high deprivation, these groups experience significantly greater harm related to alcohol use compared to the least deprived areas. </a:t>
            </a:r>
            <a:r>
              <a:rPr lang="en-GB" sz="1800" dirty="0">
                <a:effectLst/>
                <a:latin typeface="Calibri" panose="020F0502020204030204" pitchFamily="34" charset="0"/>
                <a:ea typeface="Calibri" panose="020F0502020204030204" pitchFamily="34" charset="0"/>
                <a:cs typeface="Calibri" panose="020F0502020204030204" pitchFamily="34" charset="0"/>
              </a:rPr>
              <a:t>There is less clear evidence related to alcohol related harms in other groups where health inequalities are often seen, but there is national evidence that some LGBTQ+ communities and some minority ethnic groups may be at disproportionate risk.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903380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Based on the age and sex distribution of our local population and the national prevalence estimates, this would indicate that approximately 7,825 people may be dependent drinkers in West Sussex. </a:t>
            </a:r>
            <a:endParaRPr lang="en-GB" dirty="0"/>
          </a:p>
          <a:p>
            <a:endParaRPr lang="en-GB" dirty="0"/>
          </a:p>
          <a:p>
            <a:r>
              <a:rPr lang="en-GB" dirty="0"/>
              <a:t>I wonder if we put the alcohol pathway here in the context bit in terms of explaining what we’re talking about by access, and then on the next slide outcomes (and introducing AUDIT)</a:t>
            </a:r>
          </a:p>
          <a:p>
            <a:endParaRPr lang="en-GB" dirty="0"/>
          </a:p>
          <a:p>
            <a:r>
              <a:rPr lang="en-GB" dirty="0"/>
              <a:t>Also thinking we have a figure here with the pathway, and then again on slide 9 with annotations of HEA findings.</a:t>
            </a:r>
          </a:p>
          <a:p>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cap="none" spc="0" normalizeH="0" baseline="0" dirty="0">
                <a:ln>
                  <a:noFill/>
                </a:ln>
                <a:solidFill>
                  <a:srgbClr val="FF0000"/>
                </a:solidFill>
                <a:effectLst/>
                <a:uFillTx/>
                <a:latin typeface="Corbel"/>
                <a:ea typeface="Corbel"/>
                <a:cs typeface="Corbel"/>
                <a:sym typeface="Corbel"/>
              </a:rPr>
              <a:t>Difficult to represent flow though – avoiding the representation t</a:t>
            </a:r>
            <a:r>
              <a:rPr lang="en-GB" sz="1200" dirty="0">
                <a:solidFill>
                  <a:srgbClr val="FF0000"/>
                </a:solidFill>
              </a:rPr>
              <a:t>hat it is always </a:t>
            </a:r>
            <a:r>
              <a:rPr kumimoji="0" lang="en-GB" sz="1200" b="0" i="0" u="none" strike="noStrike" cap="none" spc="0" normalizeH="0" baseline="0" dirty="0">
                <a:ln>
                  <a:noFill/>
                </a:ln>
                <a:solidFill>
                  <a:srgbClr val="FF0000"/>
                </a:solidFill>
                <a:effectLst/>
                <a:uFillTx/>
                <a:latin typeface="Corbel"/>
                <a:ea typeface="Corbel"/>
                <a:cs typeface="Corbel"/>
                <a:sym typeface="Corbel"/>
              </a:rPr>
              <a:t>linear, as some may attend services after hospital treatment/episode and also avoid the representation that all harmful/risky consumption leads to treatment/hospital/death.</a:t>
            </a:r>
          </a:p>
          <a:p>
            <a:endParaRPr lang="en-GB" dirty="0"/>
          </a:p>
          <a:p>
            <a:endParaRPr lang="en-GB" dirty="0"/>
          </a:p>
        </p:txBody>
      </p:sp>
    </p:spTree>
    <p:extLst>
      <p:ext uri="{BB962C8B-B14F-4D97-AF65-F5344CB8AC3E}">
        <p14:creationId xmlns:p14="http://schemas.microsoft.com/office/powerpoint/2010/main" val="3757912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Deliberately removed the numbers</a:t>
            </a:r>
          </a:p>
        </p:txBody>
      </p:sp>
    </p:spTree>
    <p:extLst>
      <p:ext uri="{BB962C8B-B14F-4D97-AF65-F5344CB8AC3E}">
        <p14:creationId xmlns:p14="http://schemas.microsoft.com/office/powerpoint/2010/main" val="17289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service data was analysed to assess equity of access and outcomes across a range of characteristics, such as age, sex, ethnicity and deprivation status. Where possible, this was compared to the eligible population model to understand whether there were greater or fewer episodes of activity in services in some population groups than we might expect. The main sources of data used here were Public Health commissioned service data, Hospital Episode Statistics and mortality data retrieved from the Office for National Statistics and from Office for Health Improvement and Disparities (OHID) fingertips data. </a:t>
            </a:r>
          </a:p>
        </p:txBody>
      </p:sp>
    </p:spTree>
    <p:extLst>
      <p:ext uri="{BB962C8B-B14F-4D97-AF65-F5344CB8AC3E}">
        <p14:creationId xmlns:p14="http://schemas.microsoft.com/office/powerpoint/2010/main" val="21408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 think maybe we briefly state it here about R – and RAPs, then move to the results, and then in the conclusions we talk about how useful R is (and is going to be) for rerunning parts of the analyses/outputs if/when new data arrive, or we explore impact of any interventions/changes in data collection.</a:t>
            </a:r>
          </a:p>
          <a:p>
            <a:endParaRPr lang="en-GB"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B0C0C"/>
                </a:solidFill>
                <a:effectLst/>
                <a:latin typeface="GDS Transport"/>
              </a:rPr>
              <a:t>Modern, open working methods for NHS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B0C0C"/>
                </a:solidFill>
                <a:effectLst/>
                <a:latin typeface="GDS Transport"/>
              </a:rPr>
              <a:t>7. Promote and resource ‘Reproducible Analytical Pathways’ (RAP, a set of best practices and training created in ONS) as the minimum standard for academic and NHS data analysis: this will produce high quality, shared, reviewable, re-usable, well-documented code for data curation and analysis; </a:t>
            </a:r>
            <a:r>
              <a:rPr kumimoji="0" lang="en-US" altLang="en-US" sz="1200" b="0" i="0" u="none" strike="noStrike" cap="none" normalizeH="0" baseline="0" dirty="0" err="1">
                <a:ln>
                  <a:noFill/>
                </a:ln>
                <a:solidFill>
                  <a:srgbClr val="0B0C0C"/>
                </a:solidFill>
                <a:effectLst/>
                <a:latin typeface="GDS Transport"/>
              </a:rPr>
              <a:t>minimise</a:t>
            </a:r>
            <a:r>
              <a:rPr kumimoji="0" lang="en-US" altLang="en-US" sz="1200" b="0" i="0" u="none" strike="noStrike" cap="none" normalizeH="0" baseline="0" dirty="0">
                <a:ln>
                  <a:noFill/>
                </a:ln>
                <a:solidFill>
                  <a:srgbClr val="0B0C0C"/>
                </a:solidFill>
                <a:effectLst/>
                <a:latin typeface="GDS Transport"/>
              </a:rPr>
              <a:t> inefficient duplication; avoid unverifiable ‘black box’ analyses; and make each new analysis faster.</a:t>
            </a: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GB" dirty="0"/>
          </a:p>
          <a:p>
            <a:endParaRPr lang="en-GB" dirty="0"/>
          </a:p>
        </p:txBody>
      </p:sp>
    </p:spTree>
    <p:extLst>
      <p:ext uri="{BB962C8B-B14F-4D97-AF65-F5344CB8AC3E}">
        <p14:creationId xmlns:p14="http://schemas.microsoft.com/office/powerpoint/2010/main" val="1007804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tabLst/>
              <a:defRPr/>
            </a:pPr>
            <a:r>
              <a:rPr lang="en-GB" dirty="0"/>
              <a:t>One</a:t>
            </a:r>
            <a:r>
              <a:rPr lang="en-GB" sz="1200" dirty="0"/>
              <a:t> service with employment as a proxy suggests that the second highest group accessing the service were those who were unemployed (after managerial and professional groups).</a:t>
            </a:r>
          </a:p>
          <a:p>
            <a:pPr marL="0" marR="0" lvl="0" indent="0" defTabSz="457200" eaLnBrk="1" fontAlgn="auto" latinLnBrk="0" hangingPunct="1">
              <a:lnSpc>
                <a:spcPct val="100000"/>
              </a:lnSpc>
              <a:spcBef>
                <a:spcPts val="0"/>
              </a:spcBef>
              <a:spcAft>
                <a:spcPts val="0"/>
              </a:spcAft>
              <a:buClrTx/>
              <a:buSzTx/>
              <a:buFontTx/>
              <a:buNone/>
              <a:tabLst/>
              <a:defRPr/>
            </a:pPr>
            <a:endParaRPr lang="en-GB" sz="1200" dirty="0"/>
          </a:p>
          <a:p>
            <a:pPr algn="l"/>
            <a:r>
              <a:rPr lang="en-GB" b="0" i="0" dirty="0">
                <a:solidFill>
                  <a:srgbClr val="3F525F"/>
                </a:solidFill>
                <a:effectLst/>
                <a:latin typeface="Frutiger W01"/>
              </a:rPr>
              <a:t>The proportion of adults who were non-drinkers was highest in most deprived areas (29%) compared with 10% in the least deprived areas.</a:t>
            </a:r>
          </a:p>
          <a:p>
            <a:pPr algn="l"/>
            <a:r>
              <a:rPr lang="en-GB" b="0" i="0" dirty="0">
                <a:solidFill>
                  <a:srgbClr val="3F525F"/>
                </a:solidFill>
                <a:effectLst/>
                <a:latin typeface="Frutiger W01"/>
              </a:rPr>
              <a:t>Adults in least deprived areas were more likely to drink over 14 units in a usual week (27%) than those in most deprived areas (18%). 36% of men in the least deprived areas drank at increasing and higher risk levels, compared with 27% of men in the most deprived areas. 17% of women in the least deprived areas drank more than 14 units compared with 10% of women in the most deprived areas.</a:t>
            </a:r>
          </a:p>
          <a:p>
            <a:pPr marL="0" algn="l"/>
            <a:r>
              <a:rPr lang="en-GB" b="0" i="0" dirty="0">
                <a:solidFill>
                  <a:srgbClr val="3F525F"/>
                </a:solidFill>
                <a:effectLst/>
                <a:latin typeface="Frutiger W01"/>
              </a:rPr>
              <a:t>The variation in weekly alcohol consumption by deprivation was accounted for by differences in the proportions of men and women drinking at increasing levels of risk (that is, over 14 units and up to 50 units for men and over 14 units and up to 35 units for women) rather than the smaller proportions in the higher risk category (over 50 units for men and over 35 units for women). The proportion of men and women drinking at higher levels of risk was similar by IMD quintile.</a:t>
            </a:r>
          </a:p>
          <a:p>
            <a:pPr marL="0" algn="l"/>
            <a:endParaRPr lang="en-GB" b="0" i="0" dirty="0">
              <a:solidFill>
                <a:srgbClr val="3F525F"/>
              </a:solidFill>
              <a:effectLst/>
              <a:latin typeface="Frutiger W01"/>
            </a:endParaRPr>
          </a:p>
          <a:p>
            <a:pPr marL="0" algn="l"/>
            <a:r>
              <a:rPr lang="en-GB" b="0" i="0" dirty="0">
                <a:solidFill>
                  <a:srgbClr val="3F525F"/>
                </a:solidFill>
                <a:effectLst/>
                <a:latin typeface="Frutiger W01"/>
              </a:rPr>
              <a:t>ONS alcohol specific age-standardised rates based on 2020 registration suggest:</a:t>
            </a:r>
          </a:p>
          <a:p>
            <a:pPr marL="171450" indent="-171450" algn="l">
              <a:buFontTx/>
              <a:buChar char="-"/>
            </a:pPr>
            <a:r>
              <a:rPr lang="en-GB" b="0" i="0" dirty="0">
                <a:solidFill>
                  <a:srgbClr val="3F525F"/>
                </a:solidFill>
                <a:effectLst/>
                <a:latin typeface="Frutiger W01"/>
              </a:rPr>
              <a:t>Three times the risk in females in most deprived compared to females in least deprived</a:t>
            </a:r>
          </a:p>
          <a:p>
            <a:pPr marL="171450" indent="-171450" algn="l">
              <a:buFontTx/>
              <a:buChar char="-"/>
            </a:pPr>
            <a:r>
              <a:rPr lang="en-GB" b="0" i="0" dirty="0">
                <a:solidFill>
                  <a:srgbClr val="3F525F"/>
                </a:solidFill>
                <a:effectLst/>
                <a:latin typeface="Frutiger W01"/>
              </a:rPr>
              <a:t>-Four times the risk in males in most deprived compared to males in the least deprived. </a:t>
            </a:r>
          </a:p>
          <a:p>
            <a:pPr marL="0" algn="l"/>
            <a:endParaRPr lang="en-GB" b="0" i="0" dirty="0">
              <a:solidFill>
                <a:srgbClr val="3F525F"/>
              </a:solidFill>
              <a:effectLst/>
              <a:latin typeface="Frutiger W01"/>
            </a:endParaRPr>
          </a:p>
          <a:p>
            <a:pPr marL="0" algn="l"/>
            <a:r>
              <a:rPr lang="en-GB" dirty="0">
                <a:hlinkClick r:id="rId3"/>
              </a:rPr>
              <a:t>Alcohol-specific deaths in the UK: liver diseases and the impact of deprivation - Office for National Statistics (ons.gov.uk)</a:t>
            </a:r>
            <a:endParaRPr lang="en-GB" b="0" i="0" dirty="0">
              <a:solidFill>
                <a:srgbClr val="3F525F"/>
              </a:solidFill>
              <a:effectLst/>
              <a:latin typeface="Frutiger W01"/>
            </a:endParaRPr>
          </a:p>
          <a:p>
            <a:pPr marL="0" marR="0" lvl="0" indent="0" defTabSz="45720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p:spTree>
    <p:extLst>
      <p:ext uri="{BB962C8B-B14F-4D97-AF65-F5344CB8AC3E}">
        <p14:creationId xmlns:p14="http://schemas.microsoft.com/office/powerpoint/2010/main" val="418889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tabLst/>
              <a:defRPr/>
            </a:pPr>
            <a:r>
              <a:rPr lang="en-GB" dirty="0"/>
              <a:t>Refresh might include regular ones planned </a:t>
            </a:r>
            <a:r>
              <a:rPr lang="en-GB" dirty="0" err="1"/>
              <a:t>eg</a:t>
            </a:r>
            <a:r>
              <a:rPr lang="en-GB" dirty="0"/>
              <a:t> every two years but also when new data comes to light, </a:t>
            </a:r>
            <a:r>
              <a:rPr lang="en-GB" dirty="0" err="1"/>
              <a:t>eg</a:t>
            </a:r>
            <a:r>
              <a:rPr lang="en-GB" dirty="0"/>
              <a:t> census</a:t>
            </a:r>
          </a:p>
          <a:p>
            <a:endParaRPr lang="en-GB" dirty="0"/>
          </a:p>
          <a:p>
            <a:endParaRPr lang="en-GB"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B0C0C"/>
                </a:solidFill>
                <a:effectLst/>
                <a:latin typeface="GDS Transport"/>
              </a:rPr>
              <a:t>Modern, open working methods for NHS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B0C0C"/>
                </a:solidFill>
                <a:effectLst/>
                <a:latin typeface="GDS Transport"/>
              </a:rPr>
              <a:t>7. Promote and resource ‘Reproducible Analytical Pathways’ (RAP, a set of best practices and training created in ONS) as the minimum standard for academic and NHS data analysis: this will produce high quality, shared, reviewable, re-usable, well-documented code for data curation and analysis; </a:t>
            </a:r>
            <a:r>
              <a:rPr kumimoji="0" lang="en-US" altLang="en-US" sz="1200" b="0" i="0" u="none" strike="noStrike" cap="none" normalizeH="0" baseline="0" dirty="0" err="1">
                <a:ln>
                  <a:noFill/>
                </a:ln>
                <a:solidFill>
                  <a:srgbClr val="0B0C0C"/>
                </a:solidFill>
                <a:effectLst/>
                <a:latin typeface="GDS Transport"/>
              </a:rPr>
              <a:t>minimise</a:t>
            </a:r>
            <a:r>
              <a:rPr kumimoji="0" lang="en-US" altLang="en-US" sz="1200" b="0" i="0" u="none" strike="noStrike" cap="none" normalizeH="0" baseline="0" dirty="0">
                <a:ln>
                  <a:noFill/>
                </a:ln>
                <a:solidFill>
                  <a:srgbClr val="0B0C0C"/>
                </a:solidFill>
                <a:effectLst/>
                <a:latin typeface="GDS Transport"/>
              </a:rPr>
              <a:t> inefficient duplication; avoid unverifiable ‘black box’ analyses; and make each new analysis faster.</a:t>
            </a: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GB" dirty="0"/>
          </a:p>
        </p:txBody>
      </p:sp>
    </p:spTree>
    <p:extLst>
      <p:ext uri="{BB962C8B-B14F-4D97-AF65-F5344CB8AC3E}">
        <p14:creationId xmlns:p14="http://schemas.microsoft.com/office/powerpoint/2010/main" val="3807422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298832" y="2130425"/>
            <a:ext cx="11588108" cy="1470026"/>
          </a:xfrm>
          <a:prstGeom prst="rect">
            <a:avLst/>
          </a:prstGeom>
        </p:spPr>
        <p:txBody>
          <a:bodyPr/>
          <a:lstStyle/>
          <a:p>
            <a:r>
              <a:t>Title Text</a:t>
            </a:r>
          </a:p>
        </p:txBody>
      </p:sp>
      <p:sp>
        <p:nvSpPr>
          <p:cNvPr id="13" name="Body Level One…"/>
          <p:cNvSpPr txBox="1">
            <a:spLocks noGrp="1"/>
          </p:cNvSpPr>
          <p:nvPr>
            <p:ph type="body" sz="half" idx="1"/>
          </p:nvPr>
        </p:nvSpPr>
        <p:spPr>
          <a:xfrm>
            <a:off x="298833" y="3886200"/>
            <a:ext cx="11588107"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3" name="Title Text"/>
          <p:cNvSpPr txBox="1">
            <a:spLocks noGrp="1"/>
          </p:cNvSpPr>
          <p:nvPr>
            <p:ph type="title"/>
          </p:nvPr>
        </p:nvSpPr>
        <p:spPr>
          <a:xfrm>
            <a:off x="273930" y="217888"/>
            <a:ext cx="11637913" cy="1083212"/>
          </a:xfrm>
          <a:prstGeom prst="rect">
            <a:avLst/>
          </a:prstGeom>
        </p:spPr>
        <p:txBody>
          <a:bodyPr/>
          <a:lstStyle/>
          <a:p>
            <a:r>
              <a:t>Title Text</a:t>
            </a:r>
          </a:p>
        </p:txBody>
      </p:sp>
      <p:sp>
        <p:nvSpPr>
          <p:cNvPr id="94" name="Body Level One…"/>
          <p:cNvSpPr txBox="1">
            <a:spLocks noGrp="1"/>
          </p:cNvSpPr>
          <p:nvPr>
            <p:ph type="body" idx="1"/>
          </p:nvPr>
        </p:nvSpPr>
        <p:spPr>
          <a:xfrm>
            <a:off x="273930" y="1369578"/>
            <a:ext cx="11637913" cy="43309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2" name="Title Text"/>
          <p:cNvSpPr txBox="1">
            <a:spLocks noGrp="1"/>
          </p:cNvSpPr>
          <p:nvPr>
            <p:ph type="title"/>
          </p:nvPr>
        </p:nvSpPr>
        <p:spPr>
          <a:xfrm>
            <a:off x="8839200" y="274639"/>
            <a:ext cx="2743200" cy="5425884"/>
          </a:xfrm>
          <a:prstGeom prst="rect">
            <a:avLst/>
          </a:prstGeom>
        </p:spPr>
        <p:txBody>
          <a:bodyPr/>
          <a:lstStyle/>
          <a:p>
            <a:r>
              <a:t>Title Text</a:t>
            </a:r>
          </a:p>
        </p:txBody>
      </p:sp>
      <p:sp>
        <p:nvSpPr>
          <p:cNvPr id="103" name="Body Level One…"/>
          <p:cNvSpPr txBox="1">
            <a:spLocks noGrp="1"/>
          </p:cNvSpPr>
          <p:nvPr>
            <p:ph type="body" idx="1"/>
          </p:nvPr>
        </p:nvSpPr>
        <p:spPr>
          <a:xfrm>
            <a:off x="609600" y="274639"/>
            <a:ext cx="8026400" cy="542588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xfrm>
            <a:off x="273930" y="217888"/>
            <a:ext cx="11637913" cy="1083212"/>
          </a:xfrm>
          <a:prstGeom prst="rect">
            <a:avLst/>
          </a:prstGeom>
        </p:spPr>
        <p:txBody>
          <a:bodyPr/>
          <a:lstStyle>
            <a:lvl1pPr algn="l">
              <a:defRPr>
                <a:solidFill>
                  <a:srgbClr val="0090D2"/>
                </a:solidFill>
              </a:defRPr>
            </a:lvl1pPr>
          </a:lstStyle>
          <a:p>
            <a:r>
              <a:rPr dirty="0"/>
              <a:t>Title Text</a:t>
            </a:r>
          </a:p>
        </p:txBody>
      </p:sp>
      <p:sp>
        <p:nvSpPr>
          <p:cNvPr id="22" name="Body Level One…"/>
          <p:cNvSpPr txBox="1">
            <a:spLocks noGrp="1"/>
          </p:cNvSpPr>
          <p:nvPr>
            <p:ph type="body" idx="1"/>
          </p:nvPr>
        </p:nvSpPr>
        <p:spPr>
          <a:xfrm>
            <a:off x="273930" y="1369578"/>
            <a:ext cx="11637913" cy="43309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340338" y="4251266"/>
            <a:ext cx="11521701" cy="1362076"/>
          </a:xfrm>
          <a:prstGeom prst="rect">
            <a:avLst/>
          </a:prstGeom>
        </p:spPr>
        <p:txBody>
          <a:bodyPr anchor="t"/>
          <a:lstStyle>
            <a:lvl1pPr algn="l">
              <a:defRPr cap="all"/>
            </a:lvl1pPr>
          </a:lstStyle>
          <a:p>
            <a:r>
              <a:t>Title Text</a:t>
            </a:r>
          </a:p>
        </p:txBody>
      </p:sp>
      <p:sp>
        <p:nvSpPr>
          <p:cNvPr id="31" name="Body Level One…"/>
          <p:cNvSpPr txBox="1">
            <a:spLocks noGrp="1"/>
          </p:cNvSpPr>
          <p:nvPr>
            <p:ph type="body" sz="half" idx="1"/>
          </p:nvPr>
        </p:nvSpPr>
        <p:spPr>
          <a:xfrm>
            <a:off x="340338" y="2751079"/>
            <a:ext cx="115217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9" name="Title Text"/>
          <p:cNvSpPr txBox="1">
            <a:spLocks noGrp="1"/>
          </p:cNvSpPr>
          <p:nvPr>
            <p:ph type="title"/>
          </p:nvPr>
        </p:nvSpPr>
        <p:spPr>
          <a:xfrm>
            <a:off x="273930" y="217888"/>
            <a:ext cx="11637913" cy="1083212"/>
          </a:xfrm>
          <a:prstGeom prst="rect">
            <a:avLst/>
          </a:prstGeom>
        </p:spPr>
        <p:txBody>
          <a:bodyPr/>
          <a:lstStyle/>
          <a:p>
            <a:r>
              <a:t>Title Text</a:t>
            </a:r>
          </a:p>
        </p:txBody>
      </p:sp>
      <p:sp>
        <p:nvSpPr>
          <p:cNvPr id="40" name="Body Level One…"/>
          <p:cNvSpPr txBox="1">
            <a:spLocks noGrp="1"/>
          </p:cNvSpPr>
          <p:nvPr>
            <p:ph type="body" sz="half" idx="1"/>
          </p:nvPr>
        </p:nvSpPr>
        <p:spPr>
          <a:xfrm>
            <a:off x="273930" y="1600200"/>
            <a:ext cx="5720471" cy="4100321"/>
          </a:xfrm>
          <a:prstGeom prst="rect">
            <a:avLst/>
          </a:prstGeom>
        </p:spPr>
        <p:txBody>
          <a:bodyPr/>
          <a:lstStyle>
            <a:lvl1pPr>
              <a:spcBef>
                <a:spcPts val="500"/>
              </a:spcBef>
              <a:defRPr sz="2400"/>
            </a:lvl1pPr>
            <a:lvl2pPr marL="800100" indent="-342900">
              <a:spcBef>
                <a:spcPts val="500"/>
              </a:spcBef>
              <a:defRPr sz="2400"/>
            </a:lvl2pPr>
            <a:lvl3pPr marL="1219200" indent="-304800">
              <a:spcBef>
                <a:spcPts val="500"/>
              </a:spcBef>
              <a:defRPr sz="2400"/>
            </a:lvl3pPr>
            <a:lvl4pPr marL="1714500" indent="-342900">
              <a:spcBef>
                <a:spcPts val="500"/>
              </a:spcBef>
              <a:defRPr sz="2400"/>
            </a:lvl4pPr>
            <a:lvl5pPr marL="2171700" indent="-342900">
              <a:spcBef>
                <a:spcPts val="500"/>
              </a:spcBef>
              <a:defRPr sz="2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8" name="Title Text"/>
          <p:cNvSpPr txBox="1">
            <a:spLocks noGrp="1"/>
          </p:cNvSpPr>
          <p:nvPr>
            <p:ph type="title"/>
          </p:nvPr>
        </p:nvSpPr>
        <p:spPr>
          <a:xfrm>
            <a:off x="273930" y="217888"/>
            <a:ext cx="11637913" cy="1083212"/>
          </a:xfrm>
          <a:prstGeom prst="rect">
            <a:avLst/>
          </a:prstGeom>
        </p:spPr>
        <p:txBody>
          <a:bodyPr/>
          <a:lstStyle/>
          <a:p>
            <a:r>
              <a:t>Title Text</a:t>
            </a:r>
          </a:p>
        </p:txBody>
      </p:sp>
      <p:sp>
        <p:nvSpPr>
          <p:cNvPr id="49" name="Body Level One…"/>
          <p:cNvSpPr txBox="1">
            <a:spLocks noGrp="1"/>
          </p:cNvSpPr>
          <p:nvPr>
            <p:ph type="body" sz="quarter" idx="1"/>
          </p:nvPr>
        </p:nvSpPr>
        <p:spPr>
          <a:xfrm>
            <a:off x="273930" y="1535112"/>
            <a:ext cx="5722588" cy="639763"/>
          </a:xfrm>
          <a:prstGeom prst="rect">
            <a:avLst/>
          </a:prstGeom>
        </p:spPr>
        <p:txBody>
          <a:bodyPr anchor="b"/>
          <a:lstStyle>
            <a:lvl1pPr marL="0" indent="0">
              <a:spcBef>
                <a:spcPts val="500"/>
              </a:spcBef>
              <a:buSzTx/>
              <a:buFontTx/>
              <a:buNone/>
              <a:defRPr sz="2400"/>
            </a:lvl1pPr>
            <a:lvl2pPr marL="0" indent="457200">
              <a:spcBef>
                <a:spcPts val="500"/>
              </a:spcBef>
              <a:buSzTx/>
              <a:buFontTx/>
              <a:buNone/>
              <a:defRPr sz="2400"/>
            </a:lvl2pPr>
            <a:lvl3pPr marL="0" indent="914400">
              <a:spcBef>
                <a:spcPts val="500"/>
              </a:spcBef>
              <a:buSzTx/>
              <a:buFontTx/>
              <a:buNone/>
              <a:defRPr sz="2400"/>
            </a:lvl3pPr>
            <a:lvl4pPr marL="0" indent="1371600">
              <a:spcBef>
                <a:spcPts val="500"/>
              </a:spcBef>
              <a:buSzTx/>
              <a:buFontTx/>
              <a:buNone/>
              <a:defRPr sz="2400"/>
            </a:lvl4pPr>
            <a:lvl5pPr marL="0" indent="1828800">
              <a:spcBef>
                <a:spcPts val="500"/>
              </a:spcBef>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0" name="Text Placeholder 4"/>
          <p:cNvSpPr>
            <a:spLocks noGrp="1"/>
          </p:cNvSpPr>
          <p:nvPr>
            <p:ph type="body" sz="quarter" idx="13"/>
          </p:nvPr>
        </p:nvSpPr>
        <p:spPr>
          <a:xfrm>
            <a:off x="6193366" y="1535112"/>
            <a:ext cx="5718477" cy="639763"/>
          </a:xfrm>
          <a:prstGeom prst="rect">
            <a:avLst/>
          </a:prstGeom>
        </p:spPr>
        <p:txBody>
          <a:bodyPr anchor="b"/>
          <a:lstStyle/>
          <a:p>
            <a:pPr marL="0" indent="0">
              <a:spcBef>
                <a:spcPts val="500"/>
              </a:spcBef>
              <a:buSzTx/>
              <a:buFontTx/>
              <a:buNone/>
              <a:defRPr sz="2400"/>
            </a:pP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Title Text"/>
          <p:cNvSpPr txBox="1">
            <a:spLocks noGrp="1"/>
          </p:cNvSpPr>
          <p:nvPr>
            <p:ph type="title"/>
          </p:nvPr>
        </p:nvSpPr>
        <p:spPr>
          <a:xfrm>
            <a:off x="273930" y="217888"/>
            <a:ext cx="11637913" cy="1083212"/>
          </a:xfrm>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3" name="Title Text"/>
          <p:cNvSpPr txBox="1">
            <a:spLocks noGrp="1"/>
          </p:cNvSpPr>
          <p:nvPr>
            <p:ph type="title"/>
          </p:nvPr>
        </p:nvSpPr>
        <p:spPr>
          <a:xfrm>
            <a:off x="290534" y="224114"/>
            <a:ext cx="4330151" cy="1210988"/>
          </a:xfrm>
          <a:prstGeom prst="rect">
            <a:avLst/>
          </a:prstGeom>
        </p:spPr>
        <p:txBody>
          <a:bodyPr anchor="b"/>
          <a:lstStyle>
            <a:lvl1pPr algn="l">
              <a:defRPr sz="2000"/>
            </a:lvl1pPr>
          </a:lstStyle>
          <a:p>
            <a:r>
              <a:t>Title Text</a:t>
            </a:r>
          </a:p>
        </p:txBody>
      </p:sp>
      <p:sp>
        <p:nvSpPr>
          <p:cNvPr id="74" name="Body Level One…"/>
          <p:cNvSpPr txBox="1">
            <a:spLocks noGrp="1"/>
          </p:cNvSpPr>
          <p:nvPr>
            <p:ph type="body" idx="1"/>
          </p:nvPr>
        </p:nvSpPr>
        <p:spPr>
          <a:xfrm>
            <a:off x="4766733" y="224112"/>
            <a:ext cx="7161712" cy="5472083"/>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5" name="Text Placeholder 3"/>
          <p:cNvSpPr>
            <a:spLocks noGrp="1"/>
          </p:cNvSpPr>
          <p:nvPr>
            <p:ph type="body" sz="half" idx="13"/>
          </p:nvPr>
        </p:nvSpPr>
        <p:spPr>
          <a:xfrm>
            <a:off x="290534" y="1435100"/>
            <a:ext cx="4330151" cy="4261096"/>
          </a:xfrm>
          <a:prstGeom prst="rect">
            <a:avLst/>
          </a:prstGeom>
        </p:spPr>
        <p:txBody>
          <a:bodyPr/>
          <a:lstStyle/>
          <a:p>
            <a:pPr marL="0" indent="0">
              <a:spcBef>
                <a:spcPts val="300"/>
              </a:spcBef>
              <a:buSzTx/>
              <a:buFontTx/>
              <a:buNone/>
              <a:defRPr sz="1400"/>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3" name="Title Text"/>
          <p:cNvSpPr txBox="1">
            <a:spLocks noGrp="1"/>
          </p:cNvSpPr>
          <p:nvPr>
            <p:ph type="title"/>
          </p:nvPr>
        </p:nvSpPr>
        <p:spPr>
          <a:xfrm>
            <a:off x="2389716" y="4467418"/>
            <a:ext cx="7315201" cy="566738"/>
          </a:xfrm>
          <a:prstGeom prst="rect">
            <a:avLst/>
          </a:prstGeom>
        </p:spPr>
        <p:txBody>
          <a:bodyPr anchor="b"/>
          <a:lstStyle>
            <a:lvl1pPr algn="l">
              <a:defRPr sz="2000"/>
            </a:lvl1pPr>
          </a:lstStyle>
          <a:p>
            <a:r>
              <a:t>Title Text</a:t>
            </a:r>
          </a:p>
        </p:txBody>
      </p:sp>
      <p:sp>
        <p:nvSpPr>
          <p:cNvPr id="84" name="Picture Placeholder 2"/>
          <p:cNvSpPr>
            <a:spLocks noGrp="1"/>
          </p:cNvSpPr>
          <p:nvPr>
            <p:ph type="pic" sz="half" idx="13"/>
          </p:nvPr>
        </p:nvSpPr>
        <p:spPr>
          <a:xfrm>
            <a:off x="2389716" y="279593"/>
            <a:ext cx="7315201" cy="4114801"/>
          </a:xfrm>
          <a:prstGeom prst="rect">
            <a:avLst/>
          </a:prstGeom>
        </p:spPr>
        <p:txBody>
          <a:bodyPr lIns="91439" rIns="91439">
            <a:noAutofit/>
          </a:bodyPr>
          <a:lstStyle/>
          <a:p>
            <a:endParaRPr/>
          </a:p>
        </p:txBody>
      </p:sp>
      <p:sp>
        <p:nvSpPr>
          <p:cNvPr id="85" name="Body Level One…"/>
          <p:cNvSpPr txBox="1">
            <a:spLocks noGrp="1"/>
          </p:cNvSpPr>
          <p:nvPr>
            <p:ph type="body" sz="quarter" idx="1"/>
          </p:nvPr>
        </p:nvSpPr>
        <p:spPr>
          <a:xfrm>
            <a:off x="2389716" y="5129688"/>
            <a:ext cx="7315201" cy="570832"/>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782411" y="5681068"/>
            <a:ext cx="256541"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pic>
        <p:nvPicPr>
          <p:cNvPr id="9" name="Picture 8">
            <a:extLst>
              <a:ext uri="{FF2B5EF4-FFF2-40B4-BE49-F238E27FC236}">
                <a16:creationId xmlns:a16="http://schemas.microsoft.com/office/drawing/2014/main" id="{6593416A-5D1D-43DB-AD4B-7EFCC5771F28}"/>
              </a:ext>
              <a:ext uri="{C183D7F6-B498-43B3-948B-1728B52AA6E4}">
                <adec:decorative xmlns:adec="http://schemas.microsoft.com/office/drawing/2017/decorative" val="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52" y="0"/>
            <a:ext cx="12190095"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1pPr>
      <a:lvl2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2pPr>
      <a:lvl3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3pPr>
      <a:lvl4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4pPr>
      <a:lvl5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5pPr>
      <a:lvl6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6pPr>
      <a:lvl7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7pPr>
      <a:lvl8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8pPr>
      <a:lvl9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9pPr>
    </p:titleStyle>
    <p:bodyStyle>
      <a:lvl1pPr marL="342900" marR="0" indent="-3429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1pPr>
      <a:lvl2pPr marL="790575" marR="0" indent="-333375"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2pPr>
      <a:lvl3pPr marL="12344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3pPr>
      <a:lvl4pPr marL="17272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4pPr>
      <a:lvl5pPr marL="21844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5pPr>
      <a:lvl6pPr marL="26060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6pPr>
      <a:lvl7pPr marL="30632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7pPr>
      <a:lvl8pPr marL="35204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8pPr>
      <a:lvl9pPr marL="39776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9488C4-83F5-4629-8212-AAACE368BB03}"/>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 y="11289"/>
            <a:ext cx="12190095" cy="6858000"/>
          </a:xfrm>
          <a:prstGeom prst="rect">
            <a:avLst/>
          </a:prstGeom>
        </p:spPr>
      </p:pic>
      <p:sp>
        <p:nvSpPr>
          <p:cNvPr id="116" name="TextBox 7"/>
          <p:cNvSpPr txBox="1"/>
          <p:nvPr/>
        </p:nvSpPr>
        <p:spPr>
          <a:xfrm>
            <a:off x="404638" y="1071782"/>
            <a:ext cx="10054454" cy="954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4000">
                <a:solidFill>
                  <a:srgbClr val="262626"/>
                </a:solidFill>
              </a:defRPr>
            </a:lvl1pPr>
          </a:lstStyle>
          <a:p>
            <a:pPr algn="l"/>
            <a:r>
              <a:rPr lang="en-GB" sz="2800" dirty="0">
                <a:solidFill>
                  <a:schemeClr val="bg1"/>
                </a:solidFill>
                <a:latin typeface="Verdana" panose="020B0604030504040204" pitchFamily="34" charset="0"/>
                <a:ea typeface="Verdana" panose="020B0604030504040204" pitchFamily="34" charset="0"/>
              </a:rPr>
              <a:t>Investigating the alcohol inequality paradox: </a:t>
            </a:r>
          </a:p>
          <a:p>
            <a:pPr algn="l"/>
            <a:r>
              <a:rPr lang="en-GB" sz="2800" dirty="0">
                <a:solidFill>
                  <a:schemeClr val="bg1"/>
                </a:solidFill>
                <a:latin typeface="Verdana" panose="020B0604030504040204" pitchFamily="34" charset="0"/>
                <a:ea typeface="Verdana" panose="020B0604030504040204" pitchFamily="34" charset="0"/>
              </a:rPr>
              <a:t>Findings of a Health Equity Audit in a Local Authority</a:t>
            </a:r>
            <a:endParaRPr sz="2800" dirty="0">
              <a:solidFill>
                <a:schemeClr val="bg1"/>
              </a:solidFill>
              <a:latin typeface="Verdana" panose="020B0604030504040204" pitchFamily="34" charset="0"/>
              <a:ea typeface="Verdana" panose="020B0604030504040204" pitchFamily="34" charset="0"/>
            </a:endParaRPr>
          </a:p>
        </p:txBody>
      </p:sp>
      <p:sp>
        <p:nvSpPr>
          <p:cNvPr id="117" name="TextBox 8"/>
          <p:cNvSpPr txBox="1"/>
          <p:nvPr/>
        </p:nvSpPr>
        <p:spPr>
          <a:xfrm>
            <a:off x="404638" y="2310415"/>
            <a:ext cx="766035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800">
                <a:solidFill>
                  <a:srgbClr val="595959"/>
                </a:solidFill>
              </a:defRPr>
            </a:pPr>
            <a:r>
              <a:rPr lang="en-GB" sz="2000" b="1" dirty="0">
                <a:solidFill>
                  <a:schemeClr val="bg1"/>
                </a:solidFill>
                <a:latin typeface="Verdana" panose="020B0604030504040204" pitchFamily="34" charset="0"/>
                <a:ea typeface="Verdana" panose="020B0604030504040204" pitchFamily="34" charset="0"/>
              </a:rPr>
              <a:t>Dani Plowman, Dr Rich Tyler </a:t>
            </a:r>
            <a:r>
              <a:rPr lang="en-GB" sz="2000" dirty="0">
                <a:solidFill>
                  <a:schemeClr val="bg1"/>
                </a:solidFill>
                <a:latin typeface="Verdana" panose="020B0604030504040204" pitchFamily="34" charset="0"/>
                <a:ea typeface="Verdana" panose="020B0604030504040204" pitchFamily="34" charset="0"/>
              </a:rPr>
              <a:t>| 24</a:t>
            </a:r>
            <a:r>
              <a:rPr lang="en-GB" sz="2000" baseline="30000" dirty="0">
                <a:solidFill>
                  <a:schemeClr val="bg1"/>
                </a:solidFill>
                <a:latin typeface="Verdana" panose="020B0604030504040204" pitchFamily="34" charset="0"/>
                <a:ea typeface="Verdana" panose="020B0604030504040204" pitchFamily="34" charset="0"/>
              </a:rPr>
              <a:t>th</a:t>
            </a:r>
            <a:r>
              <a:rPr lang="en-GB" sz="2000" dirty="0">
                <a:solidFill>
                  <a:schemeClr val="bg1"/>
                </a:solidFill>
                <a:latin typeface="Verdana" panose="020B0604030504040204" pitchFamily="34" charset="0"/>
                <a:ea typeface="Verdana" panose="020B0604030504040204" pitchFamily="34" charset="0"/>
              </a:rPr>
              <a:t> March 2023 | </a:t>
            </a:r>
          </a:p>
          <a:p>
            <a:pPr>
              <a:defRPr sz="2800">
                <a:solidFill>
                  <a:srgbClr val="595959"/>
                </a:solidFill>
              </a:defRPr>
            </a:pPr>
            <a:r>
              <a:rPr lang="en-GB" sz="2000" dirty="0">
                <a:solidFill>
                  <a:schemeClr val="bg1"/>
                </a:solidFill>
                <a:latin typeface="Verdana" panose="020B0604030504040204" pitchFamily="34" charset="0"/>
                <a:ea typeface="Verdana" panose="020B0604030504040204" pitchFamily="34" charset="0"/>
              </a:rPr>
              <a:t>South East Public Health Conference 2023</a:t>
            </a:r>
            <a:endParaRPr sz="2000" dirty="0">
              <a:solidFill>
                <a:schemeClr val="bg1"/>
              </a:solidFill>
              <a:latin typeface="Verdana" panose="020B0604030504040204" pitchFamily="34" charset="0"/>
              <a:ea typeface="Verdana" panose="020B060403050404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7484-D0B2-3B3F-BD8D-4F1D004DB071}"/>
              </a:ext>
            </a:extLst>
          </p:cNvPr>
          <p:cNvSpPr>
            <a:spLocks noGrp="1"/>
          </p:cNvSpPr>
          <p:nvPr>
            <p:ph type="title"/>
          </p:nvPr>
        </p:nvSpPr>
        <p:spPr/>
        <p:txBody>
          <a:bodyPr/>
          <a:lstStyle/>
          <a:p>
            <a:r>
              <a:rPr lang="en-GB" dirty="0"/>
              <a:t>Findings continued.</a:t>
            </a:r>
          </a:p>
        </p:txBody>
      </p:sp>
      <p:sp>
        <p:nvSpPr>
          <p:cNvPr id="4" name="TextBox 3">
            <a:extLst>
              <a:ext uri="{FF2B5EF4-FFF2-40B4-BE49-F238E27FC236}">
                <a16:creationId xmlns:a16="http://schemas.microsoft.com/office/drawing/2014/main" id="{252A02C9-FFAC-5806-C9C1-C0064D45F943}"/>
              </a:ext>
            </a:extLst>
          </p:cNvPr>
          <p:cNvSpPr txBox="1"/>
          <p:nvPr/>
        </p:nvSpPr>
        <p:spPr>
          <a:xfrm>
            <a:off x="273930" y="1147269"/>
            <a:ext cx="10045727"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sz="2000" dirty="0">
                <a:solidFill>
                  <a:srgbClr val="595959"/>
                </a:solidFill>
              </a:rPr>
              <a:t>Service providers and commissioners were supportive of the process throughout the project. </a:t>
            </a:r>
          </a:p>
          <a:p>
            <a:pPr marL="285750" indent="-285750">
              <a:buFont typeface="Arial" panose="020B0604020202020204" pitchFamily="34" charset="0"/>
              <a:buChar char="•"/>
            </a:pPr>
            <a:r>
              <a:rPr lang="en-GB" sz="2000" dirty="0">
                <a:solidFill>
                  <a:srgbClr val="595959"/>
                </a:solidFill>
              </a:rPr>
              <a:t>However, we required more granular data than routine reporting, and agreeing access was a time consuming process for some providers due to data protection concerns.</a:t>
            </a:r>
          </a:p>
          <a:p>
            <a:pPr marL="285750" indent="-285750">
              <a:buFont typeface="Arial" panose="020B0604020202020204" pitchFamily="34" charset="0"/>
              <a:buChar char="•"/>
            </a:pPr>
            <a:r>
              <a:rPr lang="en-GB" sz="2000" dirty="0">
                <a:solidFill>
                  <a:srgbClr val="595959"/>
                </a:solidFill>
              </a:rPr>
              <a:t>In one case we were unable to obtain anonymised record level data, which limited our analyses. </a:t>
            </a:r>
          </a:p>
          <a:p>
            <a:pPr marL="285750" indent="-285750">
              <a:buFont typeface="Arial" panose="020B0604020202020204" pitchFamily="34" charset="0"/>
              <a:buChar char="•"/>
            </a:pPr>
            <a:r>
              <a:rPr lang="en-GB" sz="2000" dirty="0">
                <a:solidFill>
                  <a:srgbClr val="595959"/>
                </a:solidFill>
              </a:rPr>
              <a:t>Some key characteristics were not collected by all providers (e.g. deprivation, ethnicity).</a:t>
            </a:r>
          </a:p>
          <a:p>
            <a:pPr marL="285750" indent="-285750">
              <a:buFont typeface="Arial" panose="020B0604020202020204" pitchFamily="34" charset="0"/>
              <a:buChar char="•"/>
            </a:pPr>
            <a:r>
              <a:rPr lang="en-GB" sz="2000" dirty="0">
                <a:solidFill>
                  <a:srgbClr val="595959"/>
                </a:solidFill>
              </a:rPr>
              <a:t>For some characteristics there were significant numbers of records where data was incomplete (e.g. disability, sexual orientation).</a:t>
            </a:r>
          </a:p>
        </p:txBody>
      </p:sp>
      <p:pic>
        <p:nvPicPr>
          <p:cNvPr id="5" name="Graphic 4" descr="Document with solid fill">
            <a:extLst>
              <a:ext uri="{FF2B5EF4-FFF2-40B4-BE49-F238E27FC236}">
                <a16:creationId xmlns:a16="http://schemas.microsoft.com/office/drawing/2014/main" id="{0C363631-E479-DA6A-0A58-2E90C4BEBA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7658" y="4173993"/>
            <a:ext cx="914400" cy="914400"/>
          </a:xfrm>
          <a:prstGeom prst="rect">
            <a:avLst/>
          </a:prstGeom>
        </p:spPr>
      </p:pic>
    </p:spTree>
    <p:extLst>
      <p:ext uri="{BB962C8B-B14F-4D97-AF65-F5344CB8AC3E}">
        <p14:creationId xmlns:p14="http://schemas.microsoft.com/office/powerpoint/2010/main" val="82596822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1C0C-F7BE-2B02-7590-CFD7350B4F29}"/>
              </a:ext>
            </a:extLst>
          </p:cNvPr>
          <p:cNvSpPr>
            <a:spLocks noGrp="1"/>
          </p:cNvSpPr>
          <p:nvPr>
            <p:ph type="title"/>
          </p:nvPr>
        </p:nvSpPr>
        <p:spPr>
          <a:xfrm>
            <a:off x="273931" y="217888"/>
            <a:ext cx="9563406" cy="1083212"/>
          </a:xfrm>
        </p:spPr>
        <p:txBody>
          <a:bodyPr>
            <a:normAutofit fontScale="90000"/>
          </a:bodyPr>
          <a:lstStyle/>
          <a:p>
            <a:r>
              <a:rPr lang="en-GB" dirty="0"/>
              <a:t>Recommendations around reducing health inequalities</a:t>
            </a:r>
          </a:p>
        </p:txBody>
      </p:sp>
      <p:sp>
        <p:nvSpPr>
          <p:cNvPr id="3" name="Text Placeholder 2">
            <a:extLst>
              <a:ext uri="{FF2B5EF4-FFF2-40B4-BE49-F238E27FC236}">
                <a16:creationId xmlns:a16="http://schemas.microsoft.com/office/drawing/2014/main" id="{8AED5081-A507-F049-D6BF-8B55A8CCDD32}"/>
              </a:ext>
            </a:extLst>
          </p:cNvPr>
          <p:cNvSpPr>
            <a:spLocks noGrp="1"/>
          </p:cNvSpPr>
          <p:nvPr>
            <p:ph type="body" idx="1"/>
          </p:nvPr>
        </p:nvSpPr>
        <p:spPr/>
        <p:txBody>
          <a:bodyPr>
            <a:normAutofit lnSpcReduction="10000"/>
          </a:bodyPr>
          <a:lstStyle/>
          <a:p>
            <a:r>
              <a:rPr lang="en-GB" sz="2000" dirty="0"/>
              <a:t>Commissioners and providers consider additional approaches to reach groups that access services less than we expect given estimated service need.</a:t>
            </a:r>
          </a:p>
          <a:p>
            <a:r>
              <a:rPr lang="en-GB" sz="2000" dirty="0"/>
              <a:t>Review the framework for triaging and assessing licence applications to take into account areas of high alcohol related admissions and service use.</a:t>
            </a:r>
          </a:p>
          <a:p>
            <a:r>
              <a:rPr lang="en-GB" sz="2000" dirty="0"/>
              <a:t>Commissioners to include increased data requirements within contracts for characteristics associated with known inequalities.</a:t>
            </a:r>
          </a:p>
          <a:p>
            <a:r>
              <a:rPr lang="en-GB" sz="2000" dirty="0"/>
              <a:t>Commissioners and leads to review inequalities data as part of regular contract monitoring to enable earlier identification of inequities in access/outcomes and more iterative action.</a:t>
            </a:r>
          </a:p>
          <a:p>
            <a:r>
              <a:rPr lang="en-GB" sz="2000" dirty="0"/>
              <a:t>Consider approaches to addressing concerns of providers for collecting or sharing data relating to specific characteristics, including data sharing agreements, training, memorandum of understanding around communicating results/sharing information.</a:t>
            </a:r>
          </a:p>
          <a:p>
            <a:r>
              <a:rPr lang="en-GB" sz="2000" dirty="0"/>
              <a:t>Establish the HEA as part of a rolling programme of work (rather than a one off report) to address inequalities together at pace.</a:t>
            </a:r>
          </a:p>
        </p:txBody>
      </p:sp>
      <p:pic>
        <p:nvPicPr>
          <p:cNvPr id="7" name="Graphic 6" descr="Scales of justice with solid fill">
            <a:extLst>
              <a:ext uri="{FF2B5EF4-FFF2-40B4-BE49-F238E27FC236}">
                <a16:creationId xmlns:a16="http://schemas.microsoft.com/office/drawing/2014/main" id="{09C69773-3627-D9EE-E361-DD347929B7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81516" y="386700"/>
            <a:ext cx="914400" cy="914400"/>
          </a:xfrm>
          <a:prstGeom prst="rect">
            <a:avLst/>
          </a:prstGeom>
        </p:spPr>
      </p:pic>
    </p:spTree>
    <p:extLst>
      <p:ext uri="{BB962C8B-B14F-4D97-AF65-F5344CB8AC3E}">
        <p14:creationId xmlns:p14="http://schemas.microsoft.com/office/powerpoint/2010/main" val="92887680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1C0C-F7BE-2B02-7590-CFD7350B4F29}"/>
              </a:ext>
            </a:extLst>
          </p:cNvPr>
          <p:cNvSpPr>
            <a:spLocks noGrp="1"/>
          </p:cNvSpPr>
          <p:nvPr>
            <p:ph type="title"/>
          </p:nvPr>
        </p:nvSpPr>
        <p:spPr>
          <a:xfrm>
            <a:off x="273931" y="217888"/>
            <a:ext cx="9563406" cy="1083212"/>
          </a:xfrm>
        </p:spPr>
        <p:txBody>
          <a:bodyPr>
            <a:normAutofit fontScale="90000"/>
          </a:bodyPr>
          <a:lstStyle/>
          <a:p>
            <a:r>
              <a:rPr lang="en-GB" dirty="0"/>
              <a:t>Recommendations around rapidly updating HEAs</a:t>
            </a:r>
          </a:p>
        </p:txBody>
      </p:sp>
      <p:sp>
        <p:nvSpPr>
          <p:cNvPr id="3" name="Text Placeholder 2">
            <a:extLst>
              <a:ext uri="{FF2B5EF4-FFF2-40B4-BE49-F238E27FC236}">
                <a16:creationId xmlns:a16="http://schemas.microsoft.com/office/drawing/2014/main" id="{8AED5081-A507-F049-D6BF-8B55A8CCDD32}"/>
              </a:ext>
            </a:extLst>
          </p:cNvPr>
          <p:cNvSpPr>
            <a:spLocks noGrp="1"/>
          </p:cNvSpPr>
          <p:nvPr>
            <p:ph type="body" idx="1"/>
          </p:nvPr>
        </p:nvSpPr>
        <p:spPr>
          <a:xfrm>
            <a:off x="273930" y="1369578"/>
            <a:ext cx="11637913" cy="3337889"/>
          </a:xfrm>
        </p:spPr>
        <p:txBody>
          <a:bodyPr>
            <a:normAutofit lnSpcReduction="10000"/>
          </a:bodyPr>
          <a:lstStyle/>
          <a:p>
            <a:pPr marL="0" indent="0">
              <a:buNone/>
            </a:pPr>
            <a:r>
              <a:rPr lang="en-GB" sz="2000" dirty="0"/>
              <a:t>HEAs are large pieces of work, requiring a lot of administrative and analytical resource with multiple data sets/sources that change over time with new data becoming available (from services as well as new information about consumption)</a:t>
            </a:r>
          </a:p>
          <a:p>
            <a:pPr marL="0" indent="0">
              <a:buNone/>
            </a:pPr>
            <a:r>
              <a:rPr lang="en-GB" sz="2000" dirty="0"/>
              <a:t>This can be difficult to prioritise in work plans.</a:t>
            </a:r>
          </a:p>
          <a:p>
            <a:pPr marL="0" indent="0">
              <a:buNone/>
            </a:pPr>
            <a:endParaRPr lang="en-GB" sz="2000" dirty="0"/>
          </a:p>
          <a:p>
            <a:pPr marL="0" indent="0">
              <a:buNone/>
            </a:pPr>
            <a:r>
              <a:rPr lang="en-GB" sz="2000" dirty="0"/>
              <a:t>This project demonstrates opportunities to:</a:t>
            </a:r>
          </a:p>
          <a:p>
            <a:r>
              <a:rPr lang="en-GB" sz="2000" dirty="0"/>
              <a:t>Standardise HEA processes using Reproducible Analytical Pipelines where new data can be fed into existing workflows.</a:t>
            </a:r>
          </a:p>
          <a:p>
            <a:r>
              <a:rPr lang="en-GB" sz="2000" dirty="0"/>
              <a:t>Automate analysis steps as well as visualising outputs and generating reports.</a:t>
            </a:r>
          </a:p>
          <a:p>
            <a:r>
              <a:rPr lang="en-GB" sz="2000" dirty="0"/>
              <a:t>Allowing for scrutiny of methods even after a report is published.</a:t>
            </a:r>
          </a:p>
        </p:txBody>
      </p:sp>
      <p:pic>
        <p:nvPicPr>
          <p:cNvPr id="4" name="Picture 3" descr="Graphical user interface, shape&#10;&#10;Description automatically generated">
            <a:extLst>
              <a:ext uri="{FF2B5EF4-FFF2-40B4-BE49-F238E27FC236}">
                <a16:creationId xmlns:a16="http://schemas.microsoft.com/office/drawing/2014/main" id="{E7A74B5C-FE1E-C238-AA3A-1FBF17A72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485" y="3819237"/>
            <a:ext cx="5228358" cy="2916724"/>
          </a:xfrm>
          <a:prstGeom prst="rect">
            <a:avLst/>
          </a:prstGeom>
        </p:spPr>
      </p:pic>
    </p:spTree>
    <p:extLst>
      <p:ext uri="{BB962C8B-B14F-4D97-AF65-F5344CB8AC3E}">
        <p14:creationId xmlns:p14="http://schemas.microsoft.com/office/powerpoint/2010/main" val="659795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2A1C-6794-3CAB-6388-C5678EF94167}"/>
              </a:ext>
            </a:extLst>
          </p:cNvPr>
          <p:cNvSpPr>
            <a:spLocks noGrp="1"/>
          </p:cNvSpPr>
          <p:nvPr>
            <p:ph type="title"/>
          </p:nvPr>
        </p:nvSpPr>
        <p:spPr/>
        <p:txBody>
          <a:bodyPr/>
          <a:lstStyle/>
          <a:p>
            <a:r>
              <a:rPr lang="en-GB" dirty="0"/>
              <a:t>Conclusions</a:t>
            </a:r>
          </a:p>
        </p:txBody>
      </p:sp>
      <p:sp>
        <p:nvSpPr>
          <p:cNvPr id="3" name="Text Placeholder 2">
            <a:extLst>
              <a:ext uri="{FF2B5EF4-FFF2-40B4-BE49-F238E27FC236}">
                <a16:creationId xmlns:a16="http://schemas.microsoft.com/office/drawing/2014/main" id="{D83047F4-4597-6483-6214-2DC0C12683CD}"/>
              </a:ext>
            </a:extLst>
          </p:cNvPr>
          <p:cNvSpPr>
            <a:spLocks noGrp="1"/>
          </p:cNvSpPr>
          <p:nvPr>
            <p:ph type="body" idx="1"/>
          </p:nvPr>
        </p:nvSpPr>
        <p:spPr/>
        <p:txBody>
          <a:bodyPr>
            <a:normAutofit/>
          </a:bodyPr>
          <a:lstStyle/>
          <a:p>
            <a:r>
              <a:rPr lang="en-GB" sz="1800" dirty="0"/>
              <a:t>This HEA identified inequities in access and outcomes between groups, including those from lower socioeconomic groups, although there were gaps in the data.</a:t>
            </a:r>
          </a:p>
          <a:p>
            <a:r>
              <a:rPr lang="en-GB" sz="1800" dirty="0"/>
              <a:t>Reducing health inequalities remains a priority locally, regionally and nationally. </a:t>
            </a:r>
          </a:p>
          <a:p>
            <a:r>
              <a:rPr lang="en-GB" sz="1800" dirty="0"/>
              <a:t>HEAs represent an important method of examining inequalities across a broad topic and providing a baseline to measure future actions to reduce inequalities in outcomes. </a:t>
            </a:r>
          </a:p>
          <a:p>
            <a:r>
              <a:rPr lang="en-GB" sz="1800" dirty="0"/>
              <a:t>These are more than a single document; HEAs are evolving processes.</a:t>
            </a:r>
          </a:p>
          <a:p>
            <a:r>
              <a:rPr lang="en-GB" sz="1800" dirty="0"/>
              <a:t>In order to conduct useful HEAs we need to have access to good data and to resources to keep monitoring new information as it arises.</a:t>
            </a:r>
          </a:p>
          <a:p>
            <a:pPr lvl="1"/>
            <a:r>
              <a:rPr lang="en-GB" sz="1800" dirty="0"/>
              <a:t>Bringing data together from several sources to identify estimated need and service use/outcomes and preparing the data for analysis can be a complex and technical task. </a:t>
            </a:r>
          </a:p>
          <a:p>
            <a:r>
              <a:rPr lang="en-GB" sz="1800" dirty="0"/>
              <a:t>There are opportunities to reduce the workload associated with conducting and refreshing parts of the HEA through the use of RAPs using open source software such as R. </a:t>
            </a:r>
          </a:p>
          <a:p>
            <a:pPr marL="0" indent="0">
              <a:buNone/>
            </a:pPr>
            <a:endParaRPr lang="en-GB" sz="1800" dirty="0"/>
          </a:p>
        </p:txBody>
      </p:sp>
    </p:spTree>
    <p:extLst>
      <p:ext uri="{BB962C8B-B14F-4D97-AF65-F5344CB8AC3E}">
        <p14:creationId xmlns:p14="http://schemas.microsoft.com/office/powerpoint/2010/main" val="148409021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a:spLocks noGrp="1"/>
          </p:cNvSpPr>
          <p:nvPr>
            <p:ph type="title"/>
          </p:nvPr>
        </p:nvSpPr>
        <p:spPr>
          <a:xfrm>
            <a:off x="273930" y="217888"/>
            <a:ext cx="11637913" cy="1083212"/>
          </a:xfrm>
          <a:prstGeom prst="rect">
            <a:avLst/>
          </a:prstGeom>
        </p:spPr>
        <p:txBody>
          <a:bodyPr/>
          <a:lstStyle/>
          <a:p>
            <a:r>
              <a:rPr lang="en-GB" dirty="0">
                <a:latin typeface="Verdana" panose="020B0604030504040204" pitchFamily="34" charset="0"/>
                <a:ea typeface="Verdana" panose="020B0604030504040204" pitchFamily="34" charset="0"/>
              </a:rPr>
              <a:t>Overview</a:t>
            </a:r>
            <a:endParaRPr dirty="0">
              <a:latin typeface="Verdana" panose="020B0604030504040204" pitchFamily="34" charset="0"/>
              <a:ea typeface="Verdana" panose="020B0604030504040204" pitchFamily="34" charset="0"/>
            </a:endParaRPr>
          </a:p>
        </p:txBody>
      </p:sp>
      <p:sp>
        <p:nvSpPr>
          <p:cNvPr id="120" name="Content Placeholder 2"/>
          <p:cNvSpPr txBox="1">
            <a:spLocks noGrp="1"/>
          </p:cNvSpPr>
          <p:nvPr>
            <p:ph type="body" idx="1"/>
          </p:nvPr>
        </p:nvSpPr>
        <p:spPr>
          <a:xfrm>
            <a:off x="273930" y="1369578"/>
            <a:ext cx="11637913" cy="4330942"/>
          </a:xfrm>
          <a:prstGeom prst="rect">
            <a:avLst/>
          </a:prstGeom>
        </p:spPr>
        <p:txBody>
          <a:bodyPr>
            <a:normAutofit/>
          </a:bodyPr>
          <a:lstStyle/>
          <a:p>
            <a:r>
              <a:rPr lang="en-GB" sz="2400" dirty="0">
                <a:latin typeface="Corbel" panose="020B0503020204020204" pitchFamily="34" charset="0"/>
                <a:ea typeface="Verdana" panose="020B0604030504040204" pitchFamily="34" charset="0"/>
              </a:rPr>
              <a:t>Context and aims of the project</a:t>
            </a:r>
          </a:p>
          <a:p>
            <a:r>
              <a:rPr lang="en-GB" sz="2400" dirty="0">
                <a:latin typeface="Corbel" panose="020B0503020204020204" pitchFamily="34" charset="0"/>
                <a:ea typeface="Verdana" panose="020B0604030504040204" pitchFamily="34" charset="0"/>
              </a:rPr>
              <a:t>Health Equity Audits (HEA)</a:t>
            </a:r>
          </a:p>
          <a:p>
            <a:r>
              <a:rPr lang="en-GB" sz="2400" dirty="0">
                <a:latin typeface="Corbel" panose="020B0503020204020204" pitchFamily="34" charset="0"/>
                <a:ea typeface="Verdana" panose="020B0604030504040204" pitchFamily="34" charset="0"/>
              </a:rPr>
              <a:t>Methods</a:t>
            </a:r>
          </a:p>
          <a:p>
            <a:pPr lvl="1"/>
            <a:r>
              <a:rPr lang="en-GB" sz="2400" dirty="0">
                <a:latin typeface="Corbel" panose="020B0503020204020204" pitchFamily="34" charset="0"/>
                <a:ea typeface="Verdana" panose="020B0604030504040204" pitchFamily="34" charset="0"/>
              </a:rPr>
              <a:t>Reproducible Analytical Pipelines (RAP)</a:t>
            </a:r>
          </a:p>
          <a:p>
            <a:r>
              <a:rPr lang="en-GB" sz="2400" dirty="0">
                <a:latin typeface="Corbel" panose="020B0503020204020204" pitchFamily="34" charset="0"/>
                <a:ea typeface="Verdana" panose="020B0604030504040204" pitchFamily="34" charset="0"/>
              </a:rPr>
              <a:t>Findings (related to socioeconomic factors)</a:t>
            </a:r>
          </a:p>
          <a:p>
            <a:r>
              <a:rPr lang="en-GB" sz="2400" dirty="0">
                <a:latin typeface="Corbel" panose="020B0503020204020204" pitchFamily="34" charset="0"/>
                <a:ea typeface="Verdana" panose="020B0604030504040204" pitchFamily="34" charset="0"/>
              </a:rPr>
              <a:t>Recommendations</a:t>
            </a:r>
          </a:p>
          <a:p>
            <a:pPr lvl="1"/>
            <a:r>
              <a:rPr lang="en-GB" sz="2400" dirty="0">
                <a:latin typeface="Corbel" panose="020B0503020204020204" pitchFamily="34" charset="0"/>
                <a:ea typeface="Verdana" panose="020B0604030504040204" pitchFamily="34" charset="0"/>
              </a:rPr>
              <a:t>Around reducing health inequalities</a:t>
            </a:r>
          </a:p>
          <a:p>
            <a:pPr lvl="1"/>
            <a:r>
              <a:rPr lang="en-GB" sz="2400" dirty="0">
                <a:latin typeface="Corbel" panose="020B0503020204020204" pitchFamily="34" charset="0"/>
                <a:ea typeface="Verdana" panose="020B0604030504040204" pitchFamily="34" charset="0"/>
              </a:rPr>
              <a:t>Around rapidly updating HEAs</a:t>
            </a:r>
          </a:p>
          <a:p>
            <a:r>
              <a:rPr lang="en-GB" sz="2400" dirty="0">
                <a:latin typeface="Corbel" panose="020B0503020204020204" pitchFamily="34" charset="0"/>
                <a:ea typeface="Verdana" panose="020B0604030504040204" pitchFamily="34" charset="0"/>
              </a:rPr>
              <a:t>Conclusions</a:t>
            </a:r>
            <a:endParaRPr sz="2400" dirty="0">
              <a:latin typeface="Corbel" panose="020B0503020204020204" pitchFamily="34" charset="0"/>
              <a:ea typeface="Verdana" panose="020B060403050404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E18D-DC5A-23F0-1DC5-6356D9CD5CCF}"/>
              </a:ext>
            </a:extLst>
          </p:cNvPr>
          <p:cNvSpPr>
            <a:spLocks noGrp="1"/>
          </p:cNvSpPr>
          <p:nvPr>
            <p:ph type="title"/>
          </p:nvPr>
        </p:nvSpPr>
        <p:spPr/>
        <p:txBody>
          <a:bodyPr/>
          <a:lstStyle/>
          <a:p>
            <a:r>
              <a:rPr lang="en-GB" dirty="0"/>
              <a:t>Context and aims of the project</a:t>
            </a:r>
          </a:p>
        </p:txBody>
      </p:sp>
      <p:sp>
        <p:nvSpPr>
          <p:cNvPr id="3" name="Text Placeholder 2">
            <a:extLst>
              <a:ext uri="{FF2B5EF4-FFF2-40B4-BE49-F238E27FC236}">
                <a16:creationId xmlns:a16="http://schemas.microsoft.com/office/drawing/2014/main" id="{19FAE7EC-7B92-E702-0CA8-43DE5D75CC9A}"/>
              </a:ext>
            </a:extLst>
          </p:cNvPr>
          <p:cNvSpPr>
            <a:spLocks noGrp="1"/>
          </p:cNvSpPr>
          <p:nvPr>
            <p:ph type="body" idx="1"/>
          </p:nvPr>
        </p:nvSpPr>
        <p:spPr/>
        <p:txBody>
          <a:bodyPr>
            <a:normAutofit fontScale="92500" lnSpcReduction="20000"/>
          </a:bodyPr>
          <a:lstStyle/>
          <a:p>
            <a:r>
              <a:rPr lang="en-GB" dirty="0"/>
              <a:t>Alcohol misuse remains a leading risk factor</a:t>
            </a:r>
          </a:p>
          <a:p>
            <a:pPr lvl="1"/>
            <a:r>
              <a:rPr lang="en-GB" dirty="0"/>
              <a:t>for premature mortality, morbidity and disability</a:t>
            </a:r>
          </a:p>
          <a:p>
            <a:pPr lvl="1"/>
            <a:r>
              <a:rPr lang="en-GB" dirty="0"/>
              <a:t>Social consequences such as unemployment, crime, and relationship and family issues</a:t>
            </a:r>
          </a:p>
          <a:p>
            <a:r>
              <a:rPr lang="en-GB" dirty="0"/>
              <a:t>Evidence base indicates substantial differences in consumption across different population groups as well as outcomes.</a:t>
            </a:r>
          </a:p>
          <a:p>
            <a:r>
              <a:rPr lang="en-GB" dirty="0"/>
              <a:t>There is also evidence of an ‘Alcohol Harm Paradox’ whereby despite similar or lower average consumption among those in lower socioeconomic groups, those in these groups may experience greater harms (Bellis et al. 2016).</a:t>
            </a:r>
          </a:p>
          <a:p>
            <a:r>
              <a:rPr lang="en-GB" dirty="0"/>
              <a:t>This project aimed to identify inequity of access and outcomes within specific population groups and geographical locations across </a:t>
            </a:r>
            <a:r>
              <a:rPr lang="en-GB" i="1" u="sng" dirty="0"/>
              <a:t>the whole pathway</a:t>
            </a:r>
            <a:r>
              <a:rPr lang="en-GB" dirty="0"/>
              <a:t>. </a:t>
            </a:r>
          </a:p>
          <a:p>
            <a:pPr marL="457200" lvl="1" indent="0">
              <a:buNone/>
            </a:pPr>
            <a:endParaRPr lang="en-GB" dirty="0"/>
          </a:p>
        </p:txBody>
      </p:sp>
    </p:spTree>
    <p:extLst>
      <p:ext uri="{BB962C8B-B14F-4D97-AF65-F5344CB8AC3E}">
        <p14:creationId xmlns:p14="http://schemas.microsoft.com/office/powerpoint/2010/main" val="41981855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0E6B714C-EF0A-2951-1415-7B88A93B53F3}"/>
              </a:ext>
            </a:extLst>
          </p:cNvPr>
          <p:cNvSpPr/>
          <p:nvPr/>
        </p:nvSpPr>
        <p:spPr>
          <a:xfrm>
            <a:off x="6096000" y="1359064"/>
            <a:ext cx="5797605" cy="1743648"/>
          </a:xfrm>
          <a:prstGeom prst="roundRect">
            <a:avLst>
              <a:gd name="adj" fmla="val 25084"/>
            </a:avLst>
          </a:prstGeom>
          <a:solidFill>
            <a:srgbClr val="FFFFFF"/>
          </a:solidFill>
          <a:ln w="25400" cap="flat">
            <a:solidFill>
              <a:srgbClr val="1E3C69"/>
            </a:solidFill>
            <a:prstDash val="sysDash"/>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Corbel"/>
              <a:ea typeface="Corbel"/>
              <a:cs typeface="Corbel"/>
              <a:sym typeface="Corbel"/>
            </a:endParaRPr>
          </a:p>
        </p:txBody>
      </p:sp>
      <p:sp>
        <p:nvSpPr>
          <p:cNvPr id="2" name="Title 1">
            <a:extLst>
              <a:ext uri="{FF2B5EF4-FFF2-40B4-BE49-F238E27FC236}">
                <a16:creationId xmlns:a16="http://schemas.microsoft.com/office/drawing/2014/main" id="{78572B27-86AB-9F95-C56C-623AFED42838}"/>
              </a:ext>
            </a:extLst>
          </p:cNvPr>
          <p:cNvSpPr>
            <a:spLocks noGrp="1"/>
          </p:cNvSpPr>
          <p:nvPr>
            <p:ph type="title"/>
          </p:nvPr>
        </p:nvSpPr>
        <p:spPr>
          <a:xfrm>
            <a:off x="164437" y="-44776"/>
            <a:ext cx="9462923" cy="1083212"/>
          </a:xfrm>
        </p:spPr>
        <p:txBody>
          <a:bodyPr>
            <a:normAutofit/>
          </a:bodyPr>
          <a:lstStyle/>
          <a:p>
            <a:r>
              <a:rPr lang="en-GB" dirty="0"/>
              <a:t>West Sussex in numbers</a:t>
            </a:r>
          </a:p>
        </p:txBody>
      </p:sp>
      <p:sp>
        <p:nvSpPr>
          <p:cNvPr id="11" name="TextBox 10">
            <a:extLst>
              <a:ext uri="{FF2B5EF4-FFF2-40B4-BE49-F238E27FC236}">
                <a16:creationId xmlns:a16="http://schemas.microsoft.com/office/drawing/2014/main" id="{1073F29F-3E76-80F8-69FB-8F14D02A19BC}"/>
              </a:ext>
            </a:extLst>
          </p:cNvPr>
          <p:cNvSpPr txBox="1"/>
          <p:nvPr/>
        </p:nvSpPr>
        <p:spPr>
          <a:xfrm>
            <a:off x="6392126" y="1420621"/>
            <a:ext cx="521546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b="1" dirty="0"/>
              <a:t>Alcohol Use Disorders Identification Test – AUDIT</a:t>
            </a:r>
          </a:p>
        </p:txBody>
      </p:sp>
      <p:sp>
        <p:nvSpPr>
          <p:cNvPr id="13" name="TextBox 12">
            <a:extLst>
              <a:ext uri="{FF2B5EF4-FFF2-40B4-BE49-F238E27FC236}">
                <a16:creationId xmlns:a16="http://schemas.microsoft.com/office/drawing/2014/main" id="{12112516-429D-782C-75BE-27F2CDB0947E}"/>
              </a:ext>
            </a:extLst>
          </p:cNvPr>
          <p:cNvSpPr txBox="1"/>
          <p:nvPr/>
        </p:nvSpPr>
        <p:spPr>
          <a:xfrm>
            <a:off x="324544" y="820458"/>
            <a:ext cx="610728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Based on the age and sex distribution of our local population and the national prevalence estimates…</a:t>
            </a:r>
            <a:endParaRPr lang="en-GB" dirty="0"/>
          </a:p>
        </p:txBody>
      </p:sp>
      <p:sp>
        <p:nvSpPr>
          <p:cNvPr id="14" name="TextBox 13">
            <a:extLst>
              <a:ext uri="{FF2B5EF4-FFF2-40B4-BE49-F238E27FC236}">
                <a16:creationId xmlns:a16="http://schemas.microsoft.com/office/drawing/2014/main" id="{B08F205C-B474-74AE-581D-3D202E769520}"/>
              </a:ext>
            </a:extLst>
          </p:cNvPr>
          <p:cNvSpPr txBox="1"/>
          <p:nvPr/>
        </p:nvSpPr>
        <p:spPr>
          <a:xfrm>
            <a:off x="1689752" y="1359064"/>
            <a:ext cx="300848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people drinking at potentially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hazardous levels</a:t>
            </a:r>
            <a:endParaRPr lang="en-GB" dirty="0"/>
          </a:p>
        </p:txBody>
      </p:sp>
      <p:sp>
        <p:nvSpPr>
          <p:cNvPr id="15" name="TextBox 14">
            <a:extLst>
              <a:ext uri="{FF2B5EF4-FFF2-40B4-BE49-F238E27FC236}">
                <a16:creationId xmlns:a16="http://schemas.microsoft.com/office/drawing/2014/main" id="{A5FC00CF-4A0D-ED46-EBAF-5AAAC7CF32B5}"/>
              </a:ext>
            </a:extLst>
          </p:cNvPr>
          <p:cNvSpPr txBox="1"/>
          <p:nvPr/>
        </p:nvSpPr>
        <p:spPr>
          <a:xfrm>
            <a:off x="324544" y="1420620"/>
            <a:ext cx="178336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110,000</a:t>
            </a:r>
            <a:endParaRPr lang="en-GB" sz="2800" dirty="0">
              <a:solidFill>
                <a:srgbClr val="1E3C69"/>
              </a:solidFill>
              <a:latin typeface="Poppins" panose="00000500000000000000" pitchFamily="2" charset="0"/>
              <a:cs typeface="Poppins" panose="00000500000000000000" pitchFamily="2" charset="0"/>
            </a:endParaRPr>
          </a:p>
        </p:txBody>
      </p:sp>
      <p:sp>
        <p:nvSpPr>
          <p:cNvPr id="16" name="TextBox 15">
            <a:extLst>
              <a:ext uri="{FF2B5EF4-FFF2-40B4-BE49-F238E27FC236}">
                <a16:creationId xmlns:a16="http://schemas.microsoft.com/office/drawing/2014/main" id="{4147B10A-2886-CF2F-FD05-8ECFF8FE29E1}"/>
              </a:ext>
            </a:extLst>
          </p:cNvPr>
          <p:cNvSpPr txBox="1"/>
          <p:nvPr/>
        </p:nvSpPr>
        <p:spPr>
          <a:xfrm>
            <a:off x="1208414" y="1928837"/>
            <a:ext cx="178336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12,000</a:t>
            </a:r>
            <a:endParaRPr lang="en-GB" sz="2800" dirty="0">
              <a:solidFill>
                <a:srgbClr val="1E3C69"/>
              </a:solidFill>
              <a:latin typeface="Poppins" panose="00000500000000000000" pitchFamily="2" charset="0"/>
              <a:cs typeface="Poppins" panose="00000500000000000000" pitchFamily="2" charset="0"/>
            </a:endParaRPr>
          </a:p>
        </p:txBody>
      </p:sp>
      <p:sp>
        <p:nvSpPr>
          <p:cNvPr id="17" name="TextBox 16">
            <a:extLst>
              <a:ext uri="{FF2B5EF4-FFF2-40B4-BE49-F238E27FC236}">
                <a16:creationId xmlns:a16="http://schemas.microsoft.com/office/drawing/2014/main" id="{AD9A77A9-58C6-3808-97EE-C45B27D5DAC3}"/>
              </a:ext>
            </a:extLst>
          </p:cNvPr>
          <p:cNvSpPr txBox="1"/>
          <p:nvPr/>
        </p:nvSpPr>
        <p:spPr>
          <a:xfrm>
            <a:off x="324544" y="1989987"/>
            <a:ext cx="224009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A further</a:t>
            </a:r>
            <a:endParaRPr lang="en-GB" dirty="0"/>
          </a:p>
        </p:txBody>
      </p:sp>
      <p:sp>
        <p:nvSpPr>
          <p:cNvPr id="18" name="TextBox 17">
            <a:extLst>
              <a:ext uri="{FF2B5EF4-FFF2-40B4-BE49-F238E27FC236}">
                <a16:creationId xmlns:a16="http://schemas.microsoft.com/office/drawing/2014/main" id="{1C1A4F61-42F7-3C86-7D86-60A032D60375}"/>
              </a:ext>
            </a:extLst>
          </p:cNvPr>
          <p:cNvSpPr txBox="1"/>
          <p:nvPr/>
        </p:nvSpPr>
        <p:spPr>
          <a:xfrm>
            <a:off x="2465113" y="2018390"/>
            <a:ext cx="2759791"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d</a:t>
            </a:r>
            <a:r>
              <a:rPr lang="en-GB" sz="1800" dirty="0">
                <a:effectLst/>
                <a:latin typeface="Calibri" panose="020F0502020204030204" pitchFamily="34" charset="0"/>
                <a:ea typeface="Calibri" panose="020F0502020204030204" pitchFamily="34" charset="0"/>
                <a:cs typeface="Times New Roman" panose="02020603050405020304" pitchFamily="18" charset="0"/>
              </a:rPr>
              <a:t>rinking at harmful/mildly dependent levels.</a:t>
            </a:r>
            <a:endParaRPr lang="en-GB" dirty="0"/>
          </a:p>
        </p:txBody>
      </p:sp>
      <p:sp>
        <p:nvSpPr>
          <p:cNvPr id="19" name="TextBox 18">
            <a:extLst>
              <a:ext uri="{FF2B5EF4-FFF2-40B4-BE49-F238E27FC236}">
                <a16:creationId xmlns:a16="http://schemas.microsoft.com/office/drawing/2014/main" id="{6E029890-5F95-0D63-D051-495214D25677}"/>
              </a:ext>
            </a:extLst>
          </p:cNvPr>
          <p:cNvSpPr txBox="1"/>
          <p:nvPr/>
        </p:nvSpPr>
        <p:spPr>
          <a:xfrm>
            <a:off x="298395" y="2442843"/>
            <a:ext cx="1391357"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latin typeface="Poppins" panose="00000500000000000000" pitchFamily="2" charset="0"/>
                <a:ea typeface="Calibri" panose="020F0502020204030204" pitchFamily="34" charset="0"/>
                <a:cs typeface="Poppins" panose="00000500000000000000" pitchFamily="2" charset="0"/>
              </a:rPr>
              <a:t>8</a:t>
            </a:r>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,000</a:t>
            </a:r>
            <a:endParaRPr lang="en-GB" sz="2800" dirty="0">
              <a:solidFill>
                <a:srgbClr val="1E3C69"/>
              </a:solidFill>
              <a:latin typeface="Poppins" panose="00000500000000000000" pitchFamily="2" charset="0"/>
              <a:cs typeface="Poppins" panose="00000500000000000000" pitchFamily="2" charset="0"/>
            </a:endParaRPr>
          </a:p>
        </p:txBody>
      </p:sp>
      <p:sp>
        <p:nvSpPr>
          <p:cNvPr id="21" name="TextBox 20">
            <a:extLst>
              <a:ext uri="{FF2B5EF4-FFF2-40B4-BE49-F238E27FC236}">
                <a16:creationId xmlns:a16="http://schemas.microsoft.com/office/drawing/2014/main" id="{CE17ADDE-0F6B-690D-2963-506CC4F659F1}"/>
              </a:ext>
            </a:extLst>
          </p:cNvPr>
          <p:cNvSpPr txBox="1"/>
          <p:nvPr/>
        </p:nvSpPr>
        <p:spPr>
          <a:xfrm>
            <a:off x="6380743" y="1765114"/>
            <a:ext cx="5522759"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 10 question self-assessment of alcohol consumption</a:t>
            </a:r>
            <a:endParaRPr lang="en-GB" dirty="0"/>
          </a:p>
        </p:txBody>
      </p:sp>
      <p:sp>
        <p:nvSpPr>
          <p:cNvPr id="22" name="TextBox 21">
            <a:extLst>
              <a:ext uri="{FF2B5EF4-FFF2-40B4-BE49-F238E27FC236}">
                <a16:creationId xmlns:a16="http://schemas.microsoft.com/office/drawing/2014/main" id="{4501F242-D28C-7FF4-1DE1-B41E1D9C836E}"/>
              </a:ext>
            </a:extLst>
          </p:cNvPr>
          <p:cNvSpPr txBox="1"/>
          <p:nvPr/>
        </p:nvSpPr>
        <p:spPr>
          <a:xfrm>
            <a:off x="6286910" y="2082725"/>
            <a:ext cx="233780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Score 0–7 = low risk</a:t>
            </a:r>
            <a:endParaRPr lang="en-GB" dirty="0"/>
          </a:p>
        </p:txBody>
      </p:sp>
      <p:sp>
        <p:nvSpPr>
          <p:cNvPr id="23" name="TextBox 22">
            <a:extLst>
              <a:ext uri="{FF2B5EF4-FFF2-40B4-BE49-F238E27FC236}">
                <a16:creationId xmlns:a16="http://schemas.microsoft.com/office/drawing/2014/main" id="{E757DAAC-D0BE-2115-0D83-17393BB79FBE}"/>
              </a:ext>
            </a:extLst>
          </p:cNvPr>
          <p:cNvSpPr txBox="1"/>
          <p:nvPr/>
        </p:nvSpPr>
        <p:spPr>
          <a:xfrm>
            <a:off x="6286910" y="2452164"/>
            <a:ext cx="280064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Score 8–15 = hazardous</a:t>
            </a:r>
            <a:endParaRPr lang="en-GB" dirty="0"/>
          </a:p>
        </p:txBody>
      </p:sp>
      <p:sp>
        <p:nvSpPr>
          <p:cNvPr id="24" name="TextBox 23">
            <a:extLst>
              <a:ext uri="{FF2B5EF4-FFF2-40B4-BE49-F238E27FC236}">
                <a16:creationId xmlns:a16="http://schemas.microsoft.com/office/drawing/2014/main" id="{04DD4BC3-F3B3-5EED-1668-5C1B530409C8}"/>
              </a:ext>
            </a:extLst>
          </p:cNvPr>
          <p:cNvSpPr txBox="1"/>
          <p:nvPr/>
        </p:nvSpPr>
        <p:spPr>
          <a:xfrm>
            <a:off x="9049535" y="2071898"/>
            <a:ext cx="233780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Score 16–19 = harmful </a:t>
            </a:r>
            <a:endParaRPr lang="en-GB" dirty="0"/>
          </a:p>
        </p:txBody>
      </p:sp>
      <p:sp>
        <p:nvSpPr>
          <p:cNvPr id="25" name="TextBox 24">
            <a:extLst>
              <a:ext uri="{FF2B5EF4-FFF2-40B4-BE49-F238E27FC236}">
                <a16:creationId xmlns:a16="http://schemas.microsoft.com/office/drawing/2014/main" id="{A2DE745F-9DCF-C762-C744-8E9B6926E460}"/>
              </a:ext>
            </a:extLst>
          </p:cNvPr>
          <p:cNvSpPr txBox="1"/>
          <p:nvPr/>
        </p:nvSpPr>
        <p:spPr>
          <a:xfrm>
            <a:off x="9049535" y="2441337"/>
            <a:ext cx="280064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Score 20-40 = probable 			        dependence</a:t>
            </a:r>
            <a:endParaRPr lang="en-GB" dirty="0"/>
          </a:p>
        </p:txBody>
      </p:sp>
      <p:sp>
        <p:nvSpPr>
          <p:cNvPr id="26" name="TextBox 25">
            <a:extLst>
              <a:ext uri="{FF2B5EF4-FFF2-40B4-BE49-F238E27FC236}">
                <a16:creationId xmlns:a16="http://schemas.microsoft.com/office/drawing/2014/main" id="{15C0FA58-1DFC-7DB4-0D70-608BBA183CB4}"/>
              </a:ext>
            </a:extLst>
          </p:cNvPr>
          <p:cNvSpPr txBox="1"/>
          <p:nvPr/>
        </p:nvSpPr>
        <p:spPr>
          <a:xfrm>
            <a:off x="1346584" y="2563407"/>
            <a:ext cx="2759791"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d</a:t>
            </a:r>
            <a:r>
              <a:rPr lang="en-GB" sz="1800" dirty="0">
                <a:effectLst/>
                <a:latin typeface="Calibri" panose="020F0502020204030204" pitchFamily="34" charset="0"/>
                <a:ea typeface="Calibri" panose="020F0502020204030204" pitchFamily="34" charset="0"/>
                <a:cs typeface="Times New Roman" panose="02020603050405020304" pitchFamily="18" charset="0"/>
              </a:rPr>
              <a:t>rinking to probable dependence levels.</a:t>
            </a:r>
            <a:endParaRPr lang="en-GB" dirty="0"/>
          </a:p>
        </p:txBody>
      </p:sp>
      <p:sp>
        <p:nvSpPr>
          <p:cNvPr id="28" name="TextBox 27">
            <a:extLst>
              <a:ext uri="{FF2B5EF4-FFF2-40B4-BE49-F238E27FC236}">
                <a16:creationId xmlns:a16="http://schemas.microsoft.com/office/drawing/2014/main" id="{9EA08C73-6DE9-5CA6-034A-E76962C0F10A}"/>
              </a:ext>
            </a:extLst>
          </p:cNvPr>
          <p:cNvSpPr txBox="1"/>
          <p:nvPr/>
        </p:nvSpPr>
        <p:spPr>
          <a:xfrm>
            <a:off x="838740" y="3335373"/>
            <a:ext cx="307998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Just one in five estimated dependent drinkers (</a:t>
            </a:r>
            <a:r>
              <a:rPr lang="en-GB" b="1" dirty="0">
                <a:solidFill>
                  <a:srgbClr val="1E3C69"/>
                </a:solidFill>
                <a:latin typeface="Calibri" panose="020F0502020204030204" pitchFamily="34" charset="0"/>
                <a:ea typeface="Calibri" panose="020F0502020204030204" pitchFamily="34" charset="0"/>
                <a:cs typeface="Times New Roman" panose="02020603050405020304" pitchFamily="18" charset="0"/>
              </a:rPr>
              <a:t>22%</a:t>
            </a:r>
            <a:r>
              <a:rPr lang="en-GB" dirty="0">
                <a:latin typeface="Calibri" panose="020F0502020204030204" pitchFamily="34" charset="0"/>
                <a:ea typeface="Calibri" panose="020F0502020204030204" pitchFamily="34" charset="0"/>
                <a:cs typeface="Times New Roman" panose="02020603050405020304" pitchFamily="18" charset="0"/>
              </a:rPr>
              <a:t>) in specialist alcohol treatment</a:t>
            </a:r>
            <a:endParaRPr lang="en-GB" dirty="0"/>
          </a:p>
        </p:txBody>
      </p:sp>
      <p:sp>
        <p:nvSpPr>
          <p:cNvPr id="29" name="TextBox 28">
            <a:extLst>
              <a:ext uri="{FF2B5EF4-FFF2-40B4-BE49-F238E27FC236}">
                <a16:creationId xmlns:a16="http://schemas.microsoft.com/office/drawing/2014/main" id="{20E49A32-B395-0278-13FA-4413A6522DD2}"/>
              </a:ext>
            </a:extLst>
          </p:cNvPr>
          <p:cNvSpPr txBox="1"/>
          <p:nvPr/>
        </p:nvSpPr>
        <p:spPr>
          <a:xfrm>
            <a:off x="8931681" y="4227116"/>
            <a:ext cx="695679"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115</a:t>
            </a:r>
            <a:endParaRPr lang="en-GB" sz="2800" dirty="0">
              <a:solidFill>
                <a:srgbClr val="1E3C69"/>
              </a:solidFill>
              <a:latin typeface="Poppins" panose="00000500000000000000" pitchFamily="2" charset="0"/>
              <a:cs typeface="Poppins" panose="00000500000000000000" pitchFamily="2" charset="0"/>
            </a:endParaRPr>
          </a:p>
        </p:txBody>
      </p:sp>
      <p:sp>
        <p:nvSpPr>
          <p:cNvPr id="30" name="TextBox 29">
            <a:extLst>
              <a:ext uri="{FF2B5EF4-FFF2-40B4-BE49-F238E27FC236}">
                <a16:creationId xmlns:a16="http://schemas.microsoft.com/office/drawing/2014/main" id="{228D3E9E-949A-FCF6-B670-6333E5811CDC}"/>
              </a:ext>
            </a:extLst>
          </p:cNvPr>
          <p:cNvSpPr txBox="1"/>
          <p:nvPr/>
        </p:nvSpPr>
        <p:spPr>
          <a:xfrm>
            <a:off x="9515616" y="4258047"/>
            <a:ext cx="2759791"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alcohol-specific </a:t>
            </a:r>
          </a:p>
          <a:p>
            <a:r>
              <a:rPr lang="en-GB" dirty="0">
                <a:latin typeface="Calibri" panose="020F0502020204030204" pitchFamily="34" charset="0"/>
                <a:ea typeface="Calibri" panose="020F0502020204030204" pitchFamily="34" charset="0"/>
                <a:cs typeface="Times New Roman" panose="02020603050405020304" pitchFamily="18" charset="0"/>
              </a:rPr>
              <a:t>deaths</a:t>
            </a:r>
          </a:p>
          <a:p>
            <a:r>
              <a:rPr lang="en-GB" dirty="0">
                <a:latin typeface="Calibri" panose="020F0502020204030204" pitchFamily="34" charset="0"/>
                <a:ea typeface="Calibri" panose="020F0502020204030204" pitchFamily="34" charset="0"/>
                <a:cs typeface="Times New Roman" panose="02020603050405020304" pitchFamily="18" charset="0"/>
              </a:rPr>
              <a:t>each year</a:t>
            </a:r>
            <a:endParaRPr lang="en-GB" dirty="0"/>
          </a:p>
        </p:txBody>
      </p:sp>
      <p:pic>
        <p:nvPicPr>
          <p:cNvPr id="35" name="Graphic 34" descr="Ambulance outline">
            <a:extLst>
              <a:ext uri="{FF2B5EF4-FFF2-40B4-BE49-F238E27FC236}">
                <a16:creationId xmlns:a16="http://schemas.microsoft.com/office/drawing/2014/main" id="{559842DF-F923-02CC-CBB5-E9645E03E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57368" y="4590232"/>
            <a:ext cx="914400" cy="914400"/>
          </a:xfrm>
          <a:prstGeom prst="rect">
            <a:avLst/>
          </a:prstGeom>
        </p:spPr>
      </p:pic>
      <p:pic>
        <p:nvPicPr>
          <p:cNvPr id="39" name="Graphic 38" descr="Inpatient with solid fill">
            <a:extLst>
              <a:ext uri="{FF2B5EF4-FFF2-40B4-BE49-F238E27FC236}">
                <a16:creationId xmlns:a16="http://schemas.microsoft.com/office/drawing/2014/main" id="{8F4CA5F8-89E2-0ACE-DF14-F6797BA97B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46273" y="3298089"/>
            <a:ext cx="914400" cy="914400"/>
          </a:xfrm>
          <a:prstGeom prst="rect">
            <a:avLst/>
          </a:prstGeom>
        </p:spPr>
      </p:pic>
      <p:pic>
        <p:nvPicPr>
          <p:cNvPr id="41" name="Graphic 40" descr="Group with solid fill">
            <a:extLst>
              <a:ext uri="{FF2B5EF4-FFF2-40B4-BE49-F238E27FC236}">
                <a16:creationId xmlns:a16="http://schemas.microsoft.com/office/drawing/2014/main" id="{1FBEB242-0D99-4DCD-F619-19657DBDE88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56070" y="3878977"/>
            <a:ext cx="1703671" cy="1703671"/>
          </a:xfrm>
          <a:prstGeom prst="rect">
            <a:avLst/>
          </a:prstGeom>
        </p:spPr>
      </p:pic>
      <p:pic>
        <p:nvPicPr>
          <p:cNvPr id="43" name="Graphic 42" descr="Man with solid fill">
            <a:extLst>
              <a:ext uri="{FF2B5EF4-FFF2-40B4-BE49-F238E27FC236}">
                <a16:creationId xmlns:a16="http://schemas.microsoft.com/office/drawing/2014/main" id="{927386BB-EC47-02EF-3C04-DD6D01695D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4432" y="4221522"/>
            <a:ext cx="930583" cy="1039099"/>
          </a:xfrm>
          <a:prstGeom prst="rect">
            <a:avLst/>
          </a:prstGeom>
        </p:spPr>
      </p:pic>
      <p:sp>
        <p:nvSpPr>
          <p:cNvPr id="45" name="TextBox 44">
            <a:extLst>
              <a:ext uri="{FF2B5EF4-FFF2-40B4-BE49-F238E27FC236}">
                <a16:creationId xmlns:a16="http://schemas.microsoft.com/office/drawing/2014/main" id="{F6CFAF66-B77B-2907-2CA9-06D8A43E0D06}"/>
              </a:ext>
            </a:extLst>
          </p:cNvPr>
          <p:cNvSpPr txBox="1"/>
          <p:nvPr/>
        </p:nvSpPr>
        <p:spPr>
          <a:xfrm>
            <a:off x="4209743" y="3222908"/>
            <a:ext cx="141411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4,230</a:t>
            </a:r>
            <a:endParaRPr lang="en-GB" sz="2800" dirty="0">
              <a:solidFill>
                <a:srgbClr val="1E3C69"/>
              </a:solidFill>
              <a:latin typeface="Poppins" panose="00000500000000000000" pitchFamily="2" charset="0"/>
              <a:cs typeface="Poppins" panose="00000500000000000000" pitchFamily="2" charset="0"/>
            </a:endParaRPr>
          </a:p>
        </p:txBody>
      </p:sp>
      <p:sp>
        <p:nvSpPr>
          <p:cNvPr id="46" name="TextBox 45">
            <a:extLst>
              <a:ext uri="{FF2B5EF4-FFF2-40B4-BE49-F238E27FC236}">
                <a16:creationId xmlns:a16="http://schemas.microsoft.com/office/drawing/2014/main" id="{2E1C4A22-7E6D-AFB9-E1C0-4CF00F83F435}"/>
              </a:ext>
            </a:extLst>
          </p:cNvPr>
          <p:cNvSpPr txBox="1"/>
          <p:nvPr/>
        </p:nvSpPr>
        <p:spPr>
          <a:xfrm>
            <a:off x="5309601" y="3209738"/>
            <a:ext cx="313327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Hospital admission episodes due to alcohol-specific conditions</a:t>
            </a:r>
            <a:endParaRPr lang="en-GB" dirty="0"/>
          </a:p>
        </p:txBody>
      </p:sp>
      <p:pic>
        <p:nvPicPr>
          <p:cNvPr id="48" name="Graphic 47" descr="Gravestone outline">
            <a:extLst>
              <a:ext uri="{FF2B5EF4-FFF2-40B4-BE49-F238E27FC236}">
                <a16:creationId xmlns:a16="http://schemas.microsoft.com/office/drawing/2014/main" id="{3C50B4D3-50E5-D6D5-5D24-0E88E89E919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77353" y="4484549"/>
            <a:ext cx="632599" cy="632599"/>
          </a:xfrm>
          <a:prstGeom prst="rect">
            <a:avLst/>
          </a:prstGeom>
        </p:spPr>
      </p:pic>
      <p:sp>
        <p:nvSpPr>
          <p:cNvPr id="49" name="TextBox 48">
            <a:extLst>
              <a:ext uri="{FF2B5EF4-FFF2-40B4-BE49-F238E27FC236}">
                <a16:creationId xmlns:a16="http://schemas.microsoft.com/office/drawing/2014/main" id="{60843A07-7751-9A9A-AC7A-21C0273CF01D}"/>
              </a:ext>
            </a:extLst>
          </p:cNvPr>
          <p:cNvSpPr txBox="1"/>
          <p:nvPr/>
        </p:nvSpPr>
        <p:spPr>
          <a:xfrm>
            <a:off x="3991876" y="4379650"/>
            <a:ext cx="313327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including</a:t>
            </a:r>
            <a:endParaRPr lang="en-GB" dirty="0"/>
          </a:p>
        </p:txBody>
      </p:sp>
      <p:sp>
        <p:nvSpPr>
          <p:cNvPr id="50" name="TextBox 49">
            <a:extLst>
              <a:ext uri="{FF2B5EF4-FFF2-40B4-BE49-F238E27FC236}">
                <a16:creationId xmlns:a16="http://schemas.microsoft.com/office/drawing/2014/main" id="{2937F2C1-34D0-504F-9E2A-11F4EC2692B6}"/>
              </a:ext>
            </a:extLst>
          </p:cNvPr>
          <p:cNvSpPr txBox="1"/>
          <p:nvPr/>
        </p:nvSpPr>
        <p:spPr>
          <a:xfrm>
            <a:off x="4906451" y="4396028"/>
            <a:ext cx="1391357"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latin typeface="Poppins" panose="00000500000000000000" pitchFamily="2" charset="0"/>
                <a:ea typeface="Calibri" panose="020F0502020204030204" pitchFamily="34" charset="0"/>
                <a:cs typeface="Poppins" panose="00000500000000000000" pitchFamily="2" charset="0"/>
              </a:rPr>
              <a:t>38</a:t>
            </a:r>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0</a:t>
            </a:r>
            <a:endParaRPr lang="en-GB" sz="2800" dirty="0">
              <a:solidFill>
                <a:srgbClr val="1E3C69"/>
              </a:solidFill>
              <a:latin typeface="Poppins" panose="00000500000000000000" pitchFamily="2" charset="0"/>
              <a:cs typeface="Poppins" panose="00000500000000000000" pitchFamily="2" charset="0"/>
            </a:endParaRPr>
          </a:p>
        </p:txBody>
      </p:sp>
      <p:sp>
        <p:nvSpPr>
          <p:cNvPr id="53" name="TextBox 52">
            <a:extLst>
              <a:ext uri="{FF2B5EF4-FFF2-40B4-BE49-F238E27FC236}">
                <a16:creationId xmlns:a16="http://schemas.microsoft.com/office/drawing/2014/main" id="{9EF3E609-5FF0-24B2-8B79-6130926E1E41}"/>
              </a:ext>
            </a:extLst>
          </p:cNvPr>
          <p:cNvSpPr txBox="1"/>
          <p:nvPr/>
        </p:nvSpPr>
        <p:spPr>
          <a:xfrm>
            <a:off x="5653800" y="4527115"/>
            <a:ext cx="313327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Admissions for alcohol-related </a:t>
            </a:r>
          </a:p>
          <a:p>
            <a:r>
              <a:rPr lang="en-GB" dirty="0">
                <a:latin typeface="Calibri" panose="020F0502020204030204" pitchFamily="34" charset="0"/>
                <a:ea typeface="Calibri" panose="020F0502020204030204" pitchFamily="34" charset="0"/>
                <a:cs typeface="Times New Roman" panose="02020603050405020304" pitchFamily="18" charset="0"/>
              </a:rPr>
              <a:t>unintentional injuries</a:t>
            </a:r>
            <a:endParaRPr lang="en-GB" dirty="0"/>
          </a:p>
        </p:txBody>
      </p:sp>
      <p:sp>
        <p:nvSpPr>
          <p:cNvPr id="54" name="TextBox 53">
            <a:extLst>
              <a:ext uri="{FF2B5EF4-FFF2-40B4-BE49-F238E27FC236}">
                <a16:creationId xmlns:a16="http://schemas.microsoft.com/office/drawing/2014/main" id="{F500F624-8F96-D4D6-9A4E-76009B9D60A2}"/>
              </a:ext>
            </a:extLst>
          </p:cNvPr>
          <p:cNvSpPr txBox="1"/>
          <p:nvPr/>
        </p:nvSpPr>
        <p:spPr>
          <a:xfrm>
            <a:off x="4817936" y="5108047"/>
            <a:ext cx="313327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and</a:t>
            </a:r>
            <a:endParaRPr lang="en-GB" dirty="0"/>
          </a:p>
        </p:txBody>
      </p:sp>
      <p:sp>
        <p:nvSpPr>
          <p:cNvPr id="55" name="TextBox 54">
            <a:extLst>
              <a:ext uri="{FF2B5EF4-FFF2-40B4-BE49-F238E27FC236}">
                <a16:creationId xmlns:a16="http://schemas.microsoft.com/office/drawing/2014/main" id="{5E371DCC-4F4A-C270-CA7E-2E1922B6B8E0}"/>
              </a:ext>
            </a:extLst>
          </p:cNvPr>
          <p:cNvSpPr txBox="1"/>
          <p:nvPr/>
        </p:nvSpPr>
        <p:spPr>
          <a:xfrm>
            <a:off x="5262432" y="5114252"/>
            <a:ext cx="1391357"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latin typeface="Poppins" panose="00000500000000000000" pitchFamily="2" charset="0"/>
                <a:ea typeface="Calibri" panose="020F0502020204030204" pitchFamily="34" charset="0"/>
                <a:cs typeface="Poppins" panose="00000500000000000000" pitchFamily="2" charset="0"/>
              </a:rPr>
              <a:t>375</a:t>
            </a:r>
            <a:endParaRPr lang="en-GB" sz="2800" dirty="0">
              <a:solidFill>
                <a:srgbClr val="1E3C69"/>
              </a:solidFill>
              <a:latin typeface="Poppins" panose="00000500000000000000" pitchFamily="2" charset="0"/>
              <a:cs typeface="Poppins" panose="00000500000000000000" pitchFamily="2" charset="0"/>
            </a:endParaRPr>
          </a:p>
        </p:txBody>
      </p:sp>
      <p:sp>
        <p:nvSpPr>
          <p:cNvPr id="56" name="TextBox 55">
            <a:extLst>
              <a:ext uri="{FF2B5EF4-FFF2-40B4-BE49-F238E27FC236}">
                <a16:creationId xmlns:a16="http://schemas.microsoft.com/office/drawing/2014/main" id="{C8849A1E-690B-1C17-352E-BE28F4AF151C}"/>
              </a:ext>
            </a:extLst>
          </p:cNvPr>
          <p:cNvSpPr txBox="1"/>
          <p:nvPr/>
        </p:nvSpPr>
        <p:spPr>
          <a:xfrm>
            <a:off x="6012677" y="5194626"/>
            <a:ext cx="313327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Admissions for intentional self-poisoning by and exposure to alcohol</a:t>
            </a:r>
            <a:endParaRPr lang="en-GB" dirty="0"/>
          </a:p>
        </p:txBody>
      </p:sp>
    </p:spTree>
    <p:extLst>
      <p:ext uri="{BB962C8B-B14F-4D97-AF65-F5344CB8AC3E}">
        <p14:creationId xmlns:p14="http://schemas.microsoft.com/office/powerpoint/2010/main" val="57639895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893A-8C83-E4E7-D96F-058D8A03D5F8}"/>
              </a:ext>
            </a:extLst>
          </p:cNvPr>
          <p:cNvSpPr>
            <a:spLocks noGrp="1"/>
          </p:cNvSpPr>
          <p:nvPr>
            <p:ph type="title"/>
          </p:nvPr>
        </p:nvSpPr>
        <p:spPr>
          <a:xfrm>
            <a:off x="243459" y="46095"/>
            <a:ext cx="11637913" cy="861772"/>
          </a:xfrm>
        </p:spPr>
        <p:txBody>
          <a:bodyPr/>
          <a:lstStyle/>
          <a:p>
            <a:r>
              <a:rPr lang="en-GB" dirty="0"/>
              <a:t>Alcohol harms pathway – observable points</a:t>
            </a:r>
          </a:p>
        </p:txBody>
      </p:sp>
      <p:sp>
        <p:nvSpPr>
          <p:cNvPr id="5" name="TextBox 4">
            <a:extLst>
              <a:ext uri="{FF2B5EF4-FFF2-40B4-BE49-F238E27FC236}">
                <a16:creationId xmlns:a16="http://schemas.microsoft.com/office/drawing/2014/main" id="{B5BFEA47-C92F-177C-F5D3-6F0EB307E497}"/>
              </a:ext>
            </a:extLst>
          </p:cNvPr>
          <p:cNvSpPr txBox="1"/>
          <p:nvPr/>
        </p:nvSpPr>
        <p:spPr>
          <a:xfrm>
            <a:off x="243459" y="5950133"/>
            <a:ext cx="4130922"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GB" sz="1600" b="0" i="0" u="none" strike="noStrike" cap="none" spc="0" normalizeH="0" baseline="0" dirty="0">
                <a:ln>
                  <a:noFill/>
                </a:ln>
                <a:solidFill>
                  <a:schemeClr val="bg1"/>
                </a:solidFill>
                <a:effectLst/>
                <a:uFillTx/>
                <a:latin typeface="Corbel"/>
                <a:ea typeface="Corbel"/>
                <a:cs typeface="Corbel"/>
                <a:sym typeface="Corbel"/>
              </a:rPr>
              <a:t>Simplified schematic, mostly a</a:t>
            </a:r>
            <a:r>
              <a:rPr lang="en-GB" sz="1600" dirty="0">
                <a:solidFill>
                  <a:schemeClr val="bg1"/>
                </a:solidFill>
              </a:rPr>
              <a:t>round the parts of the population/service/outcomes we can a</a:t>
            </a:r>
            <a:r>
              <a:rPr kumimoji="0" lang="en-GB" sz="1600" b="0" i="0" u="none" strike="noStrike" cap="none" spc="0" normalizeH="0" baseline="0" dirty="0">
                <a:ln>
                  <a:noFill/>
                </a:ln>
                <a:solidFill>
                  <a:schemeClr val="bg1"/>
                </a:solidFill>
                <a:effectLst/>
                <a:uFillTx/>
                <a:latin typeface="Corbel"/>
                <a:ea typeface="Corbel"/>
                <a:cs typeface="Corbel"/>
                <a:sym typeface="Corbel"/>
              </a:rPr>
              <a:t>ctually measure.</a:t>
            </a:r>
          </a:p>
        </p:txBody>
      </p:sp>
      <p:sp>
        <p:nvSpPr>
          <p:cNvPr id="11" name="TextBox 10">
            <a:extLst>
              <a:ext uri="{FF2B5EF4-FFF2-40B4-BE49-F238E27FC236}">
                <a16:creationId xmlns:a16="http://schemas.microsoft.com/office/drawing/2014/main" id="{C7FF6B22-5F4C-C169-2996-2C99571EAC98}"/>
              </a:ext>
            </a:extLst>
          </p:cNvPr>
          <p:cNvSpPr txBox="1"/>
          <p:nvPr/>
        </p:nvSpPr>
        <p:spPr>
          <a:xfrm>
            <a:off x="0" y="3615524"/>
            <a:ext cx="4130922"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b="1" dirty="0"/>
              <a:t>Data out of scope:</a:t>
            </a:r>
          </a:p>
          <a:p>
            <a:pPr marL="285750" indent="-285750">
              <a:buFont typeface="Arial" panose="020B0604020202020204" pitchFamily="34" charset="0"/>
              <a:buChar char="•"/>
            </a:pPr>
            <a:r>
              <a:rPr lang="en-GB" dirty="0"/>
              <a:t>Screening and brief interventions in General Practice or Mental Health and hospital settings.</a:t>
            </a:r>
          </a:p>
          <a:p>
            <a:pPr marL="285750" indent="-285750">
              <a:buFont typeface="Arial" panose="020B0604020202020204" pitchFamily="34" charset="0"/>
              <a:buChar char="•"/>
            </a:pPr>
            <a:r>
              <a:rPr lang="en-GB" dirty="0"/>
              <a:t>Treatment provided privately.</a:t>
            </a:r>
          </a:p>
          <a:p>
            <a:pPr marL="285750" indent="-285750">
              <a:buFont typeface="Arial" panose="020B0604020202020204" pitchFamily="34" charset="0"/>
              <a:buChar char="•"/>
            </a:pPr>
            <a:r>
              <a:rPr lang="en-GB" dirty="0"/>
              <a:t>People seeking support in online and community groups.</a:t>
            </a:r>
          </a:p>
        </p:txBody>
      </p:sp>
      <p:pic>
        <p:nvPicPr>
          <p:cNvPr id="4" name="Picture 3" descr="Shape&#10;&#10;Description automatically generated">
            <a:extLst>
              <a:ext uri="{FF2B5EF4-FFF2-40B4-BE49-F238E27FC236}">
                <a16:creationId xmlns:a16="http://schemas.microsoft.com/office/drawing/2014/main" id="{5D5AB805-4326-67C2-8514-8AFF97E96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42" y="898999"/>
            <a:ext cx="11164858" cy="4686954"/>
          </a:xfrm>
          <a:prstGeom prst="rect">
            <a:avLst/>
          </a:prstGeom>
        </p:spPr>
      </p:pic>
    </p:spTree>
    <p:extLst>
      <p:ext uri="{BB962C8B-B14F-4D97-AF65-F5344CB8AC3E}">
        <p14:creationId xmlns:p14="http://schemas.microsoft.com/office/powerpoint/2010/main" val="116615659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68D2-AF62-8D6E-8446-EA9415F686E3}"/>
              </a:ext>
            </a:extLst>
          </p:cNvPr>
          <p:cNvSpPr>
            <a:spLocks noGrp="1"/>
          </p:cNvSpPr>
          <p:nvPr>
            <p:ph type="title"/>
          </p:nvPr>
        </p:nvSpPr>
        <p:spPr/>
        <p:txBody>
          <a:bodyPr/>
          <a:lstStyle/>
          <a:p>
            <a:r>
              <a:rPr lang="en-GB" dirty="0"/>
              <a:t>Health Equity Audit</a:t>
            </a:r>
          </a:p>
        </p:txBody>
      </p:sp>
      <p:sp>
        <p:nvSpPr>
          <p:cNvPr id="3" name="Text Placeholder 2">
            <a:extLst>
              <a:ext uri="{FF2B5EF4-FFF2-40B4-BE49-F238E27FC236}">
                <a16:creationId xmlns:a16="http://schemas.microsoft.com/office/drawing/2014/main" id="{BB20F553-E3C0-ABB8-0F37-2F0392154B4B}"/>
              </a:ext>
            </a:extLst>
          </p:cNvPr>
          <p:cNvSpPr>
            <a:spLocks noGrp="1"/>
          </p:cNvSpPr>
          <p:nvPr>
            <p:ph type="body" idx="1"/>
          </p:nvPr>
        </p:nvSpPr>
        <p:spPr>
          <a:xfrm>
            <a:off x="273931" y="1369578"/>
            <a:ext cx="5389450" cy="4330942"/>
          </a:xfrm>
        </p:spPr>
        <p:txBody>
          <a:bodyPr>
            <a:normAutofit/>
          </a:bodyPr>
          <a:lstStyle/>
          <a:p>
            <a:r>
              <a:rPr lang="en-GB" sz="1600" dirty="0"/>
              <a:t>A Health Equity Audit (HEA) is concerned with how fairly resources, opportunities, and access are distributed according to the needs of different groups.</a:t>
            </a:r>
          </a:p>
          <a:p>
            <a:r>
              <a:rPr lang="en-GB" sz="1600" dirty="0"/>
              <a:t>HEAs provide local evidence that can </a:t>
            </a:r>
            <a:r>
              <a:rPr lang="en-GB" sz="1600" i="1" u="sng" dirty="0"/>
              <a:t>inform action</a:t>
            </a:r>
            <a:r>
              <a:rPr lang="en-GB" sz="1600" dirty="0"/>
              <a:t> to improve equity of access and outcomes.</a:t>
            </a:r>
          </a:p>
          <a:p>
            <a:r>
              <a:rPr lang="en-GB" sz="1600" dirty="0"/>
              <a:t>This may involve reviewing resource allocation to ensure services offered are </a:t>
            </a:r>
            <a:r>
              <a:rPr lang="en-GB" sz="1600" i="1" u="sng" dirty="0"/>
              <a:t>proportionate to need </a:t>
            </a:r>
            <a:r>
              <a:rPr lang="en-GB" sz="1600" dirty="0"/>
              <a:t>across different geographical areas and population groups.</a:t>
            </a:r>
          </a:p>
          <a:p>
            <a:r>
              <a:rPr lang="en-GB" sz="1600" dirty="0"/>
              <a:t>They are intended to be </a:t>
            </a:r>
            <a:r>
              <a:rPr lang="en-GB" sz="1600" i="1" u="sng" dirty="0"/>
              <a:t>refreshed regularly </a:t>
            </a:r>
            <a:r>
              <a:rPr lang="en-GB" sz="1600" dirty="0"/>
              <a:t>to assess the impact of actions and can support continuous improvement.</a:t>
            </a:r>
          </a:p>
          <a:p>
            <a:r>
              <a:rPr lang="en-GB" sz="1600" dirty="0"/>
              <a:t>Not a single product/report but a process</a:t>
            </a:r>
          </a:p>
        </p:txBody>
      </p:sp>
      <p:sp>
        <p:nvSpPr>
          <p:cNvPr id="5" name="TextBox 4">
            <a:extLst>
              <a:ext uri="{FF2B5EF4-FFF2-40B4-BE49-F238E27FC236}">
                <a16:creationId xmlns:a16="http://schemas.microsoft.com/office/drawing/2014/main" id="{16F82F5F-0AAB-8154-7FD9-9CB0FA9698CD}"/>
              </a:ext>
            </a:extLst>
          </p:cNvPr>
          <p:cNvSpPr txBox="1"/>
          <p:nvPr/>
        </p:nvSpPr>
        <p:spPr>
          <a:xfrm>
            <a:off x="6092886" y="4999974"/>
            <a:ext cx="520430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GB" sz="1400" b="1" i="0" u="none" strike="noStrike" cap="none" spc="0" normalizeH="0" baseline="0" dirty="0">
                <a:ln>
                  <a:noFill/>
                </a:ln>
                <a:solidFill>
                  <a:schemeClr val="tx1"/>
                </a:solidFill>
                <a:effectLst/>
                <a:uFillTx/>
                <a:latin typeface="Corbel"/>
                <a:ea typeface="Corbel"/>
                <a:cs typeface="Corbel"/>
                <a:sym typeface="Corbel"/>
              </a:rPr>
              <a:t>The Health Equity Audit cycle (Health Development Agency, 2005)</a:t>
            </a:r>
          </a:p>
          <a:p>
            <a:pPr marL="0" marR="0" indent="0" algn="l" defTabSz="457200" rtl="0" fontAlgn="auto" latinLnBrk="0" hangingPunct="0">
              <a:lnSpc>
                <a:spcPct val="100000"/>
              </a:lnSpc>
              <a:spcBef>
                <a:spcPts val="0"/>
              </a:spcBef>
              <a:spcAft>
                <a:spcPts val="0"/>
              </a:spcAft>
              <a:buClrTx/>
              <a:buSzTx/>
              <a:buFontTx/>
              <a:buNone/>
              <a:tabLst/>
            </a:pPr>
            <a:r>
              <a:rPr lang="en-GB" sz="1400" b="1" dirty="0">
                <a:solidFill>
                  <a:schemeClr val="tx1"/>
                </a:solidFill>
              </a:rPr>
              <a:t>Reproduced without permission</a:t>
            </a:r>
            <a:endParaRPr kumimoji="0" lang="en-GB" sz="1400" b="1" i="0" u="none" strike="noStrike" cap="none" spc="0" normalizeH="0" baseline="0" dirty="0">
              <a:ln>
                <a:noFill/>
              </a:ln>
              <a:solidFill>
                <a:schemeClr val="tx1"/>
              </a:solidFill>
              <a:effectLst/>
              <a:uFillTx/>
              <a:latin typeface="Corbel"/>
              <a:ea typeface="Corbel"/>
              <a:cs typeface="Corbel"/>
              <a:sym typeface="Corbel"/>
            </a:endParaRPr>
          </a:p>
        </p:txBody>
      </p:sp>
      <p:pic>
        <p:nvPicPr>
          <p:cNvPr id="11" name="Picture 10" descr="Diagram&#10;&#10;Description automatically generated">
            <a:extLst>
              <a:ext uri="{FF2B5EF4-FFF2-40B4-BE49-F238E27FC236}">
                <a16:creationId xmlns:a16="http://schemas.microsoft.com/office/drawing/2014/main" id="{0C876F14-F648-CF19-69ED-9C952EBD4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233" y="1089002"/>
            <a:ext cx="6591164" cy="4006636"/>
          </a:xfrm>
          <a:prstGeom prst="rect">
            <a:avLst/>
          </a:prstGeom>
        </p:spPr>
      </p:pic>
    </p:spTree>
    <p:extLst>
      <p:ext uri="{BB962C8B-B14F-4D97-AF65-F5344CB8AC3E}">
        <p14:creationId xmlns:p14="http://schemas.microsoft.com/office/powerpoint/2010/main" val="4335911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8081E-8088-0BFA-C090-44AFE116B6B5}"/>
              </a:ext>
            </a:extLst>
          </p:cNvPr>
          <p:cNvSpPr>
            <a:spLocks noGrp="1"/>
          </p:cNvSpPr>
          <p:nvPr>
            <p:ph type="title"/>
          </p:nvPr>
        </p:nvSpPr>
        <p:spPr>
          <a:xfrm>
            <a:off x="273930" y="217888"/>
            <a:ext cx="11637913" cy="757722"/>
          </a:xfrm>
        </p:spPr>
        <p:txBody>
          <a:bodyPr>
            <a:normAutofit/>
          </a:bodyPr>
          <a:lstStyle/>
          <a:p>
            <a:r>
              <a:rPr lang="en-GB" sz="3200" dirty="0"/>
              <a:t>Methods</a:t>
            </a:r>
          </a:p>
        </p:txBody>
      </p:sp>
      <p:sp>
        <p:nvSpPr>
          <p:cNvPr id="3" name="Text Placeholder 2">
            <a:extLst>
              <a:ext uri="{FF2B5EF4-FFF2-40B4-BE49-F238E27FC236}">
                <a16:creationId xmlns:a16="http://schemas.microsoft.com/office/drawing/2014/main" id="{8AE00468-29FF-549E-4514-DD3EFF30835B}"/>
              </a:ext>
            </a:extLst>
          </p:cNvPr>
          <p:cNvSpPr>
            <a:spLocks noGrp="1"/>
          </p:cNvSpPr>
          <p:nvPr>
            <p:ph type="body" idx="1"/>
          </p:nvPr>
        </p:nvSpPr>
        <p:spPr>
          <a:xfrm>
            <a:off x="273930" y="842857"/>
            <a:ext cx="11637913" cy="2227721"/>
          </a:xfrm>
        </p:spPr>
        <p:txBody>
          <a:bodyPr>
            <a:normAutofit/>
          </a:bodyPr>
          <a:lstStyle/>
          <a:p>
            <a:r>
              <a:rPr lang="en-GB" sz="1600" dirty="0"/>
              <a:t>Estimating need</a:t>
            </a:r>
          </a:p>
          <a:p>
            <a:pPr lvl="1"/>
            <a:r>
              <a:rPr lang="en-GB" sz="1600" dirty="0"/>
              <a:t>An eligible population model of alcohol consumption was developed using regional/national prevalence estimates apportioned to local population estimates to determine the number of people drinking at hazardous, harmful, or probable dependent levels.</a:t>
            </a:r>
          </a:p>
          <a:p>
            <a:r>
              <a:rPr lang="en-GB" sz="1600" dirty="0"/>
              <a:t>Quantifying access/outcomes</a:t>
            </a:r>
          </a:p>
          <a:p>
            <a:pPr lvl="1"/>
            <a:r>
              <a:rPr lang="en-GB" sz="1600" dirty="0"/>
              <a:t>We analysed anonymised record level data from local alcohol misuse services as well as separately analysing secondary care use related to alcohol from Hospital Episode Statistics (HES) extracts. </a:t>
            </a:r>
          </a:p>
          <a:p>
            <a:pPr lvl="1"/>
            <a:r>
              <a:rPr lang="en-GB" sz="1600" dirty="0"/>
              <a:t>We compared these to the eligible population model.</a:t>
            </a:r>
          </a:p>
        </p:txBody>
      </p:sp>
      <p:sp>
        <p:nvSpPr>
          <p:cNvPr id="4" name="Text Placeholder 2">
            <a:extLst>
              <a:ext uri="{FF2B5EF4-FFF2-40B4-BE49-F238E27FC236}">
                <a16:creationId xmlns:a16="http://schemas.microsoft.com/office/drawing/2014/main" id="{608CD374-FEE7-D90B-66C0-409C1703FE94}"/>
              </a:ext>
            </a:extLst>
          </p:cNvPr>
          <p:cNvSpPr txBox="1">
            <a:spLocks/>
          </p:cNvSpPr>
          <p:nvPr/>
        </p:nvSpPr>
        <p:spPr>
          <a:xfrm>
            <a:off x="351694" y="3429000"/>
            <a:ext cx="2029766" cy="4521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342900" marR="0" indent="-3429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1pPr>
            <a:lvl2pPr marL="790575" marR="0" indent="-333375"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2pPr>
            <a:lvl3pPr marL="12344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3pPr>
            <a:lvl4pPr marL="17272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4pPr>
            <a:lvl5pPr marL="21844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5pPr>
            <a:lvl6pPr marL="26060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6pPr>
            <a:lvl7pPr marL="30632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7pPr>
            <a:lvl8pPr marL="35204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8pPr>
            <a:lvl9pPr marL="39776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9pPr>
          </a:lstStyle>
          <a:p>
            <a:pPr marL="0" indent="0" hangingPunct="1">
              <a:buNone/>
            </a:pPr>
            <a:r>
              <a:rPr lang="en-GB" sz="2000" dirty="0"/>
              <a:t>Things to note:</a:t>
            </a:r>
          </a:p>
        </p:txBody>
      </p:sp>
      <p:sp>
        <p:nvSpPr>
          <p:cNvPr id="5" name="Text Placeholder 2">
            <a:extLst>
              <a:ext uri="{FF2B5EF4-FFF2-40B4-BE49-F238E27FC236}">
                <a16:creationId xmlns:a16="http://schemas.microsoft.com/office/drawing/2014/main" id="{13084E02-7963-7865-4299-0E5F95F6D62D}"/>
              </a:ext>
            </a:extLst>
          </p:cNvPr>
          <p:cNvSpPr txBox="1">
            <a:spLocks/>
          </p:cNvSpPr>
          <p:nvPr/>
        </p:nvSpPr>
        <p:spPr>
          <a:xfrm>
            <a:off x="2147722" y="3070578"/>
            <a:ext cx="9764121" cy="2811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342900" marR="0" indent="-3429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1pPr>
            <a:lvl2pPr marL="790575" marR="0" indent="-333375"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2pPr>
            <a:lvl3pPr marL="12344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3pPr>
            <a:lvl4pPr marL="17272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4pPr>
            <a:lvl5pPr marL="21844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5pPr>
            <a:lvl6pPr marL="26060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6pPr>
            <a:lvl7pPr marL="30632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7pPr>
            <a:lvl8pPr marL="35204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8pPr>
            <a:lvl9pPr marL="39776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9pPr>
          </a:lstStyle>
          <a:p>
            <a:pPr hangingPunct="1"/>
            <a:r>
              <a:rPr lang="en-GB" sz="1600" dirty="0"/>
              <a:t>Data for services available for April 2019 to March 2022.</a:t>
            </a:r>
          </a:p>
          <a:p>
            <a:pPr hangingPunct="1"/>
            <a:r>
              <a:rPr lang="en-GB" sz="1600" dirty="0"/>
              <a:t>At the time of publication, HES data were unavailable for 2021/22 so we used a three year pooled time period April 2018 to March 2021.</a:t>
            </a:r>
          </a:p>
          <a:p>
            <a:pPr hangingPunct="1"/>
            <a:r>
              <a:rPr lang="en-GB" sz="1600" dirty="0"/>
              <a:t>Due to small numbers of people in specific groups it was often necessary to aggregate minority groups (such as amalgamating all sexual orientation minority groups into LGB+), or all ethnic minority groups not White British.</a:t>
            </a:r>
          </a:p>
          <a:p>
            <a:pPr hangingPunct="1"/>
            <a:r>
              <a:rPr lang="en-GB" sz="1600" dirty="0"/>
              <a:t>Residential area data is available at output area (LSOA) and we have aggregated to ward to reduce impact of small numbers on identification disclosure but this is using a ‘best-fit’ method.</a:t>
            </a:r>
          </a:p>
          <a:p>
            <a:pPr hangingPunct="1"/>
            <a:r>
              <a:rPr lang="en-GB" sz="1600" dirty="0"/>
              <a:t>Completeness of data compounded the problem of small numbers and making conclusions/recommendations.</a:t>
            </a:r>
          </a:p>
        </p:txBody>
      </p:sp>
    </p:spTree>
    <p:extLst>
      <p:ext uri="{BB962C8B-B14F-4D97-AF65-F5344CB8AC3E}">
        <p14:creationId xmlns:p14="http://schemas.microsoft.com/office/powerpoint/2010/main" val="35171577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2950-0B5B-0572-0051-DCEB0CF6D6AC}"/>
              </a:ext>
            </a:extLst>
          </p:cNvPr>
          <p:cNvSpPr>
            <a:spLocks noGrp="1"/>
          </p:cNvSpPr>
          <p:nvPr>
            <p:ph type="title"/>
          </p:nvPr>
        </p:nvSpPr>
        <p:spPr/>
        <p:txBody>
          <a:bodyPr/>
          <a:lstStyle/>
          <a:p>
            <a:r>
              <a:rPr lang="en-GB" dirty="0"/>
              <a:t>Methods continued </a:t>
            </a:r>
          </a:p>
        </p:txBody>
      </p:sp>
      <p:sp>
        <p:nvSpPr>
          <p:cNvPr id="3" name="Text Placeholder 2">
            <a:extLst>
              <a:ext uri="{FF2B5EF4-FFF2-40B4-BE49-F238E27FC236}">
                <a16:creationId xmlns:a16="http://schemas.microsoft.com/office/drawing/2014/main" id="{EEE737A9-DA42-7725-ED9E-3BB7B5A8EED2}"/>
              </a:ext>
            </a:extLst>
          </p:cNvPr>
          <p:cNvSpPr>
            <a:spLocks noGrp="1"/>
          </p:cNvSpPr>
          <p:nvPr>
            <p:ph type="body" idx="1"/>
          </p:nvPr>
        </p:nvSpPr>
        <p:spPr>
          <a:xfrm>
            <a:off x="273930" y="1369578"/>
            <a:ext cx="11637913" cy="2059422"/>
          </a:xfrm>
        </p:spPr>
        <p:txBody>
          <a:bodyPr>
            <a:normAutofit fontScale="92500" lnSpcReduction="20000"/>
          </a:bodyPr>
          <a:lstStyle/>
          <a:p>
            <a:r>
              <a:rPr lang="en-GB" sz="2000" dirty="0"/>
              <a:t>All analyses were conducted using the open source software R </a:t>
            </a:r>
          </a:p>
          <a:p>
            <a:pPr lvl="1"/>
            <a:r>
              <a:rPr lang="en-GB" sz="2000" dirty="0"/>
              <a:t>Rather than clicking and dragging and writing excel formula, you write out the processes of the analysis in scripts (like syntax in SPSS).</a:t>
            </a:r>
          </a:p>
          <a:p>
            <a:pPr lvl="1"/>
            <a:r>
              <a:rPr lang="en-GB" sz="2000" dirty="0"/>
              <a:t>This enabled a Reproducible Analytical Pathways/Pipelines (RAP) to be established.</a:t>
            </a:r>
          </a:p>
          <a:p>
            <a:pPr lvl="1"/>
            <a:r>
              <a:rPr lang="en-GB" sz="2000" dirty="0"/>
              <a:t>Do the work once, write out the steps, then automatically repeat on updated data.</a:t>
            </a:r>
          </a:p>
          <a:p>
            <a:pPr lvl="1"/>
            <a:r>
              <a:rPr lang="en-GB" sz="2000" dirty="0"/>
              <a:t>This is particularly useful for HEAs to efficiently incorporate new or changing data in future iterations as part of a rolling programme of work.</a:t>
            </a:r>
          </a:p>
        </p:txBody>
      </p:sp>
      <p:pic>
        <p:nvPicPr>
          <p:cNvPr id="7" name="Picture 6">
            <a:extLst>
              <a:ext uri="{FF2B5EF4-FFF2-40B4-BE49-F238E27FC236}">
                <a16:creationId xmlns:a16="http://schemas.microsoft.com/office/drawing/2014/main" id="{CFA87850-F182-1257-AE95-CA5765572B42}"/>
              </a:ext>
            </a:extLst>
          </p:cNvPr>
          <p:cNvPicPr>
            <a:picLocks noChangeAspect="1"/>
          </p:cNvPicPr>
          <p:nvPr/>
        </p:nvPicPr>
        <p:blipFill>
          <a:blip r:embed="rId3"/>
          <a:stretch>
            <a:fillRect/>
          </a:stretch>
        </p:blipFill>
        <p:spPr>
          <a:xfrm>
            <a:off x="742244" y="3769722"/>
            <a:ext cx="2441224" cy="2240695"/>
          </a:xfrm>
          <a:prstGeom prst="rect">
            <a:avLst/>
          </a:prstGeom>
        </p:spPr>
      </p:pic>
      <p:sp>
        <p:nvSpPr>
          <p:cNvPr id="9" name="TextBox 8">
            <a:extLst>
              <a:ext uri="{FF2B5EF4-FFF2-40B4-BE49-F238E27FC236}">
                <a16:creationId xmlns:a16="http://schemas.microsoft.com/office/drawing/2014/main" id="{125CD8E8-ECF7-4CD0-C761-B0EB4D22DC8B}"/>
              </a:ext>
            </a:extLst>
          </p:cNvPr>
          <p:cNvSpPr txBox="1"/>
          <p:nvPr/>
        </p:nvSpPr>
        <p:spPr>
          <a:xfrm>
            <a:off x="7913515" y="6211669"/>
            <a:ext cx="424462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solidFill>
                  <a:schemeClr val="bg1"/>
                </a:solidFill>
              </a:rPr>
              <a:t>https://analysisfunction.civilservice.gov.uk/support/reproducible-analytical-pipelines/</a:t>
            </a:r>
          </a:p>
        </p:txBody>
      </p:sp>
      <p:sp>
        <p:nvSpPr>
          <p:cNvPr id="10" name="TextBox 9">
            <a:extLst>
              <a:ext uri="{FF2B5EF4-FFF2-40B4-BE49-F238E27FC236}">
                <a16:creationId xmlns:a16="http://schemas.microsoft.com/office/drawing/2014/main" id="{25BB34C8-14CF-1F35-D865-CB0510E26F25}"/>
              </a:ext>
            </a:extLst>
          </p:cNvPr>
          <p:cNvSpPr txBox="1"/>
          <p:nvPr/>
        </p:nvSpPr>
        <p:spPr>
          <a:xfrm>
            <a:off x="3375379" y="3769722"/>
            <a:ext cx="424462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solidFill>
                  <a:schemeClr val="tx1"/>
                </a:solidFill>
              </a:rPr>
              <a:t>Goldacre Review, </a:t>
            </a:r>
          </a:p>
          <a:p>
            <a:r>
              <a:rPr lang="en-GB" dirty="0">
                <a:solidFill>
                  <a:schemeClr val="tx1"/>
                </a:solidFill>
              </a:rPr>
              <a:t>April 2022</a:t>
            </a:r>
          </a:p>
        </p:txBody>
      </p:sp>
      <p:pic>
        <p:nvPicPr>
          <p:cNvPr id="6" name="Picture 5" descr="Graphical user interface, shape&#10;&#10;Description automatically generated">
            <a:extLst>
              <a:ext uri="{FF2B5EF4-FFF2-40B4-BE49-F238E27FC236}">
                <a16:creationId xmlns:a16="http://schemas.microsoft.com/office/drawing/2014/main" id="{3DC209A4-5569-3ADA-B6CC-A653D65203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1957" y="2625669"/>
            <a:ext cx="6067312" cy="3384748"/>
          </a:xfrm>
          <a:prstGeom prst="rect">
            <a:avLst/>
          </a:prstGeom>
        </p:spPr>
      </p:pic>
      <p:sp>
        <p:nvSpPr>
          <p:cNvPr id="8" name="TextBox 7">
            <a:extLst>
              <a:ext uri="{FF2B5EF4-FFF2-40B4-BE49-F238E27FC236}">
                <a16:creationId xmlns:a16="http://schemas.microsoft.com/office/drawing/2014/main" id="{4D51EA31-E45A-30F3-49E1-78406D6FFBBC}"/>
              </a:ext>
            </a:extLst>
          </p:cNvPr>
          <p:cNvSpPr txBox="1"/>
          <p:nvPr/>
        </p:nvSpPr>
        <p:spPr>
          <a:xfrm>
            <a:off x="6139599" y="5372381"/>
            <a:ext cx="601853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r>
              <a:rPr lang="en-GB" sz="1400" b="1" i="0" dirty="0">
                <a:solidFill>
                  <a:srgbClr val="333333"/>
                </a:solidFill>
                <a:effectLst/>
                <a:latin typeface="Corbel" panose="020B0503020204020204" pitchFamily="34" charset="0"/>
              </a:rPr>
              <a:t>Adapted from the Government Analysis Function guidance on reproducible analytical pipelines. </a:t>
            </a:r>
            <a:r>
              <a:rPr lang="en-GB" sz="1400" b="1" dirty="0">
                <a:solidFill>
                  <a:srgbClr val="333333"/>
                </a:solidFill>
                <a:latin typeface="Frutiger Light"/>
              </a:rPr>
              <a:t>R</a:t>
            </a:r>
            <a:r>
              <a:rPr lang="en-GB" sz="1400" b="1" dirty="0">
                <a:solidFill>
                  <a:schemeClr val="tx1"/>
                </a:solidFill>
              </a:rPr>
              <a:t>eproduced without permission</a:t>
            </a:r>
            <a:endParaRPr kumimoji="0" lang="en-GB" sz="1400" b="1" i="0" u="none" strike="noStrike" cap="none" spc="0" normalizeH="0" baseline="0" dirty="0">
              <a:ln>
                <a:noFill/>
              </a:ln>
              <a:solidFill>
                <a:schemeClr val="tx1"/>
              </a:solidFill>
              <a:effectLst/>
              <a:uFillTx/>
              <a:latin typeface="Corbel"/>
              <a:ea typeface="Corbel"/>
              <a:cs typeface="Corbel"/>
              <a:sym typeface="Corbel"/>
            </a:endParaRPr>
          </a:p>
        </p:txBody>
      </p:sp>
    </p:spTree>
    <p:extLst>
      <p:ext uri="{BB962C8B-B14F-4D97-AF65-F5344CB8AC3E}">
        <p14:creationId xmlns:p14="http://schemas.microsoft.com/office/powerpoint/2010/main" val="16696511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Shape&#10;&#10;Description automatically generated">
            <a:extLst>
              <a:ext uri="{FF2B5EF4-FFF2-40B4-BE49-F238E27FC236}">
                <a16:creationId xmlns:a16="http://schemas.microsoft.com/office/drawing/2014/main" id="{D1C2AAA0-3D2A-5E2D-2D8B-F2E7683B26A8}"/>
              </a:ext>
            </a:extLst>
          </p:cNvPr>
          <p:cNvPicPr>
            <a:picLocks noGrp="1" noRot="1" noChangeAspect="1" noMove="1" noResize="1" noEditPoints="1" noAdjustHandles="1" noChangeArrowheads="1" noChangeShapeType="1" noCrop="1"/>
          </p:cNvPicPr>
          <p:nvPr/>
        </p:nvPicPr>
        <p:blipFill>
          <a:blip r:embed="rId3">
            <a:alphaModFix amt="35000"/>
            <a:extLst>
              <a:ext uri="{28A0092B-C50C-407E-A947-70E740481C1C}">
                <a14:useLocalDpi xmlns:a14="http://schemas.microsoft.com/office/drawing/2010/main" val="0"/>
              </a:ext>
            </a:extLst>
          </a:blip>
          <a:stretch>
            <a:fillRect/>
          </a:stretch>
        </p:blipFill>
        <p:spPr>
          <a:xfrm>
            <a:off x="647224" y="1011752"/>
            <a:ext cx="9714210" cy="4077979"/>
          </a:xfrm>
          <a:prstGeom prst="rect">
            <a:avLst/>
          </a:prstGeom>
        </p:spPr>
      </p:pic>
      <p:sp>
        <p:nvSpPr>
          <p:cNvPr id="2" name="Title 1">
            <a:extLst>
              <a:ext uri="{FF2B5EF4-FFF2-40B4-BE49-F238E27FC236}">
                <a16:creationId xmlns:a16="http://schemas.microsoft.com/office/drawing/2014/main" id="{923E8FD3-E763-E61A-6AF9-1D1877989E02}"/>
              </a:ext>
            </a:extLst>
          </p:cNvPr>
          <p:cNvSpPr>
            <a:spLocks/>
          </p:cNvSpPr>
          <p:nvPr>
            <p:ph type="title"/>
          </p:nvPr>
        </p:nvSpPr>
        <p:spPr>
          <a:xfrm>
            <a:off x="197640" y="-19422"/>
            <a:ext cx="9895002" cy="1083212"/>
          </a:xfrm>
        </p:spPr>
        <p:txBody>
          <a:bodyPr>
            <a:normAutofit/>
          </a:bodyPr>
          <a:lstStyle/>
          <a:p>
            <a:r>
              <a:rPr lang="en-GB" sz="2800" dirty="0"/>
              <a:t>Findings (selected focus on socioeconomic factors)</a:t>
            </a:r>
          </a:p>
        </p:txBody>
      </p:sp>
      <p:sp>
        <p:nvSpPr>
          <p:cNvPr id="6" name="TextBox 5">
            <a:extLst>
              <a:ext uri="{FF2B5EF4-FFF2-40B4-BE49-F238E27FC236}">
                <a16:creationId xmlns:a16="http://schemas.microsoft.com/office/drawing/2014/main" id="{A1BCB70C-EFFA-E288-9B9D-78DE836A2F88}"/>
              </a:ext>
            </a:extLst>
          </p:cNvPr>
          <p:cNvSpPr txBox="1"/>
          <p:nvPr/>
        </p:nvSpPr>
        <p:spPr>
          <a:xfrm>
            <a:off x="5788745" y="859007"/>
            <a:ext cx="2954216"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dirty="0"/>
              <a:t>Second highest group accessing the early intervention service were those who were unemployed after managerial and professional groups.</a:t>
            </a:r>
          </a:p>
          <a:p>
            <a:pPr marL="0" marR="0" indent="0" algn="l" defTabSz="457200" rtl="0" fontAlgn="auto" latinLnBrk="0" hangingPunct="0">
              <a:lnSpc>
                <a:spcPct val="100000"/>
              </a:lnSpc>
              <a:spcBef>
                <a:spcPts val="0"/>
              </a:spcBef>
              <a:spcAft>
                <a:spcPts val="0"/>
              </a:spcAft>
              <a:buClrTx/>
              <a:buSzTx/>
              <a:buFontTx/>
              <a:buNone/>
              <a:tabLst/>
            </a:pPr>
            <a:endParaRPr kumimoji="0" lang="en-GB" sz="1200" b="0" i="0" u="none" strike="noStrike" cap="none" spc="0" normalizeH="0" baseline="0" dirty="0">
              <a:ln>
                <a:noFill/>
              </a:ln>
              <a:solidFill>
                <a:srgbClr val="000000"/>
              </a:solidFill>
              <a:effectLst/>
              <a:uFillTx/>
              <a:latin typeface="Corbel"/>
              <a:ea typeface="Corbel"/>
              <a:cs typeface="Corbel"/>
              <a:sym typeface="Corbel"/>
            </a:endParaRPr>
          </a:p>
        </p:txBody>
      </p:sp>
      <p:sp>
        <p:nvSpPr>
          <p:cNvPr id="7" name="TextBox 6">
            <a:extLst>
              <a:ext uri="{FF2B5EF4-FFF2-40B4-BE49-F238E27FC236}">
                <a16:creationId xmlns:a16="http://schemas.microsoft.com/office/drawing/2014/main" id="{C919DF72-385D-9569-14AE-E6AEA74BD526}"/>
              </a:ext>
            </a:extLst>
          </p:cNvPr>
          <p:cNvSpPr txBox="1"/>
          <p:nvPr/>
        </p:nvSpPr>
        <p:spPr>
          <a:xfrm>
            <a:off x="8393508" y="1273786"/>
            <a:ext cx="2692151"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b="1" dirty="0"/>
              <a:t>Data on deprivation not routinely collected in local services</a:t>
            </a:r>
          </a:p>
        </p:txBody>
      </p:sp>
      <p:sp>
        <p:nvSpPr>
          <p:cNvPr id="8" name="TextBox 7">
            <a:extLst>
              <a:ext uri="{FF2B5EF4-FFF2-40B4-BE49-F238E27FC236}">
                <a16:creationId xmlns:a16="http://schemas.microsoft.com/office/drawing/2014/main" id="{3CDA8664-1109-8A94-3FAD-8BD8392BDB99}"/>
              </a:ext>
            </a:extLst>
          </p:cNvPr>
          <p:cNvSpPr txBox="1"/>
          <p:nvPr/>
        </p:nvSpPr>
        <p:spPr>
          <a:xfrm>
            <a:off x="181364" y="1655402"/>
            <a:ext cx="1986949"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GB" sz="1200" b="0" i="0" u="none" strike="noStrike" cap="none" spc="0" normalizeH="0" baseline="0" dirty="0">
                <a:ln>
                  <a:noFill/>
                </a:ln>
                <a:solidFill>
                  <a:srgbClr val="000000"/>
                </a:solidFill>
                <a:effectLst/>
                <a:uFillTx/>
                <a:latin typeface="Corbel"/>
                <a:ea typeface="Corbel"/>
                <a:cs typeface="Corbel"/>
                <a:sym typeface="Corbel"/>
              </a:rPr>
              <a:t>National data </a:t>
            </a:r>
          </a:p>
          <a:p>
            <a:r>
              <a:rPr kumimoji="0" lang="en-GB" sz="1200" b="0" i="0" u="none" strike="noStrike" cap="none" spc="0" normalizeH="0" baseline="0" dirty="0">
                <a:ln>
                  <a:noFill/>
                </a:ln>
                <a:solidFill>
                  <a:srgbClr val="000000"/>
                </a:solidFill>
                <a:effectLst/>
                <a:uFillTx/>
                <a:latin typeface="Corbel"/>
                <a:ea typeface="Corbel"/>
                <a:cs typeface="Corbel"/>
                <a:sym typeface="Corbel"/>
              </a:rPr>
              <a:t>in</a:t>
            </a:r>
            <a:r>
              <a:rPr lang="en-GB" sz="1200" dirty="0"/>
              <a:t>dicates lower </a:t>
            </a:r>
          </a:p>
          <a:p>
            <a:r>
              <a:rPr lang="en-GB" sz="1200" dirty="0"/>
              <a:t>consumption overall </a:t>
            </a:r>
          </a:p>
          <a:p>
            <a:r>
              <a:rPr lang="en-GB" sz="1200" dirty="0"/>
              <a:t>in less deprived areas.</a:t>
            </a:r>
          </a:p>
          <a:p>
            <a:r>
              <a:rPr kumimoji="0" lang="en-GB" sz="1200" b="0" i="0" u="none" strike="noStrike" cap="none" spc="0" normalizeH="0" baseline="0" dirty="0">
                <a:ln>
                  <a:noFill/>
                </a:ln>
                <a:solidFill>
                  <a:srgbClr val="000000"/>
                </a:solidFill>
                <a:effectLst/>
                <a:uFillTx/>
                <a:latin typeface="Corbel"/>
                <a:ea typeface="Corbel"/>
                <a:cs typeface="Corbel"/>
                <a:sym typeface="Corbel"/>
              </a:rPr>
              <a:t>However, adults in least deprived areas more likely to drink at risky levels.</a:t>
            </a:r>
          </a:p>
        </p:txBody>
      </p:sp>
      <p:sp>
        <p:nvSpPr>
          <p:cNvPr id="9" name="TextBox 8">
            <a:extLst>
              <a:ext uri="{FF2B5EF4-FFF2-40B4-BE49-F238E27FC236}">
                <a16:creationId xmlns:a16="http://schemas.microsoft.com/office/drawing/2014/main" id="{AEFB2C14-5882-677D-04F4-DBC18C489D0C}"/>
              </a:ext>
            </a:extLst>
          </p:cNvPr>
          <p:cNvSpPr txBox="1"/>
          <p:nvPr/>
        </p:nvSpPr>
        <p:spPr>
          <a:xfrm>
            <a:off x="163623" y="3040395"/>
            <a:ext cx="1986949"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GB" sz="1200" b="0" i="0" u="none" strike="noStrike" cap="none" spc="0" normalizeH="0" baseline="0" dirty="0">
                <a:ln>
                  <a:noFill/>
                </a:ln>
                <a:solidFill>
                  <a:srgbClr val="000000"/>
                </a:solidFill>
                <a:effectLst/>
                <a:uFillTx/>
                <a:latin typeface="Corbel"/>
                <a:ea typeface="Corbel"/>
                <a:cs typeface="Corbel"/>
                <a:sym typeface="Corbel"/>
              </a:rPr>
              <a:t>One in three in most deprived areas were ‘non-drinkers’ compared to one in ten in least deprived areas. </a:t>
            </a:r>
          </a:p>
        </p:txBody>
      </p:sp>
      <p:sp>
        <p:nvSpPr>
          <p:cNvPr id="10" name="TextBox 9">
            <a:extLst>
              <a:ext uri="{FF2B5EF4-FFF2-40B4-BE49-F238E27FC236}">
                <a16:creationId xmlns:a16="http://schemas.microsoft.com/office/drawing/2014/main" id="{48AB47BD-EF00-6ABC-A6B3-03B0758B0091}"/>
              </a:ext>
            </a:extLst>
          </p:cNvPr>
          <p:cNvSpPr txBox="1"/>
          <p:nvPr/>
        </p:nvSpPr>
        <p:spPr>
          <a:xfrm>
            <a:off x="4604250" y="859007"/>
            <a:ext cx="1339889"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b="1" dirty="0"/>
              <a:t>Early </a:t>
            </a:r>
          </a:p>
          <a:p>
            <a:r>
              <a:rPr lang="en-GB" sz="1600" b="1" dirty="0"/>
              <a:t>intervention</a:t>
            </a:r>
          </a:p>
        </p:txBody>
      </p:sp>
      <p:sp>
        <p:nvSpPr>
          <p:cNvPr id="11" name="TextBox 10">
            <a:extLst>
              <a:ext uri="{FF2B5EF4-FFF2-40B4-BE49-F238E27FC236}">
                <a16:creationId xmlns:a16="http://schemas.microsoft.com/office/drawing/2014/main" id="{745B5497-3FCC-D91B-D601-BF6A89E5D3E4}"/>
              </a:ext>
            </a:extLst>
          </p:cNvPr>
          <p:cNvSpPr txBox="1"/>
          <p:nvPr/>
        </p:nvSpPr>
        <p:spPr>
          <a:xfrm>
            <a:off x="181364" y="1026065"/>
            <a:ext cx="3165231"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b="1" dirty="0"/>
              <a:t>Alcohol </a:t>
            </a:r>
          </a:p>
          <a:p>
            <a:r>
              <a:rPr lang="en-GB" sz="1600" b="1" dirty="0"/>
              <a:t>consumption</a:t>
            </a:r>
          </a:p>
        </p:txBody>
      </p:sp>
      <p:sp>
        <p:nvSpPr>
          <p:cNvPr id="12" name="TextBox 11">
            <a:extLst>
              <a:ext uri="{FF2B5EF4-FFF2-40B4-BE49-F238E27FC236}">
                <a16:creationId xmlns:a16="http://schemas.microsoft.com/office/drawing/2014/main" id="{A1EA3E70-676C-5817-2C66-5A79C8D15784}"/>
              </a:ext>
            </a:extLst>
          </p:cNvPr>
          <p:cNvSpPr txBox="1"/>
          <p:nvPr/>
        </p:nvSpPr>
        <p:spPr>
          <a:xfrm>
            <a:off x="5788745" y="2043918"/>
            <a:ext cx="3165231"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b="1" dirty="0"/>
              <a:t>Specialist </a:t>
            </a:r>
          </a:p>
          <a:p>
            <a:r>
              <a:rPr lang="en-GB" sz="1600" b="1" dirty="0"/>
              <a:t>services</a:t>
            </a:r>
          </a:p>
        </p:txBody>
      </p:sp>
      <p:sp>
        <p:nvSpPr>
          <p:cNvPr id="13" name="TextBox 12">
            <a:extLst>
              <a:ext uri="{FF2B5EF4-FFF2-40B4-BE49-F238E27FC236}">
                <a16:creationId xmlns:a16="http://schemas.microsoft.com/office/drawing/2014/main" id="{F6D2CFBA-0040-275F-3430-1313C556CC5E}"/>
              </a:ext>
            </a:extLst>
          </p:cNvPr>
          <p:cNvSpPr txBox="1"/>
          <p:nvPr/>
        </p:nvSpPr>
        <p:spPr>
          <a:xfrm>
            <a:off x="6735185" y="2073579"/>
            <a:ext cx="424496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dirty="0"/>
              <a:t>Steep social gradient in caseload. </a:t>
            </a:r>
            <a:r>
              <a:rPr kumimoji="0" lang="en-GB" sz="1200" b="0" i="0" u="none" strike="noStrike" cap="none" spc="0" normalizeH="0" baseline="0" dirty="0">
                <a:ln>
                  <a:noFill/>
                </a:ln>
                <a:solidFill>
                  <a:srgbClr val="000000"/>
                </a:solidFill>
                <a:effectLst/>
                <a:uFillTx/>
                <a:latin typeface="Corbel"/>
                <a:ea typeface="Corbel"/>
                <a:cs typeface="Corbel"/>
                <a:sym typeface="Corbel"/>
              </a:rPr>
              <a:t>Indication of poorer outcomes in those in the most deprived </a:t>
            </a:r>
            <a:r>
              <a:rPr lang="en-GB" sz="1200" dirty="0"/>
              <a:t>areas </a:t>
            </a:r>
            <a:r>
              <a:rPr kumimoji="0" lang="en-GB" sz="1200" b="0" i="0" u="none" strike="noStrike" cap="none" spc="0" normalizeH="0" baseline="0" dirty="0">
                <a:ln>
                  <a:noFill/>
                </a:ln>
                <a:solidFill>
                  <a:srgbClr val="000000"/>
                </a:solidFill>
                <a:effectLst/>
                <a:uFillTx/>
                <a:latin typeface="Corbel"/>
                <a:ea typeface="Corbel"/>
                <a:cs typeface="Corbel"/>
                <a:sym typeface="Corbel"/>
              </a:rPr>
              <a:t>but not statistically significant difference.</a:t>
            </a:r>
          </a:p>
        </p:txBody>
      </p:sp>
      <p:sp>
        <p:nvSpPr>
          <p:cNvPr id="14" name="TextBox 13">
            <a:extLst>
              <a:ext uri="{FF2B5EF4-FFF2-40B4-BE49-F238E27FC236}">
                <a16:creationId xmlns:a16="http://schemas.microsoft.com/office/drawing/2014/main" id="{AEAD2C9B-C482-469A-A7BA-A4F8FD7E5A0C}"/>
              </a:ext>
            </a:extLst>
          </p:cNvPr>
          <p:cNvSpPr txBox="1"/>
          <p:nvPr/>
        </p:nvSpPr>
        <p:spPr>
          <a:xfrm>
            <a:off x="7371360" y="2779832"/>
            <a:ext cx="1686671"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b="1" dirty="0"/>
              <a:t>Alcohol </a:t>
            </a:r>
          </a:p>
          <a:p>
            <a:r>
              <a:rPr lang="en-GB" sz="1600" b="1" dirty="0"/>
              <a:t>related A&amp;E </a:t>
            </a:r>
          </a:p>
          <a:p>
            <a:r>
              <a:rPr lang="en-GB" sz="1600" b="1" dirty="0"/>
              <a:t>attendances</a:t>
            </a:r>
          </a:p>
          <a:p>
            <a:r>
              <a:rPr lang="en-GB" sz="1600" b="1" dirty="0"/>
              <a:t>and hospital </a:t>
            </a:r>
          </a:p>
          <a:p>
            <a:r>
              <a:rPr lang="en-GB" sz="1600" b="1" dirty="0"/>
              <a:t>admissions</a:t>
            </a:r>
          </a:p>
        </p:txBody>
      </p:sp>
      <p:sp>
        <p:nvSpPr>
          <p:cNvPr id="15" name="TextBox 14">
            <a:extLst>
              <a:ext uri="{FF2B5EF4-FFF2-40B4-BE49-F238E27FC236}">
                <a16:creationId xmlns:a16="http://schemas.microsoft.com/office/drawing/2014/main" id="{7A3ACB28-470A-6FD9-6ED8-A8337B429915}"/>
              </a:ext>
            </a:extLst>
          </p:cNvPr>
          <p:cNvSpPr txBox="1"/>
          <p:nvPr/>
        </p:nvSpPr>
        <p:spPr>
          <a:xfrm>
            <a:off x="9001226" y="3517923"/>
            <a:ext cx="3012662"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dirty="0"/>
              <a:t>Greater number of admissions in more deprived deciles (deciles 2-4) than less deprived areas (deciles 6-9) but no clear gradient. Cause of admission varied by deprivation decile</a:t>
            </a:r>
          </a:p>
        </p:txBody>
      </p:sp>
      <p:sp>
        <p:nvSpPr>
          <p:cNvPr id="16" name="TextBox 15">
            <a:extLst>
              <a:ext uri="{FF2B5EF4-FFF2-40B4-BE49-F238E27FC236}">
                <a16:creationId xmlns:a16="http://schemas.microsoft.com/office/drawing/2014/main" id="{CE628A7D-0C0B-C023-DD12-2BC0E518A605}"/>
              </a:ext>
            </a:extLst>
          </p:cNvPr>
          <p:cNvSpPr txBox="1"/>
          <p:nvPr/>
        </p:nvSpPr>
        <p:spPr>
          <a:xfrm>
            <a:off x="9503043" y="4661526"/>
            <a:ext cx="3165231"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b="1" dirty="0"/>
              <a:t>Alcohol specific mortality</a:t>
            </a:r>
          </a:p>
        </p:txBody>
      </p:sp>
      <p:sp>
        <p:nvSpPr>
          <p:cNvPr id="17" name="TextBox 16">
            <a:extLst>
              <a:ext uri="{FF2B5EF4-FFF2-40B4-BE49-F238E27FC236}">
                <a16:creationId xmlns:a16="http://schemas.microsoft.com/office/drawing/2014/main" id="{F56F21F0-1527-66A1-4AA3-CD2EF7E458F2}"/>
              </a:ext>
            </a:extLst>
          </p:cNvPr>
          <p:cNvSpPr txBox="1"/>
          <p:nvPr/>
        </p:nvSpPr>
        <p:spPr>
          <a:xfrm>
            <a:off x="9503043" y="4905175"/>
            <a:ext cx="2954216"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dirty="0"/>
              <a:t>Small numbers in local data.</a:t>
            </a:r>
          </a:p>
          <a:p>
            <a:r>
              <a:rPr kumimoji="0" lang="en-GB" sz="1200" b="0" i="0" u="none" strike="noStrike" cap="none" spc="0" normalizeH="0" baseline="0" dirty="0">
                <a:ln>
                  <a:noFill/>
                </a:ln>
                <a:solidFill>
                  <a:srgbClr val="000000"/>
                </a:solidFill>
                <a:effectLst/>
                <a:uFillTx/>
                <a:latin typeface="Corbel"/>
                <a:ea typeface="Corbel"/>
                <a:cs typeface="Corbel"/>
                <a:sym typeface="Corbel"/>
              </a:rPr>
              <a:t>Nationally there is a </a:t>
            </a:r>
            <a:r>
              <a:rPr lang="en-GB" sz="1200" dirty="0"/>
              <a:t>significantly higher alcohol specific rate of death in most deprived compared to least deprived neighbourhoods.</a:t>
            </a:r>
            <a:endParaRPr kumimoji="0" lang="en-GB" sz="1200" b="0" i="0" u="none" strike="noStrike" cap="none" spc="0" normalizeH="0" baseline="0" dirty="0">
              <a:ln>
                <a:noFill/>
              </a:ln>
              <a:solidFill>
                <a:srgbClr val="000000"/>
              </a:solidFill>
              <a:effectLst/>
              <a:uFillTx/>
              <a:latin typeface="Corbel"/>
              <a:ea typeface="Corbel"/>
              <a:cs typeface="Corbel"/>
              <a:sym typeface="Corbel"/>
            </a:endParaRPr>
          </a:p>
        </p:txBody>
      </p:sp>
      <p:sp>
        <p:nvSpPr>
          <p:cNvPr id="18" name="TextBox 17">
            <a:extLst>
              <a:ext uri="{FF2B5EF4-FFF2-40B4-BE49-F238E27FC236}">
                <a16:creationId xmlns:a16="http://schemas.microsoft.com/office/drawing/2014/main" id="{24BE73D2-EDF2-0B3D-520D-FF093EE53B5C}"/>
              </a:ext>
            </a:extLst>
          </p:cNvPr>
          <p:cNvSpPr txBox="1"/>
          <p:nvPr/>
        </p:nvSpPr>
        <p:spPr>
          <a:xfrm>
            <a:off x="163623" y="3885179"/>
            <a:ext cx="1633528"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b="1" dirty="0">
                <a:solidFill>
                  <a:schemeClr val="tx1"/>
                </a:solidFill>
              </a:rPr>
              <a:t>Alcohol availability</a:t>
            </a:r>
          </a:p>
        </p:txBody>
      </p:sp>
      <p:sp>
        <p:nvSpPr>
          <p:cNvPr id="19" name="TextBox 18">
            <a:extLst>
              <a:ext uri="{FF2B5EF4-FFF2-40B4-BE49-F238E27FC236}">
                <a16:creationId xmlns:a16="http://schemas.microsoft.com/office/drawing/2014/main" id="{D35F3172-49FC-B532-0D1A-05BA357D579C}"/>
              </a:ext>
            </a:extLst>
          </p:cNvPr>
          <p:cNvSpPr txBox="1"/>
          <p:nvPr/>
        </p:nvSpPr>
        <p:spPr>
          <a:xfrm>
            <a:off x="181364" y="4459733"/>
            <a:ext cx="174168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GB" sz="1200" b="0" i="0" u="none" strike="noStrike" cap="none" spc="0" normalizeH="0" baseline="0" dirty="0">
                <a:ln>
                  <a:noFill/>
                </a:ln>
                <a:solidFill>
                  <a:srgbClr val="FF0000"/>
                </a:solidFill>
                <a:effectLst/>
                <a:uFillTx/>
                <a:latin typeface="Corbel"/>
                <a:ea typeface="Corbel"/>
                <a:cs typeface="Corbel"/>
                <a:sym typeface="Corbel"/>
              </a:rPr>
              <a:t>If were including this we could add some brief line around density of outlets and admissions. </a:t>
            </a:r>
          </a:p>
        </p:txBody>
      </p:sp>
      <p:sp>
        <p:nvSpPr>
          <p:cNvPr id="21" name="TextBox 20">
            <a:extLst>
              <a:ext uri="{FF2B5EF4-FFF2-40B4-BE49-F238E27FC236}">
                <a16:creationId xmlns:a16="http://schemas.microsoft.com/office/drawing/2014/main" id="{D8B424AF-C0FF-51C8-587F-65D844BBA25E}"/>
              </a:ext>
            </a:extLst>
          </p:cNvPr>
          <p:cNvSpPr txBox="1"/>
          <p:nvPr/>
        </p:nvSpPr>
        <p:spPr>
          <a:xfrm>
            <a:off x="9001226" y="2739476"/>
            <a:ext cx="3213726"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dirty="0"/>
              <a:t>Higher proportion of residents in most deprived areas with five or more attendances over the study period than those in least deprived neighbourhoods</a:t>
            </a:r>
          </a:p>
        </p:txBody>
      </p:sp>
    </p:spTree>
    <p:extLst>
      <p:ext uri="{BB962C8B-B14F-4D97-AF65-F5344CB8AC3E}">
        <p14:creationId xmlns:p14="http://schemas.microsoft.com/office/powerpoint/2010/main" val="1554654902"/>
      </p:ext>
    </p:extLst>
  </p:cSld>
  <p:clrMapOvr>
    <a:masterClrMapping/>
  </p:clrMapOvr>
  <p:transition spd="med"/>
</p:sld>
</file>

<file path=ppt/theme/theme1.xml><?xml version="1.0" encoding="utf-8"?>
<a:theme xmlns:a="http://schemas.openxmlformats.org/drawingml/2006/main" name="WS32280 The West Sussex Way Powerpoint Widescreen template">
  <a:themeElements>
    <a:clrScheme name="WS32280 The West Sussex Way Powerpoint Widescreen 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WS32280 The West Sussex Way Powerpoint Widescreen template">
      <a:majorFont>
        <a:latin typeface="Calibri"/>
        <a:ea typeface="Calibri"/>
        <a:cs typeface="Calibri"/>
      </a:majorFont>
      <a:minorFont>
        <a:latin typeface="Helvetica"/>
        <a:ea typeface="Helvetica"/>
        <a:cs typeface="Helvetica"/>
      </a:minorFont>
    </a:fontScheme>
    <a:fmtScheme name="WS32280 The West Sussex Way Powerpoint Widescreen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S32280 The West Sussex Way Powerpoint Widescreen template">
  <a:themeElements>
    <a:clrScheme name="WS32280 The West Sussex Way Powerpoint Widescreen 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WS32280 The West Sussex Way Powerpoint Widescreen template">
      <a:majorFont>
        <a:latin typeface="Calibri"/>
        <a:ea typeface="Calibri"/>
        <a:cs typeface="Calibri"/>
      </a:majorFont>
      <a:minorFont>
        <a:latin typeface="Helvetica"/>
        <a:ea typeface="Helvetica"/>
        <a:cs typeface="Helvetica"/>
      </a:minorFont>
    </a:fontScheme>
    <a:fmtScheme name="WS32280 The West Sussex Way Powerpoint Widescreen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SMeta2010Field xmlns="http://schemas.microsoft.com/sharepoint/v3">aa6b9718-9184-4441-bc24-f23478ffa8f5;2022-11-14 05:28:36;AUTOCLASSIFIED;WSCC Category:2022-11-14 05:28:36|False||AUTOCLASSIFIED|2022-11-14 05:28:36|UNDEFINED|00000000-0000-0000-0000-000000000000;False</CSMeta2010Field>
    <j5da7913ca98450ab299b9b62231058f xmlns="1209568c-8f7e-4a25-939e-4f22fd0c2b25">
      <Terms xmlns="http://schemas.microsoft.com/office/infopath/2007/PartnerControls">
        <TermInfo xmlns="http://schemas.microsoft.com/office/infopath/2007/PartnerControls">
          <TermName xmlns="http://schemas.microsoft.com/office/infopath/2007/PartnerControls">Business services:Management services:Corporate communication:Corporate branding</TermName>
          <TermId xmlns="http://schemas.microsoft.com/office/infopath/2007/PartnerControls">85ef8696-1422-4dcb-af7a-a9ab7cc4ab69</TermId>
        </TermInfo>
      </Terms>
    </j5da7913ca98450ab299b9b62231058f>
    <TaxCatchAll xmlns="1209568c-8f7e-4a25-939e-4f22fd0c2b25">
      <Value>1504</Value>
    </TaxCatchAll>
  </documentManagement>
</p:properties>
</file>

<file path=customXml/item4.xml><?xml version="1.0" encoding="utf-8"?>
<ct:contentTypeSchema xmlns:ct="http://schemas.microsoft.com/office/2006/metadata/contentType" xmlns:ma="http://schemas.microsoft.com/office/2006/metadata/properties/metaAttributes" ct:_="" ma:_="" ma:contentTypeName="WSCC Document" ma:contentTypeID="0x01010008FB9B3217D433459C91B5CF793C1D790031DEA77463AEA042BAB94F0060953925" ma:contentTypeVersion="3" ma:contentTypeDescription="" ma:contentTypeScope="" ma:versionID="1b283065b951049ec049c82abcaa26d5">
  <xsd:schema xmlns:xsd="http://www.w3.org/2001/XMLSchema" xmlns:xs="http://www.w3.org/2001/XMLSchema" xmlns:p="http://schemas.microsoft.com/office/2006/metadata/properties" xmlns:ns1="http://schemas.microsoft.com/sharepoint/v3" xmlns:ns2="1209568c-8f7e-4a25-939e-4f22fd0c2b25" targetNamespace="http://schemas.microsoft.com/office/2006/metadata/properties" ma:root="true" ma:fieldsID="7f8aec572b003ef88f2a3356b66bf8e0" ns1:_="" ns2:_="">
    <xsd:import namespace="http://schemas.microsoft.com/sharepoint/v3"/>
    <xsd:import namespace="1209568c-8f7e-4a25-939e-4f22fd0c2b25"/>
    <xsd:element name="properties">
      <xsd:complexType>
        <xsd:sequence>
          <xsd:element name="documentManagement">
            <xsd:complexType>
              <xsd:all>
                <xsd:element ref="ns2:j5da7913ca98450ab299b9b62231058f" minOccurs="0"/>
                <xsd:element ref="ns2:TaxCatchAll" minOccurs="0"/>
                <xsd:element ref="ns2:TaxCatchAllLabel"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SMeta2010Field" ma:index="12" nillable="true" ma:displayName="Classification Status"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09568c-8f7e-4a25-939e-4f22fd0c2b25" elementFormDefault="qualified">
    <xsd:import namespace="http://schemas.microsoft.com/office/2006/documentManagement/types"/>
    <xsd:import namespace="http://schemas.microsoft.com/office/infopath/2007/PartnerControls"/>
    <xsd:element name="j5da7913ca98450ab299b9b62231058f" ma:index="8" nillable="true" ma:taxonomy="true" ma:internalName="j5da7913ca98450ab299b9b62231058f" ma:taxonomyFieldName="WSCC_x0020_Category" ma:displayName="WSCC Category" ma:default="" ma:fieldId="{35da7913-ca98-450a-b299-b9b62231058f}" ma:taxonomyMulti="true" ma:sspId="73f0a195-02ac-4a72-b655-6664c0f36d60" ma:termSetId="7de65220-e004-4a12-a7da-04480380f206" ma:anchorId="00000000-0000-0000-0000-000000000000" ma:open="false" ma:isKeyword="false">
      <xsd:complexType>
        <xsd:sequence>
          <xsd:element ref="pc:Terms" minOccurs="0" maxOccurs="1"/>
        </xsd:sequence>
      </xsd:complexType>
    </xsd:element>
    <xsd:element name="TaxCatchAll" ma:index="9" nillable="true" ma:displayName="Taxonomy Catch All Column" ma:description="" ma:hidden="true" ma:list="{aec456b6-cc21-471b-96df-9023f1b0f141}" ma:internalName="TaxCatchAll" ma:showField="CatchAllData" ma:web="5b6c8e1f-5cf7-4417-9cc0-cf8681e82183">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aec456b6-cc21-471b-96df-9023f1b0f141}" ma:internalName="TaxCatchAllLabel" ma:readOnly="true" ma:showField="CatchAllDataLabel" ma:web="5b6c8e1f-5cf7-4417-9cc0-cf8681e8218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73f0a195-02ac-4a72-b655-6664c0f36d60" ContentTypeId="0x01010008FB9B3217D433459C91B5CF793C1D79" PreviousValue="false"/>
</file>

<file path=customXml/itemProps1.xml><?xml version="1.0" encoding="utf-8"?>
<ds:datastoreItem xmlns:ds="http://schemas.openxmlformats.org/officeDocument/2006/customXml" ds:itemID="{B11FCD1A-D034-431F-9D41-877EB493B83D}">
  <ds:schemaRefs>
    <ds:schemaRef ds:uri="http://schemas.microsoft.com/sharepoint/events"/>
  </ds:schemaRefs>
</ds:datastoreItem>
</file>

<file path=customXml/itemProps2.xml><?xml version="1.0" encoding="utf-8"?>
<ds:datastoreItem xmlns:ds="http://schemas.openxmlformats.org/officeDocument/2006/customXml" ds:itemID="{CB037900-EBF6-4C03-AC2C-0AA466E11D03}">
  <ds:schemaRefs>
    <ds:schemaRef ds:uri="http://schemas.microsoft.com/sharepoint/v3/contenttype/forms"/>
  </ds:schemaRefs>
</ds:datastoreItem>
</file>

<file path=customXml/itemProps3.xml><?xml version="1.0" encoding="utf-8"?>
<ds:datastoreItem xmlns:ds="http://schemas.openxmlformats.org/officeDocument/2006/customXml" ds:itemID="{6FF7C282-CF04-4D67-A92D-9DED042D778C}">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1209568c-8f7e-4a25-939e-4f22fd0c2b25"/>
    <ds:schemaRef ds:uri="http://purl.org/dc/dcmitype/"/>
  </ds:schemaRefs>
</ds:datastoreItem>
</file>

<file path=customXml/itemProps4.xml><?xml version="1.0" encoding="utf-8"?>
<ds:datastoreItem xmlns:ds="http://schemas.openxmlformats.org/officeDocument/2006/customXml" ds:itemID="{EF15E34A-F682-49FD-8CD6-F876B41B66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09568c-8f7e-4a25-939e-4f22fd0c2b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74240134-B29B-4E98-B1ED-11113ED08676}">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otalTime>2637</TotalTime>
  <Words>2619</Words>
  <Application>Microsoft Office PowerPoint</Application>
  <PresentationFormat>Widescreen</PresentationFormat>
  <Paragraphs>177</Paragraphs>
  <Slides>13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Corbel</vt:lpstr>
      <vt:lpstr>Frutiger Light</vt:lpstr>
      <vt:lpstr>Frutiger W01</vt:lpstr>
      <vt:lpstr>GDS Transport</vt:lpstr>
      <vt:lpstr>Poppins</vt:lpstr>
      <vt:lpstr>Verdana</vt:lpstr>
      <vt:lpstr>WS32280 The West Sussex Way Powerpoint Widescreen template</vt:lpstr>
      <vt:lpstr>PowerPoint Presentation</vt:lpstr>
      <vt:lpstr>Overview</vt:lpstr>
      <vt:lpstr>Context and aims of the project</vt:lpstr>
      <vt:lpstr>West Sussex in numbers</vt:lpstr>
      <vt:lpstr>Alcohol harms pathway – observable points</vt:lpstr>
      <vt:lpstr>Health Equity Audit</vt:lpstr>
      <vt:lpstr>Methods</vt:lpstr>
      <vt:lpstr>Methods continued </vt:lpstr>
      <vt:lpstr>Findings (selected focus on socioeconomic factors)</vt:lpstr>
      <vt:lpstr>Findings continued.</vt:lpstr>
      <vt:lpstr>Recommendations around reducing health inequalities</vt:lpstr>
      <vt:lpstr>Recommendations around rapidly updating HEAs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Branding - PowerPoint Template 1</dc:title>
  <dc:creator>Richard Tyler</dc:creator>
  <cp:lastModifiedBy>Rich Tyler</cp:lastModifiedBy>
  <cp:revision>14</cp:revision>
  <dcterms:modified xsi:type="dcterms:W3CDTF">2023-03-03T14:58:42Z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0x01010008FB9B3217D433459C91B5CF793C1D790031DEA77463AEA042BAB94F0060953925</vt:lpwstr>
  </property>
  <property fmtid="{D5CDD505-2E9C-101B-9397-08002B2CF9AE}" pid="3" name="WSCC Category">
    <vt:lpwstr>1504;#Business services:Management services:Corporate communication:Corporate branding|85ef8696-1422-4dcb-af7a-a9ab7cc4ab69</vt:lpwstr>
  </property>
</Properties>
</file>