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79" r:id="rId6"/>
    <p:sldId id="278" r:id="rId7"/>
    <p:sldId id="264" r:id="rId8"/>
    <p:sldId id="265" r:id="rId9"/>
    <p:sldId id="266" r:id="rId10"/>
    <p:sldId id="273" r:id="rId11"/>
    <p:sldId id="283" r:id="rId12"/>
    <p:sldId id="267" r:id="rId13"/>
    <p:sldId id="281" r:id="rId14"/>
    <p:sldId id="268" r:id="rId15"/>
    <p:sldId id="284" r:id="rId16"/>
    <p:sldId id="282" r:id="rId17"/>
    <p:sldId id="271" r:id="rId18"/>
    <p:sldId id="272" r:id="rId19"/>
    <p:sldId id="274" r:id="rId20"/>
    <p:sldId id="275"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34" autoAdjust="0"/>
    <p:restoredTop sz="94660"/>
  </p:normalViewPr>
  <p:slideViewPr>
    <p:cSldViewPr snapToGrid="0">
      <p:cViewPr varScale="1">
        <p:scale>
          <a:sx n="160" d="100"/>
          <a:sy n="160" d="100"/>
        </p:scale>
        <p:origin x="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18/05/2020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18/05/2020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0C96082-06D1-2040-B129-1946596E00A6}"/>
              </a:ext>
            </a:extLst>
          </p:cNvPr>
          <p:cNvGraphicFramePr>
            <a:graphicFrameLocks noGrp="1"/>
          </p:cNvGraphicFramePr>
          <p:nvPr>
            <p:extLst>
              <p:ext uri="{D42A27DB-BD31-4B8C-83A1-F6EECF244321}">
                <p14:modId xmlns:p14="http://schemas.microsoft.com/office/powerpoint/2010/main" val="2525157626"/>
              </p:ext>
            </p:extLst>
          </p:nvPr>
        </p:nvGraphicFramePr>
        <p:xfrm>
          <a:off x="216992" y="1526194"/>
          <a:ext cx="11723996" cy="4225925"/>
        </p:xfrm>
        <a:graphic>
          <a:graphicData uri="http://schemas.openxmlformats.org/drawingml/2006/table">
            <a:tbl>
              <a:tblPr/>
              <a:tblGrid>
                <a:gridCol w="1165289">
                  <a:extLst>
                    <a:ext uri="{9D8B030D-6E8A-4147-A177-3AD203B41FA5}">
                      <a16:colId xmlns:a16="http://schemas.microsoft.com/office/drawing/2014/main" val="1537918881"/>
                    </a:ext>
                  </a:extLst>
                </a:gridCol>
                <a:gridCol w="616917">
                  <a:extLst>
                    <a:ext uri="{9D8B030D-6E8A-4147-A177-3AD203B41FA5}">
                      <a16:colId xmlns:a16="http://schemas.microsoft.com/office/drawing/2014/main" val="1769651494"/>
                    </a:ext>
                  </a:extLst>
                </a:gridCol>
                <a:gridCol w="765435">
                  <a:extLst>
                    <a:ext uri="{9D8B030D-6E8A-4147-A177-3AD203B41FA5}">
                      <a16:colId xmlns:a16="http://schemas.microsoft.com/office/drawing/2014/main" val="2201828720"/>
                    </a:ext>
                  </a:extLst>
                </a:gridCol>
                <a:gridCol w="882535">
                  <a:extLst>
                    <a:ext uri="{9D8B030D-6E8A-4147-A177-3AD203B41FA5}">
                      <a16:colId xmlns:a16="http://schemas.microsoft.com/office/drawing/2014/main" val="3663550016"/>
                    </a:ext>
                  </a:extLst>
                </a:gridCol>
                <a:gridCol w="856830">
                  <a:extLst>
                    <a:ext uri="{9D8B030D-6E8A-4147-A177-3AD203B41FA5}">
                      <a16:colId xmlns:a16="http://schemas.microsoft.com/office/drawing/2014/main" val="1067332675"/>
                    </a:ext>
                  </a:extLst>
                </a:gridCol>
                <a:gridCol w="868255">
                  <a:extLst>
                    <a:ext uri="{9D8B030D-6E8A-4147-A177-3AD203B41FA5}">
                      <a16:colId xmlns:a16="http://schemas.microsoft.com/office/drawing/2014/main" val="3729079987"/>
                    </a:ext>
                  </a:extLst>
                </a:gridCol>
                <a:gridCol w="759606">
                  <a:extLst>
                    <a:ext uri="{9D8B030D-6E8A-4147-A177-3AD203B41FA5}">
                      <a16:colId xmlns:a16="http://schemas.microsoft.com/office/drawing/2014/main" val="3784545394"/>
                    </a:ext>
                  </a:extLst>
                </a:gridCol>
                <a:gridCol w="5809129">
                  <a:extLst>
                    <a:ext uri="{9D8B030D-6E8A-4147-A177-3AD203B41FA5}">
                      <a16:colId xmlns:a16="http://schemas.microsoft.com/office/drawing/2014/main" val="1327624547"/>
                    </a:ext>
                  </a:extLst>
                </a:gridCol>
              </a:tblGrid>
              <a:tr h="762000">
                <a:tc>
                  <a:txBody>
                    <a:bodyPr/>
                    <a:lstStyle/>
                    <a:p>
                      <a:pPr algn="l" fontAlgn="t"/>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confirmed cases so far</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cases per 100,000 population</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Confirmed cases swabbed on most recent complete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Doubling time Most recent complete 5 days (08-May-12-May)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Doubling time Previous 5 days (03-May-07-May)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Rate of growth in cases</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New cases per 100,000 population by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9995368"/>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408</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140</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198.7 days</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85.2 days</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Slowing</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1861696985"/>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665</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120</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249.7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57.5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24419070"/>
                  </a:ext>
                </a:extLst>
              </a:tr>
              <a:tr h="203200">
                <a:tc>
                  <a:txBody>
                    <a:bodyPr/>
                    <a:lstStyle/>
                    <a:p>
                      <a:pPr algn="l" fontAlgn="b"/>
                      <a:r>
                        <a:rPr lang="en-GB" sz="1000" b="0" i="0" u="none" strike="noStrike">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201.1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127240861"/>
                  </a:ext>
                </a:extLst>
              </a:tr>
              <a:tr h="203200">
                <a:tc>
                  <a:txBody>
                    <a:bodyPr/>
                    <a:lstStyle/>
                    <a:p>
                      <a:pPr algn="l" fontAlgn="b"/>
                      <a:r>
                        <a:rPr lang="en-GB" sz="1000" b="0" i="0" u="none" strike="noStrike" dirty="0">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154.2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732319122"/>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248.0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135.7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87057972"/>
                  </a:ext>
                </a:extLst>
              </a:tr>
              <a:tr h="203200">
                <a:tc>
                  <a:txBody>
                    <a:bodyPr/>
                    <a:lstStyle/>
                    <a:p>
                      <a:pPr algn="l" fontAlgn="b"/>
                      <a:r>
                        <a:rPr lang="en-GB" sz="1000" b="0" i="0" u="none" strike="noStrike" dirty="0">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72.2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545580077"/>
                  </a:ext>
                </a:extLst>
              </a:tr>
              <a:tr h="203200">
                <a:tc>
                  <a:txBody>
                    <a:bodyPr/>
                    <a:lstStyle/>
                    <a:p>
                      <a:pPr algn="l" fontAlgn="b"/>
                      <a:r>
                        <a:rPr lang="en-GB" sz="1000" b="0" i="0" u="none" strike="noStrike">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225.3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148.3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281854173"/>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1,276</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149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103.4 days</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126.2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1"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85013407"/>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52.3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150.8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802207202"/>
                  </a:ext>
                </a:extLst>
              </a:tr>
              <a:tr h="203200">
                <a:tc>
                  <a:txBody>
                    <a:bodyPr/>
                    <a:lstStyle/>
                    <a:p>
                      <a:pPr algn="l" fontAlgn="b"/>
                      <a:r>
                        <a:rPr lang="en-GB" sz="1000" b="0" i="0" u="none" strike="noStrike">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73.6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251.3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744225662"/>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190.1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70.8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984994879"/>
                  </a:ext>
                </a:extLst>
              </a:tr>
              <a:tr h="203200">
                <a:tc>
                  <a:txBody>
                    <a:bodyPr/>
                    <a:lstStyle/>
                    <a:p>
                      <a:pPr algn="l" fontAlgn="b"/>
                      <a:r>
                        <a:rPr lang="en-GB" sz="1000" b="0" i="0" u="none" strike="noStrike" dirty="0">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84.8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165.8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22672880"/>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173.0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273.2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2906164965"/>
                  </a:ext>
                </a:extLst>
              </a:tr>
              <a:tr h="203200">
                <a:tc>
                  <a:txBody>
                    <a:bodyPr/>
                    <a:lstStyle/>
                    <a:p>
                      <a:pPr algn="l" fontAlgn="b"/>
                      <a:r>
                        <a:rPr lang="en-GB" sz="1000" b="0" i="0" u="none" strike="noStrike">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214.5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158.7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46907257"/>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70.4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63.4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02039250"/>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 region</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20,328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223</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96.3 days</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66.3 days</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625422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144,127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1,087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98.1 days</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60.3 days</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dirty="0">
                          <a:solidFill>
                            <a:srgbClr val="000000"/>
                          </a:solidFill>
                          <a:effectLst/>
                          <a:latin typeface="Calibri" panose="020F0502020204030204" pitchFamily="34" charset="0"/>
                        </a:rPr>
                        <a:t>Slowing</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134562"/>
                  </a:ext>
                </a:extLst>
              </a:tr>
            </a:tbl>
          </a:graphicData>
        </a:graphic>
      </p:graphicFrame>
      <p:pic>
        <p:nvPicPr>
          <p:cNvPr id="8" name="Picture 7">
            <a:extLst>
              <a:ext uri="{FF2B5EF4-FFF2-40B4-BE49-F238E27FC236}">
                <a16:creationId xmlns:a16="http://schemas.microsoft.com/office/drawing/2014/main" id="{8613B75A-ABCB-DE46-ACAF-7689F7EBA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678" y="6288037"/>
            <a:ext cx="7638624" cy="423807"/>
          </a:xfrm>
          <a:prstGeom prst="rect">
            <a:avLst/>
          </a:prstGeom>
        </p:spPr>
      </p:pic>
      <p:pic>
        <p:nvPicPr>
          <p:cNvPr id="14" name="Picture 13">
            <a:extLst>
              <a:ext uri="{FF2B5EF4-FFF2-40B4-BE49-F238E27FC236}">
                <a16:creationId xmlns:a16="http://schemas.microsoft.com/office/drawing/2014/main" id="{2340BB2B-F657-B94C-938A-A92CCDABCD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77827" y="2245656"/>
            <a:ext cx="5449824" cy="4007223"/>
          </a:xfrm>
          <a:prstGeom prst="rect">
            <a:avLst/>
          </a:prstGeom>
        </p:spPr>
      </p:pic>
      <p:cxnSp>
        <p:nvCxnSpPr>
          <p:cNvPr id="16" name="Straight Connector 15">
            <a:extLst>
              <a:ext uri="{FF2B5EF4-FFF2-40B4-BE49-F238E27FC236}">
                <a16:creationId xmlns:a16="http://schemas.microsoft.com/office/drawing/2014/main" id="{5B9E928A-184B-294B-BD8E-3F0F9719F243}"/>
              </a:ext>
            </a:extLst>
          </p:cNvPr>
          <p:cNvCxnSpPr>
            <a:cxnSpLocks/>
          </p:cNvCxnSpPr>
          <p:nvPr/>
        </p:nvCxnSpPr>
        <p:spPr>
          <a:xfrm>
            <a:off x="216992" y="2272550"/>
            <a:ext cx="1172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716620-9819-FD43-A302-3C4E9613970B}"/>
              </a:ext>
            </a:extLst>
          </p:cNvPr>
          <p:cNvCxnSpPr>
            <a:cxnSpLocks/>
          </p:cNvCxnSpPr>
          <p:nvPr/>
        </p:nvCxnSpPr>
        <p:spPr>
          <a:xfrm flipV="1">
            <a:off x="216992" y="5742594"/>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93E220-B4D8-9D46-9C79-EBB61FD9FD7F}"/>
              </a:ext>
            </a:extLst>
          </p:cNvPr>
          <p:cNvCxnSpPr>
            <a:cxnSpLocks/>
          </p:cNvCxnSpPr>
          <p:nvPr/>
        </p:nvCxnSpPr>
        <p:spPr>
          <a:xfrm flipV="1">
            <a:off x="234002" y="6275292"/>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2F03214-2E08-FB46-A04D-FFC6472822F3}"/>
              </a:ext>
            </a:extLst>
          </p:cNvPr>
          <p:cNvSpPr txBox="1"/>
          <p:nvPr/>
        </p:nvSpPr>
        <p:spPr>
          <a:xfrm>
            <a:off x="115737" y="30879"/>
            <a:ext cx="8609921" cy="338554"/>
          </a:xfrm>
          <a:prstGeom prst="rect">
            <a:avLst/>
          </a:prstGeom>
          <a:noFill/>
        </p:spPr>
        <p:txBody>
          <a:bodyPr wrap="none" rtlCol="0">
            <a:spAutoFit/>
          </a:bodyPr>
          <a:lstStyle/>
          <a:p>
            <a:r>
              <a:rPr lang="en-GB" sz="1600" b="1" dirty="0"/>
              <a:t>Summary of new confirmed Covid-19 cases per 100,000 population (all ages); 30 January to 17 May</a:t>
            </a:r>
          </a:p>
        </p:txBody>
      </p:sp>
      <p:sp>
        <p:nvSpPr>
          <p:cNvPr id="23" name="Rectangle 22">
            <a:extLst>
              <a:ext uri="{FF2B5EF4-FFF2-40B4-BE49-F238E27FC236}">
                <a16:creationId xmlns:a16="http://schemas.microsoft.com/office/drawing/2014/main" id="{C31FBED2-73EB-2748-B6C2-4FEA1897C27E}"/>
              </a:ext>
            </a:extLst>
          </p:cNvPr>
          <p:cNvSpPr/>
          <p:nvPr/>
        </p:nvSpPr>
        <p:spPr>
          <a:xfrm>
            <a:off x="115737" y="285027"/>
            <a:ext cx="11723996" cy="1200329"/>
          </a:xfrm>
          <a:prstGeom prst="rect">
            <a:avLst/>
          </a:prstGeom>
        </p:spPr>
        <p:txBody>
          <a:bodyPr wrap="square">
            <a:spAutoFit/>
          </a:bodyPr>
          <a:lstStyle/>
          <a:p>
            <a:r>
              <a:rPr lang="en-GB" sz="1200" dirty="0"/>
              <a:t>Data are back dated and revised such that every lab-confirmed case is attributed to the date at which the specimen was taken, which means the outbreak starts on different dates for different areas. The first specimens for a confirmed Covid-19 infection were taken on January 30th 2020.</a:t>
            </a:r>
          </a:p>
          <a:p>
            <a:endParaRPr lang="en-GB" sz="1200" dirty="0"/>
          </a:p>
          <a:p>
            <a:r>
              <a:rPr lang="en-GB" sz="1200" dirty="0"/>
              <a:t>The latest available data in this analysis are for </a:t>
            </a:r>
            <a:r>
              <a:rPr lang="en-GB" sz="1200" b="1" dirty="0"/>
              <a:t>Sun 17 May</a:t>
            </a:r>
            <a:r>
              <a:rPr lang="en-GB" sz="1200" dirty="0"/>
              <a:t>. However, as data for recent days are likely to change significantly, only data up to </a:t>
            </a:r>
            <a:r>
              <a:rPr lang="en-GB" sz="1200" b="1" dirty="0"/>
              <a:t>Tue 12 May </a:t>
            </a:r>
            <a:r>
              <a:rPr lang="en-GB" sz="1200" dirty="0"/>
              <a:t>should be treated as complete. The cumulative cases are taken from the most recently available date, although number of confirmed cases in a single day (a proxy for new cases) is taken from six days prior (latest complete date).</a:t>
            </a:r>
          </a:p>
        </p:txBody>
      </p:sp>
      <p:sp>
        <p:nvSpPr>
          <p:cNvPr id="10" name="TextBox 9">
            <a:extLst>
              <a:ext uri="{FF2B5EF4-FFF2-40B4-BE49-F238E27FC236}">
                <a16:creationId xmlns:a16="http://schemas.microsoft.com/office/drawing/2014/main" id="{31160A68-B07D-964C-BA55-1CA88586EEA8}"/>
              </a:ext>
            </a:extLst>
          </p:cNvPr>
          <p:cNvSpPr txBox="1"/>
          <p:nvPr/>
        </p:nvSpPr>
        <p:spPr>
          <a:xfrm>
            <a:off x="216993" y="6322192"/>
            <a:ext cx="3917686" cy="400110"/>
          </a:xfrm>
          <a:prstGeom prst="rect">
            <a:avLst/>
          </a:prstGeom>
          <a:noFill/>
        </p:spPr>
        <p:txBody>
          <a:bodyPr wrap="square" rtlCol="0">
            <a:spAutoFit/>
          </a:bodyPr>
          <a:lstStyle/>
          <a:p>
            <a:r>
              <a:rPr lang="en-GB" sz="1000" i="1" dirty="0">
                <a:solidFill>
                  <a:srgbClr val="FF0000"/>
                </a:solidFill>
              </a:rPr>
              <a:t>*There were no new cases reported in Rother in the most recent complete days and as such the doubling time is not calculated.</a:t>
            </a:r>
          </a:p>
        </p:txBody>
      </p:sp>
    </p:spTree>
    <p:extLst>
      <p:ext uri="{BB962C8B-B14F-4D97-AF65-F5344CB8AC3E}">
        <p14:creationId xmlns:p14="http://schemas.microsoft.com/office/powerpoint/2010/main" val="302404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09274"/>
            <a:ext cx="11888219" cy="6439451"/>
          </a:xfrm>
          <a:prstGeom prst="rect">
            <a:avLst/>
          </a:prstGeom>
        </p:spPr>
      </p:pic>
    </p:spTree>
    <p:extLst>
      <p:ext uri="{BB962C8B-B14F-4D97-AF65-F5344CB8AC3E}">
        <p14:creationId xmlns:p14="http://schemas.microsoft.com/office/powerpoint/2010/main" val="82699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5" y="295835"/>
            <a:ext cx="11236176" cy="6266329"/>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4811638"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210733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15834" cy="276999"/>
          </a:xfrm>
          <a:prstGeom prst="rect">
            <a:avLst/>
          </a:prstGeom>
          <a:noFill/>
        </p:spPr>
        <p:txBody>
          <a:bodyPr wrap="none" rtlCol="0">
            <a:spAutoFit/>
          </a:bodyPr>
          <a:lstStyle/>
          <a:p>
            <a:r>
              <a:rPr lang="en-US" sz="1200" dirty="0"/>
              <a:t>Covid-19 mortality; persons; occurring 01/03/2020 – 17/04/2020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50"/>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1942202444"/>
              </p:ext>
            </p:extLst>
          </p:nvPr>
        </p:nvGraphicFramePr>
        <p:xfrm>
          <a:off x="180923" y="307462"/>
          <a:ext cx="4313237" cy="3768725"/>
        </p:xfrm>
        <a:graphic>
          <a:graphicData uri="http://schemas.openxmlformats.org/drawingml/2006/table">
            <a:tbl>
              <a:tblPr/>
              <a:tblGrid>
                <a:gridCol w="1011237">
                  <a:extLst>
                    <a:ext uri="{9D8B030D-6E8A-4147-A177-3AD203B41FA5}">
                      <a16:colId xmlns:a16="http://schemas.microsoft.com/office/drawing/2014/main" val="3348641187"/>
                    </a:ext>
                  </a:extLst>
                </a:gridCol>
                <a:gridCol w="825500">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59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27 per 100,000 ESP, 95% CI: 20-35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15 per 100,000 ESP, 95% CI: 12-17</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1000" b="0" i="0" u="none" strike="noStrike" dirty="0">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16 per 100,000 ESP, 95% CI: 10-23</a:t>
                      </a:r>
                    </a:p>
                  </a:txBody>
                  <a:tcPr marL="9525" marR="9525" marT="9525" marB="0" anchor="b">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 per 100,000 ESP, 95% CI: 2-14</a:t>
                      </a:r>
                    </a:p>
                  </a:txBody>
                  <a:tcPr marL="9525" marR="9525" marT="9525" marB="0" anchor="b">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 per 100,000 ESP, 95% CI: 17-33</a:t>
                      </a:r>
                    </a:p>
                  </a:txBody>
                  <a:tcPr marL="9525" marR="9525" marT="9525" marB="0" anchor="b">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1000" b="0" i="0" u="none" strike="noStrike">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 per 100,000 ESP, 95% CI: 4-14</a:t>
                      </a:r>
                    </a:p>
                  </a:txBody>
                  <a:tcPr marL="9525" marR="9525" marT="9525" marB="0" anchor="b">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1000" b="0" i="0" u="none" strike="noStrike" dirty="0">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 per 100,000 ESP, 95% CI: 11-22</a:t>
                      </a:r>
                    </a:p>
                  </a:txBody>
                  <a:tcPr marL="9525" marR="9525" marT="9525" marB="0" anchor="b">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193</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18 per 100,000 ESP, 95% CI: 16-21</a:t>
                      </a:r>
                    </a:p>
                  </a:txBody>
                  <a:tcPr marL="9525" marR="9525" marT="9525" marB="0" anchor="b">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 per 100,000 ESP, 95% CI: 6-23</a:t>
                      </a:r>
                    </a:p>
                  </a:txBody>
                  <a:tcPr marL="9525" marR="9525" marT="9525" marB="0" anchor="b">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1000" b="0" i="0" u="none" strike="noStrike" dirty="0">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 per 100,000 ESP, 95% CI: 5-13</a:t>
                      </a:r>
                    </a:p>
                  </a:txBody>
                  <a:tcPr marL="9525" marR="9525" marT="9525" marB="0" anchor="b">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 per 100,000 ESP, 95% CI: 10-23</a:t>
                      </a:r>
                    </a:p>
                  </a:txBody>
                  <a:tcPr marL="9525" marR="9525" marT="9525" marB="0" anchor="b">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1000" b="0" i="0" u="none" strike="noStrike">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 per 100,000 ESP, 95% CI: 22-48</a:t>
                      </a:r>
                    </a:p>
                  </a:txBody>
                  <a:tcPr marL="9525" marR="9525" marT="9525" marB="0" anchor="b">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 per 100,000 ESP, 95% CI: 12-26</a:t>
                      </a:r>
                    </a:p>
                  </a:txBody>
                  <a:tcPr marL="9525" marR="9525" marT="9525" marB="0" anchor="b">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1000" b="0" i="0" u="none" strike="noStrike" dirty="0">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 per 100,000 ESP, 95% CI: 28-47</a:t>
                      </a:r>
                    </a:p>
                  </a:txBody>
                  <a:tcPr marL="9525" marR="9525" marT="9525" marB="0" anchor="b">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 per 100,000 ESP, 95% CI: 7-19</a:t>
                      </a:r>
                    </a:p>
                  </a:txBody>
                  <a:tcPr marL="9525" marR="9525" marT="9525" marB="0" anchor="b">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2,508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 per 100,000 ESP, 95% CI: 26-28</a:t>
                      </a:r>
                    </a:p>
                  </a:txBody>
                  <a:tcPr marL="9525" marR="9525" marT="9525" marB="0" anchor="b">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37 per 100,000 ESP, 95% CI: 36-37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96351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EAE7E0-7312-EB4F-9710-1072B2BFDF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7000"/>
            <a:ext cx="12192000" cy="6604000"/>
          </a:xfrm>
          <a:prstGeom prst="rect">
            <a:avLst/>
          </a:prstGeom>
        </p:spPr>
      </p:pic>
    </p:spTree>
    <p:extLst>
      <p:ext uri="{BB962C8B-B14F-4D97-AF65-F5344CB8AC3E}">
        <p14:creationId xmlns:p14="http://schemas.microsoft.com/office/powerpoint/2010/main" val="151015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178352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75298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sp>
        <p:nvSpPr>
          <p:cNvPr id="13" name="TextBox 12">
            <a:extLst>
              <a:ext uri="{FF2B5EF4-FFF2-40B4-BE49-F238E27FC236}">
                <a16:creationId xmlns:a16="http://schemas.microsoft.com/office/drawing/2014/main" id="{3F4DABDD-18C4-0744-8CFC-F38BCF582EC8}"/>
              </a:ext>
            </a:extLst>
          </p:cNvPr>
          <p:cNvSpPr txBox="1"/>
          <p:nvPr/>
        </p:nvSpPr>
        <p:spPr>
          <a:xfrm>
            <a:off x="0" y="239808"/>
            <a:ext cx="6817658"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a:t>In West Sussex, in the week ending 8</a:t>
            </a:r>
            <a:r>
              <a:rPr lang="en-GB" sz="1400" baseline="30000" dirty="0"/>
              <a:t>th</a:t>
            </a:r>
            <a:r>
              <a:rPr lang="en-GB" sz="1400" dirty="0"/>
              <a:t> May, the number of deaths occurring in care homes was almost double the number of deaths occurring in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hospitals for West Sussex residents is decreasing.</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care homes has been increasing but showed a slight decline in the latest few weeks of reporting (now around 45%).</a:t>
            </a:r>
          </a:p>
          <a:p>
            <a:pPr marL="285750" indent="-285750">
              <a:buFont typeface="Arial" panose="020B0604020202020204" pitchFamily="34" charset="0"/>
              <a:buChar char="•"/>
            </a:pPr>
            <a:endParaRPr lang="en-GB" sz="1400" i="1" dirty="0">
              <a:solidFill>
                <a:schemeClr val="accent1"/>
              </a:solidFill>
            </a:endParaRPr>
          </a:p>
        </p:txBody>
      </p:sp>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472" y="1930566"/>
            <a:ext cx="6096000" cy="3104444"/>
          </a:xfrm>
          <a:prstGeom prst="rect">
            <a:avLst/>
          </a:prstGeom>
        </p:spPr>
      </p:pic>
      <p:graphicFrame>
        <p:nvGraphicFramePr>
          <p:cNvPr id="17" name="Table 16">
            <a:extLst>
              <a:ext uri="{FF2B5EF4-FFF2-40B4-BE49-F238E27FC236}">
                <a16:creationId xmlns:a16="http://schemas.microsoft.com/office/drawing/2014/main" id="{95B3783E-4A16-1E44-81BE-F3F9C3425D60}"/>
              </a:ext>
            </a:extLst>
          </p:cNvPr>
          <p:cNvGraphicFramePr>
            <a:graphicFrameLocks noGrp="1"/>
          </p:cNvGraphicFramePr>
          <p:nvPr>
            <p:extLst>
              <p:ext uri="{D42A27DB-BD31-4B8C-83A1-F6EECF244321}">
                <p14:modId xmlns:p14="http://schemas.microsoft.com/office/powerpoint/2010/main" val="1411002886"/>
              </p:ext>
            </p:extLst>
          </p:nvPr>
        </p:nvGraphicFramePr>
        <p:xfrm>
          <a:off x="370913" y="5163671"/>
          <a:ext cx="11065808" cy="1440327"/>
        </p:xfrm>
        <a:graphic>
          <a:graphicData uri="http://schemas.openxmlformats.org/drawingml/2006/table">
            <a:tbl>
              <a:tblPr/>
              <a:tblGrid>
                <a:gridCol w="725628">
                  <a:extLst>
                    <a:ext uri="{9D8B030D-6E8A-4147-A177-3AD203B41FA5}">
                      <a16:colId xmlns:a16="http://schemas.microsoft.com/office/drawing/2014/main" val="1998575075"/>
                    </a:ext>
                  </a:extLst>
                </a:gridCol>
                <a:gridCol w="544220">
                  <a:extLst>
                    <a:ext uri="{9D8B030D-6E8A-4147-A177-3AD203B41FA5}">
                      <a16:colId xmlns:a16="http://schemas.microsoft.com/office/drawing/2014/main" val="4082139058"/>
                    </a:ext>
                  </a:extLst>
                </a:gridCol>
                <a:gridCol w="544220">
                  <a:extLst>
                    <a:ext uri="{9D8B030D-6E8A-4147-A177-3AD203B41FA5}">
                      <a16:colId xmlns:a16="http://schemas.microsoft.com/office/drawing/2014/main" val="1877115370"/>
                    </a:ext>
                  </a:extLst>
                </a:gridCol>
                <a:gridCol w="544220">
                  <a:extLst>
                    <a:ext uri="{9D8B030D-6E8A-4147-A177-3AD203B41FA5}">
                      <a16:colId xmlns:a16="http://schemas.microsoft.com/office/drawing/2014/main" val="696609331"/>
                    </a:ext>
                  </a:extLst>
                </a:gridCol>
                <a:gridCol w="544220">
                  <a:extLst>
                    <a:ext uri="{9D8B030D-6E8A-4147-A177-3AD203B41FA5}">
                      <a16:colId xmlns:a16="http://schemas.microsoft.com/office/drawing/2014/main" val="945435690"/>
                    </a:ext>
                  </a:extLst>
                </a:gridCol>
                <a:gridCol w="544220">
                  <a:extLst>
                    <a:ext uri="{9D8B030D-6E8A-4147-A177-3AD203B41FA5}">
                      <a16:colId xmlns:a16="http://schemas.microsoft.com/office/drawing/2014/main" val="4099392816"/>
                    </a:ext>
                  </a:extLst>
                </a:gridCol>
                <a:gridCol w="544220">
                  <a:extLst>
                    <a:ext uri="{9D8B030D-6E8A-4147-A177-3AD203B41FA5}">
                      <a16:colId xmlns:a16="http://schemas.microsoft.com/office/drawing/2014/main" val="2492613715"/>
                    </a:ext>
                  </a:extLst>
                </a:gridCol>
                <a:gridCol w="544220">
                  <a:extLst>
                    <a:ext uri="{9D8B030D-6E8A-4147-A177-3AD203B41FA5}">
                      <a16:colId xmlns:a16="http://schemas.microsoft.com/office/drawing/2014/main" val="4065020466"/>
                    </a:ext>
                  </a:extLst>
                </a:gridCol>
                <a:gridCol w="544220">
                  <a:extLst>
                    <a:ext uri="{9D8B030D-6E8A-4147-A177-3AD203B41FA5}">
                      <a16:colId xmlns:a16="http://schemas.microsoft.com/office/drawing/2014/main" val="1865002551"/>
                    </a:ext>
                  </a:extLst>
                </a:gridCol>
                <a:gridCol w="544220">
                  <a:extLst>
                    <a:ext uri="{9D8B030D-6E8A-4147-A177-3AD203B41FA5}">
                      <a16:colId xmlns:a16="http://schemas.microsoft.com/office/drawing/2014/main" val="3813846355"/>
                    </a:ext>
                  </a:extLst>
                </a:gridCol>
                <a:gridCol w="544220">
                  <a:extLst>
                    <a:ext uri="{9D8B030D-6E8A-4147-A177-3AD203B41FA5}">
                      <a16:colId xmlns:a16="http://schemas.microsoft.com/office/drawing/2014/main" val="234630756"/>
                    </a:ext>
                  </a:extLst>
                </a:gridCol>
                <a:gridCol w="544220">
                  <a:extLst>
                    <a:ext uri="{9D8B030D-6E8A-4147-A177-3AD203B41FA5}">
                      <a16:colId xmlns:a16="http://schemas.microsoft.com/office/drawing/2014/main" val="3725478471"/>
                    </a:ext>
                  </a:extLst>
                </a:gridCol>
                <a:gridCol w="544220">
                  <a:extLst>
                    <a:ext uri="{9D8B030D-6E8A-4147-A177-3AD203B41FA5}">
                      <a16:colId xmlns:a16="http://schemas.microsoft.com/office/drawing/2014/main" val="2828013913"/>
                    </a:ext>
                  </a:extLst>
                </a:gridCol>
                <a:gridCol w="544220">
                  <a:extLst>
                    <a:ext uri="{9D8B030D-6E8A-4147-A177-3AD203B41FA5}">
                      <a16:colId xmlns:a16="http://schemas.microsoft.com/office/drawing/2014/main" val="2637868432"/>
                    </a:ext>
                  </a:extLst>
                </a:gridCol>
                <a:gridCol w="544220">
                  <a:extLst>
                    <a:ext uri="{9D8B030D-6E8A-4147-A177-3AD203B41FA5}">
                      <a16:colId xmlns:a16="http://schemas.microsoft.com/office/drawing/2014/main" val="1956483777"/>
                    </a:ext>
                  </a:extLst>
                </a:gridCol>
                <a:gridCol w="544220">
                  <a:extLst>
                    <a:ext uri="{9D8B030D-6E8A-4147-A177-3AD203B41FA5}">
                      <a16:colId xmlns:a16="http://schemas.microsoft.com/office/drawing/2014/main" val="1653521048"/>
                    </a:ext>
                  </a:extLst>
                </a:gridCol>
                <a:gridCol w="544220">
                  <a:extLst>
                    <a:ext uri="{9D8B030D-6E8A-4147-A177-3AD203B41FA5}">
                      <a16:colId xmlns:a16="http://schemas.microsoft.com/office/drawing/2014/main" val="2665635879"/>
                    </a:ext>
                  </a:extLst>
                </a:gridCol>
                <a:gridCol w="544220">
                  <a:extLst>
                    <a:ext uri="{9D8B030D-6E8A-4147-A177-3AD203B41FA5}">
                      <a16:colId xmlns:a16="http://schemas.microsoft.com/office/drawing/2014/main" val="2210826613"/>
                    </a:ext>
                  </a:extLst>
                </a:gridCol>
                <a:gridCol w="544220">
                  <a:extLst>
                    <a:ext uri="{9D8B030D-6E8A-4147-A177-3AD203B41FA5}">
                      <a16:colId xmlns:a16="http://schemas.microsoft.com/office/drawing/2014/main" val="1066874851"/>
                    </a:ext>
                  </a:extLst>
                </a:gridCol>
                <a:gridCol w="544220">
                  <a:extLst>
                    <a:ext uri="{9D8B030D-6E8A-4147-A177-3AD203B41FA5}">
                      <a16:colId xmlns:a16="http://schemas.microsoft.com/office/drawing/2014/main" val="1570344299"/>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3rd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17th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24th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31st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14th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21st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20th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3rd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1st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8th </a:t>
                      </a: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25.9%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20.6%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22.4%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28.4%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21.3%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22.9%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23.1%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21.9%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20.1%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28.5%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31.1%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30.6%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30.6%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28.4%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31.8%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30.7%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33.8%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33.9%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39.7%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49.2%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45.2%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45.7%</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37.3%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39.3%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44.6%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39.4%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41.6%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40.7%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43.3%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27.4%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23.6%</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8.8%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7.2%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3.7%</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0.7%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741747" cy="338554"/>
          </a:xfrm>
          <a:prstGeom prst="rect">
            <a:avLst/>
          </a:prstGeom>
          <a:noFill/>
        </p:spPr>
        <p:txBody>
          <a:bodyPr wrap="none" rtlCol="0">
            <a:spAutoFit/>
          </a:bodyPr>
          <a:lstStyle/>
          <a:p>
            <a:r>
              <a:rPr lang="en-US" sz="1600" dirty="0"/>
              <a:t>All cause mortality; West Sussex; week ending 8th May</a:t>
            </a:r>
          </a:p>
        </p:txBody>
      </p:sp>
    </p:spTree>
    <p:extLst>
      <p:ext uri="{BB962C8B-B14F-4D97-AF65-F5344CB8AC3E}">
        <p14:creationId xmlns:p14="http://schemas.microsoft.com/office/powerpoint/2010/main" val="305101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16</a:t>
            </a:r>
            <a:r>
              <a:rPr lang="en-GB" sz="1200" baseline="30000" dirty="0">
                <a:solidFill>
                  <a:srgbClr val="FF0000"/>
                </a:solidFill>
              </a:rPr>
              <a:t>th</a:t>
            </a:r>
            <a:r>
              <a:rPr lang="en-GB" sz="1200" dirty="0">
                <a:solidFill>
                  <a:srgbClr val="FF0000"/>
                </a:solidFill>
              </a:rPr>
              <a:t> May.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546407" cy="338554"/>
          </a:xfrm>
          <a:prstGeom prst="rect">
            <a:avLst/>
          </a:prstGeom>
          <a:noFill/>
        </p:spPr>
        <p:txBody>
          <a:bodyPr wrap="none" rtlCol="0">
            <a:spAutoFit/>
          </a:bodyPr>
          <a:lstStyle/>
          <a:p>
            <a:r>
              <a:rPr lang="en-US" sz="1600" dirty="0"/>
              <a:t>Crude rate of Covid-19 mortality in Care Homes; to week ending 08/05/2020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459748127"/>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8th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18.2 (12.9-24.9)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 (9.6-14.5)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1"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(16.7-22.2)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 (14.5-18.1)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10,210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22.4 (22-22.8)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677160" cy="276999"/>
          </a:xfrm>
          <a:prstGeom prst="rect">
            <a:avLst/>
          </a:prstGeom>
          <a:noFill/>
        </p:spPr>
        <p:txBody>
          <a:bodyPr wrap="none" rtlCol="0">
            <a:spAutoFit/>
          </a:bodyPr>
          <a:lstStyle/>
          <a:p>
            <a:r>
              <a:rPr lang="en-US" sz="1200" dirty="0"/>
              <a:t>Last two-week change Covid-19 mortality in care homes</a:t>
            </a:r>
          </a:p>
        </p:txBody>
      </p:sp>
    </p:spTree>
    <p:extLst>
      <p:ext uri="{BB962C8B-B14F-4D97-AF65-F5344CB8AC3E}">
        <p14:creationId xmlns:p14="http://schemas.microsoft.com/office/powerpoint/2010/main" val="256349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15th May.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15th May there have been 210 Covid-19 deaths notified to Care Quality Commission from West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37.9% of the 554 deaths notified to CQC between 10th April and 15th May.</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748899" cy="307777"/>
          </a:xfrm>
          <a:prstGeom prst="rect">
            <a:avLst/>
          </a:prstGeom>
          <a:noFill/>
        </p:spPr>
        <p:txBody>
          <a:bodyPr wrap="none" rtlCol="0">
            <a:spAutoFit/>
          </a:bodyPr>
          <a:lstStyle/>
          <a:p>
            <a:r>
              <a:rPr lang="en-US" sz="1400" dirty="0"/>
              <a:t>Daily care home deaths notified to the Care Quality Commission; West Sussex 15/05/2020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4" y="3683000"/>
            <a:ext cx="6773333" cy="3175000"/>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1915" y="459570"/>
            <a:ext cx="6773333" cy="3175000"/>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799921" cy="276999"/>
          </a:xfrm>
          <a:prstGeom prst="rect">
            <a:avLst/>
          </a:prstGeom>
          <a:noFill/>
        </p:spPr>
        <p:txBody>
          <a:bodyPr wrap="none" rtlCol="0">
            <a:spAutoFit/>
          </a:bodyPr>
          <a:lstStyle/>
          <a:p>
            <a:r>
              <a:rPr lang="en-US" sz="1200" dirty="0"/>
              <a:t>Daily hospital deaths notified to Department for Health and Social Care; up to 17/05/2020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2021639462"/>
              </p:ext>
            </p:extLst>
          </p:nvPr>
        </p:nvGraphicFramePr>
        <p:xfrm>
          <a:off x="526774" y="4386806"/>
          <a:ext cx="10942983" cy="1776894"/>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t"/>
                      <a:r>
                        <a:rPr lang="en-GB" sz="1000" b="1" i="0" u="none" strike="noStrike" dirty="0">
                          <a:solidFill>
                            <a:srgbClr val="000000"/>
                          </a:solidFill>
                          <a:effectLst/>
                          <a:latin typeface="Calibri" panose="020F0502020204030204" pitchFamily="34" charset="0"/>
                        </a:rPr>
                        <a:t>Trust</a:t>
                      </a:r>
                    </a:p>
                  </a:txBody>
                  <a:tcPr marL="6534" marR="6534" marT="653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14th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15th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16th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17th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Total deaths reported in Trust so far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Crude rate deaths per 100,000 emergency catchment population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232039">
                <a:tc>
                  <a:txBody>
                    <a:bodyPr/>
                    <a:lstStyle/>
                    <a:p>
                      <a:pPr algn="l" fontAlgn="t"/>
                      <a:r>
                        <a:rPr lang="en-GB" sz="1000" b="0" i="0" u="none" strike="noStrike" dirty="0">
                          <a:solidFill>
                            <a:srgbClr val="000000"/>
                          </a:solidFill>
                          <a:effectLst/>
                          <a:latin typeface="Calibri" panose="020F0502020204030204" pitchFamily="34" charset="0"/>
                        </a:rPr>
                        <a:t>Brighton and Sussex University Hospitals NHS Trust</a:t>
                      </a:r>
                    </a:p>
                  </a:txBody>
                  <a:tcPr marL="6534" marR="6534" marT="65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22.6 per 100,000 (18.7-27)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215626">
                <a:tc>
                  <a:txBody>
                    <a:bodyPr/>
                    <a:lstStyle/>
                    <a:p>
                      <a:pPr algn="l" fontAlgn="t"/>
                      <a:r>
                        <a:rPr lang="en-GB" sz="1000" b="0" i="0" u="none" strike="noStrike">
                          <a:solidFill>
                            <a:srgbClr val="000000"/>
                          </a:solidFill>
                          <a:effectLst/>
                          <a:latin typeface="Calibri" panose="020F0502020204030204" pitchFamily="34" charset="0"/>
                        </a:rPr>
                        <a:t>East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21.4 per 100,000 (16.9-26.7)</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215626">
                <a:tc>
                  <a:txBody>
                    <a:bodyPr/>
                    <a:lstStyle/>
                    <a:p>
                      <a:pPr algn="l" fontAlgn="t"/>
                      <a:r>
                        <a:rPr lang="en-GB" sz="1000" b="0" i="0" u="none" strike="noStrike">
                          <a:solidFill>
                            <a:srgbClr val="000000"/>
                          </a:solidFill>
                          <a:effectLst/>
                          <a:latin typeface="Calibri" panose="020F0502020204030204" pitchFamily="34" charset="0"/>
                        </a:rPr>
                        <a:t>Surrey and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59.4 per 100,000 (51.9-67.6)</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215626">
                <a:tc>
                  <a:txBody>
                    <a:bodyPr/>
                    <a:lstStyle/>
                    <a:p>
                      <a:pPr algn="l" fontAlgn="t"/>
                      <a:r>
                        <a:rPr lang="en-GB" sz="1000" b="0" i="0" u="none" strike="noStrike">
                          <a:solidFill>
                            <a:srgbClr val="000000"/>
                          </a:solidFill>
                          <a:effectLst/>
                          <a:latin typeface="Calibri" panose="020F0502020204030204" pitchFamily="34" charset="0"/>
                        </a:rPr>
                        <a:t>Sussex Community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215626">
                <a:tc>
                  <a:txBody>
                    <a:bodyPr/>
                    <a:lstStyle/>
                    <a:p>
                      <a:pPr algn="l" fontAlgn="t"/>
                      <a:r>
                        <a:rPr lang="en-GB" sz="1000" b="0" i="0" u="none" strike="noStrike">
                          <a:solidFill>
                            <a:srgbClr val="000000"/>
                          </a:solidFill>
                          <a:effectLst/>
                          <a:latin typeface="Calibri" panose="020F0502020204030204" pitchFamily="34" charset="0"/>
                        </a:rPr>
                        <a:t>Western Sussex Hospitals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19.5 per 100,000 (15.7-23.9)</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t"/>
                      <a:r>
                        <a:rPr lang="en-GB" sz="1000" b="0" i="0" u="none" strike="noStrike">
                          <a:solidFill>
                            <a:srgbClr val="000000"/>
                          </a:solidFill>
                          <a:effectLst/>
                          <a:latin typeface="Calibri" panose="020F0502020204030204" pitchFamily="34" charset="0"/>
                        </a:rPr>
                        <a:t>England</a:t>
                      </a:r>
                    </a:p>
                  </a:txBody>
                  <a:tcPr marL="6534" marR="6534" marT="65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144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24,739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4" y="764898"/>
            <a:ext cx="6556197" cy="3338804"/>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14628" y="6131043"/>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Tree>
    <p:extLst>
      <p:ext uri="{BB962C8B-B14F-4D97-AF65-F5344CB8AC3E}">
        <p14:creationId xmlns:p14="http://schemas.microsoft.com/office/powerpoint/2010/main" val="14021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76FC7-B922-7E4D-9C0A-F6F786E12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367" y="405726"/>
            <a:ext cx="6096000" cy="2540000"/>
          </a:xfrm>
          <a:prstGeom prst="rect">
            <a:avLst/>
          </a:prstGeom>
        </p:spPr>
      </p:pic>
      <p:pic>
        <p:nvPicPr>
          <p:cNvPr id="5" name="Picture 4">
            <a:extLst>
              <a:ext uri="{FF2B5EF4-FFF2-40B4-BE49-F238E27FC236}">
                <a16:creationId xmlns:a16="http://schemas.microsoft.com/office/drawing/2014/main" id="{D9F95CFE-9800-F443-B951-40A82116CB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367" y="3746500"/>
            <a:ext cx="6096000" cy="2540000"/>
          </a:xfrm>
          <a:prstGeom prst="rect">
            <a:avLst/>
          </a:prstGeom>
        </p:spPr>
      </p:pic>
      <p:sp>
        <p:nvSpPr>
          <p:cNvPr id="6" name="TextBox 5">
            <a:extLst>
              <a:ext uri="{FF2B5EF4-FFF2-40B4-BE49-F238E27FC236}">
                <a16:creationId xmlns:a16="http://schemas.microsoft.com/office/drawing/2014/main" id="{2C65CF02-D8C8-AB43-A60B-E069D18B861F}"/>
              </a:ext>
            </a:extLst>
          </p:cNvPr>
          <p:cNvSpPr txBox="1"/>
          <p:nvPr/>
        </p:nvSpPr>
        <p:spPr>
          <a:xfrm>
            <a:off x="6736392" y="405726"/>
            <a:ext cx="4531121" cy="4401205"/>
          </a:xfrm>
          <a:prstGeom prst="rect">
            <a:avLst/>
          </a:prstGeom>
          <a:noFill/>
        </p:spPr>
        <p:txBody>
          <a:bodyPr wrap="square" rtlCol="0">
            <a:spAutoFit/>
          </a:bodyPr>
          <a:lstStyle/>
          <a:p>
            <a:pPr marL="285750" indent="-285750">
              <a:buFont typeface="Arial" panose="020B0604020202020204" pitchFamily="34" charset="0"/>
              <a:buChar char="•"/>
            </a:pPr>
            <a:r>
              <a:rPr lang="en-GB" sz="1200" dirty="0">
                <a:solidFill>
                  <a:schemeClr val="accent1"/>
                </a:solidFill>
              </a:rPr>
              <a:t>As some areas record their first few confirmed cases on different days, the x axis (along the bottom from left to right) has been redrawn to count the number of days since case number 10. </a:t>
            </a:r>
          </a:p>
          <a:p>
            <a:endParaRPr lang="en-GB" sz="1200" dirty="0">
              <a:solidFill>
                <a:schemeClr val="accent1"/>
              </a:solidFill>
            </a:endParaRPr>
          </a:p>
          <a:p>
            <a:pPr marL="285750" indent="-285750">
              <a:buFont typeface="Arial" panose="020B0604020202020204" pitchFamily="34" charset="0"/>
              <a:buChar char="•"/>
            </a:pPr>
            <a:r>
              <a:rPr lang="en-GB" sz="1200" dirty="0">
                <a:solidFill>
                  <a:schemeClr val="accent1"/>
                </a:solidFill>
              </a:rPr>
              <a:t>Starting on case number 10, rather than case number 1, means that the trajectories are more established and potentially showing transmission within an area as opposed to single cases coming into the area.</a:t>
            </a:r>
          </a:p>
          <a:p>
            <a:endParaRPr lang="en-GB" sz="1200" dirty="0">
              <a:solidFill>
                <a:schemeClr val="accent1"/>
              </a:solidFill>
            </a:endParaRPr>
          </a:p>
          <a:p>
            <a:pPr marL="285750" indent="-285750">
              <a:buFont typeface="Arial" panose="020B0604020202020204" pitchFamily="34" charset="0"/>
              <a:buChar char="•"/>
            </a:pPr>
            <a:r>
              <a:rPr lang="en-GB" sz="1200" dirty="0">
                <a:solidFill>
                  <a:schemeClr val="accent1"/>
                </a:solidFill>
              </a:rPr>
              <a:t>In addition, on the bottom plot, the y (vertical) axis has been redrawn to show the cumulative number of confirmed cases on a logarithmic scale to highlight changes in growth (speeding up or slowing down) of infections.</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dirty="0">
                <a:solidFill>
                  <a:schemeClr val="accent1"/>
                </a:solidFill>
              </a:rPr>
              <a:t>A straight line with a steep slope indicates that the diagnosed cases will double in a short period of time whereas a line with a flatter slope suggests that the cases are not growing as quickly and will take much longer to double.</a:t>
            </a:r>
          </a:p>
          <a:p>
            <a:pPr marL="285750" indent="-285750">
              <a:buFont typeface="Arial" panose="020B0604020202020204" pitchFamily="34" charset="0"/>
              <a:buChar char="•"/>
            </a:pPr>
            <a:endParaRPr lang="en-GB" sz="1200" dirty="0">
              <a:solidFill>
                <a:schemeClr val="accent1"/>
              </a:solidFill>
            </a:endParaRPr>
          </a:p>
          <a:p>
            <a:pPr marL="285750" indent="-285750">
              <a:buFont typeface="Arial" panose="020B0604020202020204" pitchFamily="34" charset="0"/>
              <a:buChar char="•"/>
            </a:pPr>
            <a:r>
              <a:rPr lang="en-GB" sz="1200" dirty="0"/>
              <a:t>As at 17 May, West Sussex has recorded 1,276 confirmed Covid-19 cases. This is 54.3% of confirmed cases in Sussex to date.</a:t>
            </a:r>
          </a:p>
          <a:p>
            <a:pPr marL="285750" indent="-285750">
              <a:buFont typeface="Arial" panose="020B0604020202020204" pitchFamily="34" charset="0"/>
              <a:buChar char="•"/>
            </a:pPr>
            <a:endParaRPr lang="en-GB" sz="1400" dirty="0">
              <a:solidFill>
                <a:schemeClr val="accent1"/>
              </a:solidFill>
            </a:endParaRPr>
          </a:p>
          <a:p>
            <a:pPr marL="285750" indent="-285750">
              <a:buFont typeface="Arial" panose="020B0604020202020204" pitchFamily="34" charset="0"/>
              <a:buChar char="•"/>
            </a:pPr>
            <a:endParaRPr lang="en-GB" sz="1400" i="1" dirty="0">
              <a:solidFill>
                <a:schemeClr val="accent1"/>
              </a:solidFill>
            </a:endParaRPr>
          </a:p>
        </p:txBody>
      </p:sp>
    </p:spTree>
    <p:extLst>
      <p:ext uri="{BB962C8B-B14F-4D97-AF65-F5344CB8AC3E}">
        <p14:creationId xmlns:p14="http://schemas.microsoft.com/office/powerpoint/2010/main" val="294268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693866"/>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19/05/2020)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8th May but were registered up to 16th May.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17/04/2020 by sex at local level are presented here and will be updated as soon as more recent data becomes available.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79951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1479763484"/>
              </p:ext>
            </p:extLst>
          </p:nvPr>
        </p:nvGraphicFramePr>
        <p:xfrm>
          <a:off x="377687" y="840259"/>
          <a:ext cx="11550611" cy="5220671"/>
        </p:xfrm>
        <a:graphic>
          <a:graphicData uri="http://schemas.openxmlformats.org/drawingml/2006/table">
            <a:tbl>
              <a:tblPr/>
              <a:tblGrid>
                <a:gridCol w="1558568">
                  <a:extLst>
                    <a:ext uri="{9D8B030D-6E8A-4147-A177-3AD203B41FA5}">
                      <a16:colId xmlns:a16="http://schemas.microsoft.com/office/drawing/2014/main" val="914011533"/>
                    </a:ext>
                  </a:extLst>
                </a:gridCol>
                <a:gridCol w="525897">
                  <a:extLst>
                    <a:ext uri="{9D8B030D-6E8A-4147-A177-3AD203B41FA5}">
                      <a16:colId xmlns:a16="http://schemas.microsoft.com/office/drawing/2014/main" val="1234676251"/>
                    </a:ext>
                  </a:extLst>
                </a:gridCol>
                <a:gridCol w="525897">
                  <a:extLst>
                    <a:ext uri="{9D8B030D-6E8A-4147-A177-3AD203B41FA5}">
                      <a16:colId xmlns:a16="http://schemas.microsoft.com/office/drawing/2014/main" val="4290614221"/>
                    </a:ext>
                  </a:extLst>
                </a:gridCol>
                <a:gridCol w="525897">
                  <a:extLst>
                    <a:ext uri="{9D8B030D-6E8A-4147-A177-3AD203B41FA5}">
                      <a16:colId xmlns:a16="http://schemas.microsoft.com/office/drawing/2014/main" val="3570678717"/>
                    </a:ext>
                  </a:extLst>
                </a:gridCol>
                <a:gridCol w="525897">
                  <a:extLst>
                    <a:ext uri="{9D8B030D-6E8A-4147-A177-3AD203B41FA5}">
                      <a16:colId xmlns:a16="http://schemas.microsoft.com/office/drawing/2014/main" val="3557013875"/>
                    </a:ext>
                  </a:extLst>
                </a:gridCol>
                <a:gridCol w="525897">
                  <a:extLst>
                    <a:ext uri="{9D8B030D-6E8A-4147-A177-3AD203B41FA5}">
                      <a16:colId xmlns:a16="http://schemas.microsoft.com/office/drawing/2014/main" val="3143303423"/>
                    </a:ext>
                  </a:extLst>
                </a:gridCol>
                <a:gridCol w="525897">
                  <a:extLst>
                    <a:ext uri="{9D8B030D-6E8A-4147-A177-3AD203B41FA5}">
                      <a16:colId xmlns:a16="http://schemas.microsoft.com/office/drawing/2014/main" val="811113895"/>
                    </a:ext>
                  </a:extLst>
                </a:gridCol>
                <a:gridCol w="525897">
                  <a:extLst>
                    <a:ext uri="{9D8B030D-6E8A-4147-A177-3AD203B41FA5}">
                      <a16:colId xmlns:a16="http://schemas.microsoft.com/office/drawing/2014/main" val="3260015052"/>
                    </a:ext>
                  </a:extLst>
                </a:gridCol>
                <a:gridCol w="525897">
                  <a:extLst>
                    <a:ext uri="{9D8B030D-6E8A-4147-A177-3AD203B41FA5}">
                      <a16:colId xmlns:a16="http://schemas.microsoft.com/office/drawing/2014/main" val="3530290400"/>
                    </a:ext>
                  </a:extLst>
                </a:gridCol>
                <a:gridCol w="525897">
                  <a:extLst>
                    <a:ext uri="{9D8B030D-6E8A-4147-A177-3AD203B41FA5}">
                      <a16:colId xmlns:a16="http://schemas.microsoft.com/office/drawing/2014/main" val="1016590592"/>
                    </a:ext>
                  </a:extLst>
                </a:gridCol>
                <a:gridCol w="525897">
                  <a:extLst>
                    <a:ext uri="{9D8B030D-6E8A-4147-A177-3AD203B41FA5}">
                      <a16:colId xmlns:a16="http://schemas.microsoft.com/office/drawing/2014/main" val="845157241"/>
                    </a:ext>
                  </a:extLst>
                </a:gridCol>
                <a:gridCol w="525897">
                  <a:extLst>
                    <a:ext uri="{9D8B030D-6E8A-4147-A177-3AD203B41FA5}">
                      <a16:colId xmlns:a16="http://schemas.microsoft.com/office/drawing/2014/main" val="2611672487"/>
                    </a:ext>
                  </a:extLst>
                </a:gridCol>
                <a:gridCol w="525897">
                  <a:extLst>
                    <a:ext uri="{9D8B030D-6E8A-4147-A177-3AD203B41FA5}">
                      <a16:colId xmlns:a16="http://schemas.microsoft.com/office/drawing/2014/main" val="3459487358"/>
                    </a:ext>
                  </a:extLst>
                </a:gridCol>
                <a:gridCol w="525897">
                  <a:extLst>
                    <a:ext uri="{9D8B030D-6E8A-4147-A177-3AD203B41FA5}">
                      <a16:colId xmlns:a16="http://schemas.microsoft.com/office/drawing/2014/main" val="2298555161"/>
                    </a:ext>
                  </a:extLst>
                </a:gridCol>
                <a:gridCol w="525897">
                  <a:extLst>
                    <a:ext uri="{9D8B030D-6E8A-4147-A177-3AD203B41FA5}">
                      <a16:colId xmlns:a16="http://schemas.microsoft.com/office/drawing/2014/main" val="1233904622"/>
                    </a:ext>
                  </a:extLst>
                </a:gridCol>
                <a:gridCol w="525897">
                  <a:extLst>
                    <a:ext uri="{9D8B030D-6E8A-4147-A177-3AD203B41FA5}">
                      <a16:colId xmlns:a16="http://schemas.microsoft.com/office/drawing/2014/main" val="1647108581"/>
                    </a:ext>
                  </a:extLst>
                </a:gridCol>
                <a:gridCol w="525897">
                  <a:extLst>
                    <a:ext uri="{9D8B030D-6E8A-4147-A177-3AD203B41FA5}">
                      <a16:colId xmlns:a16="http://schemas.microsoft.com/office/drawing/2014/main" val="4131586401"/>
                    </a:ext>
                  </a:extLst>
                </a:gridCol>
                <a:gridCol w="525897">
                  <a:extLst>
                    <a:ext uri="{9D8B030D-6E8A-4147-A177-3AD203B41FA5}">
                      <a16:colId xmlns:a16="http://schemas.microsoft.com/office/drawing/2014/main" val="3701799912"/>
                    </a:ext>
                  </a:extLst>
                </a:gridCol>
                <a:gridCol w="525897">
                  <a:extLst>
                    <a:ext uri="{9D8B030D-6E8A-4147-A177-3AD203B41FA5}">
                      <a16:colId xmlns:a16="http://schemas.microsoft.com/office/drawing/2014/main" val="43166036"/>
                    </a:ext>
                  </a:extLst>
                </a:gridCol>
                <a:gridCol w="525897">
                  <a:extLst>
                    <a:ext uri="{9D8B030D-6E8A-4147-A177-3AD203B41FA5}">
                      <a16:colId xmlns:a16="http://schemas.microsoft.com/office/drawing/2014/main" val="2252693503"/>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GB" sz="1000" b="0" i="0" u="none" strike="noStrike">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173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p>
                      <a:pPr algn="ctr" fontAlgn="t"/>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p>
                      <a:pPr algn="ctr" fontAlgn="t"/>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1"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89278"/>
            <a:ext cx="6096000" cy="3104444"/>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89278"/>
            <a:ext cx="6096000" cy="3104444"/>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64278"/>
            <a:ext cx="6096000" cy="3104444"/>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64278"/>
            <a:ext cx="6096000" cy="3104444"/>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08/05/2020</a:t>
            </a:r>
          </a:p>
        </p:txBody>
      </p:sp>
    </p:spTree>
    <p:extLst>
      <p:ext uri="{BB962C8B-B14F-4D97-AF65-F5344CB8AC3E}">
        <p14:creationId xmlns:p14="http://schemas.microsoft.com/office/powerpoint/2010/main" val="403289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16</a:t>
            </a:r>
            <a:r>
              <a:rPr lang="en-GB" sz="1200" baseline="30000" dirty="0">
                <a:solidFill>
                  <a:srgbClr val="FF0000"/>
                </a:solidFill>
              </a:rPr>
              <a:t>th</a:t>
            </a:r>
            <a:r>
              <a:rPr lang="en-GB" sz="1200" dirty="0">
                <a:solidFill>
                  <a:srgbClr val="FF0000"/>
                </a:solidFill>
              </a:rPr>
              <a:t> May.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08/05/2020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260955618"/>
              </p:ext>
            </p:extLst>
          </p:nvPr>
        </p:nvGraphicFramePr>
        <p:xfrm>
          <a:off x="7055965" y="4251138"/>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a:t>
                      </a:r>
                    </a:p>
                    <a:p>
                      <a:pPr algn="r" fontAlgn="t"/>
                      <a:r>
                        <a:rPr lang="en-GB" sz="1050" b="1" i="0" u="none" strike="noStrike" dirty="0">
                          <a:solidFill>
                            <a:srgbClr val="000000"/>
                          </a:solidFill>
                          <a:effectLst/>
                          <a:latin typeface="Calibri" panose="020F0502020204030204" pitchFamily="34" charset="0"/>
                        </a:rPr>
                        <a:t>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8th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 (32.4-47.2)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44.2 (38.8-50.1)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-46.70%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52.7 (48-57.8)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812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47.7 (44.4-51.1)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4,794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-29.60%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37,154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66.4 (65.7-67.1)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98583" y="3912584"/>
            <a:ext cx="2815386" cy="276999"/>
          </a:xfrm>
          <a:prstGeom prst="rect">
            <a:avLst/>
          </a:prstGeom>
          <a:noFill/>
        </p:spPr>
        <p:txBody>
          <a:bodyPr wrap="none" rtlCol="0">
            <a:spAutoFit/>
          </a:bodyPr>
          <a:lstStyle/>
          <a:p>
            <a:r>
              <a:rPr lang="en-US" sz="1200" dirty="0"/>
              <a:t>Last two-week change Covid-19 mortality</a:t>
            </a:r>
          </a:p>
        </p:txBody>
      </p:sp>
    </p:spTree>
    <p:extLst>
      <p:ext uri="{BB962C8B-B14F-4D97-AF65-F5344CB8AC3E}">
        <p14:creationId xmlns:p14="http://schemas.microsoft.com/office/powerpoint/2010/main" val="62272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4126755159"/>
              </p:ext>
            </p:extLst>
          </p:nvPr>
        </p:nvGraphicFramePr>
        <p:xfrm>
          <a:off x="287357" y="1546698"/>
          <a:ext cx="11563754" cy="2254771"/>
        </p:xfrm>
        <a:graphic>
          <a:graphicData uri="http://schemas.openxmlformats.org/drawingml/2006/table">
            <a:tbl>
              <a:tblPr/>
              <a:tblGrid>
                <a:gridCol w="998919">
                  <a:extLst>
                    <a:ext uri="{9D8B030D-6E8A-4147-A177-3AD203B41FA5}">
                      <a16:colId xmlns:a16="http://schemas.microsoft.com/office/drawing/2014/main" val="2328472390"/>
                    </a:ext>
                  </a:extLst>
                </a:gridCol>
                <a:gridCol w="914400">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854596">
                <a:tc>
                  <a:txBody>
                    <a:bodyPr/>
                    <a:lstStyle/>
                    <a:p>
                      <a:pPr algn="l" fontAlgn="t"/>
                      <a:r>
                        <a:rPr lang="en-GB" sz="1000" b="1" i="0" u="none" strike="noStrike">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occuring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t"/>
                      <a:r>
                        <a:rPr lang="en-GB" sz="1000" b="0" i="0" u="none" strike="noStrike" dirty="0">
                          <a:solidFill>
                            <a:srgbClr val="000000"/>
                          </a:solidFill>
                          <a:effectLst/>
                          <a:latin typeface="Calibri" panose="020F0502020204030204" pitchFamily="34" charset="0"/>
                        </a:rPr>
                        <a:t>Brighton and Hove</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50 deaths </a:t>
                      </a:r>
                    </a:p>
                    <a:p>
                      <a:pPr algn="r" fontAlgn="b"/>
                      <a:r>
                        <a:rPr lang="en-GB" sz="1000" b="0" i="0" u="none" strike="noStrike" dirty="0">
                          <a:solidFill>
                            <a:srgbClr val="000000"/>
                          </a:solidFill>
                          <a:effectLst/>
                          <a:latin typeface="Calibri" panose="020F0502020204030204" pitchFamily="34" charset="0"/>
                        </a:rPr>
                        <a:t>(17 per 100,000, 95% CI: 13-23)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 deaths </a:t>
                      </a:r>
                    </a:p>
                    <a:p>
                      <a:pPr algn="r" fontAlgn="b"/>
                      <a:r>
                        <a:rPr lang="en-GB" sz="1000" b="0" i="0" u="none" strike="noStrike" dirty="0">
                          <a:solidFill>
                            <a:srgbClr val="000000"/>
                          </a:solidFill>
                          <a:effectLst/>
                          <a:latin typeface="Calibri" panose="020F0502020204030204" pitchFamily="34" charset="0"/>
                        </a:rPr>
                        <a:t>(4 per 100,000, 95% CI: 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877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391" marR="6391" marT="6391"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148 deaths </a:t>
                      </a:r>
                    </a:p>
                    <a:p>
                      <a:pPr algn="r" fontAlgn="b"/>
                      <a:r>
                        <a:rPr lang="en-GB" sz="1000" b="0" i="0" u="none" strike="noStrike" dirty="0">
                          <a:solidFill>
                            <a:srgbClr val="000000"/>
                          </a:solidFill>
                          <a:effectLst/>
                          <a:latin typeface="Calibri" panose="020F0502020204030204" pitchFamily="34" charset="0"/>
                        </a:rPr>
                        <a:t>(27 per 100,000, 95% CI: 23-31)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 deaths </a:t>
                      </a:r>
                    </a:p>
                    <a:p>
                      <a:pPr algn="r" fontAlgn="b"/>
                      <a:r>
                        <a:rPr lang="en-GB" sz="1000" b="0" i="0" u="none" strike="noStrike" dirty="0">
                          <a:solidFill>
                            <a:srgbClr val="000000"/>
                          </a:solidFill>
                          <a:effectLst/>
                          <a:latin typeface="Calibri" panose="020F0502020204030204" pitchFamily="34" charset="0"/>
                        </a:rPr>
                        <a:t>(6 per 100,000, 95% CI: 4-9)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2,775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460298">
                <a:tc>
                  <a:txBody>
                    <a:bodyPr/>
                    <a:lstStyle/>
                    <a:p>
                      <a:pPr algn="l" fontAlgn="t"/>
                      <a:r>
                        <a:rPr lang="en-GB" sz="1000" b="0" i="0" u="none" strike="noStrike" dirty="0">
                          <a:solidFill>
                            <a:srgbClr val="000000"/>
                          </a:solidFill>
                          <a:effectLst/>
                          <a:latin typeface="Calibri" panose="020F0502020204030204" pitchFamily="34" charset="0"/>
                        </a:rPr>
                        <a:t>West Sussex</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199 deaths </a:t>
                      </a:r>
                    </a:p>
                    <a:p>
                      <a:pPr algn="r" fontAlgn="b"/>
                      <a:r>
                        <a:rPr lang="en-GB" sz="1000" b="0" i="0" u="none" strike="noStrike" dirty="0">
                          <a:solidFill>
                            <a:srgbClr val="000000"/>
                          </a:solidFill>
                          <a:effectLst/>
                          <a:latin typeface="Calibri" panose="020F0502020204030204" pitchFamily="34" charset="0"/>
                        </a:rPr>
                        <a:t>(23 per 100,000, 95% CI: 20-27)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40 deaths </a:t>
                      </a:r>
                    </a:p>
                    <a:p>
                      <a:pPr algn="r" fontAlgn="b"/>
                      <a:r>
                        <a:rPr lang="en-GB" sz="1000" b="0" i="0" u="none" strike="noStrike" dirty="0">
                          <a:solidFill>
                            <a:srgbClr val="000000"/>
                          </a:solidFill>
                          <a:effectLst/>
                          <a:latin typeface="Calibri" panose="020F0502020204030204" pitchFamily="34" charset="0"/>
                        </a:rPr>
                        <a:t>(5 per 100,000, 95% CI: 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4,172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6875408" cy="307777"/>
          </a:xfrm>
          <a:prstGeom prst="rect">
            <a:avLst/>
          </a:prstGeom>
          <a:noFill/>
        </p:spPr>
        <p:txBody>
          <a:bodyPr wrap="none" rtlCol="0">
            <a:spAutoFit/>
          </a:bodyPr>
          <a:lstStyle/>
          <a:p>
            <a:r>
              <a:rPr lang="en-US" sz="1400" dirty="0"/>
              <a:t>Mortality summary tables; ONS death occurrence data; all deaths; week ending 08/05/2020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1923903808"/>
              </p:ext>
            </p:extLst>
          </p:nvPr>
        </p:nvGraphicFramePr>
        <p:xfrm>
          <a:off x="306172" y="4292841"/>
          <a:ext cx="11563754" cy="2361809"/>
        </p:xfrm>
        <a:graphic>
          <a:graphicData uri="http://schemas.openxmlformats.org/drawingml/2006/table">
            <a:tbl>
              <a:tblPr/>
              <a:tblGrid>
                <a:gridCol w="998920">
                  <a:extLst>
                    <a:ext uri="{9D8B030D-6E8A-4147-A177-3AD203B41FA5}">
                      <a16:colId xmlns:a16="http://schemas.microsoft.com/office/drawing/2014/main" val="1846249280"/>
                    </a:ext>
                  </a:extLst>
                </a:gridCol>
                <a:gridCol w="1294227">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947069">
                <a:tc>
                  <a:txBody>
                    <a:bodyPr/>
                    <a:lstStyle/>
                    <a:p>
                      <a:pPr algn="l" fontAlgn="t"/>
                      <a:r>
                        <a:rPr lang="en-GB" sz="10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occuring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471580">
                <a:tc>
                  <a:txBody>
                    <a:bodyPr/>
                    <a:lstStyle/>
                    <a:p>
                      <a:pPr algn="l" fontAlgn="t"/>
                      <a:r>
                        <a:rPr lang="en-GB" sz="1000" b="0" i="0" u="none" strike="noStrike">
                          <a:solidFill>
                            <a:srgbClr val="000000"/>
                          </a:solidFill>
                          <a:effectLst/>
                          <a:latin typeface="Calibri" panose="020F0502020204030204" pitchFamily="34" charset="0"/>
                        </a:rPr>
                        <a:t>Brighton and Hove</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20 deaths </a:t>
                      </a:r>
                    </a:p>
                    <a:p>
                      <a:pPr algn="r" fontAlgn="b"/>
                      <a:r>
                        <a:rPr lang="en-GB" sz="1000" b="0" i="0" u="none" strike="noStrike" dirty="0">
                          <a:solidFill>
                            <a:srgbClr val="000000"/>
                          </a:solidFill>
                          <a:effectLst/>
                          <a:latin typeface="Calibri" panose="020F0502020204030204" pitchFamily="34" charset="0"/>
                        </a:rPr>
                        <a:t>(9 per 1,000 care home beds, 95% CI: 6-14)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 deaths </a:t>
                      </a:r>
                    </a:p>
                    <a:p>
                      <a:pPr algn="r" fontAlgn="b"/>
                      <a:r>
                        <a:rPr lang="en-GB" sz="1000" b="0" i="0" u="none" strike="noStrike" dirty="0">
                          <a:solidFill>
                            <a:srgbClr val="000000"/>
                          </a:solidFill>
                          <a:effectLst/>
                          <a:latin typeface="Calibri" panose="020F0502020204030204" pitchFamily="34" charset="0"/>
                        </a:rPr>
                        <a:t>(2 per 1,000 care home beds, 95% CI: 1-5)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471580">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475" marR="6475" marT="647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58 deaths </a:t>
                      </a:r>
                    </a:p>
                    <a:p>
                      <a:pPr algn="r" fontAlgn="b"/>
                      <a:r>
                        <a:rPr lang="en-GB" sz="1000" b="0" i="0" u="none" strike="noStrike" dirty="0">
                          <a:solidFill>
                            <a:srgbClr val="000000"/>
                          </a:solidFill>
                          <a:effectLst/>
                          <a:latin typeface="Calibri" panose="020F0502020204030204" pitchFamily="34" charset="0"/>
                        </a:rPr>
                        <a:t>(7 per 1,000 care home beds, 95% CI: 5-9)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 deaths </a:t>
                      </a:r>
                    </a:p>
                    <a:p>
                      <a:pPr algn="r" fontAlgn="b"/>
                      <a:r>
                        <a:rPr lang="en-GB" sz="1000" b="0" i="0" u="none" strike="noStrike" dirty="0">
                          <a:solidFill>
                            <a:srgbClr val="000000"/>
                          </a:solidFill>
                          <a:effectLst/>
                          <a:latin typeface="Calibri" panose="020F0502020204030204" pitchFamily="34" charset="0"/>
                        </a:rPr>
                        <a:t>(3 per 1,000 care home beds, 95% CI: 2-4)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41.4%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956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471580">
                <a:tc>
                  <a:txBody>
                    <a:bodyPr/>
                    <a:lstStyle/>
                    <a:p>
                      <a:pPr algn="l" fontAlgn="t"/>
                      <a:r>
                        <a:rPr lang="en-GB" sz="1000" b="0" i="0" u="none" strike="noStrike">
                          <a:solidFill>
                            <a:srgbClr val="000000"/>
                          </a:solidFill>
                          <a:effectLst/>
                          <a:latin typeface="Calibri" panose="020F0502020204030204" pitchFamily="34" charset="0"/>
                        </a:rPr>
                        <a:t>West Sussex</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91 deaths </a:t>
                      </a:r>
                    </a:p>
                    <a:p>
                      <a:pPr algn="r" fontAlgn="b"/>
                      <a:r>
                        <a:rPr lang="en-GB" sz="1000" b="0" i="0" u="none" strike="noStrike" dirty="0">
                          <a:solidFill>
                            <a:srgbClr val="000000"/>
                          </a:solidFill>
                          <a:effectLst/>
                          <a:latin typeface="Calibri" panose="020F0502020204030204" pitchFamily="34" charset="0"/>
                        </a:rPr>
                        <a:t>(9 per 1,000 care home beds, 95% CI: 7-11)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24 deaths </a:t>
                      </a:r>
                    </a:p>
                    <a:p>
                      <a:pPr algn="r" fontAlgn="b"/>
                      <a:r>
                        <a:rPr lang="en-GB" sz="1000" b="0" i="0" u="none" strike="noStrike" dirty="0">
                          <a:solidFill>
                            <a:srgbClr val="000000"/>
                          </a:solidFill>
                          <a:effectLst/>
                          <a:latin typeface="Calibri" panose="020F0502020204030204" pitchFamily="34" charset="0"/>
                        </a:rPr>
                        <a:t>(2 per 1,000 care home beds, 95% CI: 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1,478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364035"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724359" cy="307777"/>
          </a:xfrm>
          <a:prstGeom prst="rect">
            <a:avLst/>
          </a:prstGeom>
          <a:noFill/>
        </p:spPr>
        <p:txBody>
          <a:bodyPr wrap="none" rtlCol="0">
            <a:spAutoFit/>
          </a:bodyPr>
          <a:lstStyle/>
          <a:p>
            <a:r>
              <a:rPr lang="en-US" sz="1400" dirty="0"/>
              <a:t>Mortality summary tables; ONS death occurrence data; deaths in care homes; week ending 08/05/2020</a:t>
            </a:r>
          </a:p>
        </p:txBody>
      </p:sp>
    </p:spTree>
    <p:extLst>
      <p:ext uri="{BB962C8B-B14F-4D97-AF65-F5344CB8AC3E}">
        <p14:creationId xmlns:p14="http://schemas.microsoft.com/office/powerpoint/2010/main" val="97762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52126" cy="276999"/>
          </a:xfrm>
          <a:prstGeom prst="rect">
            <a:avLst/>
          </a:prstGeom>
          <a:noFill/>
        </p:spPr>
        <p:txBody>
          <a:bodyPr wrap="none" rtlCol="0">
            <a:spAutoFit/>
          </a:bodyPr>
          <a:lstStyle/>
          <a:p>
            <a:r>
              <a:rPr lang="en-US" sz="1200" dirty="0"/>
              <a:t>All cause mortality; persons; occurring 01/03/2020 – 17/04/2020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3199260430"/>
              </p:ext>
            </p:extLst>
          </p:nvPr>
        </p:nvGraphicFramePr>
        <p:xfrm>
          <a:off x="180923" y="307462"/>
          <a:ext cx="4313237" cy="3768725"/>
        </p:xfrm>
        <a:graphic>
          <a:graphicData uri="http://schemas.openxmlformats.org/drawingml/2006/table">
            <a:tbl>
              <a:tblPr/>
              <a:tblGrid>
                <a:gridCol w="1011237">
                  <a:extLst>
                    <a:ext uri="{9D8B030D-6E8A-4147-A177-3AD203B41FA5}">
                      <a16:colId xmlns:a16="http://schemas.microsoft.com/office/drawing/2014/main" val="3348641187"/>
                    </a:ext>
                  </a:extLst>
                </a:gridCol>
                <a:gridCol w="825500">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329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150 per 100,000 ESP, 95% CI: 134-166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889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114 per 100,000 ESP, 95% CI: 107-122</a:t>
                      </a:r>
                    </a:p>
                  </a:txBody>
                  <a:tcPr marL="9525" marR="9525" marT="9525" marB="0" anchor="b">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1000" b="0" i="0" u="none" strike="noStrike" dirty="0">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116 per 100,000 ESP, 95% CI: 98-133</a:t>
                      </a:r>
                    </a:p>
                  </a:txBody>
                  <a:tcPr marL="9525" marR="9525" marT="9525" marB="0" anchor="b">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129</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134 per 100,000 ESP, 95% CI: 111-158</a:t>
                      </a:r>
                    </a:p>
                  </a:txBody>
                  <a:tcPr marL="9525" marR="9525" marT="9525" marB="0" anchor="b">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127 per 100,000 ESP, 95% CI: 108-145</a:t>
                      </a:r>
                    </a:p>
                  </a:txBody>
                  <a:tcPr marL="9525" marR="9525" marT="9525" marB="0" anchor="b">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1000" b="0" i="0" u="none" strike="noStrike" dirty="0">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101 per 100,000 ESP, 95% CI: 85-117</a:t>
                      </a:r>
                    </a:p>
                  </a:txBody>
                  <a:tcPr marL="9525" marR="9525" marT="9525" marB="0" anchor="b">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1000" b="0" i="0" u="none" strike="noStrike" dirty="0">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107 per 100,000 ESP, 95% CI: 93-120</a:t>
                      </a:r>
                    </a:p>
                  </a:txBody>
                  <a:tcPr marL="9525" marR="9525" marT="9525" marB="0" anchor="b">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1,409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134 per 100,000 ESP, 95% CI: 127-141</a:t>
                      </a:r>
                    </a:p>
                  </a:txBody>
                  <a:tcPr marL="9525" marR="9525" marT="9525" marB="0" anchor="b">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144 per 100,000 ESP, 95% CI: 117-171</a:t>
                      </a:r>
                    </a:p>
                  </a:txBody>
                  <a:tcPr marL="9525" marR="9525" marT="9525" marB="0" anchor="b">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1000" b="0" i="0" u="none" strike="noStrike" dirty="0">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285</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119 per 100,000 ESP, 95% CI: 105-133</a:t>
                      </a:r>
                    </a:p>
                  </a:txBody>
                  <a:tcPr marL="9525" marR="9525" marT="9525" marB="0" anchor="b">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131 per 100,000 ESP, 95% CI: 114-148</a:t>
                      </a:r>
                    </a:p>
                  </a:txBody>
                  <a:tcPr marL="9525" marR="9525" marT="9525" marB="0" anchor="b">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1000" b="0" i="0" u="none" strike="noStrike" dirty="0">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143 per 100,000 ESP, 95% CI: 118-169</a:t>
                      </a:r>
                    </a:p>
                  </a:txBody>
                  <a:tcPr marL="9525" marR="9525" marT="9525" marB="0" anchor="b">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124 per 100,000 ESP, 95% CI: 108-141</a:t>
                      </a:r>
                    </a:p>
                  </a:txBody>
                  <a:tcPr marL="9525" marR="9525" marT="9525" marB="0" anchor="b">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1000" b="0" i="0" u="none" strike="noStrike" dirty="0">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258</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157 per 100,000 ESP, 95% CI: 138-176</a:t>
                      </a:r>
                    </a:p>
                  </a:txBody>
                  <a:tcPr marL="9525" marR="9525" marT="9525" marB="0" anchor="b">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139 per 100,000 ESP, 95% CI: 119-159</a:t>
                      </a:r>
                    </a:p>
                  </a:txBody>
                  <a:tcPr marL="9525" marR="9525" marT="9525" marB="0" anchor="b">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13,024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138 per 100,000 ESP, 95% CI: 136-141</a:t>
                      </a:r>
                    </a:p>
                  </a:txBody>
                  <a:tcPr marL="9525" marR="9525" marT="9525" marB="0" anchor="b">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84,908</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161 per 100,000 ESP, 95% CI: 160-162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830997"/>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 in East and West Sussex, but not in Brighton and Hove.</a:t>
            </a:r>
          </a:p>
        </p:txBody>
      </p:sp>
    </p:spTree>
    <p:extLst>
      <p:ext uri="{BB962C8B-B14F-4D97-AF65-F5344CB8AC3E}">
        <p14:creationId xmlns:p14="http://schemas.microsoft.com/office/powerpoint/2010/main" val="4107738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11463</TotalTime>
  <Words>4187</Words>
  <Application>Microsoft Macintosh PowerPoint</Application>
  <PresentationFormat>Widescreen</PresentationFormat>
  <Paragraphs>1070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130</cp:revision>
  <dcterms:created xsi:type="dcterms:W3CDTF">2020-04-23T12:41:56Z</dcterms:created>
  <dcterms:modified xsi:type="dcterms:W3CDTF">2020-05-19T08:56:33Z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