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77" r:id="rId5"/>
    <p:sldId id="279" r:id="rId6"/>
    <p:sldId id="278" r:id="rId7"/>
    <p:sldId id="264" r:id="rId8"/>
    <p:sldId id="265" r:id="rId9"/>
    <p:sldId id="266" r:id="rId10"/>
    <p:sldId id="273" r:id="rId11"/>
    <p:sldId id="283" r:id="rId12"/>
    <p:sldId id="267" r:id="rId13"/>
    <p:sldId id="281" r:id="rId14"/>
    <p:sldId id="268" r:id="rId15"/>
    <p:sldId id="284" r:id="rId16"/>
    <p:sldId id="282" r:id="rId17"/>
    <p:sldId id="271" r:id="rId18"/>
    <p:sldId id="272" r:id="rId19"/>
    <p:sldId id="274" r:id="rId20"/>
    <p:sldId id="275" r:id="rId21"/>
    <p:sldId id="276"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34" autoAdjust="0"/>
    <p:restoredTop sz="94660"/>
  </p:normalViewPr>
  <p:slideViewPr>
    <p:cSldViewPr snapToGrid="0">
      <p:cViewPr varScale="1">
        <p:scale>
          <a:sx n="160" d="100"/>
          <a:sy n="160" d="100"/>
        </p:scale>
        <p:origin x="96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A2D35-9E57-4175-A339-CB3BA7BFA4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D132C8E-B85A-4922-98F9-ECA7285881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82C3268-DEA0-4D80-825E-316F0110F82D}"/>
              </a:ext>
            </a:extLst>
          </p:cNvPr>
          <p:cNvSpPr>
            <a:spLocks noGrp="1"/>
          </p:cNvSpPr>
          <p:nvPr>
            <p:ph type="dt" sz="half" idx="10"/>
          </p:nvPr>
        </p:nvSpPr>
        <p:spPr/>
        <p:txBody>
          <a:bodyPr/>
          <a:lstStyle/>
          <a:p>
            <a:fld id="{01698374-04D7-4F97-B6A8-689DA8B3BF17}" type="datetimeFigureOut">
              <a:rPr lang="en-GB" smtClean="0"/>
              <a:t>18/05/2020</a:t>
            </a:fld>
            <a:endParaRPr lang="en-GB"/>
          </a:p>
        </p:txBody>
      </p:sp>
      <p:sp>
        <p:nvSpPr>
          <p:cNvPr id="5" name="Footer Placeholder 4">
            <a:extLst>
              <a:ext uri="{FF2B5EF4-FFF2-40B4-BE49-F238E27FC236}">
                <a16:creationId xmlns:a16="http://schemas.microsoft.com/office/drawing/2014/main" id="{EC7A7BD3-F5C7-4309-8D79-2019BC9792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6D884F5-8101-4069-AFDC-29FCED994027}"/>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524689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83E3B-CE22-4F09-8ADE-ABCA04A6758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FEDB019-BE06-48EE-9E1F-2708DB5264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A23154B-266C-43F4-AB28-CCD07B2531EB}"/>
              </a:ext>
            </a:extLst>
          </p:cNvPr>
          <p:cNvSpPr>
            <a:spLocks noGrp="1"/>
          </p:cNvSpPr>
          <p:nvPr>
            <p:ph type="dt" sz="half" idx="10"/>
          </p:nvPr>
        </p:nvSpPr>
        <p:spPr/>
        <p:txBody>
          <a:bodyPr/>
          <a:lstStyle/>
          <a:p>
            <a:fld id="{01698374-04D7-4F97-B6A8-689DA8B3BF17}" type="datetimeFigureOut">
              <a:rPr lang="en-GB" smtClean="0"/>
              <a:t>18/05/2020</a:t>
            </a:fld>
            <a:endParaRPr lang="en-GB"/>
          </a:p>
        </p:txBody>
      </p:sp>
      <p:sp>
        <p:nvSpPr>
          <p:cNvPr id="5" name="Footer Placeholder 4">
            <a:extLst>
              <a:ext uri="{FF2B5EF4-FFF2-40B4-BE49-F238E27FC236}">
                <a16:creationId xmlns:a16="http://schemas.microsoft.com/office/drawing/2014/main" id="{B95D6CFA-C765-4862-BB89-7F38EF2BF3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F35DDA-6EC6-4D82-B726-96F23724A37B}"/>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713658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D0E9A8-8A24-452D-8BC9-4A0AECFACD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727A050-842C-4399-A118-DDA1C181FF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4CA5CB-E5C2-4A5C-A37B-A65F035D85A3}"/>
              </a:ext>
            </a:extLst>
          </p:cNvPr>
          <p:cNvSpPr>
            <a:spLocks noGrp="1"/>
          </p:cNvSpPr>
          <p:nvPr>
            <p:ph type="dt" sz="half" idx="10"/>
          </p:nvPr>
        </p:nvSpPr>
        <p:spPr/>
        <p:txBody>
          <a:bodyPr/>
          <a:lstStyle/>
          <a:p>
            <a:fld id="{01698374-04D7-4F97-B6A8-689DA8B3BF17}" type="datetimeFigureOut">
              <a:rPr lang="en-GB" smtClean="0"/>
              <a:t>18/05/2020</a:t>
            </a:fld>
            <a:endParaRPr lang="en-GB"/>
          </a:p>
        </p:txBody>
      </p:sp>
      <p:sp>
        <p:nvSpPr>
          <p:cNvPr id="5" name="Footer Placeholder 4">
            <a:extLst>
              <a:ext uri="{FF2B5EF4-FFF2-40B4-BE49-F238E27FC236}">
                <a16:creationId xmlns:a16="http://schemas.microsoft.com/office/drawing/2014/main" id="{63988176-E597-4AA8-BD3A-A2E5ABAEE0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B7B36A-174A-4E7B-BCC0-2F2C2C6F9586}"/>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0531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75538-7429-4F34-A1E7-A25491EAB26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451693-FF89-48F0-B20C-2948825D5A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B338E4-83CC-4099-9001-B2F18FFCE848}"/>
              </a:ext>
            </a:extLst>
          </p:cNvPr>
          <p:cNvSpPr>
            <a:spLocks noGrp="1"/>
          </p:cNvSpPr>
          <p:nvPr>
            <p:ph type="dt" sz="half" idx="10"/>
          </p:nvPr>
        </p:nvSpPr>
        <p:spPr/>
        <p:txBody>
          <a:bodyPr/>
          <a:lstStyle/>
          <a:p>
            <a:fld id="{01698374-04D7-4F97-B6A8-689DA8B3BF17}" type="datetimeFigureOut">
              <a:rPr lang="en-GB" smtClean="0"/>
              <a:t>18/05/2020</a:t>
            </a:fld>
            <a:endParaRPr lang="en-GB"/>
          </a:p>
        </p:txBody>
      </p:sp>
      <p:sp>
        <p:nvSpPr>
          <p:cNvPr id="5" name="Footer Placeholder 4">
            <a:extLst>
              <a:ext uri="{FF2B5EF4-FFF2-40B4-BE49-F238E27FC236}">
                <a16:creationId xmlns:a16="http://schemas.microsoft.com/office/drawing/2014/main" id="{5F586C20-2952-47CE-8647-E2F41294CD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04B6BA-664A-480C-B1AB-A3F16B85B6F5}"/>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892846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65C46-33AD-44A3-93E6-A1C94A4B52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A7F989-B2B6-4B0E-BF32-64844CAF80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EB5DCE-D83C-4BCA-8981-3063415B8BED}"/>
              </a:ext>
            </a:extLst>
          </p:cNvPr>
          <p:cNvSpPr>
            <a:spLocks noGrp="1"/>
          </p:cNvSpPr>
          <p:nvPr>
            <p:ph type="dt" sz="half" idx="10"/>
          </p:nvPr>
        </p:nvSpPr>
        <p:spPr/>
        <p:txBody>
          <a:bodyPr/>
          <a:lstStyle/>
          <a:p>
            <a:fld id="{01698374-04D7-4F97-B6A8-689DA8B3BF17}" type="datetimeFigureOut">
              <a:rPr lang="en-GB" smtClean="0"/>
              <a:t>18/05/2020</a:t>
            </a:fld>
            <a:endParaRPr lang="en-GB"/>
          </a:p>
        </p:txBody>
      </p:sp>
      <p:sp>
        <p:nvSpPr>
          <p:cNvPr id="5" name="Footer Placeholder 4">
            <a:extLst>
              <a:ext uri="{FF2B5EF4-FFF2-40B4-BE49-F238E27FC236}">
                <a16:creationId xmlns:a16="http://schemas.microsoft.com/office/drawing/2014/main" id="{502A6FE6-CB0E-4254-A4A2-2444C480BB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061910-A1D0-4FA8-8CD8-5C5314FEC726}"/>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1531126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88650-DE7B-47F8-83DC-A8630CF909B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8A92344-B6AC-4877-AC49-2C2DE8F3D7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A978F20-C672-4536-ADF3-43AAC9FC5E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2DCAF33-0E7D-4565-83B4-F655661499C5}"/>
              </a:ext>
            </a:extLst>
          </p:cNvPr>
          <p:cNvSpPr>
            <a:spLocks noGrp="1"/>
          </p:cNvSpPr>
          <p:nvPr>
            <p:ph type="dt" sz="half" idx="10"/>
          </p:nvPr>
        </p:nvSpPr>
        <p:spPr/>
        <p:txBody>
          <a:bodyPr/>
          <a:lstStyle/>
          <a:p>
            <a:fld id="{01698374-04D7-4F97-B6A8-689DA8B3BF17}" type="datetimeFigureOut">
              <a:rPr lang="en-GB" smtClean="0"/>
              <a:t>18/05/2020</a:t>
            </a:fld>
            <a:endParaRPr lang="en-GB"/>
          </a:p>
        </p:txBody>
      </p:sp>
      <p:sp>
        <p:nvSpPr>
          <p:cNvPr id="6" name="Footer Placeholder 5">
            <a:extLst>
              <a:ext uri="{FF2B5EF4-FFF2-40B4-BE49-F238E27FC236}">
                <a16:creationId xmlns:a16="http://schemas.microsoft.com/office/drawing/2014/main" id="{9B8AECF6-046F-4CDE-BCF9-37DCB13B989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9A472DC-0812-46DD-A6F9-47C818520168}"/>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602090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F376C-9893-42D5-9EAA-5F94E88D038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9B4ECB5-7291-4DAF-A16E-29D3D07D78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D89023-F410-4FFB-9A07-415ABFFAA9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EABCE48-1147-433E-B9FB-249D1CB2B3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482B1A-0562-4969-A995-9FE76C1539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C694D98-B151-4967-B4E6-3E99DBF9CA43}"/>
              </a:ext>
            </a:extLst>
          </p:cNvPr>
          <p:cNvSpPr>
            <a:spLocks noGrp="1"/>
          </p:cNvSpPr>
          <p:nvPr>
            <p:ph type="dt" sz="half" idx="10"/>
          </p:nvPr>
        </p:nvSpPr>
        <p:spPr/>
        <p:txBody>
          <a:bodyPr/>
          <a:lstStyle/>
          <a:p>
            <a:fld id="{01698374-04D7-4F97-B6A8-689DA8B3BF17}" type="datetimeFigureOut">
              <a:rPr lang="en-GB" smtClean="0"/>
              <a:t>18/05/2020</a:t>
            </a:fld>
            <a:endParaRPr lang="en-GB"/>
          </a:p>
        </p:txBody>
      </p:sp>
      <p:sp>
        <p:nvSpPr>
          <p:cNvPr id="8" name="Footer Placeholder 7">
            <a:extLst>
              <a:ext uri="{FF2B5EF4-FFF2-40B4-BE49-F238E27FC236}">
                <a16:creationId xmlns:a16="http://schemas.microsoft.com/office/drawing/2014/main" id="{0B16640E-FB5D-4A3B-98FD-CB77B80AD7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F058994-8008-424B-B510-A42BAB80F99D}"/>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361658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31FB-094D-4115-8463-9E29707880E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7146CF7-043D-461F-9CF6-F7EFA0F1BA43}"/>
              </a:ext>
            </a:extLst>
          </p:cNvPr>
          <p:cNvSpPr>
            <a:spLocks noGrp="1"/>
          </p:cNvSpPr>
          <p:nvPr>
            <p:ph type="dt" sz="half" idx="10"/>
          </p:nvPr>
        </p:nvSpPr>
        <p:spPr/>
        <p:txBody>
          <a:bodyPr/>
          <a:lstStyle/>
          <a:p>
            <a:fld id="{01698374-04D7-4F97-B6A8-689DA8B3BF17}" type="datetimeFigureOut">
              <a:rPr lang="en-GB" smtClean="0"/>
              <a:t>18/05/2020</a:t>
            </a:fld>
            <a:endParaRPr lang="en-GB"/>
          </a:p>
        </p:txBody>
      </p:sp>
      <p:sp>
        <p:nvSpPr>
          <p:cNvPr id="4" name="Footer Placeholder 3">
            <a:extLst>
              <a:ext uri="{FF2B5EF4-FFF2-40B4-BE49-F238E27FC236}">
                <a16:creationId xmlns:a16="http://schemas.microsoft.com/office/drawing/2014/main" id="{97470EEA-EA2D-4DB5-8C80-AF49C8D525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0B6C881-CFC6-45D5-A08B-2DC1260CBB51}"/>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4191401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8E7394-1067-43EF-8993-1EF8FFB9AFA0}"/>
              </a:ext>
            </a:extLst>
          </p:cNvPr>
          <p:cNvSpPr>
            <a:spLocks noGrp="1"/>
          </p:cNvSpPr>
          <p:nvPr>
            <p:ph type="dt" sz="half" idx="10"/>
          </p:nvPr>
        </p:nvSpPr>
        <p:spPr/>
        <p:txBody>
          <a:bodyPr/>
          <a:lstStyle/>
          <a:p>
            <a:fld id="{01698374-04D7-4F97-B6A8-689DA8B3BF17}" type="datetimeFigureOut">
              <a:rPr lang="en-GB" smtClean="0"/>
              <a:t>18/05/2020</a:t>
            </a:fld>
            <a:endParaRPr lang="en-GB"/>
          </a:p>
        </p:txBody>
      </p:sp>
      <p:sp>
        <p:nvSpPr>
          <p:cNvPr id="3" name="Footer Placeholder 2">
            <a:extLst>
              <a:ext uri="{FF2B5EF4-FFF2-40B4-BE49-F238E27FC236}">
                <a16:creationId xmlns:a16="http://schemas.microsoft.com/office/drawing/2014/main" id="{7796CC9E-D9F3-4601-A5CE-62FC6B3B620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BD0BC29-D44E-462F-85DB-AD01CBE3048C}"/>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614576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233C-EA5A-48AD-8AD2-2970D5E01C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4B1AEB3-B08B-4454-94F6-108AE85525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4CECC7B-C00B-4036-9534-6DE3EEDF30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D2E7E8-B8B5-4E93-BEAA-55DF18F09C63}"/>
              </a:ext>
            </a:extLst>
          </p:cNvPr>
          <p:cNvSpPr>
            <a:spLocks noGrp="1"/>
          </p:cNvSpPr>
          <p:nvPr>
            <p:ph type="dt" sz="half" idx="10"/>
          </p:nvPr>
        </p:nvSpPr>
        <p:spPr/>
        <p:txBody>
          <a:bodyPr/>
          <a:lstStyle/>
          <a:p>
            <a:fld id="{01698374-04D7-4F97-B6A8-689DA8B3BF17}" type="datetimeFigureOut">
              <a:rPr lang="en-GB" smtClean="0"/>
              <a:t>18/05/2020</a:t>
            </a:fld>
            <a:endParaRPr lang="en-GB"/>
          </a:p>
        </p:txBody>
      </p:sp>
      <p:sp>
        <p:nvSpPr>
          <p:cNvPr id="6" name="Footer Placeholder 5">
            <a:extLst>
              <a:ext uri="{FF2B5EF4-FFF2-40B4-BE49-F238E27FC236}">
                <a16:creationId xmlns:a16="http://schemas.microsoft.com/office/drawing/2014/main" id="{886EEA47-B670-4649-B5A9-0429251FC4B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3F5566E-011B-47EF-A20F-7E15C966C685}"/>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352010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55CFF-23CE-4766-ACB9-08770D0539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CA541D2-E7FB-402B-B848-EE5041382B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342C88-84CD-4232-B703-6B058D4F90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BF6FF2-9CE1-44A5-A03A-DF7189B376BD}"/>
              </a:ext>
            </a:extLst>
          </p:cNvPr>
          <p:cNvSpPr>
            <a:spLocks noGrp="1"/>
          </p:cNvSpPr>
          <p:nvPr>
            <p:ph type="dt" sz="half" idx="10"/>
          </p:nvPr>
        </p:nvSpPr>
        <p:spPr/>
        <p:txBody>
          <a:bodyPr/>
          <a:lstStyle/>
          <a:p>
            <a:fld id="{01698374-04D7-4F97-B6A8-689DA8B3BF17}" type="datetimeFigureOut">
              <a:rPr lang="en-GB" smtClean="0"/>
              <a:t>18/05/2020</a:t>
            </a:fld>
            <a:endParaRPr lang="en-GB"/>
          </a:p>
        </p:txBody>
      </p:sp>
      <p:sp>
        <p:nvSpPr>
          <p:cNvPr id="6" name="Footer Placeholder 5">
            <a:extLst>
              <a:ext uri="{FF2B5EF4-FFF2-40B4-BE49-F238E27FC236}">
                <a16:creationId xmlns:a16="http://schemas.microsoft.com/office/drawing/2014/main" id="{0BA9FCB4-C149-4BEE-AB56-48A306459F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F45B0EE-64D7-4573-8889-402858C453AD}"/>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16744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23CA67-9D3D-4EC7-9018-B6ADB080FA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3C43351-1439-45C0-9D1A-30758E0FA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C8C41F-88CD-4FCC-BA01-1C55087BEF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698374-04D7-4F97-B6A8-689DA8B3BF17}" type="datetimeFigureOut">
              <a:rPr lang="en-GB" smtClean="0"/>
              <a:t>18/05/2020</a:t>
            </a:fld>
            <a:endParaRPr lang="en-GB"/>
          </a:p>
        </p:txBody>
      </p:sp>
      <p:sp>
        <p:nvSpPr>
          <p:cNvPr id="5" name="Footer Placeholder 4">
            <a:extLst>
              <a:ext uri="{FF2B5EF4-FFF2-40B4-BE49-F238E27FC236}">
                <a16:creationId xmlns:a16="http://schemas.microsoft.com/office/drawing/2014/main" id="{72FC097B-72E8-4B72-82DF-7300B57048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75204C7-E386-4450-89F6-1D2EA7CF29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B3D9C2-C84A-4473-BD81-5D9751FA654F}" type="slidenum">
              <a:rPr lang="en-GB" smtClean="0"/>
              <a:t>‹#›</a:t>
            </a:fld>
            <a:endParaRPr lang="en-GB"/>
          </a:p>
        </p:txBody>
      </p:sp>
    </p:spTree>
    <p:extLst>
      <p:ext uri="{BB962C8B-B14F-4D97-AF65-F5344CB8AC3E}">
        <p14:creationId xmlns:p14="http://schemas.microsoft.com/office/powerpoint/2010/main" val="1181306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Jacqueline.clay@westsussex.gov.uk"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20C96082-06D1-2040-B129-1946596E00A6}"/>
              </a:ext>
            </a:extLst>
          </p:cNvPr>
          <p:cNvGraphicFramePr>
            <a:graphicFrameLocks noGrp="1"/>
          </p:cNvGraphicFramePr>
          <p:nvPr>
            <p:extLst>
              <p:ext uri="{D42A27DB-BD31-4B8C-83A1-F6EECF244321}">
                <p14:modId xmlns:p14="http://schemas.microsoft.com/office/powerpoint/2010/main" val="2525157626"/>
              </p:ext>
            </p:extLst>
          </p:nvPr>
        </p:nvGraphicFramePr>
        <p:xfrm>
          <a:off x="216992" y="1526194"/>
          <a:ext cx="11723996" cy="4225925"/>
        </p:xfrm>
        <a:graphic>
          <a:graphicData uri="http://schemas.openxmlformats.org/drawingml/2006/table">
            <a:tbl>
              <a:tblPr/>
              <a:tblGrid>
                <a:gridCol w="1165289">
                  <a:extLst>
                    <a:ext uri="{9D8B030D-6E8A-4147-A177-3AD203B41FA5}">
                      <a16:colId xmlns:a16="http://schemas.microsoft.com/office/drawing/2014/main" val="1537918881"/>
                    </a:ext>
                  </a:extLst>
                </a:gridCol>
                <a:gridCol w="616917">
                  <a:extLst>
                    <a:ext uri="{9D8B030D-6E8A-4147-A177-3AD203B41FA5}">
                      <a16:colId xmlns:a16="http://schemas.microsoft.com/office/drawing/2014/main" val="1769651494"/>
                    </a:ext>
                  </a:extLst>
                </a:gridCol>
                <a:gridCol w="765435">
                  <a:extLst>
                    <a:ext uri="{9D8B030D-6E8A-4147-A177-3AD203B41FA5}">
                      <a16:colId xmlns:a16="http://schemas.microsoft.com/office/drawing/2014/main" val="2201828720"/>
                    </a:ext>
                  </a:extLst>
                </a:gridCol>
                <a:gridCol w="882535">
                  <a:extLst>
                    <a:ext uri="{9D8B030D-6E8A-4147-A177-3AD203B41FA5}">
                      <a16:colId xmlns:a16="http://schemas.microsoft.com/office/drawing/2014/main" val="3663550016"/>
                    </a:ext>
                  </a:extLst>
                </a:gridCol>
                <a:gridCol w="856830">
                  <a:extLst>
                    <a:ext uri="{9D8B030D-6E8A-4147-A177-3AD203B41FA5}">
                      <a16:colId xmlns:a16="http://schemas.microsoft.com/office/drawing/2014/main" val="1067332675"/>
                    </a:ext>
                  </a:extLst>
                </a:gridCol>
                <a:gridCol w="868255">
                  <a:extLst>
                    <a:ext uri="{9D8B030D-6E8A-4147-A177-3AD203B41FA5}">
                      <a16:colId xmlns:a16="http://schemas.microsoft.com/office/drawing/2014/main" val="3729079987"/>
                    </a:ext>
                  </a:extLst>
                </a:gridCol>
                <a:gridCol w="759606">
                  <a:extLst>
                    <a:ext uri="{9D8B030D-6E8A-4147-A177-3AD203B41FA5}">
                      <a16:colId xmlns:a16="http://schemas.microsoft.com/office/drawing/2014/main" val="3784545394"/>
                    </a:ext>
                  </a:extLst>
                </a:gridCol>
                <a:gridCol w="5809129">
                  <a:extLst>
                    <a:ext uri="{9D8B030D-6E8A-4147-A177-3AD203B41FA5}">
                      <a16:colId xmlns:a16="http://schemas.microsoft.com/office/drawing/2014/main" val="1327624547"/>
                    </a:ext>
                  </a:extLst>
                </a:gridCol>
              </a:tblGrid>
              <a:tr h="762000">
                <a:tc>
                  <a:txBody>
                    <a:bodyPr/>
                    <a:lstStyle/>
                    <a:p>
                      <a:pPr algn="l" fontAlgn="t"/>
                      <a:r>
                        <a:rPr lang="en-GB" sz="1000" b="1" i="0" u="none" strike="noStrike" dirty="0">
                          <a:solidFill>
                            <a:srgbClr val="000000"/>
                          </a:solidFill>
                          <a:effectLst/>
                          <a:latin typeface="Calibri" panose="020F0502020204030204" pitchFamily="34" charset="0"/>
                        </a:rPr>
                        <a:t>Name</a:t>
                      </a:r>
                    </a:p>
                  </a:txBody>
                  <a:tcPr marL="9525" marR="9525" marT="9525" marB="0">
                    <a:lnL>
                      <a:noFill/>
                    </a:lnL>
                    <a:lnR>
                      <a:noFill/>
                    </a:lnR>
                    <a:lnT w="31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GB" sz="1000" b="1" i="0" u="none" strike="noStrike" dirty="0">
                          <a:solidFill>
                            <a:srgbClr val="000000"/>
                          </a:solidFill>
                          <a:effectLst/>
                          <a:latin typeface="Calibri" panose="020F0502020204030204" pitchFamily="34" charset="0"/>
                        </a:rPr>
                        <a:t>Total confirmed cases so far</a:t>
                      </a:r>
                    </a:p>
                  </a:txBody>
                  <a:tcPr marL="9525" marR="9525" marT="9525" marB="0">
                    <a:lnL>
                      <a:noFill/>
                    </a:lnL>
                    <a:lnR>
                      <a:noFill/>
                    </a:lnR>
                    <a:lnT w="31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GB" sz="1000" b="1" i="0" u="none" strike="noStrike" dirty="0">
                          <a:solidFill>
                            <a:srgbClr val="000000"/>
                          </a:solidFill>
                          <a:effectLst/>
                          <a:latin typeface="Calibri" panose="020F0502020204030204" pitchFamily="34" charset="0"/>
                        </a:rPr>
                        <a:t>Total cases per 100,000 population</a:t>
                      </a:r>
                    </a:p>
                  </a:txBody>
                  <a:tcPr marL="9525" marR="9525" marT="9525" marB="0">
                    <a:lnL>
                      <a:noFill/>
                    </a:lnL>
                    <a:lnR>
                      <a:noFill/>
                    </a:lnR>
                    <a:lnT w="31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GB" sz="1000" b="1" i="0" u="none" strike="noStrike" dirty="0">
                          <a:solidFill>
                            <a:srgbClr val="000000"/>
                          </a:solidFill>
                          <a:effectLst/>
                          <a:latin typeface="Calibri" panose="020F0502020204030204" pitchFamily="34" charset="0"/>
                        </a:rPr>
                        <a:t>Confirmed cases swabbed on most recent complete day</a:t>
                      </a:r>
                    </a:p>
                  </a:txBody>
                  <a:tcPr marL="9525" marR="9525" marT="9525" marB="0">
                    <a:lnL>
                      <a:noFill/>
                    </a:lnL>
                    <a:lnR>
                      <a:noFill/>
                    </a:lnR>
                    <a:lnT w="31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GB" sz="1000" b="1" i="0" u="none" strike="noStrike" dirty="0">
                          <a:solidFill>
                            <a:srgbClr val="000000"/>
                          </a:solidFill>
                          <a:effectLst/>
                          <a:latin typeface="Calibri" panose="020F0502020204030204" pitchFamily="34" charset="0"/>
                        </a:rPr>
                        <a:t>Doubling time Most recent complete 5 days (08-May-12-May)</a:t>
                      </a:r>
                    </a:p>
                  </a:txBody>
                  <a:tcPr marL="9525" marR="9525" marT="9525" marB="0">
                    <a:lnL>
                      <a:noFill/>
                    </a:lnL>
                    <a:lnR>
                      <a:noFill/>
                    </a:lnR>
                    <a:lnT w="31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GB" sz="1000" b="1" i="0" u="none" strike="noStrike" dirty="0">
                          <a:solidFill>
                            <a:srgbClr val="000000"/>
                          </a:solidFill>
                          <a:effectLst/>
                          <a:latin typeface="Calibri" panose="020F0502020204030204" pitchFamily="34" charset="0"/>
                        </a:rPr>
                        <a:t>Doubling time Previous 5 days (03-May-07-May)</a:t>
                      </a:r>
                    </a:p>
                  </a:txBody>
                  <a:tcPr marL="9525" marR="9525" marT="9525" marB="0">
                    <a:lnL>
                      <a:noFill/>
                    </a:lnL>
                    <a:lnR>
                      <a:noFill/>
                    </a:lnR>
                    <a:lnT w="31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GB" sz="1000" b="1" i="0" u="none" strike="noStrike" dirty="0">
                          <a:solidFill>
                            <a:srgbClr val="000000"/>
                          </a:solidFill>
                          <a:effectLst/>
                          <a:latin typeface="Calibri" panose="020F0502020204030204" pitchFamily="34" charset="0"/>
                        </a:rPr>
                        <a:t>Rate of growth in cases</a:t>
                      </a:r>
                    </a:p>
                  </a:txBody>
                  <a:tcPr marL="9525" marR="9525" marT="9525" marB="0">
                    <a:lnL>
                      <a:noFill/>
                    </a:lnL>
                    <a:lnR>
                      <a:noFill/>
                    </a:lnR>
                    <a:lnT w="31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GB" sz="1000" b="1" i="0" u="none" strike="noStrike" dirty="0">
                          <a:solidFill>
                            <a:srgbClr val="000000"/>
                          </a:solidFill>
                          <a:effectLst/>
                          <a:latin typeface="Calibri" panose="020F0502020204030204" pitchFamily="34" charset="0"/>
                        </a:rPr>
                        <a:t>New cases per 100,000 population by day</a:t>
                      </a:r>
                    </a:p>
                  </a:txBody>
                  <a:tcPr marL="9525" marR="9525" marT="9525" marB="0">
                    <a:lnL>
                      <a:noFill/>
                    </a:lnL>
                    <a:lnR>
                      <a:noFill/>
                    </a:lnR>
                    <a:lnT w="31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89995368"/>
                  </a:ext>
                </a:extLst>
              </a:tr>
              <a:tr h="203200">
                <a:tc>
                  <a:txBody>
                    <a:bodyPr/>
                    <a:lstStyle/>
                    <a:p>
                      <a:pPr algn="l" fontAlgn="b"/>
                      <a:r>
                        <a:rPr lang="en-GB" sz="1000" b="1" i="0" u="none" strike="noStrike" dirty="0">
                          <a:solidFill>
                            <a:srgbClr val="000000"/>
                          </a:solidFill>
                          <a:effectLst/>
                          <a:latin typeface="Calibri" panose="020F0502020204030204" pitchFamily="34" charset="0"/>
                        </a:rPr>
                        <a:t>Brighton and Hove</a:t>
                      </a:r>
                    </a:p>
                  </a:txBody>
                  <a:tcPr marL="9525" marR="9525" marT="9525" marB="0" anchor="b">
                    <a:lnL>
                      <a:noFill/>
                    </a:lnL>
                    <a:lnR>
                      <a:noFill/>
                    </a:lnR>
                    <a:lnT w="6350" cap="flat" cmpd="sng" algn="ctr">
                      <a:noFill/>
                      <a:prstDash val="solid"/>
                      <a:round/>
                      <a:headEnd type="none" w="med" len="med"/>
                      <a:tailEnd type="none" w="med" len="med"/>
                    </a:lnT>
                    <a:lnB>
                      <a:noFill/>
                    </a:lnB>
                  </a:tcPr>
                </a:tc>
                <a:tc>
                  <a:txBody>
                    <a:bodyPr/>
                    <a:lstStyle/>
                    <a:p>
                      <a:pPr algn="r" fontAlgn="b"/>
                      <a:r>
                        <a:rPr lang="en-GB" sz="1000" b="1" i="0" u="none" strike="noStrike">
                          <a:solidFill>
                            <a:srgbClr val="000000"/>
                          </a:solidFill>
                          <a:effectLst/>
                          <a:latin typeface="Calibri" panose="020F0502020204030204" pitchFamily="34" charset="0"/>
                        </a:rPr>
                        <a:t>408</a:t>
                      </a:r>
                    </a:p>
                  </a:txBody>
                  <a:tcPr marL="9525" marR="9525" marT="9525" marB="0" anchor="b">
                    <a:lnL>
                      <a:noFill/>
                    </a:lnL>
                    <a:lnR>
                      <a:noFill/>
                    </a:lnR>
                    <a:lnT w="6350" cap="flat" cmpd="sng" algn="ctr">
                      <a:noFill/>
                      <a:prstDash val="solid"/>
                      <a:round/>
                      <a:headEnd type="none" w="med" len="med"/>
                      <a:tailEnd type="none" w="med" len="med"/>
                    </a:lnT>
                    <a:lnB>
                      <a:noFill/>
                    </a:lnB>
                  </a:tcPr>
                </a:tc>
                <a:tc>
                  <a:txBody>
                    <a:bodyPr/>
                    <a:lstStyle/>
                    <a:p>
                      <a:pPr algn="r" fontAlgn="b"/>
                      <a:r>
                        <a:rPr lang="en-GB" sz="1000" b="1" i="0" u="none" strike="noStrike">
                          <a:solidFill>
                            <a:srgbClr val="000000"/>
                          </a:solidFill>
                          <a:effectLst/>
                          <a:latin typeface="Calibri" panose="020F0502020204030204" pitchFamily="34" charset="0"/>
                        </a:rPr>
                        <a:t>140</a:t>
                      </a:r>
                    </a:p>
                  </a:txBody>
                  <a:tcPr marL="9525" marR="9525" marT="9525" marB="0" anchor="b">
                    <a:lnL>
                      <a:noFill/>
                    </a:lnL>
                    <a:lnR>
                      <a:noFill/>
                    </a:lnR>
                    <a:lnT w="6350" cap="flat" cmpd="sng" algn="ctr">
                      <a:noFill/>
                      <a:prstDash val="solid"/>
                      <a:round/>
                      <a:headEnd type="none" w="med" len="med"/>
                      <a:tailEnd type="none" w="med" len="med"/>
                    </a:lnT>
                    <a:lnB>
                      <a:noFill/>
                    </a:lnB>
                  </a:tcPr>
                </a:tc>
                <a:tc>
                  <a:txBody>
                    <a:bodyPr/>
                    <a:lstStyle/>
                    <a:p>
                      <a:pPr algn="r" fontAlgn="b"/>
                      <a:r>
                        <a:rPr lang="en-GB" sz="1000" b="1" i="0" u="none" strike="noStrike">
                          <a:solidFill>
                            <a:srgbClr val="000000"/>
                          </a:solidFill>
                          <a:effectLst/>
                          <a:latin typeface="Calibri" panose="020F0502020204030204" pitchFamily="34" charset="0"/>
                        </a:rPr>
                        <a:t>1</a:t>
                      </a:r>
                    </a:p>
                  </a:txBody>
                  <a:tcPr marL="9525" marR="9525" marT="9525" marB="0" anchor="b">
                    <a:lnL>
                      <a:noFill/>
                    </a:lnL>
                    <a:lnR>
                      <a:noFill/>
                    </a:lnR>
                    <a:lnT w="6350" cap="flat" cmpd="sng" algn="ctr">
                      <a:noFill/>
                      <a:prstDash val="solid"/>
                      <a:round/>
                      <a:headEnd type="none" w="med" len="med"/>
                      <a:tailEnd type="none" w="med" len="med"/>
                    </a:lnT>
                    <a:lnB>
                      <a:noFill/>
                    </a:lnB>
                  </a:tcPr>
                </a:tc>
                <a:tc>
                  <a:txBody>
                    <a:bodyPr/>
                    <a:lstStyle/>
                    <a:p>
                      <a:pPr algn="r" fontAlgn="b"/>
                      <a:r>
                        <a:rPr lang="en-GB" sz="1000" b="1" i="0" u="none" strike="noStrike">
                          <a:solidFill>
                            <a:srgbClr val="000000"/>
                          </a:solidFill>
                          <a:effectLst/>
                          <a:latin typeface="Calibri" panose="020F0502020204030204" pitchFamily="34" charset="0"/>
                        </a:rPr>
                        <a:t>198.7 days</a:t>
                      </a:r>
                    </a:p>
                  </a:txBody>
                  <a:tcPr marL="9525" marR="9525" marT="9525" marB="0" anchor="b">
                    <a:lnL>
                      <a:noFill/>
                    </a:lnL>
                    <a:lnR>
                      <a:noFill/>
                    </a:lnR>
                    <a:lnT w="6350" cap="flat" cmpd="sng" algn="ctr">
                      <a:noFill/>
                      <a:prstDash val="solid"/>
                      <a:round/>
                      <a:headEnd type="none" w="med" len="med"/>
                      <a:tailEnd type="none" w="med" len="med"/>
                    </a:lnT>
                    <a:lnB>
                      <a:noFill/>
                    </a:lnB>
                  </a:tcPr>
                </a:tc>
                <a:tc>
                  <a:txBody>
                    <a:bodyPr/>
                    <a:lstStyle/>
                    <a:p>
                      <a:pPr algn="r" fontAlgn="b"/>
                      <a:r>
                        <a:rPr lang="en-GB" sz="1000" b="1" i="0" u="none" strike="noStrike" dirty="0">
                          <a:solidFill>
                            <a:srgbClr val="000000"/>
                          </a:solidFill>
                          <a:effectLst/>
                          <a:latin typeface="Calibri" panose="020F0502020204030204" pitchFamily="34" charset="0"/>
                        </a:rPr>
                        <a:t>85.2 days</a:t>
                      </a:r>
                    </a:p>
                  </a:txBody>
                  <a:tcPr marL="9525" marR="9525" marT="9525" marB="0" anchor="b">
                    <a:lnL>
                      <a:noFill/>
                    </a:lnL>
                    <a:lnR>
                      <a:noFill/>
                    </a:lnR>
                    <a:lnT w="6350" cap="flat" cmpd="sng" algn="ctr">
                      <a:noFill/>
                      <a:prstDash val="solid"/>
                      <a:round/>
                      <a:headEnd type="none" w="med" len="med"/>
                      <a:tailEnd type="none" w="med" len="med"/>
                    </a:lnT>
                    <a:lnB>
                      <a:noFill/>
                    </a:lnB>
                  </a:tcPr>
                </a:tc>
                <a:tc>
                  <a:txBody>
                    <a:bodyPr/>
                    <a:lstStyle/>
                    <a:p>
                      <a:pPr algn="r" fontAlgn="b"/>
                      <a:r>
                        <a:rPr lang="en-GB" sz="1000" b="1" i="0" u="none" strike="noStrike" dirty="0">
                          <a:solidFill>
                            <a:srgbClr val="000000"/>
                          </a:solidFill>
                          <a:effectLst/>
                          <a:latin typeface="Calibri" panose="020F0502020204030204" pitchFamily="34" charset="0"/>
                        </a:rPr>
                        <a:t>Slowing</a:t>
                      </a:r>
                    </a:p>
                  </a:txBody>
                  <a:tcPr marL="9525" marR="9525" marT="9525" marB="0" anchor="b">
                    <a:lnL>
                      <a:noFill/>
                    </a:lnL>
                    <a:lnR>
                      <a:noFill/>
                    </a:lnR>
                    <a:lnT w="6350" cap="flat" cmpd="sng" algn="ctr">
                      <a:noFill/>
                      <a:prstDash val="solid"/>
                      <a:round/>
                      <a:headEnd type="none" w="med" len="med"/>
                      <a:tailEnd type="none" w="med" len="med"/>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w="6350" cap="flat" cmpd="sng" algn="ctr">
                      <a:noFill/>
                      <a:prstDash val="solid"/>
                      <a:round/>
                      <a:headEnd type="none" w="med" len="med"/>
                      <a:tailEnd type="none" w="med" len="med"/>
                    </a:lnT>
                    <a:lnB>
                      <a:noFill/>
                    </a:lnB>
                  </a:tcPr>
                </a:tc>
                <a:extLst>
                  <a:ext uri="{0D108BD9-81ED-4DB2-BD59-A6C34878D82A}">
                    <a16:rowId xmlns:a16="http://schemas.microsoft.com/office/drawing/2014/main" val="1861696985"/>
                  </a:ext>
                </a:extLst>
              </a:tr>
              <a:tr h="203200">
                <a:tc>
                  <a:txBody>
                    <a:bodyPr/>
                    <a:lstStyle/>
                    <a:p>
                      <a:pPr algn="l" fontAlgn="b"/>
                      <a:r>
                        <a:rPr lang="en-GB" sz="1000" b="1" i="0" u="none" strike="noStrike" dirty="0">
                          <a:solidFill>
                            <a:srgbClr val="000000"/>
                          </a:solidFill>
                          <a:effectLst/>
                          <a:latin typeface="Calibri" panose="020F0502020204030204" pitchFamily="34" charset="0"/>
                        </a:rPr>
                        <a:t>East Sussex</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665</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120</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249.7 days</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57.5 days</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Slowing</a:t>
                      </a:r>
                    </a:p>
                  </a:txBody>
                  <a:tcPr marL="9525" marR="9525" marT="9525" marB="0" anchor="b">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1124419070"/>
                  </a:ext>
                </a:extLst>
              </a:tr>
              <a:tr h="203200">
                <a:tc>
                  <a:txBody>
                    <a:bodyPr/>
                    <a:lstStyle/>
                    <a:p>
                      <a:pPr algn="l" fontAlgn="b"/>
                      <a:r>
                        <a:rPr lang="en-GB" sz="1000" b="0" i="0" u="none" strike="noStrike">
                          <a:solidFill>
                            <a:srgbClr val="000000"/>
                          </a:solidFill>
                          <a:effectLst/>
                          <a:latin typeface="Calibri" panose="020F0502020204030204" pitchFamily="34" charset="0"/>
                        </a:rPr>
                        <a:t>Eastbourne</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147</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142</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201.1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21.8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Slowing</a:t>
                      </a:r>
                    </a:p>
                  </a:txBody>
                  <a:tcPr marL="9525" marR="9525" marT="9525" marB="0" anchor="b">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4127240861"/>
                  </a:ext>
                </a:extLst>
              </a:tr>
              <a:tr h="203200">
                <a:tc>
                  <a:txBody>
                    <a:bodyPr/>
                    <a:lstStyle/>
                    <a:p>
                      <a:pPr algn="l" fontAlgn="b"/>
                      <a:r>
                        <a:rPr lang="en-GB" sz="1000" b="0" i="0" u="none" strike="noStrike" dirty="0">
                          <a:solidFill>
                            <a:srgbClr val="000000"/>
                          </a:solidFill>
                          <a:effectLst/>
                          <a:latin typeface="Calibri" panose="020F0502020204030204" pitchFamily="34" charset="0"/>
                        </a:rPr>
                        <a:t>Hastings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49</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53</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154.2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42.2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Slowing</a:t>
                      </a:r>
                    </a:p>
                  </a:txBody>
                  <a:tcPr marL="9525" marR="9525" marT="9525" marB="0" anchor="b">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1732319122"/>
                  </a:ext>
                </a:extLst>
              </a:tr>
              <a:tr h="203200">
                <a:tc>
                  <a:txBody>
                    <a:bodyPr/>
                    <a:lstStyle/>
                    <a:p>
                      <a:pPr algn="l" fontAlgn="b"/>
                      <a:r>
                        <a:rPr lang="en-GB" sz="1000" b="0" i="0" u="none" strike="noStrike" dirty="0">
                          <a:solidFill>
                            <a:srgbClr val="000000"/>
                          </a:solidFill>
                          <a:effectLst/>
                          <a:latin typeface="Calibri" panose="020F0502020204030204" pitchFamily="34" charset="0"/>
                        </a:rPr>
                        <a:t>Lewes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184</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179</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248.0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135.7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Slowing</a:t>
                      </a:r>
                    </a:p>
                  </a:txBody>
                  <a:tcPr marL="9525" marR="9525" marT="9525" marB="0" anchor="b">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1187057972"/>
                  </a:ext>
                </a:extLst>
              </a:tr>
              <a:tr h="203200">
                <a:tc>
                  <a:txBody>
                    <a:bodyPr/>
                    <a:lstStyle/>
                    <a:p>
                      <a:pPr algn="l" fontAlgn="b"/>
                      <a:r>
                        <a:rPr lang="en-GB" sz="1000" b="0" i="0" u="none" strike="noStrike" dirty="0">
                          <a:solidFill>
                            <a:srgbClr val="000000"/>
                          </a:solidFill>
                          <a:effectLst/>
                          <a:latin typeface="Calibri" panose="020F0502020204030204" pitchFamily="34" charset="0"/>
                        </a:rPr>
                        <a:t>Rother*</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87</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91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72.2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3545580077"/>
                  </a:ext>
                </a:extLst>
              </a:tr>
              <a:tr h="203200">
                <a:tc>
                  <a:txBody>
                    <a:bodyPr/>
                    <a:lstStyle/>
                    <a:p>
                      <a:pPr algn="l" fontAlgn="b"/>
                      <a:r>
                        <a:rPr lang="en-GB" sz="1000" b="0" i="0" u="none" strike="noStrike">
                          <a:solidFill>
                            <a:srgbClr val="000000"/>
                          </a:solidFill>
                          <a:effectLst/>
                          <a:latin typeface="Calibri" panose="020F0502020204030204" pitchFamily="34" charset="0"/>
                        </a:rPr>
                        <a:t>Wealden</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198</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124</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225.3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148.3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Slowing</a:t>
                      </a:r>
                    </a:p>
                  </a:txBody>
                  <a:tcPr marL="9525" marR="9525" marT="9525" marB="0" anchor="b">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4281854173"/>
                  </a:ext>
                </a:extLst>
              </a:tr>
              <a:tr h="203200">
                <a:tc>
                  <a:txBody>
                    <a:bodyPr/>
                    <a:lstStyle/>
                    <a:p>
                      <a:pPr algn="l" fontAlgn="b"/>
                      <a:r>
                        <a:rPr lang="en-GB" sz="1000" b="1" i="0" u="none" strike="noStrike" dirty="0">
                          <a:solidFill>
                            <a:srgbClr val="000000"/>
                          </a:solidFill>
                          <a:effectLst/>
                          <a:latin typeface="Calibri" panose="020F0502020204030204" pitchFamily="34" charset="0"/>
                        </a:rPr>
                        <a:t>West Sussex</a:t>
                      </a:r>
                    </a:p>
                  </a:txBody>
                  <a:tcPr marL="9525" marR="9525" marT="9525" marB="0" anchor="b">
                    <a:lnL>
                      <a:noFill/>
                    </a:lnL>
                    <a:lnR>
                      <a:noFill/>
                    </a:lnR>
                    <a:lnT>
                      <a:noFill/>
                    </a:lnT>
                    <a:lnB>
                      <a:noFill/>
                    </a:lnB>
                  </a:tcPr>
                </a:tc>
                <a:tc>
                  <a:txBody>
                    <a:bodyPr/>
                    <a:lstStyle/>
                    <a:p>
                      <a:pPr algn="r" fontAlgn="b"/>
                      <a:r>
                        <a:rPr lang="en-GB" sz="1000" b="1" i="0" u="none" strike="noStrike">
                          <a:solidFill>
                            <a:srgbClr val="000000"/>
                          </a:solidFill>
                          <a:effectLst/>
                          <a:latin typeface="Calibri" panose="020F0502020204030204" pitchFamily="34" charset="0"/>
                        </a:rPr>
                        <a:t>1,276</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149</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r" fontAlgn="b"/>
                      <a:r>
                        <a:rPr lang="en-GB" sz="1000" b="1" i="0" u="none" strike="noStrike">
                          <a:solidFill>
                            <a:srgbClr val="000000"/>
                          </a:solidFill>
                          <a:effectLst/>
                          <a:latin typeface="Calibri" panose="020F0502020204030204" pitchFamily="34" charset="0"/>
                        </a:rPr>
                        <a:t>103.4 days</a:t>
                      </a:r>
                    </a:p>
                  </a:txBody>
                  <a:tcPr marL="9525" marR="9525" marT="9525" marB="0" anchor="b">
                    <a:lnL>
                      <a:noFill/>
                    </a:lnL>
                    <a:lnR>
                      <a:noFill/>
                    </a:lnR>
                    <a:lnT>
                      <a:noFill/>
                    </a:lnT>
                    <a:lnB>
                      <a:noFill/>
                    </a:lnB>
                  </a:tcPr>
                </a:tc>
                <a:tc>
                  <a:txBody>
                    <a:bodyPr/>
                    <a:lstStyle/>
                    <a:p>
                      <a:pPr algn="r" fontAlgn="b"/>
                      <a:r>
                        <a:rPr lang="en-GB" sz="1000" b="1" i="0" u="none" strike="noStrike">
                          <a:solidFill>
                            <a:srgbClr val="000000"/>
                          </a:solidFill>
                          <a:effectLst/>
                          <a:latin typeface="Calibri" panose="020F0502020204030204" pitchFamily="34" charset="0"/>
                        </a:rPr>
                        <a:t>126.2 days</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Speeding up</a:t>
                      </a:r>
                    </a:p>
                  </a:txBody>
                  <a:tcPr marL="9525" marR="9525" marT="9525" marB="0" anchor="b">
                    <a:lnL>
                      <a:noFill/>
                    </a:lnL>
                    <a:lnR>
                      <a:noFill/>
                    </a:lnR>
                    <a:lnT>
                      <a:noFill/>
                    </a:lnT>
                    <a:lnB>
                      <a:noFill/>
                    </a:lnB>
                  </a:tcPr>
                </a:tc>
                <a:tc>
                  <a:txBody>
                    <a:bodyPr/>
                    <a:lstStyle/>
                    <a:p>
                      <a:pPr algn="r" fontAlgn="t"/>
                      <a:endParaRPr lang="en-GB" sz="1000" b="1" i="0" u="none" strike="noStrike" dirty="0">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3985013407"/>
                  </a:ext>
                </a:extLst>
              </a:tr>
              <a:tr h="203200">
                <a:tc>
                  <a:txBody>
                    <a:bodyPr/>
                    <a:lstStyle/>
                    <a:p>
                      <a:pPr algn="l" fontAlgn="b"/>
                      <a:r>
                        <a:rPr lang="en-GB" sz="1000" b="0" i="0" u="none" strike="noStrike" dirty="0">
                          <a:solidFill>
                            <a:srgbClr val="000000"/>
                          </a:solidFill>
                          <a:effectLst/>
                          <a:latin typeface="Calibri" panose="020F0502020204030204" pitchFamily="34" charset="0"/>
                        </a:rPr>
                        <a:t>Adur</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93</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146</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52.3 days</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150.8 days</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Speeding up</a:t>
                      </a:r>
                    </a:p>
                  </a:txBody>
                  <a:tcPr marL="9525" marR="9525" marT="9525" marB="0" anchor="b">
                    <a:lnL>
                      <a:noFill/>
                    </a:lnL>
                    <a:lnR>
                      <a:noFill/>
                    </a:lnR>
                    <a:lnT>
                      <a:noFill/>
                    </a:lnT>
                    <a:lnB>
                      <a:noFill/>
                    </a:lnB>
                  </a:tcPr>
                </a:tc>
                <a:tc>
                  <a:txBody>
                    <a:bodyPr/>
                    <a:lstStyle/>
                    <a:p>
                      <a:pPr algn="r" fontAlgn="t"/>
                      <a:endParaRPr lang="en-GB" sz="1000" b="0" i="0" u="none" strike="noStrike" dirty="0">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1802207202"/>
                  </a:ext>
                </a:extLst>
              </a:tr>
              <a:tr h="203200">
                <a:tc>
                  <a:txBody>
                    <a:bodyPr/>
                    <a:lstStyle/>
                    <a:p>
                      <a:pPr algn="l" fontAlgn="b"/>
                      <a:r>
                        <a:rPr lang="en-GB" sz="1000" b="0" i="0" u="none" strike="noStrike">
                          <a:solidFill>
                            <a:srgbClr val="000000"/>
                          </a:solidFill>
                          <a:effectLst/>
                          <a:latin typeface="Calibri" panose="020F0502020204030204" pitchFamily="34" charset="0"/>
                        </a:rPr>
                        <a:t>Arun</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153</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96</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73.6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251.3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Speeding up</a:t>
                      </a:r>
                    </a:p>
                  </a:txBody>
                  <a:tcPr marL="9525" marR="9525" marT="9525" marB="0" anchor="b">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3744225662"/>
                  </a:ext>
                </a:extLst>
              </a:tr>
              <a:tr h="203200">
                <a:tc>
                  <a:txBody>
                    <a:bodyPr/>
                    <a:lstStyle/>
                    <a:p>
                      <a:pPr algn="l" fontAlgn="b"/>
                      <a:r>
                        <a:rPr lang="en-GB" sz="1000" b="0" i="0" u="none" strike="noStrike" dirty="0">
                          <a:solidFill>
                            <a:srgbClr val="000000"/>
                          </a:solidFill>
                          <a:effectLst/>
                          <a:latin typeface="Calibri" panose="020F0502020204030204" pitchFamily="34" charset="0"/>
                        </a:rPr>
                        <a:t>Chichester</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139</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115</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190.1 days</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70.8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Slowing</a:t>
                      </a:r>
                    </a:p>
                  </a:txBody>
                  <a:tcPr marL="9525" marR="9525" marT="9525" marB="0" anchor="b">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984994879"/>
                  </a:ext>
                </a:extLst>
              </a:tr>
              <a:tr h="203200">
                <a:tc>
                  <a:txBody>
                    <a:bodyPr/>
                    <a:lstStyle/>
                    <a:p>
                      <a:pPr algn="l" fontAlgn="b"/>
                      <a:r>
                        <a:rPr lang="en-GB" sz="1000" b="0" i="0" u="none" strike="noStrike" dirty="0">
                          <a:solidFill>
                            <a:srgbClr val="000000"/>
                          </a:solidFill>
                          <a:effectLst/>
                          <a:latin typeface="Calibri" panose="020F0502020204030204" pitchFamily="34" charset="0"/>
                        </a:rPr>
                        <a:t>Crawley</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199</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177</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84.8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165.8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Speeding up</a:t>
                      </a:r>
                    </a:p>
                  </a:txBody>
                  <a:tcPr marL="9525" marR="9525" marT="9525" marB="0" anchor="b">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3922672880"/>
                  </a:ext>
                </a:extLst>
              </a:tr>
              <a:tr h="203200">
                <a:tc>
                  <a:txBody>
                    <a:bodyPr/>
                    <a:lstStyle/>
                    <a:p>
                      <a:pPr algn="l" fontAlgn="b"/>
                      <a:r>
                        <a:rPr lang="en-GB" sz="1000" b="0" i="0" u="none" strike="noStrike" dirty="0">
                          <a:solidFill>
                            <a:srgbClr val="000000"/>
                          </a:solidFill>
                          <a:effectLst/>
                          <a:latin typeface="Calibri" panose="020F0502020204030204" pitchFamily="34" charset="0"/>
                        </a:rPr>
                        <a:t>Horsham</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203</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143</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173.0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273.2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Speeding up</a:t>
                      </a:r>
                    </a:p>
                  </a:txBody>
                  <a:tcPr marL="9525" marR="9525" marT="9525" marB="0" anchor="b">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2906164965"/>
                  </a:ext>
                </a:extLst>
              </a:tr>
              <a:tr h="203200">
                <a:tc>
                  <a:txBody>
                    <a:bodyPr/>
                    <a:lstStyle/>
                    <a:p>
                      <a:pPr algn="l" fontAlgn="b"/>
                      <a:r>
                        <a:rPr lang="en-GB" sz="1000" b="0" i="0" u="none" strike="noStrike">
                          <a:solidFill>
                            <a:srgbClr val="000000"/>
                          </a:solidFill>
                          <a:effectLst/>
                          <a:latin typeface="Calibri" panose="020F0502020204030204" pitchFamily="34" charset="0"/>
                        </a:rPr>
                        <a:t>Mid Sussex</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282</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188</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214.5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158.7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Slowing</a:t>
                      </a:r>
                    </a:p>
                  </a:txBody>
                  <a:tcPr marL="9525" marR="9525" marT="9525" marB="0" anchor="b">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1346907257"/>
                  </a:ext>
                </a:extLst>
              </a:tr>
              <a:tr h="203200">
                <a:tc>
                  <a:txBody>
                    <a:bodyPr/>
                    <a:lstStyle/>
                    <a:p>
                      <a:pPr algn="l" fontAlgn="b"/>
                      <a:r>
                        <a:rPr lang="en-GB" sz="1000" b="0" i="0" u="none" strike="noStrike" dirty="0">
                          <a:solidFill>
                            <a:srgbClr val="000000"/>
                          </a:solidFill>
                          <a:effectLst/>
                          <a:latin typeface="Calibri" panose="020F0502020204030204" pitchFamily="34" charset="0"/>
                        </a:rPr>
                        <a:t>Worthing</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207</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188</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70.4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63.4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Slowing</a:t>
                      </a:r>
                    </a:p>
                  </a:txBody>
                  <a:tcPr marL="9525" marR="9525" marT="9525" marB="0" anchor="b">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1302039250"/>
                  </a:ext>
                </a:extLst>
              </a:tr>
              <a:tr h="203200">
                <a:tc>
                  <a:txBody>
                    <a:bodyPr/>
                    <a:lstStyle/>
                    <a:p>
                      <a:pPr algn="l" fontAlgn="b"/>
                      <a:r>
                        <a:rPr lang="en-GB" sz="1000" b="0" i="0" u="none" strike="noStrike" dirty="0">
                          <a:solidFill>
                            <a:srgbClr val="000000"/>
                          </a:solidFill>
                          <a:effectLst/>
                          <a:latin typeface="Calibri" panose="020F0502020204030204" pitchFamily="34" charset="0"/>
                        </a:rPr>
                        <a:t>South East region</a:t>
                      </a: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GB" sz="1000" b="0" i="0" u="none" strike="noStrike">
                          <a:solidFill>
                            <a:srgbClr val="000000"/>
                          </a:solidFill>
                          <a:effectLst/>
                          <a:latin typeface="Calibri" panose="020F0502020204030204" pitchFamily="34" charset="0"/>
                        </a:rPr>
                        <a:t>20,328</a:t>
                      </a: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GB" sz="1000" b="0" i="0" u="none" strike="noStrike">
                          <a:solidFill>
                            <a:srgbClr val="000000"/>
                          </a:solidFill>
                          <a:effectLst/>
                          <a:latin typeface="Calibri" panose="020F0502020204030204" pitchFamily="34" charset="0"/>
                        </a:rPr>
                        <a:t>223</a:t>
                      </a: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GB" sz="1000" b="0" i="0" u="none" strike="noStrike">
                          <a:solidFill>
                            <a:srgbClr val="000000"/>
                          </a:solidFill>
                          <a:effectLst/>
                          <a:latin typeface="Calibri" panose="020F0502020204030204" pitchFamily="34" charset="0"/>
                        </a:rPr>
                        <a:t>158</a:t>
                      </a: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GB" sz="1000" b="0" i="0" u="none" strike="noStrike">
                          <a:solidFill>
                            <a:srgbClr val="000000"/>
                          </a:solidFill>
                          <a:effectLst/>
                          <a:latin typeface="Calibri" panose="020F0502020204030204" pitchFamily="34" charset="0"/>
                        </a:rPr>
                        <a:t>96.3 days</a:t>
                      </a: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GB" sz="1000" b="0" i="0" u="none" strike="noStrike">
                          <a:solidFill>
                            <a:srgbClr val="000000"/>
                          </a:solidFill>
                          <a:effectLst/>
                          <a:latin typeface="Calibri" panose="020F0502020204030204" pitchFamily="34" charset="0"/>
                        </a:rPr>
                        <a:t>66.3 days</a:t>
                      </a: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GB" sz="1000" b="0" i="0" u="none" strike="noStrike">
                          <a:solidFill>
                            <a:srgbClr val="000000"/>
                          </a:solidFill>
                          <a:effectLst/>
                          <a:latin typeface="Calibri" panose="020F0502020204030204" pitchFamily="34" charset="0"/>
                        </a:rPr>
                        <a:t>Slowing</a:t>
                      </a: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t"/>
                      <a:endParaRPr lang="en-GB" sz="1000" b="0" i="0" u="none" strike="noStrike" dirty="0">
                        <a:solidFill>
                          <a:srgbClr val="000000"/>
                        </a:solidFill>
                        <a:effectLst/>
                        <a:latin typeface="Calibri" panose="020F0502020204030204" pitchFamily="34" charset="0"/>
                      </a:endParaRPr>
                    </a:p>
                  </a:txBody>
                  <a:tcPr marL="9525" marR="9525" marT="9525"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336254220"/>
                  </a:ext>
                </a:extLst>
              </a:tr>
              <a:tr h="203200">
                <a:tc>
                  <a:txBody>
                    <a:bodyPr/>
                    <a:lstStyle/>
                    <a:p>
                      <a:pPr algn="l" fontAlgn="b"/>
                      <a:r>
                        <a:rPr lang="en-GB" sz="1000" b="0" i="0" u="none" strike="noStrike" dirty="0">
                          <a:solidFill>
                            <a:srgbClr val="000000"/>
                          </a:solidFill>
                          <a:effectLst/>
                          <a:latin typeface="Calibri" panose="020F0502020204030204" pitchFamily="34" charset="0"/>
                        </a:rPr>
                        <a:t>England</a:t>
                      </a:r>
                    </a:p>
                  </a:txBody>
                  <a:tcPr marL="9525" marR="9525" marT="9525" marB="0" anchor="b">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GB" sz="1000" b="0" i="0" u="none" strike="noStrike">
                          <a:solidFill>
                            <a:srgbClr val="000000"/>
                          </a:solidFill>
                          <a:effectLst/>
                          <a:latin typeface="Calibri" panose="020F0502020204030204" pitchFamily="34" charset="0"/>
                        </a:rPr>
                        <a:t>144,127</a:t>
                      </a:r>
                    </a:p>
                  </a:txBody>
                  <a:tcPr marL="9525" marR="9525" marT="9525" marB="0" anchor="b">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GB" sz="1000" b="0" i="0" u="none" strike="noStrike">
                          <a:solidFill>
                            <a:srgbClr val="000000"/>
                          </a:solidFill>
                          <a:effectLst/>
                          <a:latin typeface="Calibri" panose="020F0502020204030204" pitchFamily="34" charset="0"/>
                        </a:rPr>
                        <a:t>257</a:t>
                      </a:r>
                    </a:p>
                  </a:txBody>
                  <a:tcPr marL="9525" marR="9525" marT="9525" marB="0" anchor="b">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GB" sz="1000" b="0" i="0" u="none" strike="noStrike">
                          <a:solidFill>
                            <a:srgbClr val="000000"/>
                          </a:solidFill>
                          <a:effectLst/>
                          <a:latin typeface="Calibri" panose="020F0502020204030204" pitchFamily="34" charset="0"/>
                        </a:rPr>
                        <a:t>1,087</a:t>
                      </a:r>
                    </a:p>
                  </a:txBody>
                  <a:tcPr marL="9525" marR="9525" marT="9525" marB="0" anchor="b">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GB" sz="1000" b="0" i="0" u="none" strike="noStrike">
                          <a:solidFill>
                            <a:srgbClr val="000000"/>
                          </a:solidFill>
                          <a:effectLst/>
                          <a:latin typeface="Calibri" panose="020F0502020204030204" pitchFamily="34" charset="0"/>
                        </a:rPr>
                        <a:t>98.1 days</a:t>
                      </a:r>
                    </a:p>
                  </a:txBody>
                  <a:tcPr marL="9525" marR="9525" marT="9525" marB="0" anchor="b">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GB" sz="1000" b="0" i="0" u="none" strike="noStrike">
                          <a:solidFill>
                            <a:srgbClr val="000000"/>
                          </a:solidFill>
                          <a:effectLst/>
                          <a:latin typeface="Calibri" panose="020F0502020204030204" pitchFamily="34" charset="0"/>
                        </a:rPr>
                        <a:t>60.3 days</a:t>
                      </a:r>
                    </a:p>
                  </a:txBody>
                  <a:tcPr marL="9525" marR="9525" marT="9525" marB="0" anchor="b">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GB" sz="1000" b="0" i="0" u="none" strike="noStrike" dirty="0">
                          <a:solidFill>
                            <a:srgbClr val="000000"/>
                          </a:solidFill>
                          <a:effectLst/>
                          <a:latin typeface="Calibri" panose="020F0502020204030204" pitchFamily="34" charset="0"/>
                        </a:rPr>
                        <a:t>Slowing</a:t>
                      </a:r>
                    </a:p>
                  </a:txBody>
                  <a:tcPr marL="9525" marR="9525" marT="9525" marB="0" anchor="b">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endParaRPr lang="en-GB" sz="1000" b="0" i="0" u="none" strike="noStrike" dirty="0">
                        <a:solidFill>
                          <a:srgbClr val="000000"/>
                        </a:solidFill>
                        <a:effectLst/>
                        <a:latin typeface="Calibri" panose="020F0502020204030204" pitchFamily="34" charset="0"/>
                      </a:endParaRPr>
                    </a:p>
                  </a:txBody>
                  <a:tcPr marL="9525" marR="9525" marT="9525" marB="0">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85134562"/>
                  </a:ext>
                </a:extLst>
              </a:tr>
            </a:tbl>
          </a:graphicData>
        </a:graphic>
      </p:graphicFrame>
      <p:pic>
        <p:nvPicPr>
          <p:cNvPr id="8" name="Picture 7">
            <a:extLst>
              <a:ext uri="{FF2B5EF4-FFF2-40B4-BE49-F238E27FC236}">
                <a16:creationId xmlns:a16="http://schemas.microsoft.com/office/drawing/2014/main" id="{8613B75A-ABCB-DE46-ACAF-7689F7EBA2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4678" y="6288037"/>
            <a:ext cx="7638624" cy="423807"/>
          </a:xfrm>
          <a:prstGeom prst="rect">
            <a:avLst/>
          </a:prstGeom>
        </p:spPr>
      </p:pic>
      <p:pic>
        <p:nvPicPr>
          <p:cNvPr id="14" name="Picture 13">
            <a:extLst>
              <a:ext uri="{FF2B5EF4-FFF2-40B4-BE49-F238E27FC236}">
                <a16:creationId xmlns:a16="http://schemas.microsoft.com/office/drawing/2014/main" id="{2340BB2B-F657-B94C-938A-A92CCDABCDE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77827" y="2245656"/>
            <a:ext cx="5449824" cy="4007223"/>
          </a:xfrm>
          <a:prstGeom prst="rect">
            <a:avLst/>
          </a:prstGeom>
        </p:spPr>
      </p:pic>
      <p:cxnSp>
        <p:nvCxnSpPr>
          <p:cNvPr id="16" name="Straight Connector 15">
            <a:extLst>
              <a:ext uri="{FF2B5EF4-FFF2-40B4-BE49-F238E27FC236}">
                <a16:creationId xmlns:a16="http://schemas.microsoft.com/office/drawing/2014/main" id="{5B9E928A-184B-294B-BD8E-3F0F9719F243}"/>
              </a:ext>
            </a:extLst>
          </p:cNvPr>
          <p:cNvCxnSpPr>
            <a:cxnSpLocks/>
          </p:cNvCxnSpPr>
          <p:nvPr/>
        </p:nvCxnSpPr>
        <p:spPr>
          <a:xfrm>
            <a:off x="216992" y="2272550"/>
            <a:ext cx="11723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C716620-9819-FD43-A302-3C4E9613970B}"/>
              </a:ext>
            </a:extLst>
          </p:cNvPr>
          <p:cNvCxnSpPr>
            <a:cxnSpLocks/>
          </p:cNvCxnSpPr>
          <p:nvPr/>
        </p:nvCxnSpPr>
        <p:spPr>
          <a:xfrm flipV="1">
            <a:off x="216992" y="5742594"/>
            <a:ext cx="11723996" cy="44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693E220-B4D8-9D46-9C79-EBB61FD9FD7F}"/>
              </a:ext>
            </a:extLst>
          </p:cNvPr>
          <p:cNvCxnSpPr>
            <a:cxnSpLocks/>
          </p:cNvCxnSpPr>
          <p:nvPr/>
        </p:nvCxnSpPr>
        <p:spPr>
          <a:xfrm flipV="1">
            <a:off x="234002" y="6275292"/>
            <a:ext cx="11723996" cy="44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2F03214-2E08-FB46-A04D-FFC6472822F3}"/>
              </a:ext>
            </a:extLst>
          </p:cNvPr>
          <p:cNvSpPr txBox="1"/>
          <p:nvPr/>
        </p:nvSpPr>
        <p:spPr>
          <a:xfrm>
            <a:off x="115737" y="30879"/>
            <a:ext cx="8609921" cy="338554"/>
          </a:xfrm>
          <a:prstGeom prst="rect">
            <a:avLst/>
          </a:prstGeom>
          <a:noFill/>
        </p:spPr>
        <p:txBody>
          <a:bodyPr wrap="none" rtlCol="0">
            <a:spAutoFit/>
          </a:bodyPr>
          <a:lstStyle/>
          <a:p>
            <a:r>
              <a:rPr lang="en-GB" sz="1600" b="1" dirty="0"/>
              <a:t>Summary of new confirmed Covid-19 cases per 100,000 population (all ages); 30 January to 17 May</a:t>
            </a:r>
          </a:p>
        </p:txBody>
      </p:sp>
      <p:sp>
        <p:nvSpPr>
          <p:cNvPr id="23" name="Rectangle 22">
            <a:extLst>
              <a:ext uri="{FF2B5EF4-FFF2-40B4-BE49-F238E27FC236}">
                <a16:creationId xmlns:a16="http://schemas.microsoft.com/office/drawing/2014/main" id="{C31FBED2-73EB-2748-B6C2-4FEA1897C27E}"/>
              </a:ext>
            </a:extLst>
          </p:cNvPr>
          <p:cNvSpPr/>
          <p:nvPr/>
        </p:nvSpPr>
        <p:spPr>
          <a:xfrm>
            <a:off x="115737" y="285027"/>
            <a:ext cx="11723996" cy="1200329"/>
          </a:xfrm>
          <a:prstGeom prst="rect">
            <a:avLst/>
          </a:prstGeom>
        </p:spPr>
        <p:txBody>
          <a:bodyPr wrap="square">
            <a:spAutoFit/>
          </a:bodyPr>
          <a:lstStyle/>
          <a:p>
            <a:r>
              <a:rPr lang="en-GB" sz="1200" dirty="0"/>
              <a:t>Data are back dated and revised such that every lab-confirmed case is attributed to the date at which the specimen was taken, which means the outbreak starts on different dates for different areas. The first specimens for a confirmed Covid-19 infection were taken on January 30th 2020.</a:t>
            </a:r>
          </a:p>
          <a:p>
            <a:endParaRPr lang="en-GB" sz="1200" dirty="0"/>
          </a:p>
          <a:p>
            <a:r>
              <a:rPr lang="en-GB" sz="1200" dirty="0"/>
              <a:t>The latest available data in this analysis are for </a:t>
            </a:r>
            <a:r>
              <a:rPr lang="en-GB" sz="1200" b="1" dirty="0"/>
              <a:t>Sun 17 May</a:t>
            </a:r>
            <a:r>
              <a:rPr lang="en-GB" sz="1200" dirty="0"/>
              <a:t>. However, as data for recent days are likely to change significantly, only data up to </a:t>
            </a:r>
            <a:r>
              <a:rPr lang="en-GB" sz="1200" b="1" dirty="0"/>
              <a:t>Tue 12 May </a:t>
            </a:r>
            <a:r>
              <a:rPr lang="en-GB" sz="1200" dirty="0"/>
              <a:t>should be treated as complete. The cumulative cases are taken from the most recently available date, although number of confirmed cases in a single day (a proxy for new cases) is taken from six days prior (latest complete date).</a:t>
            </a:r>
          </a:p>
        </p:txBody>
      </p:sp>
      <p:sp>
        <p:nvSpPr>
          <p:cNvPr id="10" name="TextBox 9">
            <a:extLst>
              <a:ext uri="{FF2B5EF4-FFF2-40B4-BE49-F238E27FC236}">
                <a16:creationId xmlns:a16="http://schemas.microsoft.com/office/drawing/2014/main" id="{31160A68-B07D-964C-BA55-1CA88586EEA8}"/>
              </a:ext>
            </a:extLst>
          </p:cNvPr>
          <p:cNvSpPr txBox="1"/>
          <p:nvPr/>
        </p:nvSpPr>
        <p:spPr>
          <a:xfrm>
            <a:off x="216993" y="6322192"/>
            <a:ext cx="3917686" cy="400110"/>
          </a:xfrm>
          <a:prstGeom prst="rect">
            <a:avLst/>
          </a:prstGeom>
          <a:noFill/>
        </p:spPr>
        <p:txBody>
          <a:bodyPr wrap="square" rtlCol="0">
            <a:spAutoFit/>
          </a:bodyPr>
          <a:lstStyle/>
          <a:p>
            <a:r>
              <a:rPr lang="en-GB" sz="1000" i="1" dirty="0">
                <a:solidFill>
                  <a:srgbClr val="FF0000"/>
                </a:solidFill>
              </a:rPr>
              <a:t>*There were no new cases reported in Rother in the most recent complete days and as such the doubling time is not calculated.</a:t>
            </a:r>
          </a:p>
        </p:txBody>
      </p:sp>
    </p:spTree>
    <p:extLst>
      <p:ext uri="{BB962C8B-B14F-4D97-AF65-F5344CB8AC3E}">
        <p14:creationId xmlns:p14="http://schemas.microsoft.com/office/powerpoint/2010/main" val="3024045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7F0F9250-F8F3-754C-8599-D7209A30A11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209274"/>
            <a:ext cx="11888219" cy="6439451"/>
          </a:xfrm>
          <a:prstGeom prst="rect">
            <a:avLst/>
          </a:prstGeom>
        </p:spPr>
      </p:pic>
    </p:spTree>
    <p:extLst>
      <p:ext uri="{BB962C8B-B14F-4D97-AF65-F5344CB8AC3E}">
        <p14:creationId xmlns:p14="http://schemas.microsoft.com/office/powerpoint/2010/main" val="826994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0F5990-07D7-614F-B3C6-9549003488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865" y="295835"/>
            <a:ext cx="11236176" cy="6266329"/>
          </a:xfrm>
        </p:spPr>
      </p:pic>
      <p:sp>
        <p:nvSpPr>
          <p:cNvPr id="6" name="TextBox 5">
            <a:extLst>
              <a:ext uri="{FF2B5EF4-FFF2-40B4-BE49-F238E27FC236}">
                <a16:creationId xmlns:a16="http://schemas.microsoft.com/office/drawing/2014/main" id="{74EC441D-1E27-F849-AA9E-59E20F72E2BD}"/>
              </a:ext>
            </a:extLst>
          </p:cNvPr>
          <p:cNvSpPr txBox="1"/>
          <p:nvPr/>
        </p:nvSpPr>
        <p:spPr>
          <a:xfrm>
            <a:off x="192062" y="103363"/>
            <a:ext cx="4811638" cy="338554"/>
          </a:xfrm>
          <a:prstGeom prst="rect">
            <a:avLst/>
          </a:prstGeom>
          <a:noFill/>
        </p:spPr>
        <p:txBody>
          <a:bodyPr wrap="none" rtlCol="0">
            <a:spAutoFit/>
          </a:bodyPr>
          <a:lstStyle/>
          <a:p>
            <a:r>
              <a:rPr lang="en-US" sz="1600" dirty="0"/>
              <a:t>All cause mortality; occurring 01/03/2020 – 17/04/2020</a:t>
            </a:r>
          </a:p>
        </p:txBody>
      </p:sp>
    </p:spTree>
    <p:extLst>
      <p:ext uri="{BB962C8B-B14F-4D97-AF65-F5344CB8AC3E}">
        <p14:creationId xmlns:p14="http://schemas.microsoft.com/office/powerpoint/2010/main" val="2107338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452CEB0-5D79-B64B-B842-08E7A9CBD3B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25975" y="198311"/>
            <a:ext cx="6906578" cy="2557991"/>
          </a:xfrm>
          <a:prstGeom prst="rect">
            <a:avLst/>
          </a:prstGeom>
        </p:spPr>
      </p:pic>
      <p:sp>
        <p:nvSpPr>
          <p:cNvPr id="11" name="TextBox 10">
            <a:extLst>
              <a:ext uri="{FF2B5EF4-FFF2-40B4-BE49-F238E27FC236}">
                <a16:creationId xmlns:a16="http://schemas.microsoft.com/office/drawing/2014/main" id="{8F9E5FCE-541C-E34E-8770-D2C5929DDAD4}"/>
              </a:ext>
            </a:extLst>
          </p:cNvPr>
          <p:cNvSpPr txBox="1"/>
          <p:nvPr/>
        </p:nvSpPr>
        <p:spPr>
          <a:xfrm>
            <a:off x="80743" y="30463"/>
            <a:ext cx="4215834" cy="276999"/>
          </a:xfrm>
          <a:prstGeom prst="rect">
            <a:avLst/>
          </a:prstGeom>
          <a:noFill/>
        </p:spPr>
        <p:txBody>
          <a:bodyPr wrap="none" rtlCol="0">
            <a:spAutoFit/>
          </a:bodyPr>
          <a:lstStyle/>
          <a:p>
            <a:r>
              <a:rPr lang="en-US" sz="1200" dirty="0"/>
              <a:t>Covid-19 mortality; persons; occurring 01/03/2020 – 17/04/2020</a:t>
            </a:r>
          </a:p>
        </p:txBody>
      </p:sp>
      <p:pic>
        <p:nvPicPr>
          <p:cNvPr id="7" name="Picture 6">
            <a:extLst>
              <a:ext uri="{FF2B5EF4-FFF2-40B4-BE49-F238E27FC236}">
                <a16:creationId xmlns:a16="http://schemas.microsoft.com/office/drawing/2014/main" id="{25F0495D-45A9-A04C-966B-E431861EC11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1464" y="4188358"/>
            <a:ext cx="7809890" cy="2684650"/>
          </a:xfrm>
          <a:prstGeom prst="rect">
            <a:avLst/>
          </a:prstGeom>
        </p:spPr>
      </p:pic>
      <p:graphicFrame>
        <p:nvGraphicFramePr>
          <p:cNvPr id="12" name="Table 11">
            <a:extLst>
              <a:ext uri="{FF2B5EF4-FFF2-40B4-BE49-F238E27FC236}">
                <a16:creationId xmlns:a16="http://schemas.microsoft.com/office/drawing/2014/main" id="{5EAB8FA6-A567-4347-9FC3-11202657D1B5}"/>
              </a:ext>
            </a:extLst>
          </p:cNvPr>
          <p:cNvGraphicFramePr>
            <a:graphicFrameLocks noGrp="1"/>
          </p:cNvGraphicFramePr>
          <p:nvPr>
            <p:extLst>
              <p:ext uri="{D42A27DB-BD31-4B8C-83A1-F6EECF244321}">
                <p14:modId xmlns:p14="http://schemas.microsoft.com/office/powerpoint/2010/main" val="1942202444"/>
              </p:ext>
            </p:extLst>
          </p:nvPr>
        </p:nvGraphicFramePr>
        <p:xfrm>
          <a:off x="180923" y="307462"/>
          <a:ext cx="4313237" cy="3768725"/>
        </p:xfrm>
        <a:graphic>
          <a:graphicData uri="http://schemas.openxmlformats.org/drawingml/2006/table">
            <a:tbl>
              <a:tblPr/>
              <a:tblGrid>
                <a:gridCol w="1011237">
                  <a:extLst>
                    <a:ext uri="{9D8B030D-6E8A-4147-A177-3AD203B41FA5}">
                      <a16:colId xmlns:a16="http://schemas.microsoft.com/office/drawing/2014/main" val="3348641187"/>
                    </a:ext>
                  </a:extLst>
                </a:gridCol>
                <a:gridCol w="825500">
                  <a:extLst>
                    <a:ext uri="{9D8B030D-6E8A-4147-A177-3AD203B41FA5}">
                      <a16:colId xmlns:a16="http://schemas.microsoft.com/office/drawing/2014/main" val="2964828882"/>
                    </a:ext>
                  </a:extLst>
                </a:gridCol>
                <a:gridCol w="2476500">
                  <a:extLst>
                    <a:ext uri="{9D8B030D-6E8A-4147-A177-3AD203B41FA5}">
                      <a16:colId xmlns:a16="http://schemas.microsoft.com/office/drawing/2014/main" val="3046529794"/>
                    </a:ext>
                  </a:extLst>
                </a:gridCol>
              </a:tblGrid>
              <a:tr h="203200">
                <a:tc>
                  <a:txBody>
                    <a:bodyPr/>
                    <a:lstStyle/>
                    <a:p>
                      <a:pPr algn="l" fontAlgn="b"/>
                      <a:r>
                        <a:rPr lang="en-GB" sz="1000" b="1" i="0" u="none" strike="noStrike" dirty="0">
                          <a:solidFill>
                            <a:srgbClr val="000000"/>
                          </a:solidFill>
                          <a:effectLst/>
                          <a:latin typeface="Calibri" panose="020F0502020204030204" pitchFamily="34" charset="0"/>
                        </a:rPr>
                        <a:t>Name</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Covid-19 deaths</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Age-standardised rate per 100,000</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6647434"/>
                  </a:ext>
                </a:extLst>
              </a:tr>
              <a:tr h="203200">
                <a:tc>
                  <a:txBody>
                    <a:bodyPr/>
                    <a:lstStyle/>
                    <a:p>
                      <a:pPr algn="l" fontAlgn="b"/>
                      <a:r>
                        <a:rPr lang="en-GB" sz="1000" b="1" i="0" u="none" strike="noStrike" dirty="0">
                          <a:solidFill>
                            <a:srgbClr val="000000"/>
                          </a:solidFill>
                          <a:effectLst/>
                          <a:latin typeface="Calibri" panose="020F0502020204030204" pitchFamily="34" charset="0"/>
                        </a:rPr>
                        <a:t>Brighton and Hove</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1000" b="1" i="0" u="none" strike="noStrike" dirty="0">
                          <a:solidFill>
                            <a:srgbClr val="000000"/>
                          </a:solidFill>
                          <a:effectLst/>
                          <a:latin typeface="Calibri" panose="020F0502020204030204" pitchFamily="34" charset="0"/>
                        </a:rPr>
                        <a:t>59</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1000" b="1" i="0" u="none" strike="noStrike" dirty="0">
                          <a:solidFill>
                            <a:srgbClr val="000000"/>
                          </a:solidFill>
                          <a:effectLst/>
                          <a:latin typeface="Calibri" panose="020F0502020204030204" pitchFamily="34" charset="0"/>
                        </a:rPr>
                        <a:t>27 per 100,000 ESP, 95% CI: 20-35</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062334746"/>
                  </a:ext>
                </a:extLst>
              </a:tr>
              <a:tr h="203200">
                <a:tc>
                  <a:txBody>
                    <a:bodyPr/>
                    <a:lstStyle/>
                    <a:p>
                      <a:pPr algn="l" fontAlgn="b"/>
                      <a:r>
                        <a:rPr lang="en-GB" sz="1000" b="1" i="0" u="none" strike="noStrike" dirty="0">
                          <a:solidFill>
                            <a:srgbClr val="000000"/>
                          </a:solidFill>
                          <a:effectLst/>
                          <a:latin typeface="Calibri" panose="020F0502020204030204" pitchFamily="34" charset="0"/>
                        </a:rPr>
                        <a:t>East Sussex</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GB" sz="1000" b="1" i="0" u="none" strike="noStrike">
                          <a:solidFill>
                            <a:srgbClr val="000000"/>
                          </a:solidFill>
                          <a:effectLst/>
                          <a:latin typeface="Calibri" panose="020F0502020204030204" pitchFamily="34" charset="0"/>
                        </a:rPr>
                        <a:t>114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GB" sz="1000" b="1" i="0" u="none" strike="noStrike" dirty="0">
                          <a:solidFill>
                            <a:srgbClr val="000000"/>
                          </a:solidFill>
                          <a:effectLst/>
                          <a:latin typeface="Calibri" panose="020F0502020204030204" pitchFamily="34" charset="0"/>
                        </a:rPr>
                        <a:t>15 per 100,000 ESP, 95% CI: 12-17</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3116021916"/>
                  </a:ext>
                </a:extLst>
              </a:tr>
              <a:tr h="203200">
                <a:tc>
                  <a:txBody>
                    <a:bodyPr/>
                    <a:lstStyle/>
                    <a:p>
                      <a:pPr algn="l" fontAlgn="b"/>
                      <a:r>
                        <a:rPr lang="en-GB" sz="1000" b="0" i="0" u="none" strike="noStrike" dirty="0">
                          <a:solidFill>
                            <a:srgbClr val="000000"/>
                          </a:solidFill>
                          <a:effectLst/>
                          <a:latin typeface="Calibri" panose="020F0502020204030204" pitchFamily="34" charset="0"/>
                        </a:rPr>
                        <a:t>Eastbourne</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26</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16 per 100,000 ESP, 95% CI: 10-23</a:t>
                      </a:r>
                    </a:p>
                  </a:txBody>
                  <a:tcPr marL="9525" marR="9525" marT="9525" marB="0" anchor="b">
                    <a:lnL>
                      <a:noFill/>
                    </a:lnL>
                    <a:lnR>
                      <a:noFill/>
                    </a:lnR>
                    <a:lnT>
                      <a:noFill/>
                    </a:lnT>
                    <a:lnB>
                      <a:noFill/>
                    </a:lnB>
                  </a:tcPr>
                </a:tc>
                <a:extLst>
                  <a:ext uri="{0D108BD9-81ED-4DB2-BD59-A6C34878D82A}">
                    <a16:rowId xmlns:a16="http://schemas.microsoft.com/office/drawing/2014/main" val="4036213815"/>
                  </a:ext>
                </a:extLst>
              </a:tr>
              <a:tr h="203200">
                <a:tc>
                  <a:txBody>
                    <a:bodyPr/>
                    <a:lstStyle/>
                    <a:p>
                      <a:pPr algn="l" fontAlgn="b"/>
                      <a:r>
                        <a:rPr lang="en-GB" sz="1000" b="0" i="0" u="none" strike="noStrike">
                          <a:solidFill>
                            <a:srgbClr val="000000"/>
                          </a:solidFill>
                          <a:effectLst/>
                          <a:latin typeface="Calibri" panose="020F0502020204030204" pitchFamily="34" charset="0"/>
                        </a:rPr>
                        <a:t>Hastings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6</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6 per 100,000 ESP, 95% CI: 2-14</a:t>
                      </a:r>
                    </a:p>
                  </a:txBody>
                  <a:tcPr marL="9525" marR="9525" marT="9525" marB="0" anchor="b">
                    <a:lnL>
                      <a:noFill/>
                    </a:lnL>
                    <a:lnR>
                      <a:noFill/>
                    </a:lnR>
                    <a:lnT>
                      <a:noFill/>
                    </a:lnT>
                    <a:lnB>
                      <a:noFill/>
                    </a:lnB>
                  </a:tcPr>
                </a:tc>
                <a:extLst>
                  <a:ext uri="{0D108BD9-81ED-4DB2-BD59-A6C34878D82A}">
                    <a16:rowId xmlns:a16="http://schemas.microsoft.com/office/drawing/2014/main" val="1743834981"/>
                  </a:ext>
                </a:extLst>
              </a:tr>
              <a:tr h="203200">
                <a:tc>
                  <a:txBody>
                    <a:bodyPr/>
                    <a:lstStyle/>
                    <a:p>
                      <a:pPr algn="l" fontAlgn="b"/>
                      <a:r>
                        <a:rPr lang="en-GB" sz="1000" b="0" i="0" u="none" strike="noStrike" dirty="0">
                          <a:solidFill>
                            <a:srgbClr val="000000"/>
                          </a:solidFill>
                          <a:effectLst/>
                          <a:latin typeface="Calibri" panose="020F0502020204030204" pitchFamily="34" charset="0"/>
                        </a:rPr>
                        <a:t>Lewes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35</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24 per 100,000 ESP, 95% CI: 17-33</a:t>
                      </a:r>
                    </a:p>
                  </a:txBody>
                  <a:tcPr marL="9525" marR="9525" marT="9525" marB="0" anchor="b">
                    <a:lnL>
                      <a:noFill/>
                    </a:lnL>
                    <a:lnR>
                      <a:noFill/>
                    </a:lnR>
                    <a:lnT>
                      <a:noFill/>
                    </a:lnT>
                    <a:lnB>
                      <a:noFill/>
                    </a:lnB>
                  </a:tcPr>
                </a:tc>
                <a:extLst>
                  <a:ext uri="{0D108BD9-81ED-4DB2-BD59-A6C34878D82A}">
                    <a16:rowId xmlns:a16="http://schemas.microsoft.com/office/drawing/2014/main" val="1438262859"/>
                  </a:ext>
                </a:extLst>
              </a:tr>
              <a:tr h="203200">
                <a:tc>
                  <a:txBody>
                    <a:bodyPr/>
                    <a:lstStyle/>
                    <a:p>
                      <a:pPr algn="l" fontAlgn="b"/>
                      <a:r>
                        <a:rPr lang="en-GB" sz="1000" b="0" i="0" u="none" strike="noStrike">
                          <a:solidFill>
                            <a:srgbClr val="000000"/>
                          </a:solidFill>
                          <a:effectLst/>
                          <a:latin typeface="Calibri" panose="020F0502020204030204" pitchFamily="34" charset="0"/>
                        </a:rPr>
                        <a:t>Rother</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13</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8 per 100,000 ESP, 95% CI: 4-14</a:t>
                      </a:r>
                    </a:p>
                  </a:txBody>
                  <a:tcPr marL="9525" marR="9525" marT="9525" marB="0" anchor="b">
                    <a:lnL>
                      <a:noFill/>
                    </a:lnL>
                    <a:lnR>
                      <a:noFill/>
                    </a:lnR>
                    <a:lnT>
                      <a:noFill/>
                    </a:lnT>
                    <a:lnB>
                      <a:noFill/>
                    </a:lnB>
                  </a:tcPr>
                </a:tc>
                <a:extLst>
                  <a:ext uri="{0D108BD9-81ED-4DB2-BD59-A6C34878D82A}">
                    <a16:rowId xmlns:a16="http://schemas.microsoft.com/office/drawing/2014/main" val="4129805438"/>
                  </a:ext>
                </a:extLst>
              </a:tr>
              <a:tr h="203200">
                <a:tc>
                  <a:txBody>
                    <a:bodyPr/>
                    <a:lstStyle/>
                    <a:p>
                      <a:pPr algn="l" fontAlgn="b"/>
                      <a:r>
                        <a:rPr lang="en-GB" sz="1000" b="0" i="0" u="none" strike="noStrike" dirty="0">
                          <a:solidFill>
                            <a:srgbClr val="000000"/>
                          </a:solidFill>
                          <a:effectLst/>
                          <a:latin typeface="Calibri" panose="020F0502020204030204" pitchFamily="34" charset="0"/>
                        </a:rPr>
                        <a:t>Wealden</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34</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16 per 100,000 ESP, 95% CI: 11-22</a:t>
                      </a:r>
                    </a:p>
                  </a:txBody>
                  <a:tcPr marL="9525" marR="9525" marT="9525" marB="0" anchor="b">
                    <a:lnL>
                      <a:noFill/>
                    </a:lnL>
                    <a:lnR>
                      <a:noFill/>
                    </a:lnR>
                    <a:lnT>
                      <a:noFill/>
                    </a:lnT>
                    <a:lnB>
                      <a:noFill/>
                    </a:lnB>
                  </a:tcPr>
                </a:tc>
                <a:extLst>
                  <a:ext uri="{0D108BD9-81ED-4DB2-BD59-A6C34878D82A}">
                    <a16:rowId xmlns:a16="http://schemas.microsoft.com/office/drawing/2014/main" val="159894980"/>
                  </a:ext>
                </a:extLst>
              </a:tr>
              <a:tr h="203200">
                <a:tc>
                  <a:txBody>
                    <a:bodyPr/>
                    <a:lstStyle/>
                    <a:p>
                      <a:pPr algn="l" fontAlgn="b"/>
                      <a:r>
                        <a:rPr lang="en-GB" sz="1000" b="1" i="0" u="none" strike="noStrike" dirty="0">
                          <a:solidFill>
                            <a:srgbClr val="000000"/>
                          </a:solidFill>
                          <a:effectLst/>
                          <a:latin typeface="Calibri" panose="020F0502020204030204" pitchFamily="34" charset="0"/>
                        </a:rPr>
                        <a:t>West Sussex</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193</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18 per 100,000 ESP, 95% CI: 16-21</a:t>
                      </a:r>
                    </a:p>
                  </a:txBody>
                  <a:tcPr marL="9525" marR="9525" marT="9525" marB="0" anchor="b">
                    <a:lnL>
                      <a:noFill/>
                    </a:lnL>
                    <a:lnR>
                      <a:noFill/>
                    </a:lnR>
                    <a:lnT>
                      <a:noFill/>
                    </a:lnT>
                    <a:lnB>
                      <a:noFill/>
                    </a:lnB>
                  </a:tcPr>
                </a:tc>
                <a:extLst>
                  <a:ext uri="{0D108BD9-81ED-4DB2-BD59-A6C34878D82A}">
                    <a16:rowId xmlns:a16="http://schemas.microsoft.com/office/drawing/2014/main" val="2182307260"/>
                  </a:ext>
                </a:extLst>
              </a:tr>
              <a:tr h="203200">
                <a:tc>
                  <a:txBody>
                    <a:bodyPr/>
                    <a:lstStyle/>
                    <a:p>
                      <a:pPr algn="l" fontAlgn="b"/>
                      <a:r>
                        <a:rPr lang="en-GB" sz="1000" b="0" i="0" u="none" strike="noStrike" dirty="0">
                          <a:solidFill>
                            <a:srgbClr val="000000"/>
                          </a:solidFill>
                          <a:effectLst/>
                          <a:latin typeface="Calibri" panose="020F0502020204030204" pitchFamily="34" charset="0"/>
                        </a:rPr>
                        <a:t>Adur</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9</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12 per 100,000 ESP, 95% CI: 6-23</a:t>
                      </a:r>
                    </a:p>
                  </a:txBody>
                  <a:tcPr marL="9525" marR="9525" marT="9525" marB="0" anchor="b">
                    <a:lnL>
                      <a:noFill/>
                    </a:lnL>
                    <a:lnR>
                      <a:noFill/>
                    </a:lnR>
                    <a:lnT>
                      <a:noFill/>
                    </a:lnT>
                    <a:lnB>
                      <a:noFill/>
                    </a:lnB>
                  </a:tcPr>
                </a:tc>
                <a:extLst>
                  <a:ext uri="{0D108BD9-81ED-4DB2-BD59-A6C34878D82A}">
                    <a16:rowId xmlns:a16="http://schemas.microsoft.com/office/drawing/2014/main" val="791748730"/>
                  </a:ext>
                </a:extLst>
              </a:tr>
              <a:tr h="203200">
                <a:tc>
                  <a:txBody>
                    <a:bodyPr/>
                    <a:lstStyle/>
                    <a:p>
                      <a:pPr algn="l" fontAlgn="b"/>
                      <a:r>
                        <a:rPr lang="en-GB" sz="1000" b="0" i="0" u="none" strike="noStrike" dirty="0">
                          <a:solidFill>
                            <a:srgbClr val="000000"/>
                          </a:solidFill>
                          <a:effectLst/>
                          <a:latin typeface="Calibri" panose="020F0502020204030204" pitchFamily="34" charset="0"/>
                        </a:rPr>
                        <a:t>Arun</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8 per 100,000 ESP, 95% CI: 5-13</a:t>
                      </a:r>
                    </a:p>
                  </a:txBody>
                  <a:tcPr marL="9525" marR="9525" marT="9525" marB="0" anchor="b">
                    <a:lnL>
                      <a:noFill/>
                    </a:lnL>
                    <a:lnR>
                      <a:noFill/>
                    </a:lnR>
                    <a:lnT>
                      <a:noFill/>
                    </a:lnT>
                    <a:lnB>
                      <a:noFill/>
                    </a:lnB>
                  </a:tcPr>
                </a:tc>
                <a:extLst>
                  <a:ext uri="{0D108BD9-81ED-4DB2-BD59-A6C34878D82A}">
                    <a16:rowId xmlns:a16="http://schemas.microsoft.com/office/drawing/2014/main" val="1691029379"/>
                  </a:ext>
                </a:extLst>
              </a:tr>
              <a:tr h="203200">
                <a:tc>
                  <a:txBody>
                    <a:bodyPr/>
                    <a:lstStyle/>
                    <a:p>
                      <a:pPr algn="l" fontAlgn="b"/>
                      <a:r>
                        <a:rPr lang="en-GB" sz="1000" b="0" i="0" u="none" strike="noStrike" dirty="0">
                          <a:solidFill>
                            <a:srgbClr val="000000"/>
                          </a:solidFill>
                          <a:effectLst/>
                          <a:latin typeface="Calibri" panose="020F0502020204030204" pitchFamily="34" charset="0"/>
                        </a:rPr>
                        <a:t>Chichester</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28</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16 per 100,000 ESP, 95% CI: 10-23</a:t>
                      </a:r>
                    </a:p>
                  </a:txBody>
                  <a:tcPr marL="9525" marR="9525" marT="9525" marB="0" anchor="b">
                    <a:lnL>
                      <a:noFill/>
                    </a:lnL>
                    <a:lnR>
                      <a:noFill/>
                    </a:lnR>
                    <a:lnT>
                      <a:noFill/>
                    </a:lnT>
                    <a:lnB>
                      <a:noFill/>
                    </a:lnB>
                  </a:tcPr>
                </a:tc>
                <a:extLst>
                  <a:ext uri="{0D108BD9-81ED-4DB2-BD59-A6C34878D82A}">
                    <a16:rowId xmlns:a16="http://schemas.microsoft.com/office/drawing/2014/main" val="1845785093"/>
                  </a:ext>
                </a:extLst>
              </a:tr>
              <a:tr h="203200">
                <a:tc>
                  <a:txBody>
                    <a:bodyPr/>
                    <a:lstStyle/>
                    <a:p>
                      <a:pPr algn="l" fontAlgn="b"/>
                      <a:r>
                        <a:rPr lang="en-GB" sz="1000" b="0" i="0" u="none" strike="noStrike">
                          <a:solidFill>
                            <a:srgbClr val="000000"/>
                          </a:solidFill>
                          <a:effectLst/>
                          <a:latin typeface="Calibri" panose="020F0502020204030204" pitchFamily="34" charset="0"/>
                        </a:rPr>
                        <a:t>Crawley</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33 per 100,000 ESP, 95% CI: 22-48</a:t>
                      </a:r>
                    </a:p>
                  </a:txBody>
                  <a:tcPr marL="9525" marR="9525" marT="9525" marB="0" anchor="b">
                    <a:lnL>
                      <a:noFill/>
                    </a:lnL>
                    <a:lnR>
                      <a:noFill/>
                    </a:lnR>
                    <a:lnT>
                      <a:noFill/>
                    </a:lnT>
                    <a:lnB>
                      <a:noFill/>
                    </a:lnB>
                  </a:tcPr>
                </a:tc>
                <a:extLst>
                  <a:ext uri="{0D108BD9-81ED-4DB2-BD59-A6C34878D82A}">
                    <a16:rowId xmlns:a16="http://schemas.microsoft.com/office/drawing/2014/main" val="2649127067"/>
                  </a:ext>
                </a:extLst>
              </a:tr>
              <a:tr h="203200">
                <a:tc>
                  <a:txBody>
                    <a:bodyPr/>
                    <a:lstStyle/>
                    <a:p>
                      <a:pPr algn="l" fontAlgn="b"/>
                      <a:r>
                        <a:rPr lang="en-GB" sz="1000" b="0" i="0" u="none" strike="noStrike" dirty="0">
                          <a:solidFill>
                            <a:srgbClr val="000000"/>
                          </a:solidFill>
                          <a:effectLst/>
                          <a:latin typeface="Calibri" panose="020F0502020204030204" pitchFamily="34" charset="0"/>
                        </a:rPr>
                        <a:t>Horsham</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18 per 100,000 ESP, 95% CI: 12-26</a:t>
                      </a:r>
                    </a:p>
                  </a:txBody>
                  <a:tcPr marL="9525" marR="9525" marT="9525" marB="0" anchor="b">
                    <a:lnL>
                      <a:noFill/>
                    </a:lnL>
                    <a:lnR>
                      <a:noFill/>
                    </a:lnR>
                    <a:lnT>
                      <a:noFill/>
                    </a:lnT>
                    <a:lnB>
                      <a:noFill/>
                    </a:lnB>
                  </a:tcPr>
                </a:tc>
                <a:extLst>
                  <a:ext uri="{0D108BD9-81ED-4DB2-BD59-A6C34878D82A}">
                    <a16:rowId xmlns:a16="http://schemas.microsoft.com/office/drawing/2014/main" val="2446158513"/>
                  </a:ext>
                </a:extLst>
              </a:tr>
              <a:tr h="203200">
                <a:tc>
                  <a:txBody>
                    <a:bodyPr/>
                    <a:lstStyle/>
                    <a:p>
                      <a:pPr algn="l" fontAlgn="b"/>
                      <a:r>
                        <a:rPr lang="en-GB" sz="1000" b="0" i="0" u="none" strike="noStrike" dirty="0">
                          <a:solidFill>
                            <a:srgbClr val="000000"/>
                          </a:solidFill>
                          <a:effectLst/>
                          <a:latin typeface="Calibri" panose="020F0502020204030204" pitchFamily="34" charset="0"/>
                        </a:rPr>
                        <a:t>Mid Sussex</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59</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36 per 100,000 ESP, 95% CI: 28-47</a:t>
                      </a:r>
                    </a:p>
                  </a:txBody>
                  <a:tcPr marL="9525" marR="9525" marT="9525" marB="0" anchor="b">
                    <a:lnL>
                      <a:noFill/>
                    </a:lnL>
                    <a:lnR>
                      <a:noFill/>
                    </a:lnR>
                    <a:lnT>
                      <a:noFill/>
                    </a:lnT>
                    <a:lnB>
                      <a:noFill/>
                    </a:lnB>
                  </a:tcPr>
                </a:tc>
                <a:extLst>
                  <a:ext uri="{0D108BD9-81ED-4DB2-BD59-A6C34878D82A}">
                    <a16:rowId xmlns:a16="http://schemas.microsoft.com/office/drawing/2014/main" val="1971022408"/>
                  </a:ext>
                </a:extLst>
              </a:tr>
              <a:tr h="203200">
                <a:tc>
                  <a:txBody>
                    <a:bodyPr/>
                    <a:lstStyle/>
                    <a:p>
                      <a:pPr algn="l" fontAlgn="b"/>
                      <a:r>
                        <a:rPr lang="en-GB" sz="1000" b="0" i="0" u="none" strike="noStrike" dirty="0">
                          <a:solidFill>
                            <a:srgbClr val="000000"/>
                          </a:solidFill>
                          <a:effectLst/>
                          <a:latin typeface="Calibri" panose="020F0502020204030204" pitchFamily="34" charset="0"/>
                        </a:rPr>
                        <a:t>Worthing</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16</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12 per 100,000 ESP, 95% CI: 7-19</a:t>
                      </a:r>
                    </a:p>
                  </a:txBody>
                  <a:tcPr marL="9525" marR="9525" marT="9525" marB="0" anchor="b">
                    <a:lnL>
                      <a:noFill/>
                    </a:lnL>
                    <a:lnR>
                      <a:noFill/>
                    </a:lnR>
                    <a:lnT>
                      <a:noFill/>
                    </a:lnT>
                    <a:lnB>
                      <a:noFill/>
                    </a:lnB>
                  </a:tcPr>
                </a:tc>
                <a:extLst>
                  <a:ext uri="{0D108BD9-81ED-4DB2-BD59-A6C34878D82A}">
                    <a16:rowId xmlns:a16="http://schemas.microsoft.com/office/drawing/2014/main" val="758851605"/>
                  </a:ext>
                </a:extLst>
              </a:tr>
              <a:tr h="203200">
                <a:tc>
                  <a:txBody>
                    <a:bodyPr/>
                    <a:lstStyle/>
                    <a:p>
                      <a:pPr algn="l" fontAlgn="b"/>
                      <a:r>
                        <a:rPr lang="en-GB" sz="1000" b="0" i="0" u="none" strike="noStrike" dirty="0">
                          <a:solidFill>
                            <a:srgbClr val="000000"/>
                          </a:solidFill>
                          <a:effectLst/>
                          <a:latin typeface="Calibri" panose="020F0502020204030204" pitchFamily="34" charset="0"/>
                        </a:rPr>
                        <a:t>South East</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2,508</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27 per 100,000 ESP, 95% CI: 26-28</a:t>
                      </a:r>
                    </a:p>
                  </a:txBody>
                  <a:tcPr marL="9525" marR="9525" marT="9525" marB="0" anchor="b">
                    <a:lnL>
                      <a:noFill/>
                    </a:lnL>
                    <a:lnR>
                      <a:noFill/>
                    </a:lnR>
                    <a:lnT>
                      <a:noFill/>
                    </a:lnT>
                    <a:lnB>
                      <a:noFill/>
                    </a:lnB>
                  </a:tcPr>
                </a:tc>
                <a:extLst>
                  <a:ext uri="{0D108BD9-81ED-4DB2-BD59-A6C34878D82A}">
                    <a16:rowId xmlns:a16="http://schemas.microsoft.com/office/drawing/2014/main" val="389828747"/>
                  </a:ext>
                </a:extLst>
              </a:tr>
              <a:tr h="203200">
                <a:tc>
                  <a:txBody>
                    <a:bodyPr/>
                    <a:lstStyle/>
                    <a:p>
                      <a:pPr algn="l" fontAlgn="b"/>
                      <a:r>
                        <a:rPr lang="en-GB" sz="1000" b="0" i="0" u="none" strike="noStrike" dirty="0">
                          <a:solidFill>
                            <a:srgbClr val="000000"/>
                          </a:solidFill>
                          <a:effectLst/>
                          <a:latin typeface="Calibri" panose="020F0502020204030204" pitchFamily="34" charset="0"/>
                        </a:rPr>
                        <a:t>England</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19,315</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37 per 100,000 ESP, 95% CI: 36-37</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0242487"/>
                  </a:ext>
                </a:extLst>
              </a:tr>
            </a:tbl>
          </a:graphicData>
        </a:graphic>
      </p:graphicFrame>
      <p:sp>
        <p:nvSpPr>
          <p:cNvPr id="13" name="TextBox 12">
            <a:extLst>
              <a:ext uri="{FF2B5EF4-FFF2-40B4-BE49-F238E27FC236}">
                <a16:creationId xmlns:a16="http://schemas.microsoft.com/office/drawing/2014/main" id="{6A9EF060-54FD-F94D-875A-D4D286E41BA3}"/>
              </a:ext>
            </a:extLst>
          </p:cNvPr>
          <p:cNvSpPr txBox="1"/>
          <p:nvPr/>
        </p:nvSpPr>
        <p:spPr>
          <a:xfrm>
            <a:off x="8179264" y="3291357"/>
            <a:ext cx="3661199" cy="1569660"/>
          </a:xfrm>
          <a:prstGeom prst="rect">
            <a:avLst/>
          </a:prstGeom>
          <a:noFill/>
        </p:spPr>
        <p:txBody>
          <a:bodyPr wrap="square" rtlCol="0">
            <a:spAutoFit/>
          </a:bodyPr>
          <a:lstStyle/>
          <a:p>
            <a:r>
              <a:rPr lang="en-GB" sz="1200" dirty="0"/>
              <a:t>Age-standardised rates of Covid-19 mortality are higher among men compared with women.</a:t>
            </a:r>
          </a:p>
          <a:p>
            <a:pPr marL="285750" indent="-285750">
              <a:buFont typeface="Arial" panose="020B0604020202020204" pitchFamily="34" charset="0"/>
              <a:buChar char="•"/>
            </a:pPr>
            <a:endParaRPr lang="en-GB" sz="1200" dirty="0"/>
          </a:p>
          <a:p>
            <a:r>
              <a:rPr lang="en-GB" sz="1200" dirty="0"/>
              <a:t>Although numbers are small, there are some clear differences at lower tier local authority level, with Crawley, Mid Sussex, Brighton and Hove and Lewes having significantly higher rates of mortality compared with other areas.</a:t>
            </a:r>
          </a:p>
        </p:txBody>
      </p:sp>
    </p:spTree>
    <p:extLst>
      <p:ext uri="{BB962C8B-B14F-4D97-AF65-F5344CB8AC3E}">
        <p14:creationId xmlns:p14="http://schemas.microsoft.com/office/powerpoint/2010/main" val="3963511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9EAE7E0-7312-EB4F-9710-1072B2BFDF3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127000"/>
            <a:ext cx="12192000" cy="6604000"/>
          </a:xfrm>
          <a:prstGeom prst="rect">
            <a:avLst/>
          </a:prstGeom>
        </p:spPr>
      </p:pic>
    </p:spTree>
    <p:extLst>
      <p:ext uri="{BB962C8B-B14F-4D97-AF65-F5344CB8AC3E}">
        <p14:creationId xmlns:p14="http://schemas.microsoft.com/office/powerpoint/2010/main" val="1510156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0F5990-07D7-614F-B3C6-95490034889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35865" y="295835"/>
            <a:ext cx="11236176" cy="6266328"/>
          </a:xfrm>
        </p:spPr>
      </p:pic>
      <p:sp>
        <p:nvSpPr>
          <p:cNvPr id="3" name="TextBox 2">
            <a:extLst>
              <a:ext uri="{FF2B5EF4-FFF2-40B4-BE49-F238E27FC236}">
                <a16:creationId xmlns:a16="http://schemas.microsoft.com/office/drawing/2014/main" id="{1B04373D-5534-8140-856E-837D5C704AEF}"/>
              </a:ext>
            </a:extLst>
          </p:cNvPr>
          <p:cNvSpPr txBox="1"/>
          <p:nvPr/>
        </p:nvSpPr>
        <p:spPr>
          <a:xfrm>
            <a:off x="192062" y="103363"/>
            <a:ext cx="4791505" cy="338554"/>
          </a:xfrm>
          <a:prstGeom prst="rect">
            <a:avLst/>
          </a:prstGeom>
          <a:noFill/>
        </p:spPr>
        <p:txBody>
          <a:bodyPr wrap="none" rtlCol="0">
            <a:spAutoFit/>
          </a:bodyPr>
          <a:lstStyle/>
          <a:p>
            <a:r>
              <a:rPr lang="en-US" sz="1600" dirty="0"/>
              <a:t>Covid-19 mortality; occurring 01/03/2020 – 17/04/2020</a:t>
            </a:r>
          </a:p>
        </p:txBody>
      </p:sp>
    </p:spTree>
    <p:extLst>
      <p:ext uri="{BB962C8B-B14F-4D97-AF65-F5344CB8AC3E}">
        <p14:creationId xmlns:p14="http://schemas.microsoft.com/office/powerpoint/2010/main" val="1783523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0F5990-07D7-614F-B3C6-95490034889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35866" y="295835"/>
            <a:ext cx="11236174" cy="6266328"/>
          </a:xfrm>
        </p:spPr>
      </p:pic>
      <p:sp>
        <p:nvSpPr>
          <p:cNvPr id="3" name="TextBox 2">
            <a:extLst>
              <a:ext uri="{FF2B5EF4-FFF2-40B4-BE49-F238E27FC236}">
                <a16:creationId xmlns:a16="http://schemas.microsoft.com/office/drawing/2014/main" id="{1B04373D-5534-8140-856E-837D5C704AEF}"/>
              </a:ext>
            </a:extLst>
          </p:cNvPr>
          <p:cNvSpPr txBox="1"/>
          <p:nvPr/>
        </p:nvSpPr>
        <p:spPr>
          <a:xfrm>
            <a:off x="192062" y="103363"/>
            <a:ext cx="4791505" cy="338554"/>
          </a:xfrm>
          <a:prstGeom prst="rect">
            <a:avLst/>
          </a:prstGeom>
          <a:noFill/>
        </p:spPr>
        <p:txBody>
          <a:bodyPr wrap="none" rtlCol="0">
            <a:spAutoFit/>
          </a:bodyPr>
          <a:lstStyle/>
          <a:p>
            <a:r>
              <a:rPr lang="en-US" sz="1600" dirty="0"/>
              <a:t>Covid-19 mortality; occurring 01/03/2020 – 17/04/2020</a:t>
            </a:r>
          </a:p>
        </p:txBody>
      </p:sp>
    </p:spTree>
    <p:extLst>
      <p:ext uri="{BB962C8B-B14F-4D97-AF65-F5344CB8AC3E}">
        <p14:creationId xmlns:p14="http://schemas.microsoft.com/office/powerpoint/2010/main" val="3752983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C8F1659-8E68-8A4E-941D-2EC4AD975ED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463117" y="798605"/>
            <a:ext cx="3792071" cy="3792071"/>
          </a:xfrm>
          <a:prstGeom prst="rect">
            <a:avLst/>
          </a:prstGeom>
        </p:spPr>
      </p:pic>
      <p:sp>
        <p:nvSpPr>
          <p:cNvPr id="13" name="TextBox 12">
            <a:extLst>
              <a:ext uri="{FF2B5EF4-FFF2-40B4-BE49-F238E27FC236}">
                <a16:creationId xmlns:a16="http://schemas.microsoft.com/office/drawing/2014/main" id="{3F4DABDD-18C4-0744-8CFC-F38BCF582EC8}"/>
              </a:ext>
            </a:extLst>
          </p:cNvPr>
          <p:cNvSpPr txBox="1"/>
          <p:nvPr/>
        </p:nvSpPr>
        <p:spPr>
          <a:xfrm>
            <a:off x="0" y="239808"/>
            <a:ext cx="6817658" cy="1815882"/>
          </a:xfrm>
          <a:prstGeom prst="rect">
            <a:avLst/>
          </a:prstGeom>
          <a:noFill/>
        </p:spPr>
        <p:txBody>
          <a:bodyPr wrap="square" rtlCol="0">
            <a:spAutoFit/>
          </a:bodyPr>
          <a:lstStyle/>
          <a:p>
            <a:pPr marL="285750" indent="-285750">
              <a:buFont typeface="Arial" panose="020B0604020202020204" pitchFamily="34" charset="0"/>
              <a:buChar char="•"/>
            </a:pPr>
            <a:r>
              <a:rPr lang="en-GB" sz="1400" dirty="0"/>
              <a:t>In West Sussex, in the week ending 8</a:t>
            </a:r>
            <a:r>
              <a:rPr lang="en-GB" sz="1400" baseline="30000" dirty="0"/>
              <a:t>th</a:t>
            </a:r>
            <a:r>
              <a:rPr lang="en-GB" sz="1400" dirty="0"/>
              <a:t> May, the number of deaths occurring in care homes was almost double the number of deaths occurring in hospital.</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The proportion of deaths occurring in hospitals for West Sussex residents is decreasing.</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The proportion of deaths occurring in care homes has been increasing but showed a slight decline in the latest few weeks of reporting (now around 45%).</a:t>
            </a:r>
          </a:p>
          <a:p>
            <a:pPr marL="285750" indent="-285750">
              <a:buFont typeface="Arial" panose="020B0604020202020204" pitchFamily="34" charset="0"/>
              <a:buChar char="•"/>
            </a:pPr>
            <a:endParaRPr lang="en-GB" sz="1400" i="1" dirty="0">
              <a:solidFill>
                <a:schemeClr val="accent1"/>
              </a:solidFill>
            </a:endParaRPr>
          </a:p>
        </p:txBody>
      </p:sp>
      <p:pic>
        <p:nvPicPr>
          <p:cNvPr id="5" name="Picture 4">
            <a:extLst>
              <a:ext uri="{FF2B5EF4-FFF2-40B4-BE49-F238E27FC236}">
                <a16:creationId xmlns:a16="http://schemas.microsoft.com/office/drawing/2014/main" id="{5B1E5F22-61E3-174D-85F5-0315995A7A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34472" y="1930566"/>
            <a:ext cx="6096000" cy="3104444"/>
          </a:xfrm>
          <a:prstGeom prst="rect">
            <a:avLst/>
          </a:prstGeom>
        </p:spPr>
      </p:pic>
      <p:graphicFrame>
        <p:nvGraphicFramePr>
          <p:cNvPr id="17" name="Table 16">
            <a:extLst>
              <a:ext uri="{FF2B5EF4-FFF2-40B4-BE49-F238E27FC236}">
                <a16:creationId xmlns:a16="http://schemas.microsoft.com/office/drawing/2014/main" id="{95B3783E-4A16-1E44-81BE-F3F9C3425D60}"/>
              </a:ext>
            </a:extLst>
          </p:cNvPr>
          <p:cNvGraphicFramePr>
            <a:graphicFrameLocks noGrp="1"/>
          </p:cNvGraphicFramePr>
          <p:nvPr>
            <p:extLst>
              <p:ext uri="{D42A27DB-BD31-4B8C-83A1-F6EECF244321}">
                <p14:modId xmlns:p14="http://schemas.microsoft.com/office/powerpoint/2010/main" val="1411002886"/>
              </p:ext>
            </p:extLst>
          </p:nvPr>
        </p:nvGraphicFramePr>
        <p:xfrm>
          <a:off x="370913" y="5163671"/>
          <a:ext cx="11065808" cy="1440327"/>
        </p:xfrm>
        <a:graphic>
          <a:graphicData uri="http://schemas.openxmlformats.org/drawingml/2006/table">
            <a:tbl>
              <a:tblPr/>
              <a:tblGrid>
                <a:gridCol w="725628">
                  <a:extLst>
                    <a:ext uri="{9D8B030D-6E8A-4147-A177-3AD203B41FA5}">
                      <a16:colId xmlns:a16="http://schemas.microsoft.com/office/drawing/2014/main" val="1998575075"/>
                    </a:ext>
                  </a:extLst>
                </a:gridCol>
                <a:gridCol w="544220">
                  <a:extLst>
                    <a:ext uri="{9D8B030D-6E8A-4147-A177-3AD203B41FA5}">
                      <a16:colId xmlns:a16="http://schemas.microsoft.com/office/drawing/2014/main" val="4082139058"/>
                    </a:ext>
                  </a:extLst>
                </a:gridCol>
                <a:gridCol w="544220">
                  <a:extLst>
                    <a:ext uri="{9D8B030D-6E8A-4147-A177-3AD203B41FA5}">
                      <a16:colId xmlns:a16="http://schemas.microsoft.com/office/drawing/2014/main" val="1877115370"/>
                    </a:ext>
                  </a:extLst>
                </a:gridCol>
                <a:gridCol w="544220">
                  <a:extLst>
                    <a:ext uri="{9D8B030D-6E8A-4147-A177-3AD203B41FA5}">
                      <a16:colId xmlns:a16="http://schemas.microsoft.com/office/drawing/2014/main" val="696609331"/>
                    </a:ext>
                  </a:extLst>
                </a:gridCol>
                <a:gridCol w="544220">
                  <a:extLst>
                    <a:ext uri="{9D8B030D-6E8A-4147-A177-3AD203B41FA5}">
                      <a16:colId xmlns:a16="http://schemas.microsoft.com/office/drawing/2014/main" val="945435690"/>
                    </a:ext>
                  </a:extLst>
                </a:gridCol>
                <a:gridCol w="544220">
                  <a:extLst>
                    <a:ext uri="{9D8B030D-6E8A-4147-A177-3AD203B41FA5}">
                      <a16:colId xmlns:a16="http://schemas.microsoft.com/office/drawing/2014/main" val="4099392816"/>
                    </a:ext>
                  </a:extLst>
                </a:gridCol>
                <a:gridCol w="544220">
                  <a:extLst>
                    <a:ext uri="{9D8B030D-6E8A-4147-A177-3AD203B41FA5}">
                      <a16:colId xmlns:a16="http://schemas.microsoft.com/office/drawing/2014/main" val="2492613715"/>
                    </a:ext>
                  </a:extLst>
                </a:gridCol>
                <a:gridCol w="544220">
                  <a:extLst>
                    <a:ext uri="{9D8B030D-6E8A-4147-A177-3AD203B41FA5}">
                      <a16:colId xmlns:a16="http://schemas.microsoft.com/office/drawing/2014/main" val="4065020466"/>
                    </a:ext>
                  </a:extLst>
                </a:gridCol>
                <a:gridCol w="544220">
                  <a:extLst>
                    <a:ext uri="{9D8B030D-6E8A-4147-A177-3AD203B41FA5}">
                      <a16:colId xmlns:a16="http://schemas.microsoft.com/office/drawing/2014/main" val="1865002551"/>
                    </a:ext>
                  </a:extLst>
                </a:gridCol>
                <a:gridCol w="544220">
                  <a:extLst>
                    <a:ext uri="{9D8B030D-6E8A-4147-A177-3AD203B41FA5}">
                      <a16:colId xmlns:a16="http://schemas.microsoft.com/office/drawing/2014/main" val="3813846355"/>
                    </a:ext>
                  </a:extLst>
                </a:gridCol>
                <a:gridCol w="544220">
                  <a:extLst>
                    <a:ext uri="{9D8B030D-6E8A-4147-A177-3AD203B41FA5}">
                      <a16:colId xmlns:a16="http://schemas.microsoft.com/office/drawing/2014/main" val="234630756"/>
                    </a:ext>
                  </a:extLst>
                </a:gridCol>
                <a:gridCol w="544220">
                  <a:extLst>
                    <a:ext uri="{9D8B030D-6E8A-4147-A177-3AD203B41FA5}">
                      <a16:colId xmlns:a16="http://schemas.microsoft.com/office/drawing/2014/main" val="3725478471"/>
                    </a:ext>
                  </a:extLst>
                </a:gridCol>
                <a:gridCol w="544220">
                  <a:extLst>
                    <a:ext uri="{9D8B030D-6E8A-4147-A177-3AD203B41FA5}">
                      <a16:colId xmlns:a16="http://schemas.microsoft.com/office/drawing/2014/main" val="2828013913"/>
                    </a:ext>
                  </a:extLst>
                </a:gridCol>
                <a:gridCol w="544220">
                  <a:extLst>
                    <a:ext uri="{9D8B030D-6E8A-4147-A177-3AD203B41FA5}">
                      <a16:colId xmlns:a16="http://schemas.microsoft.com/office/drawing/2014/main" val="2637868432"/>
                    </a:ext>
                  </a:extLst>
                </a:gridCol>
                <a:gridCol w="544220">
                  <a:extLst>
                    <a:ext uri="{9D8B030D-6E8A-4147-A177-3AD203B41FA5}">
                      <a16:colId xmlns:a16="http://schemas.microsoft.com/office/drawing/2014/main" val="1956483777"/>
                    </a:ext>
                  </a:extLst>
                </a:gridCol>
                <a:gridCol w="544220">
                  <a:extLst>
                    <a:ext uri="{9D8B030D-6E8A-4147-A177-3AD203B41FA5}">
                      <a16:colId xmlns:a16="http://schemas.microsoft.com/office/drawing/2014/main" val="1653521048"/>
                    </a:ext>
                  </a:extLst>
                </a:gridCol>
                <a:gridCol w="544220">
                  <a:extLst>
                    <a:ext uri="{9D8B030D-6E8A-4147-A177-3AD203B41FA5}">
                      <a16:colId xmlns:a16="http://schemas.microsoft.com/office/drawing/2014/main" val="2665635879"/>
                    </a:ext>
                  </a:extLst>
                </a:gridCol>
                <a:gridCol w="544220">
                  <a:extLst>
                    <a:ext uri="{9D8B030D-6E8A-4147-A177-3AD203B41FA5}">
                      <a16:colId xmlns:a16="http://schemas.microsoft.com/office/drawing/2014/main" val="2210826613"/>
                    </a:ext>
                  </a:extLst>
                </a:gridCol>
                <a:gridCol w="544220">
                  <a:extLst>
                    <a:ext uri="{9D8B030D-6E8A-4147-A177-3AD203B41FA5}">
                      <a16:colId xmlns:a16="http://schemas.microsoft.com/office/drawing/2014/main" val="1066874851"/>
                    </a:ext>
                  </a:extLst>
                </a:gridCol>
                <a:gridCol w="544220">
                  <a:extLst>
                    <a:ext uri="{9D8B030D-6E8A-4147-A177-3AD203B41FA5}">
                      <a16:colId xmlns:a16="http://schemas.microsoft.com/office/drawing/2014/main" val="1570344299"/>
                    </a:ext>
                  </a:extLst>
                </a:gridCol>
              </a:tblGrid>
              <a:tr h="392817">
                <a:tc>
                  <a:txBody>
                    <a:bodyPr/>
                    <a:lstStyle/>
                    <a:p>
                      <a:pPr algn="l" fontAlgn="t"/>
                      <a:r>
                        <a:rPr lang="en-GB" sz="900" b="1" i="0" u="none" strike="noStrike" dirty="0">
                          <a:solidFill>
                            <a:srgbClr val="000000"/>
                          </a:solidFill>
                          <a:effectLst/>
                          <a:latin typeface="Calibri" panose="020F0502020204030204" pitchFamily="34" charset="0"/>
                        </a:rPr>
                        <a:t>Place of death</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w/e 3rd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10th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w/e 17th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w/e 24th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31st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7th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w/e 14th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21st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28th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6th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13th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w/e 20th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27th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3rd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10th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17th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24th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1st 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8th </a:t>
                      </a:r>
                    </a:p>
                    <a:p>
                      <a:pPr algn="r" fontAlgn="b"/>
                      <a:r>
                        <a:rPr lang="en-GB" sz="900" b="1" i="0" u="none" strike="noStrike" dirty="0">
                          <a:solidFill>
                            <a:srgbClr val="000000"/>
                          </a:solidFill>
                          <a:effectLst/>
                          <a:latin typeface="Calibri" panose="020F0502020204030204" pitchFamily="34" charset="0"/>
                        </a:rPr>
                        <a:t>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2826419"/>
                  </a:ext>
                </a:extLst>
              </a:tr>
              <a:tr h="209502">
                <a:tc>
                  <a:txBody>
                    <a:bodyPr/>
                    <a:lstStyle/>
                    <a:p>
                      <a:pPr algn="l" fontAlgn="b"/>
                      <a:r>
                        <a:rPr lang="en-GB" sz="900" b="0" i="0" u="none" strike="noStrike" dirty="0">
                          <a:solidFill>
                            <a:srgbClr val="000000"/>
                          </a:solidFill>
                          <a:effectLst/>
                          <a:latin typeface="Calibri" panose="020F0502020204030204" pitchFamily="34" charset="0"/>
                        </a:rPr>
                        <a:t>Home</a:t>
                      </a:r>
                    </a:p>
                  </a:txBody>
                  <a:tcPr marL="8676" marR="8676" marT="8676"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25.9%</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20.6%</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22.4%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24.1%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18.5%</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28.4%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19.7%</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21.3%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22.2%</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17.9%</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26.7%</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18.1%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22.9%</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23.1%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21.9%</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18.8%</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17.4%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24.6%</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20.1%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83494214"/>
                  </a:ext>
                </a:extLst>
              </a:tr>
              <a:tr h="209502">
                <a:tc>
                  <a:txBody>
                    <a:bodyPr/>
                    <a:lstStyle/>
                    <a:p>
                      <a:pPr algn="l" fontAlgn="b"/>
                      <a:r>
                        <a:rPr lang="en-GB" sz="900" b="0" i="0" u="none" strike="noStrike" dirty="0">
                          <a:solidFill>
                            <a:srgbClr val="000000"/>
                          </a:solidFill>
                          <a:effectLst/>
                          <a:latin typeface="Calibri" panose="020F0502020204030204" pitchFamily="34" charset="0"/>
                        </a:rPr>
                        <a:t>Care home</a:t>
                      </a:r>
                    </a:p>
                  </a:txBody>
                  <a:tcPr marL="8676" marR="8676" marT="8676"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29.2%</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28.5%</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31.1%</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26.2%</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26%</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30.6%</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30.6%</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29.2%</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28.4%</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31.8%</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30.7%</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35.7%</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33.8%</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33.9%</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39.7%</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47%</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49.2%</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45.2%</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45.7%</a:t>
                      </a:r>
                    </a:p>
                  </a:txBody>
                  <a:tcPr marL="9525" marR="9525" marT="9525" marB="0">
                    <a:lnL>
                      <a:noFill/>
                    </a:lnL>
                    <a:lnR>
                      <a:noFill/>
                    </a:lnR>
                    <a:lnT>
                      <a:noFill/>
                    </a:lnT>
                    <a:lnB>
                      <a:noFill/>
                    </a:lnB>
                  </a:tcPr>
                </a:tc>
                <a:extLst>
                  <a:ext uri="{0D108BD9-81ED-4DB2-BD59-A6C34878D82A}">
                    <a16:rowId xmlns:a16="http://schemas.microsoft.com/office/drawing/2014/main" val="3486745811"/>
                  </a:ext>
                </a:extLst>
              </a:tr>
              <a:tr h="209502">
                <a:tc>
                  <a:txBody>
                    <a:bodyPr/>
                    <a:lstStyle/>
                    <a:p>
                      <a:pPr algn="l" fontAlgn="b"/>
                      <a:r>
                        <a:rPr lang="en-GB" sz="900" b="0" i="0" u="none" strike="noStrike" dirty="0">
                          <a:solidFill>
                            <a:srgbClr val="000000"/>
                          </a:solidFill>
                          <a:effectLst/>
                          <a:latin typeface="Calibri" panose="020F0502020204030204" pitchFamily="34" charset="0"/>
                        </a:rPr>
                        <a:t>Hospital</a:t>
                      </a:r>
                    </a:p>
                  </a:txBody>
                  <a:tcPr marL="8676" marR="8676" marT="8676"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37.3%</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42.1%</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39.3%</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44.6%</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50%</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35%</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39.4%</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41.6%</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40.7%</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43.3%</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34.1%</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38.5%</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34.8%</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36.4%</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33.1%</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26.3%</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27.4%</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24.6%</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23.6%</a:t>
                      </a:r>
                    </a:p>
                  </a:txBody>
                  <a:tcPr marL="9525" marR="9525" marT="9525" marB="0">
                    <a:lnL>
                      <a:noFill/>
                    </a:lnL>
                    <a:lnR>
                      <a:noFill/>
                    </a:lnR>
                    <a:lnT>
                      <a:noFill/>
                    </a:lnT>
                    <a:lnB>
                      <a:noFill/>
                    </a:lnB>
                  </a:tcPr>
                </a:tc>
                <a:extLst>
                  <a:ext uri="{0D108BD9-81ED-4DB2-BD59-A6C34878D82A}">
                    <a16:rowId xmlns:a16="http://schemas.microsoft.com/office/drawing/2014/main" val="3907424521"/>
                  </a:ext>
                </a:extLst>
              </a:tr>
              <a:tr h="209502">
                <a:tc>
                  <a:txBody>
                    <a:bodyPr/>
                    <a:lstStyle/>
                    <a:p>
                      <a:pPr algn="l" fontAlgn="b"/>
                      <a:r>
                        <a:rPr lang="en-GB" sz="900" b="0" i="0" u="none" strike="noStrike" dirty="0">
                          <a:solidFill>
                            <a:srgbClr val="000000"/>
                          </a:solidFill>
                          <a:effectLst/>
                          <a:latin typeface="Calibri" panose="020F0502020204030204" pitchFamily="34" charset="0"/>
                        </a:rPr>
                        <a:t>Hospice</a:t>
                      </a:r>
                    </a:p>
                  </a:txBody>
                  <a:tcPr marL="8676" marR="8676" marT="8676"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5.2%</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5.6%</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5.5%</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5.1%</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4%</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4.9%</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8.8%</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6.9%</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7.2%</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6.5%</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6.8%</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6.6%</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5.5%</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5.4%</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4.6%</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4.9%</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4.4%</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3.7%</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6%</a:t>
                      </a:r>
                    </a:p>
                  </a:txBody>
                  <a:tcPr marL="9525" marR="9525" marT="9525" marB="0">
                    <a:lnL>
                      <a:noFill/>
                    </a:lnL>
                    <a:lnR>
                      <a:noFill/>
                    </a:lnR>
                    <a:lnT>
                      <a:noFill/>
                    </a:lnT>
                    <a:lnB>
                      <a:noFill/>
                    </a:lnB>
                  </a:tcPr>
                </a:tc>
                <a:extLst>
                  <a:ext uri="{0D108BD9-81ED-4DB2-BD59-A6C34878D82A}">
                    <a16:rowId xmlns:a16="http://schemas.microsoft.com/office/drawing/2014/main" val="2258398269"/>
                  </a:ext>
                </a:extLst>
              </a:tr>
              <a:tr h="209502">
                <a:tc>
                  <a:txBody>
                    <a:bodyPr/>
                    <a:lstStyle/>
                    <a:p>
                      <a:pPr algn="l" fontAlgn="b"/>
                      <a:r>
                        <a:rPr lang="en-GB" sz="900" b="0" i="0" u="none" strike="noStrike" dirty="0">
                          <a:solidFill>
                            <a:srgbClr val="000000"/>
                          </a:solidFill>
                          <a:effectLst/>
                          <a:latin typeface="Calibri" panose="020F0502020204030204" pitchFamily="34" charset="0"/>
                        </a:rPr>
                        <a:t>Elsewhere </a:t>
                      </a:r>
                    </a:p>
                  </a:txBody>
                  <a:tcPr marL="8676" marR="8676" marT="8676"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2.4%</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3.3%</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1.5%</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1.5%</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0.5%</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1.7%</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1.2%</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0.7%</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3%</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1.8%</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4.5%</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1791022"/>
                  </a:ext>
                </a:extLst>
              </a:tr>
            </a:tbl>
          </a:graphicData>
        </a:graphic>
      </p:graphicFrame>
      <p:sp>
        <p:nvSpPr>
          <p:cNvPr id="19" name="TextBox 18">
            <a:extLst>
              <a:ext uri="{FF2B5EF4-FFF2-40B4-BE49-F238E27FC236}">
                <a16:creationId xmlns:a16="http://schemas.microsoft.com/office/drawing/2014/main" id="{85871802-EE64-1F40-9F44-6305A0DF452B}"/>
              </a:ext>
            </a:extLst>
          </p:cNvPr>
          <p:cNvSpPr txBox="1"/>
          <p:nvPr/>
        </p:nvSpPr>
        <p:spPr>
          <a:xfrm>
            <a:off x="7351225" y="687642"/>
            <a:ext cx="4741747" cy="338554"/>
          </a:xfrm>
          <a:prstGeom prst="rect">
            <a:avLst/>
          </a:prstGeom>
          <a:noFill/>
        </p:spPr>
        <p:txBody>
          <a:bodyPr wrap="none" rtlCol="0">
            <a:spAutoFit/>
          </a:bodyPr>
          <a:lstStyle/>
          <a:p>
            <a:r>
              <a:rPr lang="en-US" sz="1600" dirty="0"/>
              <a:t>All cause mortality; West Sussex; week ending 8th May</a:t>
            </a:r>
          </a:p>
        </p:txBody>
      </p:sp>
    </p:spTree>
    <p:extLst>
      <p:ext uri="{BB962C8B-B14F-4D97-AF65-F5344CB8AC3E}">
        <p14:creationId xmlns:p14="http://schemas.microsoft.com/office/powerpoint/2010/main" val="3051014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46">
            <a:extLst>
              <a:ext uri="{FF2B5EF4-FFF2-40B4-BE49-F238E27FC236}">
                <a16:creationId xmlns:a16="http://schemas.microsoft.com/office/drawing/2014/main" id="{1FA19F78-C50B-054C-8494-C993A4DAF7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918" y="462429"/>
            <a:ext cx="6546912" cy="5933139"/>
          </a:xfrm>
        </p:spPr>
      </p:pic>
      <p:sp>
        <p:nvSpPr>
          <p:cNvPr id="48" name="TextBox 47">
            <a:extLst>
              <a:ext uri="{FF2B5EF4-FFF2-40B4-BE49-F238E27FC236}">
                <a16:creationId xmlns:a16="http://schemas.microsoft.com/office/drawing/2014/main" id="{EED96548-A15B-CE45-BDBD-463529C1FB40}"/>
              </a:ext>
            </a:extLst>
          </p:cNvPr>
          <p:cNvSpPr txBox="1"/>
          <p:nvPr/>
        </p:nvSpPr>
        <p:spPr>
          <a:xfrm>
            <a:off x="7109901" y="462429"/>
            <a:ext cx="4876799" cy="3231654"/>
          </a:xfrm>
          <a:prstGeom prst="rect">
            <a:avLst/>
          </a:prstGeom>
          <a:noFill/>
        </p:spPr>
        <p:txBody>
          <a:bodyPr wrap="square" rtlCol="0">
            <a:spAutoFit/>
          </a:bodyPr>
          <a:lstStyle/>
          <a:p>
            <a:pPr marL="285750" indent="-285750">
              <a:buFont typeface="Arial" panose="020B0604020202020204" pitchFamily="34" charset="0"/>
              <a:buChar char="•"/>
            </a:pPr>
            <a:r>
              <a:rPr lang="en-GB" sz="1200" dirty="0"/>
              <a:t>Crude rates of deaths where Covid-19 is mentioned as an underlying cause or contributing factor has risen locally.</a:t>
            </a:r>
          </a:p>
          <a:p>
            <a:endParaRPr lang="en-GB" sz="1200" dirty="0"/>
          </a:p>
          <a:p>
            <a:pPr marL="285750" indent="-285750">
              <a:buFont typeface="Arial" panose="020B0604020202020204" pitchFamily="34" charset="0"/>
              <a:buChar char="•"/>
            </a:pPr>
            <a:r>
              <a:rPr lang="en-GB" sz="1200" dirty="0">
                <a:solidFill>
                  <a:schemeClr val="accent5"/>
                </a:solidFill>
              </a:rPr>
              <a:t>The denominator is the number of beds in care homes (all; nursing and residential) in each area as reported by Care Quality Care (CQC) on the 31st of March 2019. The rate of Covid-19 deaths is given per 1,000 care home beds.</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t>The table below shows the change in deaths occurring in the last two weeks of reporting.</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solidFill>
                  <a:srgbClr val="FF0000"/>
                </a:solidFill>
              </a:rPr>
              <a:t>Note: the crude rate given in the table below is the cumulative total of Covid-19 deaths to date, and not the new deaths in the latest week.</a:t>
            </a:r>
          </a:p>
          <a:p>
            <a:pPr marL="285750" indent="-285750">
              <a:buFont typeface="Arial" panose="020B0604020202020204" pitchFamily="34" charset="0"/>
              <a:buChar char="•"/>
            </a:pPr>
            <a:endParaRPr lang="en-GB" sz="1200" dirty="0">
              <a:solidFill>
                <a:srgbClr val="FF0000"/>
              </a:solidFill>
            </a:endParaRPr>
          </a:p>
          <a:p>
            <a:pPr marL="285750" indent="-285750">
              <a:buFont typeface="Arial" panose="020B0604020202020204" pitchFamily="34" charset="0"/>
              <a:buChar char="•"/>
            </a:pPr>
            <a:r>
              <a:rPr lang="en-GB" sz="1200" dirty="0">
                <a:solidFill>
                  <a:srgbClr val="FF0000"/>
                </a:solidFill>
              </a:rPr>
              <a:t>Also note that deaths (particularly in the most recent week) may be revised if the were not registered by the 16</a:t>
            </a:r>
            <a:r>
              <a:rPr lang="en-GB" sz="1200" baseline="30000" dirty="0">
                <a:solidFill>
                  <a:srgbClr val="FF0000"/>
                </a:solidFill>
              </a:rPr>
              <a:t>th</a:t>
            </a:r>
            <a:r>
              <a:rPr lang="en-GB" sz="1200" dirty="0">
                <a:solidFill>
                  <a:srgbClr val="FF0000"/>
                </a:solidFill>
              </a:rPr>
              <a:t> May. </a:t>
            </a:r>
          </a:p>
          <a:p>
            <a:pPr marL="285750" indent="-285750">
              <a:buFont typeface="Arial" panose="020B0604020202020204" pitchFamily="34" charset="0"/>
              <a:buChar char="•"/>
            </a:pPr>
            <a:endParaRPr lang="en-GB" sz="1200" i="1" dirty="0">
              <a:solidFill>
                <a:schemeClr val="accent1"/>
              </a:solidFill>
            </a:endParaRP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6546407" cy="338554"/>
          </a:xfrm>
          <a:prstGeom prst="rect">
            <a:avLst/>
          </a:prstGeom>
          <a:noFill/>
        </p:spPr>
        <p:txBody>
          <a:bodyPr wrap="none" rtlCol="0">
            <a:spAutoFit/>
          </a:bodyPr>
          <a:lstStyle/>
          <a:p>
            <a:r>
              <a:rPr lang="en-US" sz="1600" dirty="0"/>
              <a:t>Crude rate of Covid-19 mortality in Care Homes; to week ending 08/05/2020</a:t>
            </a:r>
          </a:p>
        </p:txBody>
      </p:sp>
      <p:graphicFrame>
        <p:nvGraphicFramePr>
          <p:cNvPr id="2" name="Table 1">
            <a:extLst>
              <a:ext uri="{FF2B5EF4-FFF2-40B4-BE49-F238E27FC236}">
                <a16:creationId xmlns:a16="http://schemas.microsoft.com/office/drawing/2014/main" id="{ECDC2A3F-0DCE-574A-B448-300949D8CB1C}"/>
              </a:ext>
            </a:extLst>
          </p:cNvPr>
          <p:cNvGraphicFramePr>
            <a:graphicFrameLocks noGrp="1"/>
          </p:cNvGraphicFramePr>
          <p:nvPr>
            <p:extLst>
              <p:ext uri="{D42A27DB-BD31-4B8C-83A1-F6EECF244321}">
                <p14:modId xmlns:p14="http://schemas.microsoft.com/office/powerpoint/2010/main" val="459748127"/>
              </p:ext>
            </p:extLst>
          </p:nvPr>
        </p:nvGraphicFramePr>
        <p:xfrm>
          <a:off x="7167283" y="4632801"/>
          <a:ext cx="4876799" cy="1713865"/>
        </p:xfrm>
        <a:graphic>
          <a:graphicData uri="http://schemas.openxmlformats.org/drawingml/2006/table">
            <a:tbl>
              <a:tblPr/>
              <a:tblGrid>
                <a:gridCol w="1207542">
                  <a:extLst>
                    <a:ext uri="{9D8B030D-6E8A-4147-A177-3AD203B41FA5}">
                      <a16:colId xmlns:a16="http://schemas.microsoft.com/office/drawing/2014/main" val="4042078147"/>
                    </a:ext>
                  </a:extLst>
                </a:gridCol>
                <a:gridCol w="377239">
                  <a:extLst>
                    <a:ext uri="{9D8B030D-6E8A-4147-A177-3AD203B41FA5}">
                      <a16:colId xmlns:a16="http://schemas.microsoft.com/office/drawing/2014/main" val="930813635"/>
                    </a:ext>
                  </a:extLst>
                </a:gridCol>
                <a:gridCol w="376518">
                  <a:extLst>
                    <a:ext uri="{9D8B030D-6E8A-4147-A177-3AD203B41FA5}">
                      <a16:colId xmlns:a16="http://schemas.microsoft.com/office/drawing/2014/main" val="522768187"/>
                    </a:ext>
                  </a:extLst>
                </a:gridCol>
                <a:gridCol w="578223">
                  <a:extLst>
                    <a:ext uri="{9D8B030D-6E8A-4147-A177-3AD203B41FA5}">
                      <a16:colId xmlns:a16="http://schemas.microsoft.com/office/drawing/2014/main" val="834688633"/>
                    </a:ext>
                  </a:extLst>
                </a:gridCol>
                <a:gridCol w="605118">
                  <a:extLst>
                    <a:ext uri="{9D8B030D-6E8A-4147-A177-3AD203B41FA5}">
                      <a16:colId xmlns:a16="http://schemas.microsoft.com/office/drawing/2014/main" val="3536256985"/>
                    </a:ext>
                  </a:extLst>
                </a:gridCol>
                <a:gridCol w="753035">
                  <a:extLst>
                    <a:ext uri="{9D8B030D-6E8A-4147-A177-3AD203B41FA5}">
                      <a16:colId xmlns:a16="http://schemas.microsoft.com/office/drawing/2014/main" val="3157537180"/>
                    </a:ext>
                  </a:extLst>
                </a:gridCol>
                <a:gridCol w="979124">
                  <a:extLst>
                    <a:ext uri="{9D8B030D-6E8A-4147-A177-3AD203B41FA5}">
                      <a16:colId xmlns:a16="http://schemas.microsoft.com/office/drawing/2014/main" val="1797673479"/>
                    </a:ext>
                  </a:extLst>
                </a:gridCol>
              </a:tblGrid>
              <a:tr h="571500">
                <a:tc>
                  <a:txBody>
                    <a:bodyPr/>
                    <a:lstStyle/>
                    <a:p>
                      <a:pPr algn="l" fontAlgn="t"/>
                      <a:r>
                        <a:rPr lang="en-GB" sz="1050" b="1" i="0" u="none" strike="noStrike" dirty="0">
                          <a:solidFill>
                            <a:srgbClr val="000000"/>
                          </a:solidFill>
                          <a:effectLst/>
                          <a:latin typeface="Calibri" panose="020F0502020204030204" pitchFamily="34" charset="0"/>
                        </a:rPr>
                        <a:t>Name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w/e 1st May</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w/e 8th May</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total</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rate per 1,000 beds</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1740534"/>
                  </a:ext>
                </a:extLst>
              </a:tr>
              <a:tr h="203200">
                <a:tc>
                  <a:txBody>
                    <a:bodyPr/>
                    <a:lstStyle/>
                    <a:p>
                      <a:pPr algn="l" fontAlgn="b"/>
                      <a:r>
                        <a:rPr lang="en-GB" sz="1050" b="0" i="0" u="none" strike="noStrike" dirty="0">
                          <a:solidFill>
                            <a:srgbClr val="000000"/>
                          </a:solidFill>
                          <a:effectLst/>
                          <a:latin typeface="Calibri" panose="020F0502020204030204" pitchFamily="34" charset="0"/>
                        </a:rPr>
                        <a:t>Brighton and Hove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-37.50%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18.2 (12.9-24.9)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275933205"/>
                  </a:ext>
                </a:extLst>
              </a:tr>
              <a:tr h="203200">
                <a:tc>
                  <a:txBody>
                    <a:bodyPr/>
                    <a:lstStyle/>
                    <a:p>
                      <a:pPr algn="l" fontAlgn="b"/>
                      <a:r>
                        <a:rPr lang="en-GB" sz="1050" b="0" i="0" u="none" strike="noStrike" dirty="0">
                          <a:solidFill>
                            <a:srgbClr val="000000"/>
                          </a:solidFill>
                          <a:effectLst/>
                          <a:latin typeface="Calibri" panose="020F0502020204030204" pitchFamily="34" charset="0"/>
                        </a:rPr>
                        <a:t>East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4.30%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98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11.9 (9.6-14.5)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348582351"/>
                  </a:ext>
                </a:extLst>
              </a:tr>
              <a:tr h="203200">
                <a:tc>
                  <a:txBody>
                    <a:bodyPr/>
                    <a:lstStyle/>
                    <a:p>
                      <a:pPr algn="l" fontAlgn="b"/>
                      <a:r>
                        <a:rPr lang="en-GB" sz="1050" b="1" i="0" u="none" strike="noStrike" dirty="0">
                          <a:solidFill>
                            <a:srgbClr val="000000"/>
                          </a:solidFill>
                          <a:effectLst/>
                          <a:latin typeface="Calibri" panose="020F0502020204030204" pitchFamily="34" charset="0"/>
                        </a:rPr>
                        <a:t>West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-45.50%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19.3 (16.7-22.2)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10402284"/>
                  </a:ext>
                </a:extLst>
              </a:tr>
              <a:tr h="203200">
                <a:tc>
                  <a:txBody>
                    <a:bodyPr/>
                    <a:lstStyle/>
                    <a:p>
                      <a:pPr algn="l" fontAlgn="b"/>
                      <a:r>
                        <a:rPr lang="en-GB" sz="1050" b="0" i="0" u="none" strike="noStrike">
                          <a:solidFill>
                            <a:srgbClr val="000000"/>
                          </a:solidFill>
                          <a:effectLst/>
                          <a:latin typeface="Calibri" panose="020F0502020204030204" pitchFamily="34" charset="0"/>
                        </a:rPr>
                        <a:t>Sussex areas combined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75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-29.30%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335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16.2 (14.5-18.1)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48855910"/>
                  </a:ext>
                </a:extLst>
              </a:tr>
              <a:tr h="203200">
                <a:tc>
                  <a:txBody>
                    <a:bodyPr/>
                    <a:lstStyle/>
                    <a:p>
                      <a:pPr algn="l" fontAlgn="b"/>
                      <a:r>
                        <a:rPr lang="en-GB" sz="1050" b="0" i="0" u="none" strike="noStrike">
                          <a:solidFill>
                            <a:srgbClr val="000000"/>
                          </a:solidFill>
                          <a:effectLst/>
                          <a:latin typeface="Calibri" panose="020F0502020204030204" pitchFamily="34" charset="0"/>
                        </a:rPr>
                        <a:t>England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2,048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1,427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-621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-30.30%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10,210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22.4 (22-22.8)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3121827"/>
                  </a:ext>
                </a:extLst>
              </a:tr>
            </a:tbl>
          </a:graphicData>
        </a:graphic>
      </p:graphicFrame>
      <p:sp>
        <p:nvSpPr>
          <p:cNvPr id="7" name="TextBox 6">
            <a:extLst>
              <a:ext uri="{FF2B5EF4-FFF2-40B4-BE49-F238E27FC236}">
                <a16:creationId xmlns:a16="http://schemas.microsoft.com/office/drawing/2014/main" id="{A6AE7F49-8FEC-C94E-919E-9C1A97D00769}"/>
              </a:ext>
            </a:extLst>
          </p:cNvPr>
          <p:cNvSpPr txBox="1"/>
          <p:nvPr/>
        </p:nvSpPr>
        <p:spPr>
          <a:xfrm>
            <a:off x="7109901" y="4294247"/>
            <a:ext cx="3677160" cy="276999"/>
          </a:xfrm>
          <a:prstGeom prst="rect">
            <a:avLst/>
          </a:prstGeom>
          <a:noFill/>
        </p:spPr>
        <p:txBody>
          <a:bodyPr wrap="none" rtlCol="0">
            <a:spAutoFit/>
          </a:bodyPr>
          <a:lstStyle/>
          <a:p>
            <a:r>
              <a:rPr lang="en-US" sz="1200" dirty="0"/>
              <a:t>Last two-week change Covid-19 mortality in care homes</a:t>
            </a:r>
          </a:p>
        </p:txBody>
      </p:sp>
    </p:spTree>
    <p:extLst>
      <p:ext uri="{BB962C8B-B14F-4D97-AF65-F5344CB8AC3E}">
        <p14:creationId xmlns:p14="http://schemas.microsoft.com/office/powerpoint/2010/main" val="2563497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EED96548-A15B-CE45-BDBD-463529C1FB40}"/>
              </a:ext>
            </a:extLst>
          </p:cNvPr>
          <p:cNvSpPr txBox="1"/>
          <p:nvPr/>
        </p:nvSpPr>
        <p:spPr>
          <a:xfrm>
            <a:off x="7283394" y="1151693"/>
            <a:ext cx="4456347" cy="4832092"/>
          </a:xfrm>
          <a:prstGeom prst="rect">
            <a:avLst/>
          </a:prstGeom>
          <a:noFill/>
        </p:spPr>
        <p:txBody>
          <a:bodyPr wrap="square" rtlCol="0">
            <a:spAutoFit/>
          </a:bodyPr>
          <a:lstStyle/>
          <a:p>
            <a:pPr marL="285750" indent="-285750">
              <a:buFont typeface="Arial" panose="020B0604020202020204" pitchFamily="34" charset="0"/>
              <a:buChar char="•"/>
            </a:pPr>
            <a:r>
              <a:rPr lang="en-GB" sz="1400" dirty="0"/>
              <a:t>The processes for registering deaths naturally take time and so the Care Quality Commission, have begun reporting the number of deaths they have been notified as soon as it is practicably possible to support the response to Covid-19.</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solidFill>
                  <a:schemeClr val="accent5"/>
                </a:solidFill>
              </a:rPr>
              <a:t>Death notifications by date of notification are provided weekly at the same time as the ONS release. Death notifications take on average 4 days to receive and process. These are not officially registered deaths and can be subject to revision and verification. Data are for April 10th onwards.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solidFill>
                  <a:srgbClr val="FF0000"/>
                </a:solidFill>
              </a:rPr>
              <a:t>Note: Notifications only include those received by 5pm on 15th May.</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As at 15th May there have been 210 Covid-19 deaths notified to Care Quality Commission from West Sussex care homes.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This is 37.9% of the 554 deaths notified to CQC between 10th April and 15th May.</a:t>
            </a: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6748899" cy="307777"/>
          </a:xfrm>
          <a:prstGeom prst="rect">
            <a:avLst/>
          </a:prstGeom>
          <a:noFill/>
        </p:spPr>
        <p:txBody>
          <a:bodyPr wrap="none" rtlCol="0">
            <a:spAutoFit/>
          </a:bodyPr>
          <a:lstStyle/>
          <a:p>
            <a:r>
              <a:rPr lang="en-US" sz="1400" dirty="0"/>
              <a:t>Daily care home deaths notified to the Care Quality Commission; West Sussex 15/05/2020</a:t>
            </a:r>
          </a:p>
        </p:txBody>
      </p:sp>
      <p:pic>
        <p:nvPicPr>
          <p:cNvPr id="15" name="Content Placeholder 5">
            <a:extLst>
              <a:ext uri="{FF2B5EF4-FFF2-40B4-BE49-F238E27FC236}">
                <a16:creationId xmlns:a16="http://schemas.microsoft.com/office/drawing/2014/main" id="{62948E25-D1A7-C547-9F2D-24AA75F626E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1784" y="3683000"/>
            <a:ext cx="6773333" cy="3175000"/>
          </a:xfrm>
          <a:prstGeom prst="rect">
            <a:avLst/>
          </a:prstGeom>
        </p:spPr>
      </p:pic>
      <p:pic>
        <p:nvPicPr>
          <p:cNvPr id="6" name="Content Placeholder 5">
            <a:extLst>
              <a:ext uri="{FF2B5EF4-FFF2-40B4-BE49-F238E27FC236}">
                <a16:creationId xmlns:a16="http://schemas.microsoft.com/office/drawing/2014/main" id="{2B96C540-2745-134E-A74D-B4FB3480EA1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41915" y="459570"/>
            <a:ext cx="6773333" cy="3175000"/>
          </a:xfrm>
          <a:prstGeom prst="rect">
            <a:avLst/>
          </a:prstGeom>
        </p:spPr>
      </p:pic>
    </p:spTree>
    <p:extLst>
      <p:ext uri="{BB962C8B-B14F-4D97-AF65-F5344CB8AC3E}">
        <p14:creationId xmlns:p14="http://schemas.microsoft.com/office/powerpoint/2010/main" val="3848103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EED96548-A15B-CE45-BDBD-463529C1FB40}"/>
              </a:ext>
            </a:extLst>
          </p:cNvPr>
          <p:cNvSpPr txBox="1"/>
          <p:nvPr/>
        </p:nvSpPr>
        <p:spPr>
          <a:xfrm>
            <a:off x="7372939" y="1021698"/>
            <a:ext cx="4456347" cy="2492990"/>
          </a:xfrm>
          <a:prstGeom prst="rect">
            <a:avLst/>
          </a:prstGeom>
          <a:noFill/>
        </p:spPr>
        <p:txBody>
          <a:bodyPr wrap="square" rtlCol="0">
            <a:spAutoFit/>
          </a:bodyPr>
          <a:lstStyle/>
          <a:p>
            <a:pPr fontAlgn="base"/>
            <a:r>
              <a:rPr lang="en-GB" sz="1200" dirty="0"/>
              <a:t>This is the number of deaths of patients who have died in hospitals in England and had tested positive for Covid-19 at time of death. All deaths are recorded against the date of death rather than the day the deaths were announced.</a:t>
            </a:r>
          </a:p>
          <a:p>
            <a:pPr fontAlgn="base"/>
            <a:endParaRPr lang="en-GB" sz="1200" dirty="0"/>
          </a:p>
          <a:p>
            <a:pPr fontAlgn="base"/>
            <a:r>
              <a:rPr lang="en-GB" sz="1200" dirty="0"/>
              <a:t>These figures are updated at 2pm each day and include confirmed death cases reported at 5pm the previous day. The totals reported at 5pm on each day may not include all deaths that occurred on that day or on recent prior days due to operational pressures.</a:t>
            </a:r>
          </a:p>
          <a:p>
            <a:pPr fontAlgn="base"/>
            <a:endParaRPr lang="en-GB" sz="1200" dirty="0"/>
          </a:p>
          <a:p>
            <a:pPr fontAlgn="base"/>
            <a:r>
              <a:rPr lang="en-GB" sz="1200" dirty="0"/>
              <a:t>Data are provided daily by NHS Trusts and PHE Health protection teams to NHS England and only once confirmed family have been notified of the death.</a:t>
            </a: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5799921" cy="276999"/>
          </a:xfrm>
          <a:prstGeom prst="rect">
            <a:avLst/>
          </a:prstGeom>
          <a:noFill/>
        </p:spPr>
        <p:txBody>
          <a:bodyPr wrap="none" rtlCol="0">
            <a:spAutoFit/>
          </a:bodyPr>
          <a:lstStyle/>
          <a:p>
            <a:r>
              <a:rPr lang="en-US" sz="1200" dirty="0"/>
              <a:t>Daily hospital deaths notified to Department for Health and Social Care; up to 17/05/2020</a:t>
            </a:r>
          </a:p>
        </p:txBody>
      </p:sp>
      <p:graphicFrame>
        <p:nvGraphicFramePr>
          <p:cNvPr id="2" name="Table 1">
            <a:extLst>
              <a:ext uri="{FF2B5EF4-FFF2-40B4-BE49-F238E27FC236}">
                <a16:creationId xmlns:a16="http://schemas.microsoft.com/office/drawing/2014/main" id="{CB192F57-9DAE-5643-8BCF-EAA40131B4F6}"/>
              </a:ext>
            </a:extLst>
          </p:cNvPr>
          <p:cNvGraphicFramePr>
            <a:graphicFrameLocks noGrp="1"/>
          </p:cNvGraphicFramePr>
          <p:nvPr>
            <p:extLst>
              <p:ext uri="{D42A27DB-BD31-4B8C-83A1-F6EECF244321}">
                <p14:modId xmlns:p14="http://schemas.microsoft.com/office/powerpoint/2010/main" val="2021639462"/>
              </p:ext>
            </p:extLst>
          </p:nvPr>
        </p:nvGraphicFramePr>
        <p:xfrm>
          <a:off x="526774" y="4386806"/>
          <a:ext cx="10942983" cy="1776894"/>
        </p:xfrm>
        <a:graphic>
          <a:graphicData uri="http://schemas.openxmlformats.org/drawingml/2006/table">
            <a:tbl>
              <a:tblPr/>
              <a:tblGrid>
                <a:gridCol w="2663948">
                  <a:extLst>
                    <a:ext uri="{9D8B030D-6E8A-4147-A177-3AD203B41FA5}">
                      <a16:colId xmlns:a16="http://schemas.microsoft.com/office/drawing/2014/main" val="2832231145"/>
                    </a:ext>
                  </a:extLst>
                </a:gridCol>
                <a:gridCol w="410108">
                  <a:extLst>
                    <a:ext uri="{9D8B030D-6E8A-4147-A177-3AD203B41FA5}">
                      <a16:colId xmlns:a16="http://schemas.microsoft.com/office/drawing/2014/main" val="1784724123"/>
                    </a:ext>
                  </a:extLst>
                </a:gridCol>
                <a:gridCol w="410108">
                  <a:extLst>
                    <a:ext uri="{9D8B030D-6E8A-4147-A177-3AD203B41FA5}">
                      <a16:colId xmlns:a16="http://schemas.microsoft.com/office/drawing/2014/main" val="3090388681"/>
                    </a:ext>
                  </a:extLst>
                </a:gridCol>
                <a:gridCol w="410108">
                  <a:extLst>
                    <a:ext uri="{9D8B030D-6E8A-4147-A177-3AD203B41FA5}">
                      <a16:colId xmlns:a16="http://schemas.microsoft.com/office/drawing/2014/main" val="3907487108"/>
                    </a:ext>
                  </a:extLst>
                </a:gridCol>
                <a:gridCol w="410108">
                  <a:extLst>
                    <a:ext uri="{9D8B030D-6E8A-4147-A177-3AD203B41FA5}">
                      <a16:colId xmlns:a16="http://schemas.microsoft.com/office/drawing/2014/main" val="1569287406"/>
                    </a:ext>
                  </a:extLst>
                </a:gridCol>
                <a:gridCol w="410108">
                  <a:extLst>
                    <a:ext uri="{9D8B030D-6E8A-4147-A177-3AD203B41FA5}">
                      <a16:colId xmlns:a16="http://schemas.microsoft.com/office/drawing/2014/main" val="3413061140"/>
                    </a:ext>
                  </a:extLst>
                </a:gridCol>
                <a:gridCol w="410108">
                  <a:extLst>
                    <a:ext uri="{9D8B030D-6E8A-4147-A177-3AD203B41FA5}">
                      <a16:colId xmlns:a16="http://schemas.microsoft.com/office/drawing/2014/main" val="2459781641"/>
                    </a:ext>
                  </a:extLst>
                </a:gridCol>
                <a:gridCol w="410108">
                  <a:extLst>
                    <a:ext uri="{9D8B030D-6E8A-4147-A177-3AD203B41FA5}">
                      <a16:colId xmlns:a16="http://schemas.microsoft.com/office/drawing/2014/main" val="2741019677"/>
                    </a:ext>
                  </a:extLst>
                </a:gridCol>
                <a:gridCol w="410108">
                  <a:extLst>
                    <a:ext uri="{9D8B030D-6E8A-4147-A177-3AD203B41FA5}">
                      <a16:colId xmlns:a16="http://schemas.microsoft.com/office/drawing/2014/main" val="3285910510"/>
                    </a:ext>
                  </a:extLst>
                </a:gridCol>
                <a:gridCol w="410108">
                  <a:extLst>
                    <a:ext uri="{9D8B030D-6E8A-4147-A177-3AD203B41FA5}">
                      <a16:colId xmlns:a16="http://schemas.microsoft.com/office/drawing/2014/main" val="2084136325"/>
                    </a:ext>
                  </a:extLst>
                </a:gridCol>
                <a:gridCol w="410108">
                  <a:extLst>
                    <a:ext uri="{9D8B030D-6E8A-4147-A177-3AD203B41FA5}">
                      <a16:colId xmlns:a16="http://schemas.microsoft.com/office/drawing/2014/main" val="3410605578"/>
                    </a:ext>
                  </a:extLst>
                </a:gridCol>
                <a:gridCol w="410108">
                  <a:extLst>
                    <a:ext uri="{9D8B030D-6E8A-4147-A177-3AD203B41FA5}">
                      <a16:colId xmlns:a16="http://schemas.microsoft.com/office/drawing/2014/main" val="3582155694"/>
                    </a:ext>
                  </a:extLst>
                </a:gridCol>
                <a:gridCol w="410108">
                  <a:extLst>
                    <a:ext uri="{9D8B030D-6E8A-4147-A177-3AD203B41FA5}">
                      <a16:colId xmlns:a16="http://schemas.microsoft.com/office/drawing/2014/main" val="4084785375"/>
                    </a:ext>
                  </a:extLst>
                </a:gridCol>
                <a:gridCol w="410108">
                  <a:extLst>
                    <a:ext uri="{9D8B030D-6E8A-4147-A177-3AD203B41FA5}">
                      <a16:colId xmlns:a16="http://schemas.microsoft.com/office/drawing/2014/main" val="211728114"/>
                    </a:ext>
                  </a:extLst>
                </a:gridCol>
                <a:gridCol w="410108">
                  <a:extLst>
                    <a:ext uri="{9D8B030D-6E8A-4147-A177-3AD203B41FA5}">
                      <a16:colId xmlns:a16="http://schemas.microsoft.com/office/drawing/2014/main" val="2046670233"/>
                    </a:ext>
                  </a:extLst>
                </a:gridCol>
                <a:gridCol w="837931">
                  <a:extLst>
                    <a:ext uri="{9D8B030D-6E8A-4147-A177-3AD203B41FA5}">
                      <a16:colId xmlns:a16="http://schemas.microsoft.com/office/drawing/2014/main" val="1875615419"/>
                    </a:ext>
                  </a:extLst>
                </a:gridCol>
                <a:gridCol w="1699592">
                  <a:extLst>
                    <a:ext uri="{9D8B030D-6E8A-4147-A177-3AD203B41FA5}">
                      <a16:colId xmlns:a16="http://schemas.microsoft.com/office/drawing/2014/main" val="1359824775"/>
                    </a:ext>
                  </a:extLst>
                </a:gridCol>
              </a:tblGrid>
              <a:tr h="392048">
                <a:tc>
                  <a:txBody>
                    <a:bodyPr/>
                    <a:lstStyle/>
                    <a:p>
                      <a:pPr algn="l" fontAlgn="t"/>
                      <a:r>
                        <a:rPr lang="en-GB" sz="1000" b="1" i="0" u="none" strike="noStrike" dirty="0">
                          <a:solidFill>
                            <a:srgbClr val="000000"/>
                          </a:solidFill>
                          <a:effectLst/>
                          <a:latin typeface="Calibri" panose="020F0502020204030204" pitchFamily="34" charset="0"/>
                        </a:rPr>
                        <a:t>Trust</a:t>
                      </a:r>
                    </a:p>
                  </a:txBody>
                  <a:tcPr marL="6534" marR="6534" marT="6534"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4th May 2020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5th May 2020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6th May 2020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7th May 2020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8th May 2020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9th May 2020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10th May 2020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11th May 2020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12th May 2020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13th May 2020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14th May 2020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15th May 2020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16th May 2020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17th May 2020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Total deaths reported in Trust so far</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Crude rate deaths per 100,000 emergency catchment population</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7894899"/>
                  </a:ext>
                </a:extLst>
              </a:tr>
              <a:tr h="232039">
                <a:tc>
                  <a:txBody>
                    <a:bodyPr/>
                    <a:lstStyle/>
                    <a:p>
                      <a:pPr algn="l" fontAlgn="t"/>
                      <a:r>
                        <a:rPr lang="en-GB" sz="1000" b="0" i="0" u="none" strike="noStrike" dirty="0">
                          <a:solidFill>
                            <a:srgbClr val="000000"/>
                          </a:solidFill>
                          <a:effectLst/>
                          <a:latin typeface="Calibri" panose="020F0502020204030204" pitchFamily="34" charset="0"/>
                        </a:rPr>
                        <a:t>Brighton and Sussex University Hospitals NHS Trust</a:t>
                      </a:r>
                    </a:p>
                  </a:txBody>
                  <a:tcPr marL="6534" marR="6534" marT="6534"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2</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121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22.6 per 100,000 (18.7-27)</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92662738"/>
                  </a:ext>
                </a:extLst>
              </a:tr>
              <a:tr h="215626">
                <a:tc>
                  <a:txBody>
                    <a:bodyPr/>
                    <a:lstStyle/>
                    <a:p>
                      <a:pPr algn="l" fontAlgn="t"/>
                      <a:r>
                        <a:rPr lang="en-GB" sz="1000" b="0" i="0" u="none" strike="noStrike">
                          <a:solidFill>
                            <a:srgbClr val="000000"/>
                          </a:solidFill>
                          <a:effectLst/>
                          <a:latin typeface="Calibri" panose="020F0502020204030204" pitchFamily="34" charset="0"/>
                        </a:rPr>
                        <a:t>East Sussex Healthcare NHS Trust</a:t>
                      </a:r>
                    </a:p>
                  </a:txBody>
                  <a:tcPr marL="6534" marR="6534" marT="6534"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78</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21.4 per 100,000 (16.9-26.7)</a:t>
                      </a:r>
                    </a:p>
                  </a:txBody>
                  <a:tcPr marL="9525" marR="9525" marT="9525" marB="0" anchor="b">
                    <a:lnL>
                      <a:noFill/>
                    </a:lnL>
                    <a:lnR>
                      <a:noFill/>
                    </a:lnR>
                    <a:lnT>
                      <a:noFill/>
                    </a:lnT>
                    <a:lnB>
                      <a:noFill/>
                    </a:lnB>
                  </a:tcPr>
                </a:tc>
                <a:extLst>
                  <a:ext uri="{0D108BD9-81ED-4DB2-BD59-A6C34878D82A}">
                    <a16:rowId xmlns:a16="http://schemas.microsoft.com/office/drawing/2014/main" val="2823211010"/>
                  </a:ext>
                </a:extLst>
              </a:tr>
              <a:tr h="215626">
                <a:tc>
                  <a:txBody>
                    <a:bodyPr/>
                    <a:lstStyle/>
                    <a:p>
                      <a:pPr algn="l" fontAlgn="t"/>
                      <a:r>
                        <a:rPr lang="en-GB" sz="1000" b="0" i="0" u="none" strike="noStrike">
                          <a:solidFill>
                            <a:srgbClr val="000000"/>
                          </a:solidFill>
                          <a:effectLst/>
                          <a:latin typeface="Calibri" panose="020F0502020204030204" pitchFamily="34" charset="0"/>
                        </a:rPr>
                        <a:t>Surrey and Sussex Healthcare NHS Trust</a:t>
                      </a:r>
                    </a:p>
                  </a:txBody>
                  <a:tcPr marL="6534" marR="6534" marT="6534"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3</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dirty="0">
                          <a:solidFill>
                            <a:srgbClr val="000000"/>
                          </a:solidFill>
                          <a:effectLst/>
                          <a:latin typeface="Calibri" panose="020F0502020204030204" pitchFamily="34" charset="0"/>
                        </a:rPr>
                        <a:t>2</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227</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59.4 per 100,000 (51.9-67.6)</a:t>
                      </a:r>
                    </a:p>
                  </a:txBody>
                  <a:tcPr marL="9525" marR="9525" marT="9525" marB="0" anchor="b">
                    <a:lnL>
                      <a:noFill/>
                    </a:lnL>
                    <a:lnR>
                      <a:noFill/>
                    </a:lnR>
                    <a:lnT>
                      <a:noFill/>
                    </a:lnT>
                    <a:lnB>
                      <a:noFill/>
                    </a:lnB>
                  </a:tcPr>
                </a:tc>
                <a:extLst>
                  <a:ext uri="{0D108BD9-81ED-4DB2-BD59-A6C34878D82A}">
                    <a16:rowId xmlns:a16="http://schemas.microsoft.com/office/drawing/2014/main" val="2892782944"/>
                  </a:ext>
                </a:extLst>
              </a:tr>
              <a:tr h="215626">
                <a:tc>
                  <a:txBody>
                    <a:bodyPr/>
                    <a:lstStyle/>
                    <a:p>
                      <a:pPr algn="l" fontAlgn="t"/>
                      <a:r>
                        <a:rPr lang="en-GB" sz="1000" b="0" i="0" u="none" strike="noStrike">
                          <a:solidFill>
                            <a:srgbClr val="000000"/>
                          </a:solidFill>
                          <a:effectLst/>
                          <a:latin typeface="Calibri" panose="020F0502020204030204" pitchFamily="34" charset="0"/>
                        </a:rPr>
                        <a:t>Sussex Community NHS Foundation Trust</a:t>
                      </a:r>
                    </a:p>
                  </a:txBody>
                  <a:tcPr marL="6534" marR="6534" marT="6534"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dirty="0">
                          <a:solidFill>
                            <a:srgbClr val="000000"/>
                          </a:solidFill>
                          <a:effectLst/>
                          <a:latin typeface="Calibri" panose="020F0502020204030204" pitchFamily="34" charset="0"/>
                        </a:rPr>
                        <a:t>15</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extLst>
                  <a:ext uri="{0D108BD9-81ED-4DB2-BD59-A6C34878D82A}">
                    <a16:rowId xmlns:a16="http://schemas.microsoft.com/office/drawing/2014/main" val="3216640812"/>
                  </a:ext>
                </a:extLst>
              </a:tr>
              <a:tr h="215626">
                <a:tc>
                  <a:txBody>
                    <a:bodyPr/>
                    <a:lstStyle/>
                    <a:p>
                      <a:pPr algn="l" fontAlgn="t"/>
                      <a:r>
                        <a:rPr lang="en-GB" sz="1000" b="0" i="0" u="none" strike="noStrike">
                          <a:solidFill>
                            <a:srgbClr val="000000"/>
                          </a:solidFill>
                          <a:effectLst/>
                          <a:latin typeface="Calibri" panose="020F0502020204030204" pitchFamily="34" charset="0"/>
                        </a:rPr>
                        <a:t>Western Sussex Hospitals NHS Foundation Trust</a:t>
                      </a:r>
                    </a:p>
                  </a:txBody>
                  <a:tcPr marL="6534" marR="6534" marT="6534"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93</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19.5 per 100,000 (15.7-23.9)</a:t>
                      </a:r>
                    </a:p>
                  </a:txBody>
                  <a:tcPr marL="9525" marR="9525" marT="9525" marB="0" anchor="b">
                    <a:lnL>
                      <a:noFill/>
                    </a:lnL>
                    <a:lnR>
                      <a:noFill/>
                    </a:lnR>
                    <a:lnT>
                      <a:noFill/>
                    </a:lnT>
                    <a:lnB>
                      <a:noFill/>
                    </a:lnB>
                  </a:tcPr>
                </a:tc>
                <a:extLst>
                  <a:ext uri="{0D108BD9-81ED-4DB2-BD59-A6C34878D82A}">
                    <a16:rowId xmlns:a16="http://schemas.microsoft.com/office/drawing/2014/main" val="950255750"/>
                  </a:ext>
                </a:extLst>
              </a:tr>
              <a:tr h="215626">
                <a:tc>
                  <a:txBody>
                    <a:bodyPr/>
                    <a:lstStyle/>
                    <a:p>
                      <a:pPr algn="l" fontAlgn="t"/>
                      <a:r>
                        <a:rPr lang="en-GB" sz="1000" b="0" i="0" u="none" strike="noStrike">
                          <a:solidFill>
                            <a:srgbClr val="000000"/>
                          </a:solidFill>
                          <a:effectLst/>
                          <a:latin typeface="Calibri" panose="020F0502020204030204" pitchFamily="34" charset="0"/>
                        </a:rPr>
                        <a:t>England</a:t>
                      </a:r>
                    </a:p>
                  </a:txBody>
                  <a:tcPr marL="6534" marR="6534" marT="6534"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246</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243</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246</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239</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197</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188</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183</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152</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170</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141</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144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114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92</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27</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1000" b="0" i="0" u="none" strike="noStrike" dirty="0">
                          <a:solidFill>
                            <a:srgbClr val="000000"/>
                          </a:solidFill>
                          <a:effectLst/>
                          <a:latin typeface="Calibri" panose="020F0502020204030204" pitchFamily="34" charset="0"/>
                        </a:rPr>
                        <a:t>24,739</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6690161"/>
                  </a:ext>
                </a:extLst>
              </a:tr>
            </a:tbl>
          </a:graphicData>
        </a:graphic>
      </p:graphicFrame>
      <p:pic>
        <p:nvPicPr>
          <p:cNvPr id="4" name="Picture 3">
            <a:extLst>
              <a:ext uri="{FF2B5EF4-FFF2-40B4-BE49-F238E27FC236}">
                <a16:creationId xmlns:a16="http://schemas.microsoft.com/office/drawing/2014/main" id="{AAADFE9C-BC6D-8F4B-93A5-0CCF259F14C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2714" y="764898"/>
            <a:ext cx="6556197" cy="3338804"/>
          </a:xfrm>
          <a:prstGeom prst="rect">
            <a:avLst/>
          </a:prstGeom>
        </p:spPr>
      </p:pic>
      <p:sp>
        <p:nvSpPr>
          <p:cNvPr id="6" name="TextBox 5">
            <a:extLst>
              <a:ext uri="{FF2B5EF4-FFF2-40B4-BE49-F238E27FC236}">
                <a16:creationId xmlns:a16="http://schemas.microsoft.com/office/drawing/2014/main" id="{892B1B61-9857-5544-846B-EC87B21B5D0E}"/>
              </a:ext>
            </a:extLst>
          </p:cNvPr>
          <p:cNvSpPr txBox="1"/>
          <p:nvPr/>
        </p:nvSpPr>
        <p:spPr>
          <a:xfrm>
            <a:off x="6814628" y="6131043"/>
            <a:ext cx="2917769" cy="400110"/>
          </a:xfrm>
          <a:prstGeom prst="rect">
            <a:avLst/>
          </a:prstGeom>
          <a:noFill/>
        </p:spPr>
        <p:txBody>
          <a:bodyPr wrap="square" rtlCol="0">
            <a:spAutoFit/>
          </a:bodyPr>
          <a:lstStyle/>
          <a:p>
            <a:pPr fontAlgn="base"/>
            <a:r>
              <a:rPr lang="en-GB" sz="1000" dirty="0">
                <a:solidFill>
                  <a:srgbClr val="FF0000"/>
                </a:solidFill>
              </a:rPr>
              <a:t>These five days should be treated </a:t>
            </a:r>
          </a:p>
          <a:p>
            <a:pPr fontAlgn="base"/>
            <a:r>
              <a:rPr lang="en-GB" sz="1000" dirty="0">
                <a:solidFill>
                  <a:srgbClr val="FF0000"/>
                </a:solidFill>
              </a:rPr>
              <a:t>as incomplete.</a:t>
            </a:r>
          </a:p>
        </p:txBody>
      </p:sp>
    </p:spTree>
    <p:extLst>
      <p:ext uri="{BB962C8B-B14F-4D97-AF65-F5344CB8AC3E}">
        <p14:creationId xmlns:p14="http://schemas.microsoft.com/office/powerpoint/2010/main" val="1402182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E76FC7-B922-7E4D-9C0A-F6F786E12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3367" y="405726"/>
            <a:ext cx="6096000" cy="2540000"/>
          </a:xfrm>
          <a:prstGeom prst="rect">
            <a:avLst/>
          </a:prstGeom>
        </p:spPr>
      </p:pic>
      <p:pic>
        <p:nvPicPr>
          <p:cNvPr id="5" name="Picture 4">
            <a:extLst>
              <a:ext uri="{FF2B5EF4-FFF2-40B4-BE49-F238E27FC236}">
                <a16:creationId xmlns:a16="http://schemas.microsoft.com/office/drawing/2014/main" id="{D9F95CFE-9800-F443-B951-40A82116CB4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3367" y="3746500"/>
            <a:ext cx="6096000" cy="2540000"/>
          </a:xfrm>
          <a:prstGeom prst="rect">
            <a:avLst/>
          </a:prstGeom>
        </p:spPr>
      </p:pic>
      <p:sp>
        <p:nvSpPr>
          <p:cNvPr id="6" name="TextBox 5">
            <a:extLst>
              <a:ext uri="{FF2B5EF4-FFF2-40B4-BE49-F238E27FC236}">
                <a16:creationId xmlns:a16="http://schemas.microsoft.com/office/drawing/2014/main" id="{2C65CF02-D8C8-AB43-A60B-E069D18B861F}"/>
              </a:ext>
            </a:extLst>
          </p:cNvPr>
          <p:cNvSpPr txBox="1"/>
          <p:nvPr/>
        </p:nvSpPr>
        <p:spPr>
          <a:xfrm>
            <a:off x="6736392" y="405726"/>
            <a:ext cx="4531121" cy="4401205"/>
          </a:xfrm>
          <a:prstGeom prst="rect">
            <a:avLst/>
          </a:prstGeom>
          <a:noFill/>
        </p:spPr>
        <p:txBody>
          <a:bodyPr wrap="square" rtlCol="0">
            <a:spAutoFit/>
          </a:bodyPr>
          <a:lstStyle/>
          <a:p>
            <a:pPr marL="285750" indent="-285750">
              <a:buFont typeface="Arial" panose="020B0604020202020204" pitchFamily="34" charset="0"/>
              <a:buChar char="•"/>
            </a:pPr>
            <a:r>
              <a:rPr lang="en-GB" sz="1200" dirty="0">
                <a:solidFill>
                  <a:schemeClr val="accent1"/>
                </a:solidFill>
              </a:rPr>
              <a:t>As some areas record their first few confirmed cases on different days, the x axis (along the bottom from left to right) has been redrawn to count the number of days since case number 10. </a:t>
            </a:r>
          </a:p>
          <a:p>
            <a:endParaRPr lang="en-GB" sz="1200" dirty="0">
              <a:solidFill>
                <a:schemeClr val="accent1"/>
              </a:solidFill>
            </a:endParaRPr>
          </a:p>
          <a:p>
            <a:pPr marL="285750" indent="-285750">
              <a:buFont typeface="Arial" panose="020B0604020202020204" pitchFamily="34" charset="0"/>
              <a:buChar char="•"/>
            </a:pPr>
            <a:r>
              <a:rPr lang="en-GB" sz="1200" dirty="0">
                <a:solidFill>
                  <a:schemeClr val="accent1"/>
                </a:solidFill>
              </a:rPr>
              <a:t>Starting on case number 10, rather than case number 1, means that the trajectories are more established and potentially showing transmission within an area as opposed to single cases coming into the area.</a:t>
            </a:r>
          </a:p>
          <a:p>
            <a:endParaRPr lang="en-GB" sz="1200" dirty="0">
              <a:solidFill>
                <a:schemeClr val="accent1"/>
              </a:solidFill>
            </a:endParaRPr>
          </a:p>
          <a:p>
            <a:pPr marL="285750" indent="-285750">
              <a:buFont typeface="Arial" panose="020B0604020202020204" pitchFamily="34" charset="0"/>
              <a:buChar char="•"/>
            </a:pPr>
            <a:r>
              <a:rPr lang="en-GB" sz="1200" dirty="0">
                <a:solidFill>
                  <a:schemeClr val="accent1"/>
                </a:solidFill>
              </a:rPr>
              <a:t>In addition, on the bottom plot, the y (vertical) axis has been redrawn to show the cumulative number of confirmed cases on a logarithmic scale to highlight changes in growth (speeding up or slowing down) of infections.</a:t>
            </a:r>
          </a:p>
          <a:p>
            <a:pPr marL="285750" indent="-285750">
              <a:buFont typeface="Arial" panose="020B0604020202020204" pitchFamily="34" charset="0"/>
              <a:buChar char="•"/>
            </a:pPr>
            <a:endParaRPr lang="en-GB" sz="1200" i="1" dirty="0">
              <a:solidFill>
                <a:schemeClr val="accent1"/>
              </a:solidFill>
            </a:endParaRPr>
          </a:p>
          <a:p>
            <a:pPr marL="285750" indent="-285750">
              <a:buFont typeface="Arial" panose="020B0604020202020204" pitchFamily="34" charset="0"/>
              <a:buChar char="•"/>
            </a:pPr>
            <a:r>
              <a:rPr lang="en-GB" sz="1200" dirty="0">
                <a:solidFill>
                  <a:schemeClr val="accent1"/>
                </a:solidFill>
              </a:rPr>
              <a:t>A straight line with a steep slope indicates that the diagnosed cases will double in a short period of time whereas a line with a flatter slope suggests that the cases are not growing as quickly and will take much longer to double.</a:t>
            </a:r>
          </a:p>
          <a:p>
            <a:pPr marL="285750" indent="-285750">
              <a:buFont typeface="Arial" panose="020B0604020202020204" pitchFamily="34" charset="0"/>
              <a:buChar char="•"/>
            </a:pPr>
            <a:endParaRPr lang="en-GB" sz="1200" dirty="0">
              <a:solidFill>
                <a:schemeClr val="accent1"/>
              </a:solidFill>
            </a:endParaRPr>
          </a:p>
          <a:p>
            <a:pPr marL="285750" indent="-285750">
              <a:buFont typeface="Arial" panose="020B0604020202020204" pitchFamily="34" charset="0"/>
              <a:buChar char="•"/>
            </a:pPr>
            <a:r>
              <a:rPr lang="en-GB" sz="1200" dirty="0"/>
              <a:t>As at 17 May, West Sussex has recorded 1,276 confirmed Covid-19 cases. This is 54.3% of confirmed cases in Sussex to date.</a:t>
            </a:r>
          </a:p>
          <a:p>
            <a:pPr marL="285750" indent="-285750">
              <a:buFont typeface="Arial" panose="020B0604020202020204" pitchFamily="34" charset="0"/>
              <a:buChar char="•"/>
            </a:pPr>
            <a:endParaRPr lang="en-GB" sz="1400" dirty="0">
              <a:solidFill>
                <a:schemeClr val="accent1"/>
              </a:solidFill>
            </a:endParaRPr>
          </a:p>
          <a:p>
            <a:pPr marL="285750" indent="-285750">
              <a:buFont typeface="Arial" panose="020B0604020202020204" pitchFamily="34" charset="0"/>
              <a:buChar char="•"/>
            </a:pPr>
            <a:endParaRPr lang="en-GB" sz="1400" i="1" dirty="0">
              <a:solidFill>
                <a:schemeClr val="accent1"/>
              </a:solidFill>
            </a:endParaRPr>
          </a:p>
        </p:txBody>
      </p:sp>
    </p:spTree>
    <p:extLst>
      <p:ext uri="{BB962C8B-B14F-4D97-AF65-F5344CB8AC3E}">
        <p14:creationId xmlns:p14="http://schemas.microsoft.com/office/powerpoint/2010/main" val="2942687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07CA33-98E4-49DA-8766-BEEABBA0F2F6}"/>
              </a:ext>
            </a:extLst>
          </p:cNvPr>
          <p:cNvSpPr txBox="1"/>
          <p:nvPr/>
        </p:nvSpPr>
        <p:spPr>
          <a:xfrm>
            <a:off x="377687" y="159025"/>
            <a:ext cx="11550610" cy="369332"/>
          </a:xfrm>
          <a:prstGeom prst="rect">
            <a:avLst/>
          </a:prstGeom>
          <a:solidFill>
            <a:schemeClr val="bg1">
              <a:lumMod val="75000"/>
            </a:schemeClr>
          </a:solidFill>
        </p:spPr>
        <p:txBody>
          <a:bodyPr wrap="square" rtlCol="0">
            <a:spAutoFit/>
          </a:bodyPr>
          <a:lstStyle/>
          <a:p>
            <a:r>
              <a:rPr lang="en-GB" b="1" dirty="0"/>
              <a:t>Deaths – ONS Data –</a:t>
            </a:r>
            <a:r>
              <a:rPr lang="en-GB" dirty="0"/>
              <a:t> </a:t>
            </a:r>
            <a:r>
              <a:rPr lang="en-GB" dirty="0">
                <a:solidFill>
                  <a:srgbClr val="FF0000"/>
                </a:solidFill>
              </a:rPr>
              <a:t>UPDATE</a:t>
            </a:r>
            <a:r>
              <a:rPr lang="en-GB" dirty="0">
                <a:solidFill>
                  <a:schemeClr val="bg1"/>
                </a:solidFill>
              </a:rPr>
              <a:t> </a:t>
            </a:r>
          </a:p>
        </p:txBody>
      </p:sp>
      <p:sp>
        <p:nvSpPr>
          <p:cNvPr id="5" name="TextBox 4">
            <a:extLst>
              <a:ext uri="{FF2B5EF4-FFF2-40B4-BE49-F238E27FC236}">
                <a16:creationId xmlns:a16="http://schemas.microsoft.com/office/drawing/2014/main" id="{EA7670A2-14AA-4A51-BE7B-5098762085B7}"/>
              </a:ext>
            </a:extLst>
          </p:cNvPr>
          <p:cNvSpPr txBox="1"/>
          <p:nvPr/>
        </p:nvSpPr>
        <p:spPr>
          <a:xfrm>
            <a:off x="377687" y="596376"/>
            <a:ext cx="11482081" cy="5693866"/>
          </a:xfrm>
          <a:prstGeom prst="rect">
            <a:avLst/>
          </a:prstGeom>
          <a:noFill/>
        </p:spPr>
        <p:txBody>
          <a:bodyPr wrap="square" rtlCol="0">
            <a:spAutoFit/>
          </a:bodyPr>
          <a:lstStyle/>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ONS have released (as of 19/05/2020) weekly deaths broken down to local authority level, of all deaths and Covid-19 deaths. This dataset will be published every week and includes deaths outside of hospital.</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Weekly deaths are provided for 2020 and from March 31 Covid-19 deaths relate to any death involving coronavirus (Covid-19), </a:t>
            </a:r>
            <a:r>
              <a:rPr lang="en-GB" sz="1400" b="1" dirty="0"/>
              <a:t>based on any mention of Covid-19 on the death certificate. </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Two sets of tables are available, one set based on the date of registration and one set based on date of occurrence of death. There can be a time lag between a death taking place and the subsequent registration. The tables presented here include deaths that occurred up to 8th May but were registered up to 16th May. </a:t>
            </a:r>
            <a:r>
              <a:rPr lang="en-GB" sz="1400" dirty="0">
                <a:solidFill>
                  <a:srgbClr val="FF0000"/>
                </a:solidFill>
              </a:rPr>
              <a:t>This means there may be some revisions to the dataset for recent weeks, notably in relation to deaths by date of occurrence as registrations are subsequently made. These slides relate to date of occurrence not registration.</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In the main data are provided at upper tier Local Authority level (given small numbers, at present, below this in terms of Covid-19), ONS release data at lower tier authority and where appropriate these figures are included. </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b="1" i="1" dirty="0">
                <a:solidFill>
                  <a:schemeClr val="accent1"/>
                </a:solidFill>
              </a:rPr>
              <a:t>Note: </a:t>
            </a:r>
            <a:r>
              <a:rPr lang="en-GB" sz="1400" i="1" dirty="0">
                <a:solidFill>
                  <a:schemeClr val="accent1"/>
                </a:solidFill>
              </a:rPr>
              <a:t>only deaths (whether Covid-19 or all cause) by place (setting of death) by local authority of usual residence are published on a weekly basis. We do not currently have weekly data on age, gender, or underlying condition at this geographical level. </a:t>
            </a:r>
          </a:p>
          <a:p>
            <a:pPr marL="285750" indent="-285750">
              <a:buFont typeface="Arial" panose="020B0604020202020204" pitchFamily="34" charset="0"/>
              <a:buChar char="•"/>
            </a:pPr>
            <a:endParaRPr lang="en-GB" sz="1400" i="1" dirty="0">
              <a:solidFill>
                <a:schemeClr val="accent1"/>
              </a:solidFill>
            </a:endParaRPr>
          </a:p>
          <a:p>
            <a:pPr marL="285750" indent="-285750">
              <a:buFont typeface="Arial" panose="020B0604020202020204" pitchFamily="34" charset="0"/>
              <a:buChar char="•"/>
            </a:pPr>
            <a:r>
              <a:rPr lang="en-GB" sz="1400" i="1" dirty="0">
                <a:solidFill>
                  <a:schemeClr val="accent1"/>
                </a:solidFill>
              </a:rPr>
              <a:t>However, age-standardised data on cumulative deaths occurring between 01/03/2020 and 17/04/2020 by sex at local level are presented here and will be updated as soon as more recent data becomes available.</a:t>
            </a:r>
          </a:p>
          <a:p>
            <a:pPr marL="285750" indent="-285750">
              <a:buFont typeface="Arial" panose="020B0604020202020204" pitchFamily="34" charset="0"/>
              <a:buChar char="•"/>
            </a:pPr>
            <a:endParaRPr lang="en-GB" sz="1400" i="1" dirty="0">
              <a:solidFill>
                <a:schemeClr val="accent1"/>
              </a:solidFill>
            </a:endParaRPr>
          </a:p>
          <a:p>
            <a:pPr marL="285750" indent="-285750">
              <a:buFont typeface="Arial" panose="020B0604020202020204" pitchFamily="34" charset="0"/>
              <a:buChar char="•"/>
            </a:pPr>
            <a:r>
              <a:rPr lang="en-GB" sz="1400" i="1" dirty="0">
                <a:solidFill>
                  <a:schemeClr val="accent1"/>
                </a:solidFill>
              </a:rPr>
              <a:t>Mortality data for deaths occurring in hospitals are also available and these are published by hospital trust, with data being updated daily.</a:t>
            </a:r>
          </a:p>
          <a:p>
            <a:pPr marL="285750" indent="-285750">
              <a:buFont typeface="Arial" panose="020B0604020202020204" pitchFamily="34" charset="0"/>
              <a:buChar char="•"/>
            </a:pPr>
            <a:endParaRPr lang="en-GB" sz="1400" i="1" dirty="0">
              <a:solidFill>
                <a:schemeClr val="accent1"/>
              </a:solidFill>
            </a:endParaRPr>
          </a:p>
          <a:p>
            <a:r>
              <a:rPr lang="en-GB" sz="1400" dirty="0">
                <a:hlinkClick r:id="rId2">
                  <a:extLst>
                    <a:ext uri="{A12FA001-AC4F-418D-AE19-62706E023703}">
                      <ahyp:hlinkClr xmlns:ahyp="http://schemas.microsoft.com/office/drawing/2018/hyperlinkcolor" val="tx"/>
                    </a:ext>
                  </a:extLst>
                </a:hlinkClick>
              </a:rPr>
              <a:t>Jacqueline.clay@westsussex.gov.uk</a:t>
            </a:r>
            <a:endParaRPr lang="en-GB" sz="1400" dirty="0"/>
          </a:p>
          <a:p>
            <a:r>
              <a:rPr lang="en-GB" sz="1400" dirty="0"/>
              <a:t>0330 222 8684</a:t>
            </a:r>
          </a:p>
          <a:p>
            <a:r>
              <a:rPr lang="en-GB" sz="1400" dirty="0"/>
              <a:t>Please call if you have queries about the data in the slides</a:t>
            </a:r>
          </a:p>
        </p:txBody>
      </p:sp>
    </p:spTree>
    <p:extLst>
      <p:ext uri="{BB962C8B-B14F-4D97-AF65-F5344CB8AC3E}">
        <p14:creationId xmlns:p14="http://schemas.microsoft.com/office/powerpoint/2010/main" val="799517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07CA33-98E4-49DA-8766-BEEABBA0F2F6}"/>
              </a:ext>
            </a:extLst>
          </p:cNvPr>
          <p:cNvSpPr txBox="1"/>
          <p:nvPr/>
        </p:nvSpPr>
        <p:spPr>
          <a:xfrm>
            <a:off x="377687" y="159025"/>
            <a:ext cx="11550610" cy="369332"/>
          </a:xfrm>
          <a:prstGeom prst="rect">
            <a:avLst/>
          </a:prstGeom>
          <a:solidFill>
            <a:schemeClr val="bg1">
              <a:lumMod val="75000"/>
            </a:schemeClr>
          </a:solidFill>
        </p:spPr>
        <p:txBody>
          <a:bodyPr wrap="square" rtlCol="0">
            <a:spAutoFit/>
          </a:bodyPr>
          <a:lstStyle/>
          <a:p>
            <a:r>
              <a:rPr lang="en-GB" b="1" dirty="0"/>
              <a:t>Deaths – ONS Data –</a:t>
            </a:r>
            <a:r>
              <a:rPr lang="en-GB" dirty="0"/>
              <a:t> </a:t>
            </a:r>
            <a:r>
              <a:rPr lang="en-GB" dirty="0">
                <a:solidFill>
                  <a:srgbClr val="FF0000"/>
                </a:solidFill>
              </a:rPr>
              <a:t>Overall Table – </a:t>
            </a:r>
            <a:r>
              <a:rPr lang="en-GB" b="1" dirty="0">
                <a:solidFill>
                  <a:srgbClr val="FF0000"/>
                </a:solidFill>
              </a:rPr>
              <a:t>Deaths by Date of Occurrence</a:t>
            </a:r>
            <a:endParaRPr lang="en-GB" b="1" dirty="0">
              <a:solidFill>
                <a:schemeClr val="bg1"/>
              </a:solidFill>
            </a:endParaRPr>
          </a:p>
        </p:txBody>
      </p:sp>
      <p:graphicFrame>
        <p:nvGraphicFramePr>
          <p:cNvPr id="2" name="Table 1">
            <a:extLst>
              <a:ext uri="{FF2B5EF4-FFF2-40B4-BE49-F238E27FC236}">
                <a16:creationId xmlns:a16="http://schemas.microsoft.com/office/drawing/2014/main" id="{63D52FAF-64A0-2F4B-BD99-5CD8B6672EAF}"/>
              </a:ext>
            </a:extLst>
          </p:cNvPr>
          <p:cNvGraphicFramePr>
            <a:graphicFrameLocks noGrp="1"/>
          </p:cNvGraphicFramePr>
          <p:nvPr>
            <p:extLst>
              <p:ext uri="{D42A27DB-BD31-4B8C-83A1-F6EECF244321}">
                <p14:modId xmlns:p14="http://schemas.microsoft.com/office/powerpoint/2010/main" val="1479763484"/>
              </p:ext>
            </p:extLst>
          </p:nvPr>
        </p:nvGraphicFramePr>
        <p:xfrm>
          <a:off x="377687" y="840259"/>
          <a:ext cx="11550611" cy="5220671"/>
        </p:xfrm>
        <a:graphic>
          <a:graphicData uri="http://schemas.openxmlformats.org/drawingml/2006/table">
            <a:tbl>
              <a:tblPr/>
              <a:tblGrid>
                <a:gridCol w="1558568">
                  <a:extLst>
                    <a:ext uri="{9D8B030D-6E8A-4147-A177-3AD203B41FA5}">
                      <a16:colId xmlns:a16="http://schemas.microsoft.com/office/drawing/2014/main" val="914011533"/>
                    </a:ext>
                  </a:extLst>
                </a:gridCol>
                <a:gridCol w="525897">
                  <a:extLst>
                    <a:ext uri="{9D8B030D-6E8A-4147-A177-3AD203B41FA5}">
                      <a16:colId xmlns:a16="http://schemas.microsoft.com/office/drawing/2014/main" val="1234676251"/>
                    </a:ext>
                  </a:extLst>
                </a:gridCol>
                <a:gridCol w="525897">
                  <a:extLst>
                    <a:ext uri="{9D8B030D-6E8A-4147-A177-3AD203B41FA5}">
                      <a16:colId xmlns:a16="http://schemas.microsoft.com/office/drawing/2014/main" val="4290614221"/>
                    </a:ext>
                  </a:extLst>
                </a:gridCol>
                <a:gridCol w="525897">
                  <a:extLst>
                    <a:ext uri="{9D8B030D-6E8A-4147-A177-3AD203B41FA5}">
                      <a16:colId xmlns:a16="http://schemas.microsoft.com/office/drawing/2014/main" val="3570678717"/>
                    </a:ext>
                  </a:extLst>
                </a:gridCol>
                <a:gridCol w="525897">
                  <a:extLst>
                    <a:ext uri="{9D8B030D-6E8A-4147-A177-3AD203B41FA5}">
                      <a16:colId xmlns:a16="http://schemas.microsoft.com/office/drawing/2014/main" val="3557013875"/>
                    </a:ext>
                  </a:extLst>
                </a:gridCol>
                <a:gridCol w="525897">
                  <a:extLst>
                    <a:ext uri="{9D8B030D-6E8A-4147-A177-3AD203B41FA5}">
                      <a16:colId xmlns:a16="http://schemas.microsoft.com/office/drawing/2014/main" val="3143303423"/>
                    </a:ext>
                  </a:extLst>
                </a:gridCol>
                <a:gridCol w="525897">
                  <a:extLst>
                    <a:ext uri="{9D8B030D-6E8A-4147-A177-3AD203B41FA5}">
                      <a16:colId xmlns:a16="http://schemas.microsoft.com/office/drawing/2014/main" val="811113895"/>
                    </a:ext>
                  </a:extLst>
                </a:gridCol>
                <a:gridCol w="525897">
                  <a:extLst>
                    <a:ext uri="{9D8B030D-6E8A-4147-A177-3AD203B41FA5}">
                      <a16:colId xmlns:a16="http://schemas.microsoft.com/office/drawing/2014/main" val="3260015052"/>
                    </a:ext>
                  </a:extLst>
                </a:gridCol>
                <a:gridCol w="525897">
                  <a:extLst>
                    <a:ext uri="{9D8B030D-6E8A-4147-A177-3AD203B41FA5}">
                      <a16:colId xmlns:a16="http://schemas.microsoft.com/office/drawing/2014/main" val="3530290400"/>
                    </a:ext>
                  </a:extLst>
                </a:gridCol>
                <a:gridCol w="525897">
                  <a:extLst>
                    <a:ext uri="{9D8B030D-6E8A-4147-A177-3AD203B41FA5}">
                      <a16:colId xmlns:a16="http://schemas.microsoft.com/office/drawing/2014/main" val="1016590592"/>
                    </a:ext>
                  </a:extLst>
                </a:gridCol>
                <a:gridCol w="525897">
                  <a:extLst>
                    <a:ext uri="{9D8B030D-6E8A-4147-A177-3AD203B41FA5}">
                      <a16:colId xmlns:a16="http://schemas.microsoft.com/office/drawing/2014/main" val="845157241"/>
                    </a:ext>
                  </a:extLst>
                </a:gridCol>
                <a:gridCol w="525897">
                  <a:extLst>
                    <a:ext uri="{9D8B030D-6E8A-4147-A177-3AD203B41FA5}">
                      <a16:colId xmlns:a16="http://schemas.microsoft.com/office/drawing/2014/main" val="2611672487"/>
                    </a:ext>
                  </a:extLst>
                </a:gridCol>
                <a:gridCol w="525897">
                  <a:extLst>
                    <a:ext uri="{9D8B030D-6E8A-4147-A177-3AD203B41FA5}">
                      <a16:colId xmlns:a16="http://schemas.microsoft.com/office/drawing/2014/main" val="3459487358"/>
                    </a:ext>
                  </a:extLst>
                </a:gridCol>
                <a:gridCol w="525897">
                  <a:extLst>
                    <a:ext uri="{9D8B030D-6E8A-4147-A177-3AD203B41FA5}">
                      <a16:colId xmlns:a16="http://schemas.microsoft.com/office/drawing/2014/main" val="2298555161"/>
                    </a:ext>
                  </a:extLst>
                </a:gridCol>
                <a:gridCol w="525897">
                  <a:extLst>
                    <a:ext uri="{9D8B030D-6E8A-4147-A177-3AD203B41FA5}">
                      <a16:colId xmlns:a16="http://schemas.microsoft.com/office/drawing/2014/main" val="1233904622"/>
                    </a:ext>
                  </a:extLst>
                </a:gridCol>
                <a:gridCol w="525897">
                  <a:extLst>
                    <a:ext uri="{9D8B030D-6E8A-4147-A177-3AD203B41FA5}">
                      <a16:colId xmlns:a16="http://schemas.microsoft.com/office/drawing/2014/main" val="1647108581"/>
                    </a:ext>
                  </a:extLst>
                </a:gridCol>
                <a:gridCol w="525897">
                  <a:extLst>
                    <a:ext uri="{9D8B030D-6E8A-4147-A177-3AD203B41FA5}">
                      <a16:colId xmlns:a16="http://schemas.microsoft.com/office/drawing/2014/main" val="4131586401"/>
                    </a:ext>
                  </a:extLst>
                </a:gridCol>
                <a:gridCol w="525897">
                  <a:extLst>
                    <a:ext uri="{9D8B030D-6E8A-4147-A177-3AD203B41FA5}">
                      <a16:colId xmlns:a16="http://schemas.microsoft.com/office/drawing/2014/main" val="3701799912"/>
                    </a:ext>
                  </a:extLst>
                </a:gridCol>
                <a:gridCol w="525897">
                  <a:extLst>
                    <a:ext uri="{9D8B030D-6E8A-4147-A177-3AD203B41FA5}">
                      <a16:colId xmlns:a16="http://schemas.microsoft.com/office/drawing/2014/main" val="43166036"/>
                    </a:ext>
                  </a:extLst>
                </a:gridCol>
                <a:gridCol w="525897">
                  <a:extLst>
                    <a:ext uri="{9D8B030D-6E8A-4147-A177-3AD203B41FA5}">
                      <a16:colId xmlns:a16="http://schemas.microsoft.com/office/drawing/2014/main" val="2252693503"/>
                    </a:ext>
                  </a:extLst>
                </a:gridCol>
              </a:tblGrid>
              <a:tr h="249972">
                <a:tc rowSpan="2">
                  <a:txBody>
                    <a:bodyPr/>
                    <a:lstStyle/>
                    <a:p>
                      <a:pPr algn="l" fontAlgn="ctr"/>
                      <a:r>
                        <a:rPr lang="en-GB" sz="1050" b="0" i="0" u="none" strike="noStrike" dirty="0">
                          <a:solidFill>
                            <a:srgbClr val="000000"/>
                          </a:solidFill>
                          <a:effectLst/>
                          <a:latin typeface="Calibri" panose="020F0502020204030204" pitchFamily="34" charset="0"/>
                        </a:rPr>
                        <a:t>All cause deaths</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8">
                  <a:txBody>
                    <a:bodyPr/>
                    <a:lstStyle/>
                    <a:p>
                      <a:pPr algn="ctr" fontAlgn="t"/>
                      <a:r>
                        <a:rPr lang="en-GB" sz="1000" b="0" i="0" u="none" strike="noStrike">
                          <a:solidFill>
                            <a:srgbClr val="000000"/>
                          </a:solidFill>
                          <a:effectLst/>
                          <a:latin typeface="Calibri" panose="020F0502020204030204" pitchFamily="34" charset="0"/>
                        </a:rPr>
                        <a:t>Week ending</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t"/>
                      <a:endParaRPr lang="en-GB" sz="1000" b="0" i="0" u="none" strike="noStrike">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3016094"/>
                  </a:ext>
                </a:extLst>
              </a:tr>
              <a:tr h="479077">
                <a:tc vMerge="1">
                  <a:txBody>
                    <a:bodyPr/>
                    <a:lstStyle/>
                    <a:p>
                      <a:endParaRPr lang="en-US"/>
                    </a:p>
                  </a:txBody>
                  <a:tcPr/>
                </a:tc>
                <a:tc>
                  <a:txBody>
                    <a:bodyPr/>
                    <a:lstStyle/>
                    <a:p>
                      <a:pPr algn="ctr" fontAlgn="t"/>
                      <a:r>
                        <a:rPr lang="en-GB" sz="1050" b="0" i="0" u="none" strike="noStrike" dirty="0">
                          <a:solidFill>
                            <a:srgbClr val="000000"/>
                          </a:solidFill>
                          <a:effectLst/>
                          <a:latin typeface="Calibri" panose="020F0502020204030204" pitchFamily="34" charset="0"/>
                        </a:rPr>
                        <a:t>w/e 3rd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10th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17th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24th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31st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7th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14th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21st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28th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6th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13th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20th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27th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3rd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10th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17th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24th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1st May</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8th</a:t>
                      </a:r>
                    </a:p>
                    <a:p>
                      <a:pPr algn="ctr" fontAlgn="t"/>
                      <a:r>
                        <a:rPr lang="en-GB" sz="1050" b="0" i="0" u="none" strike="noStrike" dirty="0">
                          <a:solidFill>
                            <a:srgbClr val="000000"/>
                          </a:solidFill>
                          <a:effectLst/>
                          <a:latin typeface="Calibri" panose="020F0502020204030204" pitchFamily="34" charset="0"/>
                        </a:rPr>
                        <a:t>May</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9046336"/>
                  </a:ext>
                </a:extLst>
              </a:tr>
              <a:tr h="249972">
                <a:tc>
                  <a:txBody>
                    <a:bodyPr/>
                    <a:lstStyle/>
                    <a:p>
                      <a:pPr algn="l" fontAlgn="ctr"/>
                      <a:r>
                        <a:rPr lang="en-GB" sz="1050" b="0" i="0" u="none" strike="noStrike" dirty="0">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56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60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62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63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69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50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1682018"/>
                  </a:ext>
                </a:extLst>
              </a:tr>
              <a:tr h="249972">
                <a:tc>
                  <a:txBody>
                    <a:bodyPr/>
                    <a:lstStyle/>
                    <a:p>
                      <a:pPr algn="l" fontAlgn="ctr"/>
                      <a:r>
                        <a:rPr lang="en-GB" sz="105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166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153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121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118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129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168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199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173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148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5116283"/>
                  </a:ext>
                </a:extLst>
              </a:tr>
              <a:tr h="249972">
                <a:tc>
                  <a:txBody>
                    <a:bodyPr/>
                    <a:lstStyle/>
                    <a:p>
                      <a:pPr algn="l" fontAlgn="ctr"/>
                      <a:r>
                        <a:rPr lang="en-GB" sz="1050" b="1"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212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214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183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195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183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193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202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194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201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176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201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242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302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304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317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272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199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5853072"/>
                  </a:ext>
                </a:extLst>
              </a:tr>
              <a:tr h="249972">
                <a:tc>
                  <a:txBody>
                    <a:bodyPr/>
                    <a:lstStyle/>
                    <a:p>
                      <a:pPr algn="l" fontAlgn="ctr"/>
                      <a:r>
                        <a:rPr lang="en-GB" sz="105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416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375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378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365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363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375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349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394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533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555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577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484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397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1290901"/>
                  </a:ext>
                </a:extLst>
              </a:tr>
              <a:tr h="249972">
                <a:tc rowSpan="2">
                  <a:txBody>
                    <a:bodyPr/>
                    <a:lstStyle/>
                    <a:p>
                      <a:pPr algn="l" fontAlgn="ctr"/>
                      <a:r>
                        <a:rPr lang="en-GB" sz="1050" b="0" i="0" u="none" strike="noStrike" dirty="0">
                          <a:solidFill>
                            <a:srgbClr val="000000"/>
                          </a:solidFill>
                          <a:effectLst/>
                          <a:latin typeface="Calibri" panose="020F0502020204030204" pitchFamily="34" charset="0"/>
                        </a:rPr>
                        <a:t>Covid-19</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gridSpan="18">
                  <a:txBody>
                    <a:bodyPr/>
                    <a:lstStyle/>
                    <a:p>
                      <a:pPr algn="ctr" fontAlgn="b"/>
                      <a:r>
                        <a:rPr lang="en-GB" sz="1050" b="0" i="0" u="none" strike="noStrike" dirty="0">
                          <a:solidFill>
                            <a:srgbClr val="000000"/>
                          </a:solidFill>
                          <a:effectLst/>
                          <a:latin typeface="Calibri" panose="020F0502020204030204" pitchFamily="34" charset="0"/>
                        </a:rPr>
                        <a:t>Week ending</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endParaRPr lang="en-GB" sz="105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892648388"/>
                  </a:ext>
                </a:extLst>
              </a:tr>
              <a:tr h="503251">
                <a:tc vMerge="1">
                  <a:txBody>
                    <a:bodyPr/>
                    <a:lstStyle/>
                    <a:p>
                      <a:endParaRPr lang="en-US"/>
                    </a:p>
                  </a:txBody>
                  <a:tcPr/>
                </a:tc>
                <a:tc>
                  <a:txBody>
                    <a:bodyPr/>
                    <a:lstStyle/>
                    <a:p>
                      <a:pPr algn="ctr" fontAlgn="t"/>
                      <a:r>
                        <a:rPr lang="en-GB" sz="1050" b="0" i="0" u="none" strike="noStrike" dirty="0">
                          <a:solidFill>
                            <a:srgbClr val="000000"/>
                          </a:solidFill>
                          <a:effectLst/>
                          <a:latin typeface="Calibri" panose="020F0502020204030204" pitchFamily="34" charset="0"/>
                        </a:rPr>
                        <a:t>w/e 3rd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10th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17th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a:solidFill>
                            <a:srgbClr val="000000"/>
                          </a:solidFill>
                          <a:effectLst/>
                          <a:latin typeface="Calibri" panose="020F0502020204030204" pitchFamily="34" charset="0"/>
                        </a:rPr>
                        <a:t>w/e 24th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31st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7th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a:solidFill>
                            <a:srgbClr val="000000"/>
                          </a:solidFill>
                          <a:effectLst/>
                          <a:latin typeface="Calibri" panose="020F0502020204030204" pitchFamily="34" charset="0"/>
                        </a:rPr>
                        <a:t>w/e 14th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21st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28th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6th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13th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a:solidFill>
                            <a:srgbClr val="000000"/>
                          </a:solidFill>
                          <a:effectLst/>
                          <a:latin typeface="Calibri" panose="020F0502020204030204" pitchFamily="34" charset="0"/>
                        </a:rPr>
                        <a:t>w/e 20th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27th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a:solidFill>
                            <a:srgbClr val="000000"/>
                          </a:solidFill>
                          <a:effectLst/>
                          <a:latin typeface="Calibri" panose="020F0502020204030204" pitchFamily="34" charset="0"/>
                        </a:rPr>
                        <a:t>w/e 3rd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10th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17th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24th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1st May</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8th</a:t>
                      </a:r>
                    </a:p>
                    <a:p>
                      <a:pPr algn="ctr" fontAlgn="t"/>
                      <a:r>
                        <a:rPr lang="en-GB" sz="1050" b="0" i="0" u="none" strike="noStrike" dirty="0">
                          <a:solidFill>
                            <a:srgbClr val="000000"/>
                          </a:solidFill>
                          <a:effectLst/>
                          <a:latin typeface="Calibri" panose="020F0502020204030204" pitchFamily="34" charset="0"/>
                        </a:rPr>
                        <a:t>May</a:t>
                      </a:r>
                    </a:p>
                    <a:p>
                      <a:pPr algn="ctr" fontAlgn="t"/>
                      <a:endParaRPr lang="en-GB" sz="105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94153242"/>
                  </a:ext>
                </a:extLst>
              </a:tr>
              <a:tr h="249972">
                <a:tc>
                  <a:txBody>
                    <a:bodyPr/>
                    <a:lstStyle/>
                    <a:p>
                      <a:pPr algn="l" fontAlgn="ctr"/>
                      <a:r>
                        <a:rPr lang="en-GB" sz="1050" b="0" i="0" u="none" strike="noStrike">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21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26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424065012"/>
                  </a:ext>
                </a:extLst>
              </a:tr>
              <a:tr h="249972">
                <a:tc>
                  <a:txBody>
                    <a:bodyPr/>
                    <a:lstStyle/>
                    <a:p>
                      <a:pPr algn="l" fontAlgn="ctr"/>
                      <a:r>
                        <a:rPr lang="en-GB" sz="105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47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53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34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002117417"/>
                  </a:ext>
                </a:extLst>
              </a:tr>
              <a:tr h="249972">
                <a:tc>
                  <a:txBody>
                    <a:bodyPr/>
                    <a:lstStyle/>
                    <a:p>
                      <a:pPr algn="l" fontAlgn="ctr"/>
                      <a:r>
                        <a:rPr lang="en-GB" sz="1050" b="1"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80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88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111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75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152138801"/>
                  </a:ext>
                </a:extLst>
              </a:tr>
              <a:tr h="249972">
                <a:tc>
                  <a:txBody>
                    <a:bodyPr/>
                    <a:lstStyle/>
                    <a:p>
                      <a:pPr algn="l" fontAlgn="ctr"/>
                      <a:r>
                        <a:rPr lang="en-GB" sz="105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75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183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125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85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74153091"/>
                  </a:ext>
                </a:extLst>
              </a:tr>
              <a:tr h="249972">
                <a:tc rowSpan="2">
                  <a:txBody>
                    <a:bodyPr/>
                    <a:lstStyle/>
                    <a:p>
                      <a:pPr algn="l" fontAlgn="ctr"/>
                      <a:r>
                        <a:rPr lang="en-GB" sz="1050" b="0" i="0" u="none" strike="noStrike">
                          <a:solidFill>
                            <a:srgbClr val="000000"/>
                          </a:solidFill>
                          <a:effectLst/>
                          <a:latin typeface="Calibri" panose="020F0502020204030204" pitchFamily="34" charset="0"/>
                        </a:rPr>
                        <a:t>Non-Covid-19</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gridSpan="18">
                  <a:txBody>
                    <a:bodyPr/>
                    <a:lstStyle/>
                    <a:p>
                      <a:pPr algn="ctr" fontAlgn="b"/>
                      <a:r>
                        <a:rPr lang="en-GB" sz="1050" b="0" i="0" u="none" strike="noStrike" dirty="0">
                          <a:solidFill>
                            <a:srgbClr val="000000"/>
                          </a:solidFill>
                          <a:effectLst/>
                          <a:latin typeface="Calibri" panose="020F0502020204030204" pitchFamily="34" charset="0"/>
                        </a:rPr>
                        <a:t>Week ending</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endParaRPr lang="en-GB" sz="105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652180403"/>
                  </a:ext>
                </a:extLst>
              </a:tr>
              <a:tr h="481635">
                <a:tc vMerge="1">
                  <a:txBody>
                    <a:bodyPr/>
                    <a:lstStyle/>
                    <a:p>
                      <a:endParaRPr lang="en-US"/>
                    </a:p>
                  </a:txBody>
                  <a:tcPr/>
                </a:tc>
                <a:tc>
                  <a:txBody>
                    <a:bodyPr/>
                    <a:lstStyle/>
                    <a:p>
                      <a:pPr algn="ctr" fontAlgn="t"/>
                      <a:r>
                        <a:rPr lang="en-GB" sz="1050" b="0" i="0" u="none" strike="noStrike" dirty="0">
                          <a:solidFill>
                            <a:srgbClr val="000000"/>
                          </a:solidFill>
                          <a:effectLst/>
                          <a:latin typeface="Calibri" panose="020F0502020204030204" pitchFamily="34" charset="0"/>
                        </a:rPr>
                        <a:t>w/e 3rd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a:solidFill>
                            <a:srgbClr val="000000"/>
                          </a:solidFill>
                          <a:effectLst/>
                          <a:latin typeface="Calibri" panose="020F0502020204030204" pitchFamily="34" charset="0"/>
                        </a:rPr>
                        <a:t>w/e 10th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17th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24th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a:solidFill>
                            <a:srgbClr val="000000"/>
                          </a:solidFill>
                          <a:effectLst/>
                          <a:latin typeface="Calibri" panose="020F0502020204030204" pitchFamily="34" charset="0"/>
                        </a:rPr>
                        <a:t>w/e 31st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a:solidFill>
                            <a:srgbClr val="000000"/>
                          </a:solidFill>
                          <a:effectLst/>
                          <a:latin typeface="Calibri" panose="020F0502020204030204" pitchFamily="34" charset="0"/>
                        </a:rPr>
                        <a:t>w/e 7th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14th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21st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28th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6th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a:solidFill>
                            <a:srgbClr val="000000"/>
                          </a:solidFill>
                          <a:effectLst/>
                          <a:latin typeface="Calibri" panose="020F0502020204030204" pitchFamily="34" charset="0"/>
                        </a:rPr>
                        <a:t>w/e 13th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20th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27th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a:solidFill>
                            <a:srgbClr val="000000"/>
                          </a:solidFill>
                          <a:effectLst/>
                          <a:latin typeface="Calibri" panose="020F0502020204030204" pitchFamily="34" charset="0"/>
                        </a:rPr>
                        <a:t>w/e 3rd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10th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17th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24th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1st May</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8th</a:t>
                      </a:r>
                    </a:p>
                    <a:p>
                      <a:pPr algn="ctr" fontAlgn="t"/>
                      <a:r>
                        <a:rPr lang="en-GB" sz="1050" b="0" i="0" u="none" strike="noStrike" dirty="0">
                          <a:solidFill>
                            <a:srgbClr val="000000"/>
                          </a:solidFill>
                          <a:effectLst/>
                          <a:latin typeface="Calibri" panose="020F0502020204030204" pitchFamily="34" charset="0"/>
                        </a:rPr>
                        <a:t>May</a:t>
                      </a:r>
                    </a:p>
                    <a:p>
                      <a:pPr algn="ctr" fontAlgn="t"/>
                      <a:endParaRPr lang="en-GB" sz="105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803815630"/>
                  </a:ext>
                </a:extLst>
              </a:tr>
              <a:tr h="249972">
                <a:tc>
                  <a:txBody>
                    <a:bodyPr/>
                    <a:lstStyle/>
                    <a:p>
                      <a:pPr algn="l" fontAlgn="ctr"/>
                      <a:r>
                        <a:rPr lang="en-GB" sz="1050" b="0" i="0" u="none" strike="noStrike">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56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54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25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021766632"/>
                  </a:ext>
                </a:extLst>
              </a:tr>
              <a:tr h="249972">
                <a:tc>
                  <a:txBody>
                    <a:bodyPr/>
                    <a:lstStyle/>
                    <a:p>
                      <a:pPr algn="l" fontAlgn="ctr"/>
                      <a:r>
                        <a:rPr lang="en-GB" sz="105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166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153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121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118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127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123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111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127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492149522"/>
                  </a:ext>
                </a:extLst>
              </a:tr>
              <a:tr h="249972">
                <a:tc>
                  <a:txBody>
                    <a:bodyPr/>
                    <a:lstStyle/>
                    <a:p>
                      <a:pPr algn="l" fontAlgn="ctr"/>
                      <a:r>
                        <a:rPr lang="en-GB" sz="1050" b="1"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212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214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183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195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183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193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202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194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201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176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179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205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222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216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206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197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159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015794121"/>
                  </a:ext>
                </a:extLst>
              </a:tr>
              <a:tr h="249972">
                <a:tc>
                  <a:txBody>
                    <a:bodyPr/>
                    <a:lstStyle/>
                    <a:p>
                      <a:pPr algn="l" fontAlgn="ctr"/>
                      <a:r>
                        <a:rPr lang="en-GB" sz="105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416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375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378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365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363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375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343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359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362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391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394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394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359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dirty="0">
                          <a:solidFill>
                            <a:srgbClr val="000000"/>
                          </a:solidFill>
                          <a:effectLst/>
                          <a:latin typeface="Calibri" panose="020F0502020204030204" pitchFamily="34" charset="0"/>
                        </a:rPr>
                        <a:t>312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237863320"/>
                  </a:ext>
                </a:extLst>
              </a:tr>
            </a:tbl>
          </a:graphicData>
        </a:graphic>
      </p:graphicFrame>
    </p:spTree>
    <p:extLst>
      <p:ext uri="{BB962C8B-B14F-4D97-AF65-F5344CB8AC3E}">
        <p14:creationId xmlns:p14="http://schemas.microsoft.com/office/powerpoint/2010/main" val="3201899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4177922-7E67-2240-9572-34A03ED0BFB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289278"/>
            <a:ext cx="6096000" cy="3104444"/>
          </a:xfrm>
          <a:prstGeom prst="rect">
            <a:avLst/>
          </a:prstGeom>
        </p:spPr>
      </p:pic>
      <p:pic>
        <p:nvPicPr>
          <p:cNvPr id="11" name="Picture 10">
            <a:extLst>
              <a:ext uri="{FF2B5EF4-FFF2-40B4-BE49-F238E27FC236}">
                <a16:creationId xmlns:a16="http://schemas.microsoft.com/office/drawing/2014/main" id="{02D4BFC4-BBB9-9D47-B40D-67CDE5E0331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0" y="289278"/>
            <a:ext cx="6096000" cy="3104444"/>
          </a:xfrm>
          <a:prstGeom prst="rect">
            <a:avLst/>
          </a:prstGeom>
        </p:spPr>
      </p:pic>
      <p:pic>
        <p:nvPicPr>
          <p:cNvPr id="12" name="Picture 11">
            <a:extLst>
              <a:ext uri="{FF2B5EF4-FFF2-40B4-BE49-F238E27FC236}">
                <a16:creationId xmlns:a16="http://schemas.microsoft.com/office/drawing/2014/main" id="{6F2E192D-C962-514B-A4F8-91B068744D1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0" y="3464278"/>
            <a:ext cx="6096000" cy="3104444"/>
          </a:xfrm>
          <a:prstGeom prst="rect">
            <a:avLst/>
          </a:prstGeom>
        </p:spPr>
      </p:pic>
      <p:pic>
        <p:nvPicPr>
          <p:cNvPr id="13" name="Picture 12">
            <a:extLst>
              <a:ext uri="{FF2B5EF4-FFF2-40B4-BE49-F238E27FC236}">
                <a16:creationId xmlns:a16="http://schemas.microsoft.com/office/drawing/2014/main" id="{6EE1D72C-32CE-B04F-81DB-824979434263}"/>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096000" y="3464278"/>
            <a:ext cx="6096000" cy="3104444"/>
          </a:xfrm>
          <a:prstGeom prst="rect">
            <a:avLst/>
          </a:prstGeom>
        </p:spPr>
      </p:pic>
      <p:sp>
        <p:nvSpPr>
          <p:cNvPr id="14" name="TextBox 13">
            <a:extLst>
              <a:ext uri="{FF2B5EF4-FFF2-40B4-BE49-F238E27FC236}">
                <a16:creationId xmlns:a16="http://schemas.microsoft.com/office/drawing/2014/main" id="{1628DCB8-BE7F-1844-9D00-178FFE84D254}"/>
              </a:ext>
            </a:extLst>
          </p:cNvPr>
          <p:cNvSpPr txBox="1"/>
          <p:nvPr/>
        </p:nvSpPr>
        <p:spPr>
          <a:xfrm>
            <a:off x="9758077" y="6568722"/>
            <a:ext cx="3109784" cy="276999"/>
          </a:xfrm>
          <a:prstGeom prst="rect">
            <a:avLst/>
          </a:prstGeom>
          <a:noFill/>
        </p:spPr>
        <p:txBody>
          <a:bodyPr wrap="square" rtlCol="0">
            <a:spAutoFit/>
          </a:bodyPr>
          <a:lstStyle/>
          <a:p>
            <a:r>
              <a:rPr lang="en-US" sz="1200" dirty="0"/>
              <a:t>Source: Office for National Statistics</a:t>
            </a:r>
          </a:p>
        </p:txBody>
      </p:sp>
    </p:spTree>
    <p:extLst>
      <p:ext uri="{BB962C8B-B14F-4D97-AF65-F5344CB8AC3E}">
        <p14:creationId xmlns:p14="http://schemas.microsoft.com/office/powerpoint/2010/main" val="3309718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46">
            <a:extLst>
              <a:ext uri="{FF2B5EF4-FFF2-40B4-BE49-F238E27FC236}">
                <a16:creationId xmlns:a16="http://schemas.microsoft.com/office/drawing/2014/main" id="{1FA19F78-C50B-054C-8494-C993A4DAF7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918" y="462429"/>
            <a:ext cx="6546913" cy="5933140"/>
          </a:xfrm>
        </p:spPr>
      </p:pic>
      <p:sp>
        <p:nvSpPr>
          <p:cNvPr id="48" name="TextBox 47">
            <a:extLst>
              <a:ext uri="{FF2B5EF4-FFF2-40B4-BE49-F238E27FC236}">
                <a16:creationId xmlns:a16="http://schemas.microsoft.com/office/drawing/2014/main" id="{EED96548-A15B-CE45-BDBD-463529C1FB40}"/>
              </a:ext>
            </a:extLst>
          </p:cNvPr>
          <p:cNvSpPr txBox="1"/>
          <p:nvPr/>
        </p:nvSpPr>
        <p:spPr>
          <a:xfrm>
            <a:off x="7274859" y="1134258"/>
            <a:ext cx="4531121" cy="3416320"/>
          </a:xfrm>
          <a:prstGeom prst="rect">
            <a:avLst/>
          </a:prstGeom>
          <a:noFill/>
        </p:spPr>
        <p:txBody>
          <a:bodyPr wrap="square" rtlCol="0">
            <a:spAutoFit/>
          </a:bodyPr>
          <a:lstStyle/>
          <a:p>
            <a:pPr marL="285750" indent="-285750">
              <a:buFont typeface="Arial" panose="020B0604020202020204" pitchFamily="34" charset="0"/>
              <a:buChar char="•"/>
            </a:pPr>
            <a:r>
              <a:rPr lang="en-GB" sz="1200" i="1" dirty="0">
                <a:solidFill>
                  <a:schemeClr val="accent5"/>
                </a:solidFill>
              </a:rPr>
              <a:t>A crude rate is calculated using the mid-2018 population estimates (all ages) for each area. Note that</a:t>
            </a:r>
            <a:r>
              <a:rPr lang="en-GB" sz="1200" b="1" i="1" dirty="0">
                <a:solidFill>
                  <a:schemeClr val="accent5"/>
                </a:solidFill>
              </a:rPr>
              <a:t> </a:t>
            </a:r>
            <a:r>
              <a:rPr lang="en-GB" sz="1200" i="1" dirty="0">
                <a:solidFill>
                  <a:schemeClr val="accent5"/>
                </a:solidFill>
              </a:rPr>
              <a:t>some areas in Sussex, particularly West Sussex, have an older population compared with England and so the rate is usually, and expectedly, above the national rate. </a:t>
            </a:r>
          </a:p>
          <a:p>
            <a:pPr marL="285750" indent="-285750">
              <a:buFont typeface="Arial" panose="020B0604020202020204" pitchFamily="34" charset="0"/>
              <a:buChar char="•"/>
            </a:pPr>
            <a:endParaRPr lang="en-GB" sz="1200" i="1" dirty="0">
              <a:solidFill>
                <a:srgbClr val="FF0000"/>
              </a:solidFill>
            </a:endParaRPr>
          </a:p>
          <a:p>
            <a:pPr marL="285750" indent="-285750">
              <a:buFont typeface="Arial" panose="020B0604020202020204" pitchFamily="34" charset="0"/>
              <a:buChar char="•"/>
            </a:pPr>
            <a:r>
              <a:rPr lang="en-GB" sz="1200" dirty="0"/>
              <a:t>The crude rate of death has risen considerably nationally and locally.</a:t>
            </a:r>
          </a:p>
          <a:p>
            <a:endParaRPr lang="en-GB" sz="1200" dirty="0"/>
          </a:p>
          <a:p>
            <a:pPr marL="285750" indent="-285750">
              <a:buFont typeface="Arial" panose="020B0604020202020204" pitchFamily="34" charset="0"/>
              <a:buChar char="•"/>
            </a:pPr>
            <a:r>
              <a:rPr lang="en-GB" sz="1200" dirty="0"/>
              <a:t>This increase started towards the end of March but appears to be declining in some areas. </a:t>
            </a:r>
          </a:p>
          <a:p>
            <a:endParaRPr lang="en-GB" sz="1200" dirty="0"/>
          </a:p>
          <a:p>
            <a:pPr marL="285750" indent="-285750">
              <a:buFont typeface="Arial" panose="020B0604020202020204" pitchFamily="34" charset="0"/>
              <a:buChar char="•"/>
            </a:pPr>
            <a:r>
              <a:rPr lang="en-GB" sz="1200" dirty="0"/>
              <a:t>This graph shows the considerable increase at a national level, so that local and national crude rates are similar.</a:t>
            </a:r>
          </a:p>
          <a:p>
            <a:pPr marL="285750" indent="-285750">
              <a:buFont typeface="Arial" panose="020B0604020202020204" pitchFamily="34" charset="0"/>
              <a:buChar char="•"/>
            </a:pPr>
            <a:endParaRPr lang="en-GB" sz="1200" i="1" dirty="0">
              <a:solidFill>
                <a:schemeClr val="accent1"/>
              </a:solidFill>
            </a:endParaRPr>
          </a:p>
          <a:p>
            <a:pPr marL="285750" indent="-285750">
              <a:buFont typeface="Arial" panose="020B0604020202020204" pitchFamily="34" charset="0"/>
              <a:buChar char="•"/>
            </a:pPr>
            <a:r>
              <a:rPr lang="en-GB" sz="1200" i="1" dirty="0">
                <a:solidFill>
                  <a:srgbClr val="FF0000"/>
                </a:solidFill>
              </a:rPr>
              <a:t>An age/sex standardised rates are not currently available for the weekly ONS release, although cumulative data for a shorter time period are presented later in this slide deck.</a:t>
            </a: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4639603" cy="307777"/>
          </a:xfrm>
          <a:prstGeom prst="rect">
            <a:avLst/>
          </a:prstGeom>
          <a:noFill/>
        </p:spPr>
        <p:txBody>
          <a:bodyPr wrap="none" rtlCol="0">
            <a:spAutoFit/>
          </a:bodyPr>
          <a:lstStyle/>
          <a:p>
            <a:r>
              <a:rPr lang="en-US" sz="1400" dirty="0"/>
              <a:t>Crude rate of all cause mortality; to week ending 08/05/2020</a:t>
            </a:r>
          </a:p>
        </p:txBody>
      </p:sp>
    </p:spTree>
    <p:extLst>
      <p:ext uri="{BB962C8B-B14F-4D97-AF65-F5344CB8AC3E}">
        <p14:creationId xmlns:p14="http://schemas.microsoft.com/office/powerpoint/2010/main" val="4032891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46">
            <a:extLst>
              <a:ext uri="{FF2B5EF4-FFF2-40B4-BE49-F238E27FC236}">
                <a16:creationId xmlns:a16="http://schemas.microsoft.com/office/drawing/2014/main" id="{1FA19F78-C50B-054C-8494-C993A4DAF7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918" y="462429"/>
            <a:ext cx="6546913" cy="5933139"/>
          </a:xfrm>
        </p:spPr>
      </p:pic>
      <p:sp>
        <p:nvSpPr>
          <p:cNvPr id="48" name="TextBox 47">
            <a:extLst>
              <a:ext uri="{FF2B5EF4-FFF2-40B4-BE49-F238E27FC236}">
                <a16:creationId xmlns:a16="http://schemas.microsoft.com/office/drawing/2014/main" id="{EED96548-A15B-CE45-BDBD-463529C1FB40}"/>
              </a:ext>
            </a:extLst>
          </p:cNvPr>
          <p:cNvSpPr txBox="1"/>
          <p:nvPr/>
        </p:nvSpPr>
        <p:spPr>
          <a:xfrm>
            <a:off x="7109751" y="411140"/>
            <a:ext cx="4769225" cy="3231654"/>
          </a:xfrm>
          <a:prstGeom prst="rect">
            <a:avLst/>
          </a:prstGeom>
          <a:noFill/>
        </p:spPr>
        <p:txBody>
          <a:bodyPr wrap="square" rtlCol="0">
            <a:spAutoFit/>
          </a:bodyPr>
          <a:lstStyle/>
          <a:p>
            <a:pPr marL="285750" indent="-285750">
              <a:buFont typeface="Arial" panose="020B0604020202020204" pitchFamily="34" charset="0"/>
              <a:buChar char="•"/>
            </a:pPr>
            <a:r>
              <a:rPr lang="en-GB" sz="1200" dirty="0"/>
              <a:t>Crude rates of deaths where Covid-19 is mentioned as an underlying cause or contributing factor has risen locally.</a:t>
            </a:r>
          </a:p>
          <a:p>
            <a:endParaRPr lang="en-GB" sz="1200" dirty="0"/>
          </a:p>
          <a:p>
            <a:pPr marL="285750" indent="-285750">
              <a:buFont typeface="Arial" panose="020B0604020202020204" pitchFamily="34" charset="0"/>
              <a:buChar char="•"/>
            </a:pPr>
            <a:r>
              <a:rPr lang="en-GB" sz="1200" dirty="0"/>
              <a:t>In April the rate rose locally but was significantly lower than in England although rates are now statistically similar to national rates per 100,000 population.</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t>The table below shows the change in deaths occurring in the last two weeks of reporting.</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solidFill>
                  <a:srgbClr val="FF0000"/>
                </a:solidFill>
              </a:rPr>
              <a:t>Note: the crude rate given in the table below is the cumulative total of Covid-19 deaths to date, and not the new deaths in the latest week.</a:t>
            </a:r>
          </a:p>
          <a:p>
            <a:pPr marL="285750" indent="-285750">
              <a:buFont typeface="Arial" panose="020B0604020202020204" pitchFamily="34" charset="0"/>
              <a:buChar char="•"/>
            </a:pPr>
            <a:endParaRPr lang="en-GB" sz="1200" dirty="0">
              <a:solidFill>
                <a:srgbClr val="FF0000"/>
              </a:solidFill>
            </a:endParaRPr>
          </a:p>
          <a:p>
            <a:pPr marL="285750" indent="-285750">
              <a:buFont typeface="Arial" panose="020B0604020202020204" pitchFamily="34" charset="0"/>
              <a:buChar char="•"/>
            </a:pPr>
            <a:r>
              <a:rPr lang="en-GB" sz="1200" dirty="0">
                <a:solidFill>
                  <a:srgbClr val="FF0000"/>
                </a:solidFill>
              </a:rPr>
              <a:t>Also note that deaths (particularly in the most recent week) may be revised if the were not registered by the 16</a:t>
            </a:r>
            <a:r>
              <a:rPr lang="en-GB" sz="1200" baseline="30000" dirty="0">
                <a:solidFill>
                  <a:srgbClr val="FF0000"/>
                </a:solidFill>
              </a:rPr>
              <a:t>th</a:t>
            </a:r>
            <a:r>
              <a:rPr lang="en-GB" sz="1200" dirty="0">
                <a:solidFill>
                  <a:srgbClr val="FF0000"/>
                </a:solidFill>
              </a:rPr>
              <a:t> May. </a:t>
            </a:r>
          </a:p>
          <a:p>
            <a:pPr marL="285750" indent="-285750">
              <a:buFont typeface="Arial" panose="020B0604020202020204" pitchFamily="34" charset="0"/>
              <a:buChar char="•"/>
            </a:pPr>
            <a:endParaRPr lang="en-GB" sz="1200" i="1" dirty="0">
              <a:solidFill>
                <a:schemeClr val="accent1"/>
              </a:solidFill>
            </a:endParaRP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4659545" cy="307777"/>
          </a:xfrm>
          <a:prstGeom prst="rect">
            <a:avLst/>
          </a:prstGeom>
          <a:noFill/>
        </p:spPr>
        <p:txBody>
          <a:bodyPr wrap="none" rtlCol="0">
            <a:spAutoFit/>
          </a:bodyPr>
          <a:lstStyle/>
          <a:p>
            <a:r>
              <a:rPr lang="en-US" sz="1400" dirty="0"/>
              <a:t>Crude rate of Covid-19 mortality; to week ending 08/05/2020</a:t>
            </a:r>
          </a:p>
        </p:txBody>
      </p:sp>
      <p:graphicFrame>
        <p:nvGraphicFramePr>
          <p:cNvPr id="2" name="Table 1">
            <a:extLst>
              <a:ext uri="{FF2B5EF4-FFF2-40B4-BE49-F238E27FC236}">
                <a16:creationId xmlns:a16="http://schemas.microsoft.com/office/drawing/2014/main" id="{ECDC2A3F-0DCE-574A-B448-300949D8CB1C}"/>
              </a:ext>
            </a:extLst>
          </p:cNvPr>
          <p:cNvGraphicFramePr>
            <a:graphicFrameLocks noGrp="1"/>
          </p:cNvGraphicFramePr>
          <p:nvPr>
            <p:extLst>
              <p:ext uri="{D42A27DB-BD31-4B8C-83A1-F6EECF244321}">
                <p14:modId xmlns:p14="http://schemas.microsoft.com/office/powerpoint/2010/main" val="260955618"/>
              </p:ext>
            </p:extLst>
          </p:nvPr>
        </p:nvGraphicFramePr>
        <p:xfrm>
          <a:off x="7055965" y="4251138"/>
          <a:ext cx="4876799" cy="1713865"/>
        </p:xfrm>
        <a:graphic>
          <a:graphicData uri="http://schemas.openxmlformats.org/drawingml/2006/table">
            <a:tbl>
              <a:tblPr/>
              <a:tblGrid>
                <a:gridCol w="1207542">
                  <a:extLst>
                    <a:ext uri="{9D8B030D-6E8A-4147-A177-3AD203B41FA5}">
                      <a16:colId xmlns:a16="http://schemas.microsoft.com/office/drawing/2014/main" val="4042078147"/>
                    </a:ext>
                  </a:extLst>
                </a:gridCol>
                <a:gridCol w="377239">
                  <a:extLst>
                    <a:ext uri="{9D8B030D-6E8A-4147-A177-3AD203B41FA5}">
                      <a16:colId xmlns:a16="http://schemas.microsoft.com/office/drawing/2014/main" val="930813635"/>
                    </a:ext>
                  </a:extLst>
                </a:gridCol>
                <a:gridCol w="376518">
                  <a:extLst>
                    <a:ext uri="{9D8B030D-6E8A-4147-A177-3AD203B41FA5}">
                      <a16:colId xmlns:a16="http://schemas.microsoft.com/office/drawing/2014/main" val="522768187"/>
                    </a:ext>
                  </a:extLst>
                </a:gridCol>
                <a:gridCol w="578223">
                  <a:extLst>
                    <a:ext uri="{9D8B030D-6E8A-4147-A177-3AD203B41FA5}">
                      <a16:colId xmlns:a16="http://schemas.microsoft.com/office/drawing/2014/main" val="834688633"/>
                    </a:ext>
                  </a:extLst>
                </a:gridCol>
                <a:gridCol w="605118">
                  <a:extLst>
                    <a:ext uri="{9D8B030D-6E8A-4147-A177-3AD203B41FA5}">
                      <a16:colId xmlns:a16="http://schemas.microsoft.com/office/drawing/2014/main" val="3536256985"/>
                    </a:ext>
                  </a:extLst>
                </a:gridCol>
                <a:gridCol w="753035">
                  <a:extLst>
                    <a:ext uri="{9D8B030D-6E8A-4147-A177-3AD203B41FA5}">
                      <a16:colId xmlns:a16="http://schemas.microsoft.com/office/drawing/2014/main" val="3157537180"/>
                    </a:ext>
                  </a:extLst>
                </a:gridCol>
                <a:gridCol w="979124">
                  <a:extLst>
                    <a:ext uri="{9D8B030D-6E8A-4147-A177-3AD203B41FA5}">
                      <a16:colId xmlns:a16="http://schemas.microsoft.com/office/drawing/2014/main" val="1797673479"/>
                    </a:ext>
                  </a:extLst>
                </a:gridCol>
              </a:tblGrid>
              <a:tr h="571500">
                <a:tc>
                  <a:txBody>
                    <a:bodyPr/>
                    <a:lstStyle/>
                    <a:p>
                      <a:pPr algn="l" fontAlgn="t"/>
                      <a:r>
                        <a:rPr lang="en-GB" sz="1050" b="1" i="0" u="none" strike="noStrike" dirty="0">
                          <a:solidFill>
                            <a:srgbClr val="000000"/>
                          </a:solidFill>
                          <a:effectLst/>
                          <a:latin typeface="Calibri" panose="020F0502020204030204" pitchFamily="34" charset="0"/>
                        </a:rPr>
                        <a:t>Name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w/e 1st</a:t>
                      </a:r>
                    </a:p>
                    <a:p>
                      <a:pPr algn="r" fontAlgn="t"/>
                      <a:r>
                        <a:rPr lang="en-GB" sz="1050" b="1" i="0" u="none" strike="noStrike" dirty="0">
                          <a:solidFill>
                            <a:srgbClr val="000000"/>
                          </a:solidFill>
                          <a:effectLst/>
                          <a:latin typeface="Calibri" panose="020F0502020204030204" pitchFamily="34" charset="0"/>
                        </a:rPr>
                        <a:t>May</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w/e 8th May</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total</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rate per 100,000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1740534"/>
                  </a:ext>
                </a:extLst>
              </a:tr>
              <a:tr h="203200">
                <a:tc>
                  <a:txBody>
                    <a:bodyPr/>
                    <a:lstStyle/>
                    <a:p>
                      <a:pPr algn="l" fontAlgn="b"/>
                      <a:r>
                        <a:rPr lang="en-GB" sz="1050" b="0" i="0" u="none" strike="noStrike" dirty="0">
                          <a:solidFill>
                            <a:srgbClr val="000000"/>
                          </a:solidFill>
                          <a:effectLst/>
                          <a:latin typeface="Calibri" panose="020F0502020204030204" pitchFamily="34" charset="0"/>
                        </a:rPr>
                        <a:t>Brighton and Hove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14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-21.40%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114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39.3 (32.4-47.2)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275933205"/>
                  </a:ext>
                </a:extLst>
              </a:tr>
              <a:tr h="203200">
                <a:tc>
                  <a:txBody>
                    <a:bodyPr/>
                    <a:lstStyle/>
                    <a:p>
                      <a:pPr algn="l" fontAlgn="b"/>
                      <a:r>
                        <a:rPr lang="en-GB" sz="1050" b="0" i="0" u="none" strike="noStrike" dirty="0">
                          <a:solidFill>
                            <a:srgbClr val="000000"/>
                          </a:solidFill>
                          <a:effectLst/>
                          <a:latin typeface="Calibri" panose="020F0502020204030204" pitchFamily="34" charset="0"/>
                        </a:rPr>
                        <a:t>East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-5.60%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245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44.2 (38.8-50.1)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348582351"/>
                  </a:ext>
                </a:extLst>
              </a:tr>
              <a:tr h="203200">
                <a:tc>
                  <a:txBody>
                    <a:bodyPr/>
                    <a:lstStyle/>
                    <a:p>
                      <a:pPr algn="l" fontAlgn="b"/>
                      <a:r>
                        <a:rPr lang="en-GB" sz="1050" b="0" i="0" u="none" strike="noStrike" dirty="0">
                          <a:solidFill>
                            <a:srgbClr val="000000"/>
                          </a:solidFill>
                          <a:effectLst/>
                          <a:latin typeface="Calibri" panose="020F0502020204030204" pitchFamily="34" charset="0"/>
                        </a:rPr>
                        <a:t>West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75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-46.70%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453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52.7 (48-57.8)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10402284"/>
                  </a:ext>
                </a:extLst>
              </a:tr>
              <a:tr h="203200">
                <a:tc>
                  <a:txBody>
                    <a:bodyPr/>
                    <a:lstStyle/>
                    <a:p>
                      <a:pPr algn="l" fontAlgn="b"/>
                      <a:r>
                        <a:rPr lang="en-GB" sz="1050" b="0" i="0" u="none" strike="noStrike">
                          <a:solidFill>
                            <a:srgbClr val="000000"/>
                          </a:solidFill>
                          <a:effectLst/>
                          <a:latin typeface="Calibri" panose="020F0502020204030204" pitchFamily="34" charset="0"/>
                        </a:rPr>
                        <a:t>Sussex areas combined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125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85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812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47.7 (44.4-51.1)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48855910"/>
                  </a:ext>
                </a:extLst>
              </a:tr>
              <a:tr h="203200">
                <a:tc>
                  <a:txBody>
                    <a:bodyPr/>
                    <a:lstStyle/>
                    <a:p>
                      <a:pPr algn="l" fontAlgn="b"/>
                      <a:r>
                        <a:rPr lang="en-GB" sz="1050" b="0" i="0" u="none" strike="noStrike">
                          <a:solidFill>
                            <a:srgbClr val="000000"/>
                          </a:solidFill>
                          <a:effectLst/>
                          <a:latin typeface="Calibri" panose="020F0502020204030204" pitchFamily="34" charset="0"/>
                        </a:rPr>
                        <a:t>England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4,794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3,375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-1,419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-29.60%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37,154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66.4 (65.7-67.1)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3121827"/>
                  </a:ext>
                </a:extLst>
              </a:tr>
            </a:tbl>
          </a:graphicData>
        </a:graphic>
      </p:graphicFrame>
      <p:sp>
        <p:nvSpPr>
          <p:cNvPr id="7" name="TextBox 6">
            <a:extLst>
              <a:ext uri="{FF2B5EF4-FFF2-40B4-BE49-F238E27FC236}">
                <a16:creationId xmlns:a16="http://schemas.microsoft.com/office/drawing/2014/main" id="{A6AE7F49-8FEC-C94E-919E-9C1A97D00769}"/>
              </a:ext>
            </a:extLst>
          </p:cNvPr>
          <p:cNvSpPr txBox="1"/>
          <p:nvPr/>
        </p:nvSpPr>
        <p:spPr>
          <a:xfrm>
            <a:off x="6998583" y="3912584"/>
            <a:ext cx="2815386" cy="276999"/>
          </a:xfrm>
          <a:prstGeom prst="rect">
            <a:avLst/>
          </a:prstGeom>
          <a:noFill/>
        </p:spPr>
        <p:txBody>
          <a:bodyPr wrap="none" rtlCol="0">
            <a:spAutoFit/>
          </a:bodyPr>
          <a:lstStyle/>
          <a:p>
            <a:r>
              <a:rPr lang="en-US" sz="1200" dirty="0"/>
              <a:t>Last two-week change Covid-19 mortality</a:t>
            </a:r>
          </a:p>
        </p:txBody>
      </p:sp>
    </p:spTree>
    <p:extLst>
      <p:ext uri="{BB962C8B-B14F-4D97-AF65-F5344CB8AC3E}">
        <p14:creationId xmlns:p14="http://schemas.microsoft.com/office/powerpoint/2010/main" val="622728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02CCB9D-1775-2E47-8F9F-0D7FCAAF92BE}"/>
              </a:ext>
            </a:extLst>
          </p:cNvPr>
          <p:cNvGraphicFramePr>
            <a:graphicFrameLocks noGrp="1"/>
          </p:cNvGraphicFramePr>
          <p:nvPr>
            <p:extLst>
              <p:ext uri="{D42A27DB-BD31-4B8C-83A1-F6EECF244321}">
                <p14:modId xmlns:p14="http://schemas.microsoft.com/office/powerpoint/2010/main" val="4126755159"/>
              </p:ext>
            </p:extLst>
          </p:nvPr>
        </p:nvGraphicFramePr>
        <p:xfrm>
          <a:off x="287357" y="1546698"/>
          <a:ext cx="11563754" cy="2254771"/>
        </p:xfrm>
        <a:graphic>
          <a:graphicData uri="http://schemas.openxmlformats.org/drawingml/2006/table">
            <a:tbl>
              <a:tblPr/>
              <a:tblGrid>
                <a:gridCol w="998919">
                  <a:extLst>
                    <a:ext uri="{9D8B030D-6E8A-4147-A177-3AD203B41FA5}">
                      <a16:colId xmlns:a16="http://schemas.microsoft.com/office/drawing/2014/main" val="2328472390"/>
                    </a:ext>
                  </a:extLst>
                </a:gridCol>
                <a:gridCol w="914400">
                  <a:extLst>
                    <a:ext uri="{9D8B030D-6E8A-4147-A177-3AD203B41FA5}">
                      <a16:colId xmlns:a16="http://schemas.microsoft.com/office/drawing/2014/main" val="1755620868"/>
                    </a:ext>
                  </a:extLst>
                </a:gridCol>
                <a:gridCol w="1041009">
                  <a:extLst>
                    <a:ext uri="{9D8B030D-6E8A-4147-A177-3AD203B41FA5}">
                      <a16:colId xmlns:a16="http://schemas.microsoft.com/office/drawing/2014/main" val="2085154622"/>
                    </a:ext>
                  </a:extLst>
                </a:gridCol>
                <a:gridCol w="1252021">
                  <a:extLst>
                    <a:ext uri="{9D8B030D-6E8A-4147-A177-3AD203B41FA5}">
                      <a16:colId xmlns:a16="http://schemas.microsoft.com/office/drawing/2014/main" val="4093615030"/>
                    </a:ext>
                  </a:extLst>
                </a:gridCol>
                <a:gridCol w="1156623">
                  <a:extLst>
                    <a:ext uri="{9D8B030D-6E8A-4147-A177-3AD203B41FA5}">
                      <a16:colId xmlns:a16="http://schemas.microsoft.com/office/drawing/2014/main" val="1785137804"/>
                    </a:ext>
                  </a:extLst>
                </a:gridCol>
                <a:gridCol w="763668">
                  <a:extLst>
                    <a:ext uri="{9D8B030D-6E8A-4147-A177-3AD203B41FA5}">
                      <a16:colId xmlns:a16="http://schemas.microsoft.com/office/drawing/2014/main" val="2484058275"/>
                    </a:ext>
                  </a:extLst>
                </a:gridCol>
                <a:gridCol w="1186280">
                  <a:extLst>
                    <a:ext uri="{9D8B030D-6E8A-4147-A177-3AD203B41FA5}">
                      <a16:colId xmlns:a16="http://schemas.microsoft.com/office/drawing/2014/main" val="2283668615"/>
                    </a:ext>
                  </a:extLst>
                </a:gridCol>
                <a:gridCol w="1047880">
                  <a:extLst>
                    <a:ext uri="{9D8B030D-6E8A-4147-A177-3AD203B41FA5}">
                      <a16:colId xmlns:a16="http://schemas.microsoft.com/office/drawing/2014/main" val="2290395827"/>
                    </a:ext>
                  </a:extLst>
                </a:gridCol>
                <a:gridCol w="1067652">
                  <a:extLst>
                    <a:ext uri="{9D8B030D-6E8A-4147-A177-3AD203B41FA5}">
                      <a16:colId xmlns:a16="http://schemas.microsoft.com/office/drawing/2014/main" val="3263881194"/>
                    </a:ext>
                  </a:extLst>
                </a:gridCol>
                <a:gridCol w="1008337">
                  <a:extLst>
                    <a:ext uri="{9D8B030D-6E8A-4147-A177-3AD203B41FA5}">
                      <a16:colId xmlns:a16="http://schemas.microsoft.com/office/drawing/2014/main" val="2158711689"/>
                    </a:ext>
                  </a:extLst>
                </a:gridCol>
                <a:gridCol w="1126965">
                  <a:extLst>
                    <a:ext uri="{9D8B030D-6E8A-4147-A177-3AD203B41FA5}">
                      <a16:colId xmlns:a16="http://schemas.microsoft.com/office/drawing/2014/main" val="3699747758"/>
                    </a:ext>
                  </a:extLst>
                </a:gridCol>
              </a:tblGrid>
              <a:tr h="854596">
                <a:tc>
                  <a:txBody>
                    <a:bodyPr/>
                    <a:lstStyle/>
                    <a:p>
                      <a:pPr algn="l" fontAlgn="t"/>
                      <a:r>
                        <a:rPr lang="en-GB" sz="1000" b="1" i="0" u="none" strike="noStrike">
                          <a:solidFill>
                            <a:srgbClr val="000000"/>
                          </a:solidFill>
                          <a:effectLst/>
                          <a:latin typeface="Calibri" panose="020F0502020204030204" pitchFamily="34" charset="0"/>
                        </a:rPr>
                        <a:t>Name</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All cause latest week summary</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Covid-19 latest week summary</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Proportion of deaths occuring in week that are attributed to Covid-19</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Rank of latest Covid-19 deaths crude rate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Total number of all cause deaths to date in 2020</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dirty="0">
                          <a:solidFill>
                            <a:srgbClr val="000000"/>
                          </a:solidFill>
                          <a:effectLst/>
                          <a:latin typeface="Calibri" panose="020F0502020204030204" pitchFamily="34" charset="0"/>
                        </a:rPr>
                        <a:t>Rank of cumulative all cause deaths crude rate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Total number of deaths attributed to Covid-19 to date in 2020</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Rank of cumulative Covid-19 deaths crude rate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Proportion of deaths to date in 2020 attributed to Covid-19</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Rank of proportion of deaths to date attributed to Covid-19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3293320"/>
                  </a:ext>
                </a:extLst>
              </a:tr>
              <a:tr h="420083">
                <a:tc>
                  <a:txBody>
                    <a:bodyPr/>
                    <a:lstStyle/>
                    <a:p>
                      <a:pPr algn="l" fontAlgn="t"/>
                      <a:r>
                        <a:rPr lang="en-GB" sz="1000" b="0" i="0" u="none" strike="noStrike" dirty="0">
                          <a:solidFill>
                            <a:srgbClr val="000000"/>
                          </a:solidFill>
                          <a:effectLst/>
                          <a:latin typeface="Calibri" panose="020F0502020204030204" pitchFamily="34" charset="0"/>
                        </a:rPr>
                        <a:t>Brighton and Hove</a:t>
                      </a:r>
                    </a:p>
                  </a:txBody>
                  <a:tcPr marL="6391" marR="6391" marT="6391"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50 deaths </a:t>
                      </a:r>
                    </a:p>
                    <a:p>
                      <a:pPr algn="r" fontAlgn="b"/>
                      <a:r>
                        <a:rPr lang="en-GB" sz="1000" b="0" i="0" u="none" strike="noStrike" dirty="0">
                          <a:solidFill>
                            <a:srgbClr val="000000"/>
                          </a:solidFill>
                          <a:effectLst/>
                          <a:latin typeface="Calibri" panose="020F0502020204030204" pitchFamily="34" charset="0"/>
                        </a:rPr>
                        <a:t>(17 per 100,000, 95% CI: 13-23)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11 deaths </a:t>
                      </a:r>
                    </a:p>
                    <a:p>
                      <a:pPr algn="r" fontAlgn="b"/>
                      <a:r>
                        <a:rPr lang="en-GB" sz="1000" b="0" i="0" u="none" strike="noStrike" dirty="0">
                          <a:solidFill>
                            <a:srgbClr val="000000"/>
                          </a:solidFill>
                          <a:effectLst/>
                          <a:latin typeface="Calibri" panose="020F0502020204030204" pitchFamily="34" charset="0"/>
                        </a:rPr>
                        <a:t>(4 per 100,000, 95% CI: 2-7)</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22.0%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11th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877</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16th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114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15th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13.0%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15th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41093303"/>
                  </a:ext>
                </a:extLst>
              </a:tr>
              <a:tr h="420083">
                <a:tc>
                  <a:txBody>
                    <a:bodyPr/>
                    <a:lstStyle/>
                    <a:p>
                      <a:pPr algn="l" fontAlgn="t"/>
                      <a:r>
                        <a:rPr lang="en-GB" sz="1000" b="0" i="0" u="none" strike="noStrike" dirty="0">
                          <a:solidFill>
                            <a:srgbClr val="000000"/>
                          </a:solidFill>
                          <a:effectLst/>
                          <a:latin typeface="Calibri" panose="020F0502020204030204" pitchFamily="34" charset="0"/>
                        </a:rPr>
                        <a:t>East Sussex</a:t>
                      </a:r>
                    </a:p>
                  </a:txBody>
                  <a:tcPr marL="6391" marR="6391" marT="6391"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148 deaths </a:t>
                      </a:r>
                    </a:p>
                    <a:p>
                      <a:pPr algn="r" fontAlgn="b"/>
                      <a:r>
                        <a:rPr lang="en-GB" sz="1000" b="0" i="0" u="none" strike="noStrike" dirty="0">
                          <a:solidFill>
                            <a:srgbClr val="000000"/>
                          </a:solidFill>
                          <a:effectLst/>
                          <a:latin typeface="Calibri" panose="020F0502020204030204" pitchFamily="34" charset="0"/>
                        </a:rPr>
                        <a:t>(27 per 100,000, 95% CI: 23-31)</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34 deaths </a:t>
                      </a:r>
                    </a:p>
                    <a:p>
                      <a:pPr algn="r" fontAlgn="b"/>
                      <a:r>
                        <a:rPr lang="en-GB" sz="1000" b="0" i="0" u="none" strike="noStrike" dirty="0">
                          <a:solidFill>
                            <a:srgbClr val="000000"/>
                          </a:solidFill>
                          <a:effectLst/>
                          <a:latin typeface="Calibri" panose="020F0502020204030204" pitchFamily="34" charset="0"/>
                        </a:rPr>
                        <a:t>(6 per 100,000, 95% CI: 4-9)</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23.0%</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7th</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2,775</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1st</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245</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13th</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8.8%</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13th</a:t>
                      </a:r>
                    </a:p>
                  </a:txBody>
                  <a:tcPr marL="9525" marR="9525" marT="9525" marB="0">
                    <a:lnL>
                      <a:noFill/>
                    </a:lnL>
                    <a:lnR>
                      <a:noFill/>
                    </a:lnR>
                    <a:lnT>
                      <a:noFill/>
                    </a:lnT>
                    <a:lnB>
                      <a:noFill/>
                    </a:lnB>
                  </a:tcPr>
                </a:tc>
                <a:extLst>
                  <a:ext uri="{0D108BD9-81ED-4DB2-BD59-A6C34878D82A}">
                    <a16:rowId xmlns:a16="http://schemas.microsoft.com/office/drawing/2014/main" val="3320522040"/>
                  </a:ext>
                </a:extLst>
              </a:tr>
              <a:tr h="460298">
                <a:tc>
                  <a:txBody>
                    <a:bodyPr/>
                    <a:lstStyle/>
                    <a:p>
                      <a:pPr algn="l" fontAlgn="t"/>
                      <a:r>
                        <a:rPr lang="en-GB" sz="1000" b="0" i="0" u="none" strike="noStrike" dirty="0">
                          <a:solidFill>
                            <a:srgbClr val="000000"/>
                          </a:solidFill>
                          <a:effectLst/>
                          <a:latin typeface="Calibri" panose="020F0502020204030204" pitchFamily="34" charset="0"/>
                        </a:rPr>
                        <a:t>West Sussex</a:t>
                      </a:r>
                    </a:p>
                  </a:txBody>
                  <a:tcPr marL="6391" marR="6391" marT="639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199 deaths </a:t>
                      </a:r>
                    </a:p>
                    <a:p>
                      <a:pPr algn="r" fontAlgn="b"/>
                      <a:r>
                        <a:rPr lang="en-GB" sz="1000" b="0" i="0" u="none" strike="noStrike" dirty="0">
                          <a:solidFill>
                            <a:srgbClr val="000000"/>
                          </a:solidFill>
                          <a:effectLst/>
                          <a:latin typeface="Calibri" panose="020F0502020204030204" pitchFamily="34" charset="0"/>
                        </a:rPr>
                        <a:t>(23 per 100,000, 95% CI: 20-27)</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40 deaths </a:t>
                      </a:r>
                    </a:p>
                    <a:p>
                      <a:pPr algn="r" fontAlgn="b"/>
                      <a:r>
                        <a:rPr lang="en-GB" sz="1000" b="0" i="0" u="none" strike="noStrike" dirty="0">
                          <a:solidFill>
                            <a:srgbClr val="000000"/>
                          </a:solidFill>
                          <a:effectLst/>
                          <a:latin typeface="Calibri" panose="020F0502020204030204" pitchFamily="34" charset="0"/>
                        </a:rPr>
                        <a:t>(5 per 100,000, 95% CI: 3-6)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20.1%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4,172</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453</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12th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10.9%</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13th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2576107"/>
                  </a:ext>
                </a:extLst>
              </a:tr>
            </a:tbl>
          </a:graphicData>
        </a:graphic>
      </p:graphicFrame>
      <p:sp>
        <p:nvSpPr>
          <p:cNvPr id="7" name="TextBox 6">
            <a:extLst>
              <a:ext uri="{FF2B5EF4-FFF2-40B4-BE49-F238E27FC236}">
                <a16:creationId xmlns:a16="http://schemas.microsoft.com/office/drawing/2014/main" id="{07E138C8-98F9-8D4E-BCDF-0EA0E50113B8}"/>
              </a:ext>
            </a:extLst>
          </p:cNvPr>
          <p:cNvSpPr txBox="1"/>
          <p:nvPr/>
        </p:nvSpPr>
        <p:spPr>
          <a:xfrm>
            <a:off x="184111" y="1208144"/>
            <a:ext cx="6875408" cy="307777"/>
          </a:xfrm>
          <a:prstGeom prst="rect">
            <a:avLst/>
          </a:prstGeom>
          <a:noFill/>
        </p:spPr>
        <p:txBody>
          <a:bodyPr wrap="none" rtlCol="0">
            <a:spAutoFit/>
          </a:bodyPr>
          <a:lstStyle/>
          <a:p>
            <a:r>
              <a:rPr lang="en-US" sz="1400" dirty="0"/>
              <a:t>Mortality summary tables; ONS death occurrence data; all deaths; week ending 08/05/2020</a:t>
            </a:r>
          </a:p>
        </p:txBody>
      </p:sp>
      <p:graphicFrame>
        <p:nvGraphicFramePr>
          <p:cNvPr id="8" name="Table 7">
            <a:extLst>
              <a:ext uri="{FF2B5EF4-FFF2-40B4-BE49-F238E27FC236}">
                <a16:creationId xmlns:a16="http://schemas.microsoft.com/office/drawing/2014/main" id="{D88FBBB4-81E3-AE44-80A8-5CBB52C1F200}"/>
              </a:ext>
            </a:extLst>
          </p:cNvPr>
          <p:cNvGraphicFramePr>
            <a:graphicFrameLocks noGrp="1"/>
          </p:cNvGraphicFramePr>
          <p:nvPr>
            <p:extLst>
              <p:ext uri="{D42A27DB-BD31-4B8C-83A1-F6EECF244321}">
                <p14:modId xmlns:p14="http://schemas.microsoft.com/office/powerpoint/2010/main" val="1923903808"/>
              </p:ext>
            </p:extLst>
          </p:nvPr>
        </p:nvGraphicFramePr>
        <p:xfrm>
          <a:off x="306172" y="4292841"/>
          <a:ext cx="11563754" cy="2361809"/>
        </p:xfrm>
        <a:graphic>
          <a:graphicData uri="http://schemas.openxmlformats.org/drawingml/2006/table">
            <a:tbl>
              <a:tblPr/>
              <a:tblGrid>
                <a:gridCol w="998920">
                  <a:extLst>
                    <a:ext uri="{9D8B030D-6E8A-4147-A177-3AD203B41FA5}">
                      <a16:colId xmlns:a16="http://schemas.microsoft.com/office/drawing/2014/main" val="1846249280"/>
                    </a:ext>
                  </a:extLst>
                </a:gridCol>
                <a:gridCol w="1294227">
                  <a:extLst>
                    <a:ext uri="{9D8B030D-6E8A-4147-A177-3AD203B41FA5}">
                      <a16:colId xmlns:a16="http://schemas.microsoft.com/office/drawing/2014/main" val="1706611446"/>
                    </a:ext>
                  </a:extLst>
                </a:gridCol>
                <a:gridCol w="1294228">
                  <a:extLst>
                    <a:ext uri="{9D8B030D-6E8A-4147-A177-3AD203B41FA5}">
                      <a16:colId xmlns:a16="http://schemas.microsoft.com/office/drawing/2014/main" val="2265666369"/>
                    </a:ext>
                  </a:extLst>
                </a:gridCol>
                <a:gridCol w="900332">
                  <a:extLst>
                    <a:ext uri="{9D8B030D-6E8A-4147-A177-3AD203B41FA5}">
                      <a16:colId xmlns:a16="http://schemas.microsoft.com/office/drawing/2014/main" val="2930854665"/>
                    </a:ext>
                  </a:extLst>
                </a:gridCol>
                <a:gridCol w="1195754">
                  <a:extLst>
                    <a:ext uri="{9D8B030D-6E8A-4147-A177-3AD203B41FA5}">
                      <a16:colId xmlns:a16="http://schemas.microsoft.com/office/drawing/2014/main" val="1696373253"/>
                    </a:ext>
                  </a:extLst>
                </a:gridCol>
                <a:gridCol w="815926">
                  <a:extLst>
                    <a:ext uri="{9D8B030D-6E8A-4147-A177-3AD203B41FA5}">
                      <a16:colId xmlns:a16="http://schemas.microsoft.com/office/drawing/2014/main" val="1565301830"/>
                    </a:ext>
                  </a:extLst>
                </a:gridCol>
                <a:gridCol w="844062">
                  <a:extLst>
                    <a:ext uri="{9D8B030D-6E8A-4147-A177-3AD203B41FA5}">
                      <a16:colId xmlns:a16="http://schemas.microsoft.com/office/drawing/2014/main" val="572029508"/>
                    </a:ext>
                  </a:extLst>
                </a:gridCol>
                <a:gridCol w="829996">
                  <a:extLst>
                    <a:ext uri="{9D8B030D-6E8A-4147-A177-3AD203B41FA5}">
                      <a16:colId xmlns:a16="http://schemas.microsoft.com/office/drawing/2014/main" val="3455814930"/>
                    </a:ext>
                  </a:extLst>
                </a:gridCol>
                <a:gridCol w="1083213">
                  <a:extLst>
                    <a:ext uri="{9D8B030D-6E8A-4147-A177-3AD203B41FA5}">
                      <a16:colId xmlns:a16="http://schemas.microsoft.com/office/drawing/2014/main" val="4156328815"/>
                    </a:ext>
                  </a:extLst>
                </a:gridCol>
                <a:gridCol w="1266089">
                  <a:extLst>
                    <a:ext uri="{9D8B030D-6E8A-4147-A177-3AD203B41FA5}">
                      <a16:colId xmlns:a16="http://schemas.microsoft.com/office/drawing/2014/main" val="2975533255"/>
                    </a:ext>
                  </a:extLst>
                </a:gridCol>
                <a:gridCol w="1041007">
                  <a:extLst>
                    <a:ext uri="{9D8B030D-6E8A-4147-A177-3AD203B41FA5}">
                      <a16:colId xmlns:a16="http://schemas.microsoft.com/office/drawing/2014/main" val="1209324188"/>
                    </a:ext>
                  </a:extLst>
                </a:gridCol>
              </a:tblGrid>
              <a:tr h="947069">
                <a:tc>
                  <a:txBody>
                    <a:bodyPr/>
                    <a:lstStyle/>
                    <a:p>
                      <a:pPr algn="l" fontAlgn="t"/>
                      <a:r>
                        <a:rPr lang="en-GB" sz="1000" b="1" i="0" u="none" strike="noStrike" dirty="0">
                          <a:solidFill>
                            <a:srgbClr val="000000"/>
                          </a:solidFill>
                          <a:effectLst/>
                          <a:latin typeface="Calibri" panose="020F0502020204030204" pitchFamily="34" charset="0"/>
                        </a:rPr>
                        <a:t>Name</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All cause latest week care home summary</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Covid-19 latest week care home summary</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Proportion of care home deaths occuring in week that are attributed to Covid-19</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Rank of latest Covid-19 care home deaths crude rate among CIPFA neighbours per 1,000 care home beds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dirty="0">
                          <a:solidFill>
                            <a:srgbClr val="000000"/>
                          </a:solidFill>
                          <a:effectLst/>
                          <a:latin typeface="Calibri" panose="020F0502020204030204" pitchFamily="34" charset="0"/>
                        </a:rPr>
                        <a:t>Total number of all cause care home deaths to date in 2020</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Total number of care home deaths attributed to Covid-19 to date in 2020</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Proportion of care home deaths to date in 2020 attributed to Covid-19</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Rank of cumulative all cause care home deaths crude rate among CIPFA neighbours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dirty="0">
                          <a:solidFill>
                            <a:srgbClr val="000000"/>
                          </a:solidFill>
                          <a:effectLst/>
                          <a:latin typeface="Calibri" panose="020F0502020204030204" pitchFamily="34" charset="0"/>
                        </a:rPr>
                        <a:t>Rank of cumulative Covid-19 care home deaths crude rate among CIPFA neighbours per 1,000 care home beds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Rank of proportion of care home deaths to date attributed to Covid-19 among CIPFA neighbours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253211"/>
                  </a:ext>
                </a:extLst>
              </a:tr>
              <a:tr h="471580">
                <a:tc>
                  <a:txBody>
                    <a:bodyPr/>
                    <a:lstStyle/>
                    <a:p>
                      <a:pPr algn="l" fontAlgn="t"/>
                      <a:r>
                        <a:rPr lang="en-GB" sz="1000" b="0" i="0" u="none" strike="noStrike">
                          <a:solidFill>
                            <a:srgbClr val="000000"/>
                          </a:solidFill>
                          <a:effectLst/>
                          <a:latin typeface="Calibri" panose="020F0502020204030204" pitchFamily="34" charset="0"/>
                        </a:rPr>
                        <a:t>Brighton and Hove</a:t>
                      </a:r>
                    </a:p>
                  </a:txBody>
                  <a:tcPr marL="6475" marR="6475" marT="647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20 deaths </a:t>
                      </a:r>
                    </a:p>
                    <a:p>
                      <a:pPr algn="r" fontAlgn="b"/>
                      <a:r>
                        <a:rPr lang="en-GB" sz="1000" b="0" i="0" u="none" strike="noStrike" dirty="0">
                          <a:solidFill>
                            <a:srgbClr val="000000"/>
                          </a:solidFill>
                          <a:effectLst/>
                          <a:latin typeface="Calibri" panose="020F0502020204030204" pitchFamily="34" charset="0"/>
                        </a:rPr>
                        <a:t>(9 per 1,000 care home beds, 95% CI: 6-14)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5 deaths </a:t>
                      </a:r>
                    </a:p>
                    <a:p>
                      <a:pPr algn="r" fontAlgn="b"/>
                      <a:r>
                        <a:rPr lang="en-GB" sz="1000" b="0" i="0" u="none" strike="noStrike" dirty="0">
                          <a:solidFill>
                            <a:srgbClr val="000000"/>
                          </a:solidFill>
                          <a:effectLst/>
                          <a:latin typeface="Calibri" panose="020F0502020204030204" pitchFamily="34" charset="0"/>
                        </a:rPr>
                        <a:t>(2 per 1,000 care home beds, 95% CI: 1-5)</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25.0%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14th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250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39</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15.6%</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15th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13th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11th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34962653"/>
                  </a:ext>
                </a:extLst>
              </a:tr>
              <a:tr h="471580">
                <a:tc>
                  <a:txBody>
                    <a:bodyPr/>
                    <a:lstStyle/>
                    <a:p>
                      <a:pPr algn="l" fontAlgn="t"/>
                      <a:r>
                        <a:rPr lang="en-GB" sz="1000" b="0" i="0" u="none" strike="noStrike" dirty="0">
                          <a:solidFill>
                            <a:srgbClr val="000000"/>
                          </a:solidFill>
                          <a:effectLst/>
                          <a:latin typeface="Calibri" panose="020F0502020204030204" pitchFamily="34" charset="0"/>
                        </a:rPr>
                        <a:t>East Sussex</a:t>
                      </a:r>
                    </a:p>
                  </a:txBody>
                  <a:tcPr marL="6475" marR="6475" marT="647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58 deaths </a:t>
                      </a:r>
                    </a:p>
                    <a:p>
                      <a:pPr algn="r" fontAlgn="b"/>
                      <a:r>
                        <a:rPr lang="en-GB" sz="1000" b="0" i="0" u="none" strike="noStrike" dirty="0">
                          <a:solidFill>
                            <a:srgbClr val="000000"/>
                          </a:solidFill>
                          <a:effectLst/>
                          <a:latin typeface="Calibri" panose="020F0502020204030204" pitchFamily="34" charset="0"/>
                        </a:rPr>
                        <a:t>(7 per 1,000 care home beds, 95% CI: 5-9)</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24 deaths </a:t>
                      </a:r>
                    </a:p>
                    <a:p>
                      <a:pPr algn="r" fontAlgn="b"/>
                      <a:r>
                        <a:rPr lang="en-GB" sz="1000" b="0" i="0" u="none" strike="noStrike" dirty="0">
                          <a:solidFill>
                            <a:srgbClr val="000000"/>
                          </a:solidFill>
                          <a:effectLst/>
                          <a:latin typeface="Calibri" panose="020F0502020204030204" pitchFamily="34" charset="0"/>
                        </a:rPr>
                        <a:t>(3 per 1,000 care home beds, 95% CI: 2-4)</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41.4%</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6th</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956</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98</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10.3%</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16th</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12th</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11th</a:t>
                      </a:r>
                    </a:p>
                  </a:txBody>
                  <a:tcPr marL="9525" marR="9525" marT="9525" marB="0">
                    <a:lnL>
                      <a:noFill/>
                    </a:lnL>
                    <a:lnR>
                      <a:noFill/>
                    </a:lnR>
                    <a:lnT>
                      <a:noFill/>
                    </a:lnT>
                    <a:lnB>
                      <a:noFill/>
                    </a:lnB>
                  </a:tcPr>
                </a:tc>
                <a:extLst>
                  <a:ext uri="{0D108BD9-81ED-4DB2-BD59-A6C34878D82A}">
                    <a16:rowId xmlns:a16="http://schemas.microsoft.com/office/drawing/2014/main" val="1335730683"/>
                  </a:ext>
                </a:extLst>
              </a:tr>
              <a:tr h="471580">
                <a:tc>
                  <a:txBody>
                    <a:bodyPr/>
                    <a:lstStyle/>
                    <a:p>
                      <a:pPr algn="l" fontAlgn="t"/>
                      <a:r>
                        <a:rPr lang="en-GB" sz="1000" b="0" i="0" u="none" strike="noStrike">
                          <a:solidFill>
                            <a:srgbClr val="000000"/>
                          </a:solidFill>
                          <a:effectLst/>
                          <a:latin typeface="Calibri" panose="020F0502020204030204" pitchFamily="34" charset="0"/>
                        </a:rPr>
                        <a:t>West Sussex</a:t>
                      </a:r>
                    </a:p>
                  </a:txBody>
                  <a:tcPr marL="6475" marR="6475" marT="647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91 deaths </a:t>
                      </a:r>
                    </a:p>
                    <a:p>
                      <a:pPr algn="r" fontAlgn="b"/>
                      <a:r>
                        <a:rPr lang="en-GB" sz="1000" b="0" i="0" u="none" strike="noStrike" dirty="0">
                          <a:solidFill>
                            <a:srgbClr val="000000"/>
                          </a:solidFill>
                          <a:effectLst/>
                          <a:latin typeface="Calibri" panose="020F0502020204030204" pitchFamily="34" charset="0"/>
                        </a:rPr>
                        <a:t>(9 per 1,000 care home beds, 95% CI: 7-11)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24 deaths </a:t>
                      </a:r>
                    </a:p>
                    <a:p>
                      <a:pPr algn="r" fontAlgn="b"/>
                      <a:r>
                        <a:rPr lang="en-GB" sz="1000" b="0" i="0" u="none" strike="noStrike" dirty="0">
                          <a:solidFill>
                            <a:srgbClr val="000000"/>
                          </a:solidFill>
                          <a:effectLst/>
                          <a:latin typeface="Calibri" panose="020F0502020204030204" pitchFamily="34" charset="0"/>
                        </a:rPr>
                        <a:t>(2 per 1,000 care home beds, 95% CI: 1-3)</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26.4%</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8th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1,478</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198</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13.4%</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7th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8th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7th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5767793"/>
                  </a:ext>
                </a:extLst>
              </a:tr>
            </a:tbl>
          </a:graphicData>
        </a:graphic>
      </p:graphicFrame>
      <p:sp>
        <p:nvSpPr>
          <p:cNvPr id="9" name="TextBox 8">
            <a:extLst>
              <a:ext uri="{FF2B5EF4-FFF2-40B4-BE49-F238E27FC236}">
                <a16:creationId xmlns:a16="http://schemas.microsoft.com/office/drawing/2014/main" id="{5B489CF0-FC21-604E-AC3D-7683014253A9}"/>
              </a:ext>
            </a:extLst>
          </p:cNvPr>
          <p:cNvSpPr txBox="1"/>
          <p:nvPr/>
        </p:nvSpPr>
        <p:spPr>
          <a:xfrm>
            <a:off x="184111" y="297391"/>
            <a:ext cx="4364035" cy="815608"/>
          </a:xfrm>
          <a:prstGeom prst="rect">
            <a:avLst/>
          </a:prstGeom>
          <a:noFill/>
        </p:spPr>
        <p:txBody>
          <a:bodyPr wrap="square" rtlCol="0">
            <a:spAutoFit/>
          </a:bodyPr>
          <a:lstStyle/>
          <a:p>
            <a:r>
              <a:rPr lang="en-GB" sz="1200" dirty="0">
                <a:solidFill>
                  <a:schemeClr val="accent1"/>
                </a:solidFill>
              </a:rPr>
              <a:t>Areas are compared against their 15 statistical nearest neighbours. Ranks are therefore out of 16 with 1 being the highest and 16 being the lowest.</a:t>
            </a:r>
          </a:p>
          <a:p>
            <a:pPr marL="285750" indent="-285750">
              <a:buFont typeface="Arial" panose="020B0604020202020204" pitchFamily="34" charset="0"/>
              <a:buChar char="•"/>
            </a:pPr>
            <a:endParaRPr lang="en-GB" sz="1100" dirty="0"/>
          </a:p>
        </p:txBody>
      </p:sp>
      <p:sp>
        <p:nvSpPr>
          <p:cNvPr id="10" name="TextBox 9">
            <a:extLst>
              <a:ext uri="{FF2B5EF4-FFF2-40B4-BE49-F238E27FC236}">
                <a16:creationId xmlns:a16="http://schemas.microsoft.com/office/drawing/2014/main" id="{F9B4E437-2E05-2742-B58E-74F9F0CF9067}"/>
              </a:ext>
            </a:extLst>
          </p:cNvPr>
          <p:cNvSpPr txBox="1"/>
          <p:nvPr/>
        </p:nvSpPr>
        <p:spPr>
          <a:xfrm>
            <a:off x="6096000" y="296515"/>
            <a:ext cx="5382562" cy="807913"/>
          </a:xfrm>
          <a:prstGeom prst="rect">
            <a:avLst/>
          </a:prstGeom>
          <a:noFill/>
        </p:spPr>
        <p:txBody>
          <a:bodyPr wrap="square" rtlCol="0">
            <a:spAutoFit/>
          </a:bodyPr>
          <a:lstStyle/>
          <a:p>
            <a:r>
              <a:rPr lang="en-GB" sz="1200" i="1" dirty="0"/>
              <a:t>Statistical nearest neighbours are derived by The Chartered Institute of Public Finance and Accountancy (CIPFA) to group local authorities based on population characteristics, socioeconomic indicators, household and mortality characteristics. </a:t>
            </a:r>
          </a:p>
          <a:p>
            <a:pPr marL="285750" indent="-285750">
              <a:buFont typeface="Arial" panose="020B0604020202020204" pitchFamily="34" charset="0"/>
              <a:buChar char="•"/>
            </a:pPr>
            <a:endParaRPr lang="en-GB" sz="1050" i="1" dirty="0"/>
          </a:p>
        </p:txBody>
      </p:sp>
      <p:sp>
        <p:nvSpPr>
          <p:cNvPr id="11" name="TextBox 10">
            <a:extLst>
              <a:ext uri="{FF2B5EF4-FFF2-40B4-BE49-F238E27FC236}">
                <a16:creationId xmlns:a16="http://schemas.microsoft.com/office/drawing/2014/main" id="{CB437164-6205-734A-9306-3858EA2C40A2}"/>
              </a:ext>
            </a:extLst>
          </p:cNvPr>
          <p:cNvSpPr txBox="1"/>
          <p:nvPr/>
        </p:nvSpPr>
        <p:spPr>
          <a:xfrm>
            <a:off x="193856" y="3936793"/>
            <a:ext cx="7724359" cy="307777"/>
          </a:xfrm>
          <a:prstGeom prst="rect">
            <a:avLst/>
          </a:prstGeom>
          <a:noFill/>
        </p:spPr>
        <p:txBody>
          <a:bodyPr wrap="none" rtlCol="0">
            <a:spAutoFit/>
          </a:bodyPr>
          <a:lstStyle/>
          <a:p>
            <a:r>
              <a:rPr lang="en-US" sz="1400" dirty="0"/>
              <a:t>Mortality summary tables; ONS death occurrence data; deaths in care homes; week ending 08/05/2020</a:t>
            </a:r>
          </a:p>
        </p:txBody>
      </p:sp>
    </p:spTree>
    <p:extLst>
      <p:ext uri="{BB962C8B-B14F-4D97-AF65-F5344CB8AC3E}">
        <p14:creationId xmlns:p14="http://schemas.microsoft.com/office/powerpoint/2010/main" val="977627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452CEB0-5D79-B64B-B842-08E7A9CBD3B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25975" y="198311"/>
            <a:ext cx="6906578" cy="2557992"/>
          </a:xfrm>
          <a:prstGeom prst="rect">
            <a:avLst/>
          </a:prstGeom>
        </p:spPr>
      </p:pic>
      <p:sp>
        <p:nvSpPr>
          <p:cNvPr id="11" name="TextBox 10">
            <a:extLst>
              <a:ext uri="{FF2B5EF4-FFF2-40B4-BE49-F238E27FC236}">
                <a16:creationId xmlns:a16="http://schemas.microsoft.com/office/drawing/2014/main" id="{8F9E5FCE-541C-E34E-8770-D2C5929DDAD4}"/>
              </a:ext>
            </a:extLst>
          </p:cNvPr>
          <p:cNvSpPr txBox="1"/>
          <p:nvPr/>
        </p:nvSpPr>
        <p:spPr>
          <a:xfrm>
            <a:off x="80743" y="30463"/>
            <a:ext cx="4252126" cy="276999"/>
          </a:xfrm>
          <a:prstGeom prst="rect">
            <a:avLst/>
          </a:prstGeom>
          <a:noFill/>
        </p:spPr>
        <p:txBody>
          <a:bodyPr wrap="none" rtlCol="0">
            <a:spAutoFit/>
          </a:bodyPr>
          <a:lstStyle/>
          <a:p>
            <a:r>
              <a:rPr lang="en-US" sz="1200" dirty="0"/>
              <a:t>All cause mortality; persons; occurring 01/03/2020 – 17/04/2020</a:t>
            </a:r>
          </a:p>
        </p:txBody>
      </p:sp>
      <p:pic>
        <p:nvPicPr>
          <p:cNvPr id="7" name="Picture 6">
            <a:extLst>
              <a:ext uri="{FF2B5EF4-FFF2-40B4-BE49-F238E27FC236}">
                <a16:creationId xmlns:a16="http://schemas.microsoft.com/office/drawing/2014/main" id="{25F0495D-45A9-A04C-966B-E431861EC11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44381" y="4135412"/>
            <a:ext cx="7920256" cy="2722588"/>
          </a:xfrm>
          <a:prstGeom prst="rect">
            <a:avLst/>
          </a:prstGeom>
        </p:spPr>
      </p:pic>
      <p:graphicFrame>
        <p:nvGraphicFramePr>
          <p:cNvPr id="12" name="Table 11">
            <a:extLst>
              <a:ext uri="{FF2B5EF4-FFF2-40B4-BE49-F238E27FC236}">
                <a16:creationId xmlns:a16="http://schemas.microsoft.com/office/drawing/2014/main" id="{5EAB8FA6-A567-4347-9FC3-11202657D1B5}"/>
              </a:ext>
            </a:extLst>
          </p:cNvPr>
          <p:cNvGraphicFramePr>
            <a:graphicFrameLocks noGrp="1"/>
          </p:cNvGraphicFramePr>
          <p:nvPr>
            <p:extLst>
              <p:ext uri="{D42A27DB-BD31-4B8C-83A1-F6EECF244321}">
                <p14:modId xmlns:p14="http://schemas.microsoft.com/office/powerpoint/2010/main" val="3199260430"/>
              </p:ext>
            </p:extLst>
          </p:nvPr>
        </p:nvGraphicFramePr>
        <p:xfrm>
          <a:off x="180923" y="307462"/>
          <a:ext cx="4313237" cy="3768725"/>
        </p:xfrm>
        <a:graphic>
          <a:graphicData uri="http://schemas.openxmlformats.org/drawingml/2006/table">
            <a:tbl>
              <a:tblPr/>
              <a:tblGrid>
                <a:gridCol w="1011237">
                  <a:extLst>
                    <a:ext uri="{9D8B030D-6E8A-4147-A177-3AD203B41FA5}">
                      <a16:colId xmlns:a16="http://schemas.microsoft.com/office/drawing/2014/main" val="3348641187"/>
                    </a:ext>
                  </a:extLst>
                </a:gridCol>
                <a:gridCol w="825500">
                  <a:extLst>
                    <a:ext uri="{9D8B030D-6E8A-4147-A177-3AD203B41FA5}">
                      <a16:colId xmlns:a16="http://schemas.microsoft.com/office/drawing/2014/main" val="2964828882"/>
                    </a:ext>
                  </a:extLst>
                </a:gridCol>
                <a:gridCol w="2476500">
                  <a:extLst>
                    <a:ext uri="{9D8B030D-6E8A-4147-A177-3AD203B41FA5}">
                      <a16:colId xmlns:a16="http://schemas.microsoft.com/office/drawing/2014/main" val="3046529794"/>
                    </a:ext>
                  </a:extLst>
                </a:gridCol>
              </a:tblGrid>
              <a:tr h="203200">
                <a:tc>
                  <a:txBody>
                    <a:bodyPr/>
                    <a:lstStyle/>
                    <a:p>
                      <a:pPr algn="l" fontAlgn="b"/>
                      <a:r>
                        <a:rPr lang="en-GB" sz="1000" b="1" i="0" u="none" strike="noStrike" dirty="0">
                          <a:solidFill>
                            <a:srgbClr val="000000"/>
                          </a:solidFill>
                          <a:effectLst/>
                          <a:latin typeface="Calibri" panose="020F0502020204030204" pitchFamily="34" charset="0"/>
                        </a:rPr>
                        <a:t>Name</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All cause deaths</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Age-standardised rate per 100,000</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6647434"/>
                  </a:ext>
                </a:extLst>
              </a:tr>
              <a:tr h="203200">
                <a:tc>
                  <a:txBody>
                    <a:bodyPr/>
                    <a:lstStyle/>
                    <a:p>
                      <a:pPr algn="l" fontAlgn="b"/>
                      <a:r>
                        <a:rPr lang="en-GB" sz="1000" b="1" i="0" u="none" strike="noStrike" dirty="0">
                          <a:solidFill>
                            <a:srgbClr val="000000"/>
                          </a:solidFill>
                          <a:effectLst/>
                          <a:latin typeface="Calibri" panose="020F0502020204030204" pitchFamily="34" charset="0"/>
                        </a:rPr>
                        <a:t>Brighton and Hove</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1000" b="1" i="0" u="none" strike="noStrike" dirty="0">
                          <a:solidFill>
                            <a:srgbClr val="000000"/>
                          </a:solidFill>
                          <a:effectLst/>
                          <a:latin typeface="Calibri" panose="020F0502020204030204" pitchFamily="34" charset="0"/>
                        </a:rPr>
                        <a:t>329</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1000" b="1" i="0" u="none" strike="noStrike" dirty="0">
                          <a:solidFill>
                            <a:srgbClr val="000000"/>
                          </a:solidFill>
                          <a:effectLst/>
                          <a:latin typeface="Calibri" panose="020F0502020204030204" pitchFamily="34" charset="0"/>
                        </a:rPr>
                        <a:t>150 per 100,000 ESP, 95% CI: 134-166</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062334746"/>
                  </a:ext>
                </a:extLst>
              </a:tr>
              <a:tr h="203200">
                <a:tc>
                  <a:txBody>
                    <a:bodyPr/>
                    <a:lstStyle/>
                    <a:p>
                      <a:pPr algn="l" fontAlgn="b"/>
                      <a:r>
                        <a:rPr lang="en-GB" sz="1000" b="1" i="0" u="none" strike="noStrike" dirty="0">
                          <a:solidFill>
                            <a:srgbClr val="000000"/>
                          </a:solidFill>
                          <a:effectLst/>
                          <a:latin typeface="Calibri" panose="020F0502020204030204" pitchFamily="34" charset="0"/>
                        </a:rPr>
                        <a:t>East Sussex</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889</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114 per 100,000 ESP, 95% CI: 107-122</a:t>
                      </a:r>
                    </a:p>
                  </a:txBody>
                  <a:tcPr marL="9525" marR="9525" marT="9525" marB="0" anchor="b">
                    <a:lnL>
                      <a:noFill/>
                    </a:lnL>
                    <a:lnR>
                      <a:noFill/>
                    </a:lnR>
                    <a:lnT>
                      <a:noFill/>
                    </a:lnT>
                    <a:lnB>
                      <a:noFill/>
                    </a:lnB>
                  </a:tcPr>
                </a:tc>
                <a:extLst>
                  <a:ext uri="{0D108BD9-81ED-4DB2-BD59-A6C34878D82A}">
                    <a16:rowId xmlns:a16="http://schemas.microsoft.com/office/drawing/2014/main" val="4036213815"/>
                  </a:ext>
                </a:extLst>
              </a:tr>
              <a:tr h="203200">
                <a:tc>
                  <a:txBody>
                    <a:bodyPr/>
                    <a:lstStyle/>
                    <a:p>
                      <a:pPr algn="l" fontAlgn="b"/>
                      <a:r>
                        <a:rPr lang="en-GB" sz="1000" b="0" i="0" u="none" strike="noStrike" dirty="0">
                          <a:solidFill>
                            <a:srgbClr val="000000"/>
                          </a:solidFill>
                          <a:effectLst/>
                          <a:latin typeface="Calibri" panose="020F0502020204030204" pitchFamily="34" charset="0"/>
                        </a:rPr>
                        <a:t>Eastbourne</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177</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116 per 100,000 ESP, 95% CI: 98-133</a:t>
                      </a:r>
                    </a:p>
                  </a:txBody>
                  <a:tcPr marL="9525" marR="9525" marT="9525" marB="0" anchor="b">
                    <a:lnL>
                      <a:noFill/>
                    </a:lnL>
                    <a:lnR>
                      <a:noFill/>
                    </a:lnR>
                    <a:lnT>
                      <a:noFill/>
                    </a:lnT>
                    <a:lnB>
                      <a:noFill/>
                    </a:lnB>
                  </a:tcPr>
                </a:tc>
                <a:extLst>
                  <a:ext uri="{0D108BD9-81ED-4DB2-BD59-A6C34878D82A}">
                    <a16:rowId xmlns:a16="http://schemas.microsoft.com/office/drawing/2014/main" val="1743834981"/>
                  </a:ext>
                </a:extLst>
              </a:tr>
              <a:tr h="203200">
                <a:tc>
                  <a:txBody>
                    <a:bodyPr/>
                    <a:lstStyle/>
                    <a:p>
                      <a:pPr algn="l" fontAlgn="b"/>
                      <a:r>
                        <a:rPr lang="en-GB" sz="1000" b="0" i="0" u="none" strike="noStrike">
                          <a:solidFill>
                            <a:srgbClr val="000000"/>
                          </a:solidFill>
                          <a:effectLst/>
                          <a:latin typeface="Calibri" panose="020F0502020204030204" pitchFamily="34" charset="0"/>
                        </a:rPr>
                        <a:t>Hastings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129</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134 per 100,000 ESP, 95% CI: 111-158</a:t>
                      </a:r>
                    </a:p>
                  </a:txBody>
                  <a:tcPr marL="9525" marR="9525" marT="9525" marB="0" anchor="b">
                    <a:lnL>
                      <a:noFill/>
                    </a:lnL>
                    <a:lnR>
                      <a:noFill/>
                    </a:lnR>
                    <a:lnT>
                      <a:noFill/>
                    </a:lnT>
                    <a:lnB>
                      <a:noFill/>
                    </a:lnB>
                  </a:tcPr>
                </a:tc>
                <a:extLst>
                  <a:ext uri="{0D108BD9-81ED-4DB2-BD59-A6C34878D82A}">
                    <a16:rowId xmlns:a16="http://schemas.microsoft.com/office/drawing/2014/main" val="1438262859"/>
                  </a:ext>
                </a:extLst>
              </a:tr>
              <a:tr h="203200">
                <a:tc>
                  <a:txBody>
                    <a:bodyPr/>
                    <a:lstStyle/>
                    <a:p>
                      <a:pPr algn="l" fontAlgn="b"/>
                      <a:r>
                        <a:rPr lang="en-GB" sz="1000" b="0" i="0" u="none" strike="noStrike" dirty="0">
                          <a:solidFill>
                            <a:srgbClr val="000000"/>
                          </a:solidFill>
                          <a:effectLst/>
                          <a:latin typeface="Calibri" panose="020F0502020204030204" pitchFamily="34" charset="0"/>
                        </a:rPr>
                        <a:t>Lewes</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186</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127 per 100,000 ESP, 95% CI: 108-145</a:t>
                      </a:r>
                    </a:p>
                  </a:txBody>
                  <a:tcPr marL="9525" marR="9525" marT="9525" marB="0" anchor="b">
                    <a:lnL>
                      <a:noFill/>
                    </a:lnL>
                    <a:lnR>
                      <a:noFill/>
                    </a:lnR>
                    <a:lnT>
                      <a:noFill/>
                    </a:lnT>
                    <a:lnB>
                      <a:noFill/>
                    </a:lnB>
                  </a:tcPr>
                </a:tc>
                <a:extLst>
                  <a:ext uri="{0D108BD9-81ED-4DB2-BD59-A6C34878D82A}">
                    <a16:rowId xmlns:a16="http://schemas.microsoft.com/office/drawing/2014/main" val="4129805438"/>
                  </a:ext>
                </a:extLst>
              </a:tr>
              <a:tr h="203200">
                <a:tc>
                  <a:txBody>
                    <a:bodyPr/>
                    <a:lstStyle/>
                    <a:p>
                      <a:pPr algn="l" fontAlgn="b"/>
                      <a:r>
                        <a:rPr lang="en-GB" sz="1000" b="0" i="0" u="none" strike="noStrike" dirty="0">
                          <a:solidFill>
                            <a:srgbClr val="000000"/>
                          </a:solidFill>
                          <a:effectLst/>
                          <a:latin typeface="Calibri" panose="020F0502020204030204" pitchFamily="34" charset="0"/>
                        </a:rPr>
                        <a:t>Rother</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163</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101 per 100,000 ESP, 95% CI: 85-117</a:t>
                      </a:r>
                    </a:p>
                  </a:txBody>
                  <a:tcPr marL="9525" marR="9525" marT="9525" marB="0" anchor="b">
                    <a:lnL>
                      <a:noFill/>
                    </a:lnL>
                    <a:lnR>
                      <a:noFill/>
                    </a:lnR>
                    <a:lnT>
                      <a:noFill/>
                    </a:lnT>
                    <a:lnB>
                      <a:noFill/>
                    </a:lnB>
                  </a:tcPr>
                </a:tc>
                <a:extLst>
                  <a:ext uri="{0D108BD9-81ED-4DB2-BD59-A6C34878D82A}">
                    <a16:rowId xmlns:a16="http://schemas.microsoft.com/office/drawing/2014/main" val="159894980"/>
                  </a:ext>
                </a:extLst>
              </a:tr>
              <a:tr h="203200">
                <a:tc>
                  <a:txBody>
                    <a:bodyPr/>
                    <a:lstStyle/>
                    <a:p>
                      <a:pPr algn="l" fontAlgn="b"/>
                      <a:r>
                        <a:rPr lang="en-GB" sz="1000" b="0" i="0" u="none" strike="noStrike" dirty="0">
                          <a:solidFill>
                            <a:srgbClr val="000000"/>
                          </a:solidFill>
                          <a:effectLst/>
                          <a:latin typeface="Calibri" panose="020F0502020204030204" pitchFamily="34" charset="0"/>
                        </a:rPr>
                        <a:t>Wealden</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234</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107 per 100,000 ESP, 95% CI: 93-120</a:t>
                      </a:r>
                    </a:p>
                  </a:txBody>
                  <a:tcPr marL="9525" marR="9525" marT="9525" marB="0" anchor="b">
                    <a:lnL>
                      <a:noFill/>
                    </a:lnL>
                    <a:lnR>
                      <a:noFill/>
                    </a:lnR>
                    <a:lnT>
                      <a:noFill/>
                    </a:lnT>
                    <a:lnB>
                      <a:noFill/>
                    </a:lnB>
                  </a:tcPr>
                </a:tc>
                <a:extLst>
                  <a:ext uri="{0D108BD9-81ED-4DB2-BD59-A6C34878D82A}">
                    <a16:rowId xmlns:a16="http://schemas.microsoft.com/office/drawing/2014/main" val="791748730"/>
                  </a:ext>
                </a:extLst>
              </a:tr>
              <a:tr h="203200">
                <a:tc>
                  <a:txBody>
                    <a:bodyPr/>
                    <a:lstStyle/>
                    <a:p>
                      <a:pPr algn="l" fontAlgn="b"/>
                      <a:r>
                        <a:rPr lang="en-GB" sz="1000" b="1" i="0" u="none" strike="noStrike" dirty="0">
                          <a:solidFill>
                            <a:srgbClr val="000000"/>
                          </a:solidFill>
                          <a:effectLst/>
                          <a:latin typeface="Calibri" panose="020F0502020204030204" pitchFamily="34" charset="0"/>
                        </a:rPr>
                        <a:t>West Sussex</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1,409</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134 per 100,000 ESP, 95% CI: 127-141</a:t>
                      </a:r>
                    </a:p>
                  </a:txBody>
                  <a:tcPr marL="9525" marR="9525" marT="9525" marB="0" anchor="b">
                    <a:lnL>
                      <a:noFill/>
                    </a:lnL>
                    <a:lnR>
                      <a:noFill/>
                    </a:lnR>
                    <a:lnT>
                      <a:noFill/>
                    </a:lnT>
                    <a:lnB>
                      <a:noFill/>
                    </a:lnB>
                  </a:tcPr>
                </a:tc>
                <a:extLst>
                  <a:ext uri="{0D108BD9-81ED-4DB2-BD59-A6C34878D82A}">
                    <a16:rowId xmlns:a16="http://schemas.microsoft.com/office/drawing/2014/main" val="1691029379"/>
                  </a:ext>
                </a:extLst>
              </a:tr>
              <a:tr h="203200">
                <a:tc>
                  <a:txBody>
                    <a:bodyPr/>
                    <a:lstStyle/>
                    <a:p>
                      <a:pPr algn="l" fontAlgn="b"/>
                      <a:r>
                        <a:rPr lang="en-GB" sz="1000" b="0" i="0" u="none" strike="noStrike" dirty="0">
                          <a:solidFill>
                            <a:srgbClr val="000000"/>
                          </a:solidFill>
                          <a:effectLst/>
                          <a:latin typeface="Calibri" panose="020F0502020204030204" pitchFamily="34" charset="0"/>
                        </a:rPr>
                        <a:t>Adur</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110</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144 per 100,000 ESP, 95% CI: 117-171</a:t>
                      </a:r>
                    </a:p>
                  </a:txBody>
                  <a:tcPr marL="9525" marR="9525" marT="9525" marB="0" anchor="b">
                    <a:lnL>
                      <a:noFill/>
                    </a:lnL>
                    <a:lnR>
                      <a:noFill/>
                    </a:lnR>
                    <a:lnT>
                      <a:noFill/>
                    </a:lnT>
                    <a:lnB>
                      <a:noFill/>
                    </a:lnB>
                  </a:tcPr>
                </a:tc>
                <a:extLst>
                  <a:ext uri="{0D108BD9-81ED-4DB2-BD59-A6C34878D82A}">
                    <a16:rowId xmlns:a16="http://schemas.microsoft.com/office/drawing/2014/main" val="1845785093"/>
                  </a:ext>
                </a:extLst>
              </a:tr>
              <a:tr h="203200">
                <a:tc>
                  <a:txBody>
                    <a:bodyPr/>
                    <a:lstStyle/>
                    <a:p>
                      <a:pPr algn="l" fontAlgn="b"/>
                      <a:r>
                        <a:rPr lang="en-GB" sz="1000" b="0" i="0" u="none" strike="noStrike" dirty="0">
                          <a:solidFill>
                            <a:srgbClr val="000000"/>
                          </a:solidFill>
                          <a:effectLst/>
                          <a:latin typeface="Calibri" panose="020F0502020204030204" pitchFamily="34" charset="0"/>
                        </a:rPr>
                        <a:t>Arun</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285</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119 per 100,000 ESP, 95% CI: 105-133</a:t>
                      </a:r>
                    </a:p>
                  </a:txBody>
                  <a:tcPr marL="9525" marR="9525" marT="9525" marB="0" anchor="b">
                    <a:lnL>
                      <a:noFill/>
                    </a:lnL>
                    <a:lnR>
                      <a:noFill/>
                    </a:lnR>
                    <a:lnT>
                      <a:noFill/>
                    </a:lnT>
                    <a:lnB>
                      <a:noFill/>
                    </a:lnB>
                  </a:tcPr>
                </a:tc>
                <a:extLst>
                  <a:ext uri="{0D108BD9-81ED-4DB2-BD59-A6C34878D82A}">
                    <a16:rowId xmlns:a16="http://schemas.microsoft.com/office/drawing/2014/main" val="2649127067"/>
                  </a:ext>
                </a:extLst>
              </a:tr>
              <a:tr h="203200">
                <a:tc>
                  <a:txBody>
                    <a:bodyPr/>
                    <a:lstStyle/>
                    <a:p>
                      <a:pPr algn="l" fontAlgn="b"/>
                      <a:r>
                        <a:rPr lang="en-GB" sz="1000" b="0" i="0" u="none" strike="noStrike" dirty="0">
                          <a:solidFill>
                            <a:srgbClr val="000000"/>
                          </a:solidFill>
                          <a:effectLst/>
                          <a:latin typeface="Calibri" panose="020F0502020204030204" pitchFamily="34" charset="0"/>
                        </a:rPr>
                        <a:t>Chichester</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227</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131 per 100,000 ESP, 95% CI: 114-148</a:t>
                      </a:r>
                    </a:p>
                  </a:txBody>
                  <a:tcPr marL="9525" marR="9525" marT="9525" marB="0" anchor="b">
                    <a:lnL>
                      <a:noFill/>
                    </a:lnL>
                    <a:lnR>
                      <a:noFill/>
                    </a:lnR>
                    <a:lnT>
                      <a:noFill/>
                    </a:lnT>
                    <a:lnB>
                      <a:noFill/>
                    </a:lnB>
                  </a:tcPr>
                </a:tc>
                <a:extLst>
                  <a:ext uri="{0D108BD9-81ED-4DB2-BD59-A6C34878D82A}">
                    <a16:rowId xmlns:a16="http://schemas.microsoft.com/office/drawing/2014/main" val="2446158513"/>
                  </a:ext>
                </a:extLst>
              </a:tr>
              <a:tr h="203200">
                <a:tc>
                  <a:txBody>
                    <a:bodyPr/>
                    <a:lstStyle/>
                    <a:p>
                      <a:pPr algn="l" fontAlgn="b"/>
                      <a:r>
                        <a:rPr lang="en-GB" sz="1000" b="0" i="0" u="none" strike="noStrike" dirty="0">
                          <a:solidFill>
                            <a:srgbClr val="000000"/>
                          </a:solidFill>
                          <a:effectLst/>
                          <a:latin typeface="Calibri" panose="020F0502020204030204" pitchFamily="34" charset="0"/>
                        </a:rPr>
                        <a:t>Crawley</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123</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143 per 100,000 ESP, 95% CI: 118-169</a:t>
                      </a:r>
                    </a:p>
                  </a:txBody>
                  <a:tcPr marL="9525" marR="9525" marT="9525" marB="0" anchor="b">
                    <a:lnL>
                      <a:noFill/>
                    </a:lnL>
                    <a:lnR>
                      <a:noFill/>
                    </a:lnR>
                    <a:lnT>
                      <a:noFill/>
                    </a:lnT>
                    <a:lnB>
                      <a:noFill/>
                    </a:lnB>
                  </a:tcPr>
                </a:tc>
                <a:extLst>
                  <a:ext uri="{0D108BD9-81ED-4DB2-BD59-A6C34878D82A}">
                    <a16:rowId xmlns:a16="http://schemas.microsoft.com/office/drawing/2014/main" val="1971022408"/>
                  </a:ext>
                </a:extLst>
              </a:tr>
              <a:tr h="203200">
                <a:tc>
                  <a:txBody>
                    <a:bodyPr/>
                    <a:lstStyle/>
                    <a:p>
                      <a:pPr algn="l" fontAlgn="b"/>
                      <a:r>
                        <a:rPr lang="en-GB" sz="1000" b="0" i="0" u="none" strike="noStrike" dirty="0">
                          <a:solidFill>
                            <a:srgbClr val="000000"/>
                          </a:solidFill>
                          <a:effectLst/>
                          <a:latin typeface="Calibri" panose="020F0502020204030204" pitchFamily="34" charset="0"/>
                        </a:rPr>
                        <a:t>Horsham</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212</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124 per 100,000 ESP, 95% CI: 108-141</a:t>
                      </a:r>
                    </a:p>
                  </a:txBody>
                  <a:tcPr marL="9525" marR="9525" marT="9525" marB="0" anchor="b">
                    <a:lnL>
                      <a:noFill/>
                    </a:lnL>
                    <a:lnR>
                      <a:noFill/>
                    </a:lnR>
                    <a:lnT>
                      <a:noFill/>
                    </a:lnT>
                    <a:lnB>
                      <a:noFill/>
                    </a:lnB>
                  </a:tcPr>
                </a:tc>
                <a:extLst>
                  <a:ext uri="{0D108BD9-81ED-4DB2-BD59-A6C34878D82A}">
                    <a16:rowId xmlns:a16="http://schemas.microsoft.com/office/drawing/2014/main" val="758851605"/>
                  </a:ext>
                </a:extLst>
              </a:tr>
              <a:tr h="203200">
                <a:tc>
                  <a:txBody>
                    <a:bodyPr/>
                    <a:lstStyle/>
                    <a:p>
                      <a:pPr algn="l" fontAlgn="b"/>
                      <a:r>
                        <a:rPr lang="en-GB" sz="1000" b="0" i="0" u="none" strike="noStrike" dirty="0">
                          <a:solidFill>
                            <a:srgbClr val="000000"/>
                          </a:solidFill>
                          <a:effectLst/>
                          <a:latin typeface="Calibri" panose="020F0502020204030204" pitchFamily="34" charset="0"/>
                        </a:rPr>
                        <a:t>Mid Sussex</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258</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157 per 100,000 ESP, 95% CI: 138-176</a:t>
                      </a:r>
                    </a:p>
                  </a:txBody>
                  <a:tcPr marL="9525" marR="9525" marT="9525" marB="0" anchor="b">
                    <a:lnL>
                      <a:noFill/>
                    </a:lnL>
                    <a:lnR>
                      <a:noFill/>
                    </a:lnR>
                    <a:lnT>
                      <a:noFill/>
                    </a:lnT>
                    <a:lnB>
                      <a:noFill/>
                    </a:lnB>
                  </a:tcPr>
                </a:tc>
                <a:extLst>
                  <a:ext uri="{0D108BD9-81ED-4DB2-BD59-A6C34878D82A}">
                    <a16:rowId xmlns:a16="http://schemas.microsoft.com/office/drawing/2014/main" val="735549494"/>
                  </a:ext>
                </a:extLst>
              </a:tr>
              <a:tr h="203200">
                <a:tc>
                  <a:txBody>
                    <a:bodyPr/>
                    <a:lstStyle/>
                    <a:p>
                      <a:pPr algn="l" fontAlgn="b"/>
                      <a:r>
                        <a:rPr lang="en-GB" sz="1000" b="0" i="0" u="none" strike="noStrike" dirty="0">
                          <a:solidFill>
                            <a:srgbClr val="000000"/>
                          </a:solidFill>
                          <a:effectLst/>
                          <a:latin typeface="Calibri" panose="020F0502020204030204" pitchFamily="34" charset="0"/>
                        </a:rPr>
                        <a:t>Worthing</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194</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139 per 100,000 ESP, 95% CI: 119-159</a:t>
                      </a:r>
                    </a:p>
                  </a:txBody>
                  <a:tcPr marL="9525" marR="9525" marT="9525" marB="0" anchor="b">
                    <a:lnL>
                      <a:noFill/>
                    </a:lnL>
                    <a:lnR>
                      <a:noFill/>
                    </a:lnR>
                    <a:lnT>
                      <a:noFill/>
                    </a:lnT>
                    <a:lnB>
                      <a:noFill/>
                    </a:lnB>
                  </a:tcPr>
                </a:tc>
                <a:extLst>
                  <a:ext uri="{0D108BD9-81ED-4DB2-BD59-A6C34878D82A}">
                    <a16:rowId xmlns:a16="http://schemas.microsoft.com/office/drawing/2014/main" val="4000566928"/>
                  </a:ext>
                </a:extLst>
              </a:tr>
              <a:tr h="203200">
                <a:tc>
                  <a:txBody>
                    <a:bodyPr/>
                    <a:lstStyle/>
                    <a:p>
                      <a:pPr algn="l" fontAlgn="b"/>
                      <a:r>
                        <a:rPr lang="en-GB" sz="1000" b="0" i="0" u="none" strike="noStrike" dirty="0">
                          <a:solidFill>
                            <a:srgbClr val="000000"/>
                          </a:solidFill>
                          <a:effectLst/>
                          <a:latin typeface="Calibri" panose="020F0502020204030204" pitchFamily="34" charset="0"/>
                        </a:rPr>
                        <a:t>South East</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13,024</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138 per 100,000 ESP, 95% CI: 136-141</a:t>
                      </a:r>
                    </a:p>
                  </a:txBody>
                  <a:tcPr marL="9525" marR="9525" marT="9525" marB="0" anchor="b">
                    <a:lnL>
                      <a:noFill/>
                    </a:lnL>
                    <a:lnR>
                      <a:noFill/>
                    </a:lnR>
                    <a:lnT>
                      <a:noFill/>
                    </a:lnT>
                    <a:lnB>
                      <a:noFill/>
                    </a:lnB>
                  </a:tcPr>
                </a:tc>
                <a:extLst>
                  <a:ext uri="{0D108BD9-81ED-4DB2-BD59-A6C34878D82A}">
                    <a16:rowId xmlns:a16="http://schemas.microsoft.com/office/drawing/2014/main" val="389828747"/>
                  </a:ext>
                </a:extLst>
              </a:tr>
              <a:tr h="203200">
                <a:tc>
                  <a:txBody>
                    <a:bodyPr/>
                    <a:lstStyle/>
                    <a:p>
                      <a:pPr algn="l" fontAlgn="b"/>
                      <a:r>
                        <a:rPr lang="en-GB" sz="1000" b="0" i="0" u="none" strike="noStrike" dirty="0">
                          <a:solidFill>
                            <a:srgbClr val="000000"/>
                          </a:solidFill>
                          <a:effectLst/>
                          <a:latin typeface="Calibri" panose="020F0502020204030204" pitchFamily="34" charset="0"/>
                        </a:rPr>
                        <a:t>England</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84,908</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161 per 100,000 ESP, 95% CI: 160-162</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0242487"/>
                  </a:ext>
                </a:extLst>
              </a:tr>
            </a:tbl>
          </a:graphicData>
        </a:graphic>
      </p:graphicFrame>
      <p:sp>
        <p:nvSpPr>
          <p:cNvPr id="13" name="TextBox 12">
            <a:extLst>
              <a:ext uri="{FF2B5EF4-FFF2-40B4-BE49-F238E27FC236}">
                <a16:creationId xmlns:a16="http://schemas.microsoft.com/office/drawing/2014/main" id="{6A9EF060-54FD-F94D-875A-D4D286E41BA3}"/>
              </a:ext>
            </a:extLst>
          </p:cNvPr>
          <p:cNvSpPr txBox="1"/>
          <p:nvPr/>
        </p:nvSpPr>
        <p:spPr>
          <a:xfrm>
            <a:off x="5919184" y="2868473"/>
            <a:ext cx="4769225" cy="830997"/>
          </a:xfrm>
          <a:prstGeom prst="rect">
            <a:avLst/>
          </a:prstGeom>
          <a:noFill/>
        </p:spPr>
        <p:txBody>
          <a:bodyPr wrap="square" rtlCol="0">
            <a:spAutoFit/>
          </a:bodyPr>
          <a:lstStyle/>
          <a:p>
            <a:r>
              <a:rPr lang="en-GB" sz="1200" dirty="0"/>
              <a:t>Differences in age-standardised rates of all cause mortality are generally only statistically significant at upper tier Local Authority level, with men consistently having a higher age-standardised mortality rate than women in East and West Sussex, but not in Brighton and Hove.</a:t>
            </a:r>
          </a:p>
        </p:txBody>
      </p:sp>
    </p:spTree>
    <p:extLst>
      <p:ext uri="{BB962C8B-B14F-4D97-AF65-F5344CB8AC3E}">
        <p14:creationId xmlns:p14="http://schemas.microsoft.com/office/powerpoint/2010/main" val="4107738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9" ma:contentTypeDescription="Create a new document." ma:contentTypeScope="" ma:versionID="3d4c84dd436a2dd46158f839ec96b034">
  <xsd:schema xmlns:xsd="http://www.w3.org/2001/XMLSchema" xmlns:xs="http://www.w3.org/2001/XMLSchema" xmlns:p="http://schemas.microsoft.com/office/2006/metadata/properties" xmlns:ns3="224975ee-2a82-4127-83fc-66d22c2f747a" targetNamespace="http://schemas.microsoft.com/office/2006/metadata/properties" ma:root="true" ma:fieldsID="c358b2c758520c67a1db2a1ee32aa594"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ED4767B-5383-44FB-9A3B-9AEF1F2918AA}">
  <ds:schemaRefs>
    <ds:schemaRef ds:uri="http://schemas.microsoft.com/office/infopath/2007/PartnerControls"/>
    <ds:schemaRef ds:uri="224975ee-2a82-4127-83fc-66d22c2f747a"/>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6607508B-3B16-4EE2-AF23-C8753FCBF3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E5D77C8-0A5C-4560-9A5F-4D49EA6C08F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11463</TotalTime>
  <Words>4187</Words>
  <Application>Microsoft Macintosh PowerPoint</Application>
  <PresentationFormat>Widescreen</PresentationFormat>
  <Paragraphs>1070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Jacqueline Clay</dc:creator>
  <cp:lastModifiedBy>Microsoft Office User</cp:lastModifiedBy>
  <cp:revision>130</cp:revision>
  <dcterms:created xsi:type="dcterms:W3CDTF">2020-04-23T12:41:56Z</dcterms:created>
  <dcterms:modified xsi:type="dcterms:W3CDTF">2020-05-19T08:56:13Z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