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78" r:id="rId5"/>
    <p:sldId id="297" r:id="rId6"/>
    <p:sldId id="265" r:id="rId7"/>
    <p:sldId id="291" r:id="rId8"/>
    <p:sldId id="292" r:id="rId9"/>
    <p:sldId id="293" r:id="rId10"/>
    <p:sldId id="267" r:id="rId11"/>
    <p:sldId id="285" r:id="rId12"/>
    <p:sldId id="286" r:id="rId13"/>
    <p:sldId id="268" r:id="rId14"/>
    <p:sldId id="284" r:id="rId15"/>
    <p:sldId id="287" r:id="rId16"/>
    <p:sldId id="288" r:id="rId17"/>
    <p:sldId id="271" r:id="rId18"/>
    <p:sldId id="272" r:id="rId19"/>
    <p:sldId id="296" r:id="rId20"/>
    <p:sldId id="294" r:id="rId21"/>
    <p:sldId id="276"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5912A-D52C-8440-BB98-8557128659F0}" type="datetimeFigureOut">
              <a:rPr lang="en-US" smtClean="0"/>
              <a:t>7/14/20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E6397-E61D-3446-BDD9-AD45E95C66DB}" type="slidenum">
              <a:rPr lang="en-US" smtClean="0"/>
              <a:t>‹#›</a:t>
            </a:fld>
            <a:endParaRPr lang="en-US"/>
          </a:p>
        </p:txBody>
      </p:sp>
    </p:spTree>
    <p:extLst>
      <p:ext uri="{BB962C8B-B14F-4D97-AF65-F5344CB8AC3E}">
        <p14:creationId xmlns:p14="http://schemas.microsoft.com/office/powerpoint/2010/main" val="1342890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EA13B7-35DB-6A4D-B733-0357629D535C}" type="slidenum">
              <a:rPr lang="en-US" smtClean="0"/>
              <a:t>2</a:t>
            </a:fld>
            <a:endParaRPr lang="en-US"/>
          </a:p>
        </p:txBody>
      </p:sp>
    </p:spTree>
    <p:extLst>
      <p:ext uri="{BB962C8B-B14F-4D97-AF65-F5344CB8AC3E}">
        <p14:creationId xmlns:p14="http://schemas.microsoft.com/office/powerpoint/2010/main" val="723132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14/07/2020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478423"/>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Office for National Statistics (ONS) release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are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available, one set based on the date of registration and one set based on date of occurrence of death. There can be a time lag between a death taking place and the subsequent registration. The tables presented here include deaths that occurred up to 26th June but were registered up to 4th July. </a:t>
            </a:r>
            <a:r>
              <a:rPr lang="en-GB" sz="1400" dirty="0">
                <a:solidFill>
                  <a:srgbClr val="FF0000"/>
                </a:solidFill>
              </a:rPr>
              <a:t>This means there may be some revisions to the dataset for recent weeks,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upper tier Local Authority level (given small numbers, at present, below this in terms of Covid-19), ONS release data at lower tier authority and where appropriate these figures are included.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deaths (whether Covid-19 or all cause) by place (setting of death) by local authority of usual residence are published on a weekly basis. We do not currently have weekly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However, age-standardised data on cumulative deaths occurring between 01/03/2020 and 31/05/2020 by sex at local level are presented here.</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Mortality data for deaths occurring in hospitals are also available and these are published by hospital trust, with data being updated daily.</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390281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5" y="295835"/>
            <a:ext cx="11236176" cy="6266328"/>
          </a:xfrm>
        </p:spPr>
      </p:pic>
      <p:sp>
        <p:nvSpPr>
          <p:cNvPr id="6" name="TextBox 5">
            <a:extLst>
              <a:ext uri="{FF2B5EF4-FFF2-40B4-BE49-F238E27FC236}">
                <a16:creationId xmlns:a16="http://schemas.microsoft.com/office/drawing/2014/main" id="{74EC441D-1E27-F849-AA9E-59E20F72E2BD}"/>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Tree>
    <p:extLst>
      <p:ext uri="{BB962C8B-B14F-4D97-AF65-F5344CB8AC3E}">
        <p14:creationId xmlns:p14="http://schemas.microsoft.com/office/powerpoint/2010/main" val="2871758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6" y="198311"/>
            <a:ext cx="6906575"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331057" cy="276999"/>
          </a:xfrm>
          <a:prstGeom prst="rect">
            <a:avLst/>
          </a:prstGeom>
          <a:noFill/>
        </p:spPr>
        <p:txBody>
          <a:bodyPr wrap="none" rtlCol="0">
            <a:spAutoFit/>
          </a:bodyPr>
          <a:lstStyle/>
          <a:p>
            <a:r>
              <a:rPr lang="en-US" sz="1200" b="1" dirty="0"/>
              <a:t>Covid-19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1464" y="4188358"/>
            <a:ext cx="7809890" cy="2684649"/>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nvGraphicFramePr>
        <p:xfrm>
          <a:off x="180923" y="307462"/>
          <a:ext cx="4313237" cy="3768725"/>
        </p:xfrm>
        <a:graphic>
          <a:graphicData uri="http://schemas.openxmlformats.org/drawingml/2006/table">
            <a:tbl>
              <a:tblPr/>
              <a:tblGrid>
                <a:gridCol w="1329825">
                  <a:extLst>
                    <a:ext uri="{9D8B030D-6E8A-4147-A177-3AD203B41FA5}">
                      <a16:colId xmlns:a16="http://schemas.microsoft.com/office/drawing/2014/main" val="3348641187"/>
                    </a:ext>
                  </a:extLst>
                </a:gridCol>
                <a:gridCol w="506912">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Covid-19 deaths</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145</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65 per 100,000 ESP, 95% CI: 55-76</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324</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40 per 100,000 ESP, 95% CI: 36-44</a:t>
                      </a:r>
                    </a:p>
                  </a:txBody>
                  <a:tcPr marL="9525" marR="9525" marT="9525" marB="0">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3116021916"/>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38 per 100,000 ESP, 95% CI: 29-48</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 per 100,000 ESP, 95% CI: 4-16</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54-80</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31 per 100,000 ESP, 95% CI: 22-41</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 per 100,000 ESP, 95% CI: 36-54</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587</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54 per 100,000 ESP, 95% CI: 49-58</a:t>
                      </a:r>
                    </a:p>
                  </a:txBody>
                  <a:tcPr marL="9525" marR="9525" marT="9525" marB="0">
                    <a:lnL>
                      <a:noFill/>
                    </a:lnL>
                    <a:lnR>
                      <a:noFill/>
                    </a:lnR>
                    <a:lnT>
                      <a:noFill/>
                    </a:lnT>
                    <a:lnB>
                      <a:noFill/>
                    </a:lnB>
                  </a:tcPr>
                </a:tc>
                <a:extLst>
                  <a:ext uri="{0D108BD9-81ED-4DB2-BD59-A6C34878D82A}">
                    <a16:rowId xmlns:a16="http://schemas.microsoft.com/office/drawing/2014/main" val="2182307260"/>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35-68</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24 per 100,000 ESP, 95% CI: 18-31</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41 per 100,000 ESP, 95% CI: 32-52</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64-104</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 per 100,000 ESP, 95% CI: 49-72</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159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93 per 100,000 ESP, 95% CI: 78-107</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38-61</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6,511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66-69</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44,359</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81-83</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8179264" y="3291357"/>
            <a:ext cx="3661199" cy="1569660"/>
          </a:xfrm>
          <a:prstGeom prst="rect">
            <a:avLst/>
          </a:prstGeom>
          <a:noFill/>
        </p:spPr>
        <p:txBody>
          <a:bodyPr wrap="square" rtlCol="0">
            <a:spAutoFit/>
          </a:bodyPr>
          <a:lstStyle/>
          <a:p>
            <a:r>
              <a:rPr lang="en-GB" sz="1200" dirty="0"/>
              <a:t>Age-standardised rates of Covid-19 mortality are higher among men compared with women.</a:t>
            </a:r>
          </a:p>
          <a:p>
            <a:pPr marL="285750" indent="-285750">
              <a:buFont typeface="Arial" panose="020B0604020202020204" pitchFamily="34" charset="0"/>
              <a:buChar char="•"/>
            </a:pPr>
            <a:endParaRPr lang="en-GB" sz="1200" dirty="0"/>
          </a:p>
          <a:p>
            <a:r>
              <a:rPr lang="en-GB" sz="1200" dirty="0"/>
              <a:t>Although numbers are small, there are some clear differences at lower tier local authority level, with Crawley, Mid Sussex, Brighton and Hove and Lewes having significantly higher rates of mortality compared with other areas.</a:t>
            </a:r>
          </a:p>
        </p:txBody>
      </p:sp>
    </p:spTree>
    <p:extLst>
      <p:ext uri="{BB962C8B-B14F-4D97-AF65-F5344CB8AC3E}">
        <p14:creationId xmlns:p14="http://schemas.microsoft.com/office/powerpoint/2010/main" val="301195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6A812C-9069-DB44-9568-679750A8B9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1208965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B9BD98-3315-1D4A-B3F9-FC6578E455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3" y="375874"/>
            <a:ext cx="11018843"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183913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3386558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7"/>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936345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C8F1659-8E68-8A4E-941D-2EC4AD975E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63117" y="798605"/>
            <a:ext cx="3792071" cy="3792071"/>
          </a:xfrm>
          <a:prstGeom prst="rect">
            <a:avLst/>
          </a:prstGeom>
        </p:spPr>
      </p:pic>
      <p:pic>
        <p:nvPicPr>
          <p:cNvPr id="5" name="Picture 4">
            <a:extLst>
              <a:ext uri="{FF2B5EF4-FFF2-40B4-BE49-F238E27FC236}">
                <a16:creationId xmlns:a16="http://schemas.microsoft.com/office/drawing/2014/main" id="{5B1E5F22-61E3-174D-85F5-0315995A7A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8329" y="2345019"/>
            <a:ext cx="5534803" cy="2818650"/>
          </a:xfrm>
          <a:prstGeom prst="rect">
            <a:avLst/>
          </a:prstGeom>
        </p:spPr>
      </p:pic>
      <p:sp>
        <p:nvSpPr>
          <p:cNvPr id="19" name="TextBox 18">
            <a:extLst>
              <a:ext uri="{FF2B5EF4-FFF2-40B4-BE49-F238E27FC236}">
                <a16:creationId xmlns:a16="http://schemas.microsoft.com/office/drawing/2014/main" id="{85871802-EE64-1F40-9F44-6305A0DF452B}"/>
              </a:ext>
            </a:extLst>
          </p:cNvPr>
          <p:cNvSpPr txBox="1"/>
          <p:nvPr/>
        </p:nvSpPr>
        <p:spPr>
          <a:xfrm>
            <a:off x="7351225" y="687642"/>
            <a:ext cx="4785541" cy="307777"/>
          </a:xfrm>
          <a:prstGeom prst="rect">
            <a:avLst/>
          </a:prstGeom>
          <a:noFill/>
        </p:spPr>
        <p:txBody>
          <a:bodyPr wrap="none" rtlCol="0">
            <a:spAutoFit/>
          </a:bodyPr>
          <a:lstStyle/>
          <a:p>
            <a:r>
              <a:rPr lang="en-US" sz="1400" b="1" dirty="0"/>
              <a:t>All cause mortality; Brighton and Hove; week ending 26</a:t>
            </a:r>
            <a:r>
              <a:rPr lang="en-US" sz="1400" b="1" baseline="30000" dirty="0"/>
              <a:t>th</a:t>
            </a:r>
            <a:r>
              <a:rPr lang="en-US" sz="1400" b="1" dirty="0"/>
              <a:t> June</a:t>
            </a:r>
          </a:p>
        </p:txBody>
      </p:sp>
      <p:pic>
        <p:nvPicPr>
          <p:cNvPr id="8" name="Picture 7">
            <a:extLst>
              <a:ext uri="{FF2B5EF4-FFF2-40B4-BE49-F238E27FC236}">
                <a16:creationId xmlns:a16="http://schemas.microsoft.com/office/drawing/2014/main" id="{A8BC4978-92E9-8247-9685-65E8C6C9C38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8328" y="297018"/>
            <a:ext cx="5534802" cy="2049926"/>
          </a:xfrm>
          <a:prstGeom prst="rect">
            <a:avLst/>
          </a:prstGeom>
        </p:spPr>
      </p:pic>
      <p:graphicFrame>
        <p:nvGraphicFramePr>
          <p:cNvPr id="9" name="Table 8">
            <a:extLst>
              <a:ext uri="{FF2B5EF4-FFF2-40B4-BE49-F238E27FC236}">
                <a16:creationId xmlns:a16="http://schemas.microsoft.com/office/drawing/2014/main" id="{B7146101-DC6C-EB41-8C4E-4071F160C26B}"/>
              </a:ext>
            </a:extLst>
          </p:cNvPr>
          <p:cNvGraphicFramePr>
            <a:graphicFrameLocks noGrp="1"/>
          </p:cNvGraphicFramePr>
          <p:nvPr>
            <p:extLst>
              <p:ext uri="{D42A27DB-BD31-4B8C-83A1-F6EECF244321}">
                <p14:modId xmlns:p14="http://schemas.microsoft.com/office/powerpoint/2010/main" val="3723139693"/>
              </p:ext>
            </p:extLst>
          </p:nvPr>
        </p:nvGraphicFramePr>
        <p:xfrm>
          <a:off x="106776" y="5150904"/>
          <a:ext cx="11978448" cy="1574781"/>
        </p:xfrm>
        <a:graphic>
          <a:graphicData uri="http://schemas.openxmlformats.org/drawingml/2006/table">
            <a:tbl>
              <a:tblPr/>
              <a:tblGrid>
                <a:gridCol w="609477">
                  <a:extLst>
                    <a:ext uri="{9D8B030D-6E8A-4147-A177-3AD203B41FA5}">
                      <a16:colId xmlns:a16="http://schemas.microsoft.com/office/drawing/2014/main" val="1998575075"/>
                    </a:ext>
                  </a:extLst>
                </a:gridCol>
                <a:gridCol w="413071">
                  <a:extLst>
                    <a:ext uri="{9D8B030D-6E8A-4147-A177-3AD203B41FA5}">
                      <a16:colId xmlns:a16="http://schemas.microsoft.com/office/drawing/2014/main" val="4082139058"/>
                    </a:ext>
                  </a:extLst>
                </a:gridCol>
                <a:gridCol w="438236">
                  <a:extLst>
                    <a:ext uri="{9D8B030D-6E8A-4147-A177-3AD203B41FA5}">
                      <a16:colId xmlns:a16="http://schemas.microsoft.com/office/drawing/2014/main" val="1877115370"/>
                    </a:ext>
                  </a:extLst>
                </a:gridCol>
                <a:gridCol w="438236">
                  <a:extLst>
                    <a:ext uri="{9D8B030D-6E8A-4147-A177-3AD203B41FA5}">
                      <a16:colId xmlns:a16="http://schemas.microsoft.com/office/drawing/2014/main" val="696609331"/>
                    </a:ext>
                  </a:extLst>
                </a:gridCol>
                <a:gridCol w="438236">
                  <a:extLst>
                    <a:ext uri="{9D8B030D-6E8A-4147-A177-3AD203B41FA5}">
                      <a16:colId xmlns:a16="http://schemas.microsoft.com/office/drawing/2014/main" val="945435690"/>
                    </a:ext>
                  </a:extLst>
                </a:gridCol>
                <a:gridCol w="438236">
                  <a:extLst>
                    <a:ext uri="{9D8B030D-6E8A-4147-A177-3AD203B41FA5}">
                      <a16:colId xmlns:a16="http://schemas.microsoft.com/office/drawing/2014/main" val="4099392816"/>
                    </a:ext>
                  </a:extLst>
                </a:gridCol>
                <a:gridCol w="438236">
                  <a:extLst>
                    <a:ext uri="{9D8B030D-6E8A-4147-A177-3AD203B41FA5}">
                      <a16:colId xmlns:a16="http://schemas.microsoft.com/office/drawing/2014/main" val="2492613715"/>
                    </a:ext>
                  </a:extLst>
                </a:gridCol>
                <a:gridCol w="438236">
                  <a:extLst>
                    <a:ext uri="{9D8B030D-6E8A-4147-A177-3AD203B41FA5}">
                      <a16:colId xmlns:a16="http://schemas.microsoft.com/office/drawing/2014/main" val="4065020466"/>
                    </a:ext>
                  </a:extLst>
                </a:gridCol>
                <a:gridCol w="438236">
                  <a:extLst>
                    <a:ext uri="{9D8B030D-6E8A-4147-A177-3AD203B41FA5}">
                      <a16:colId xmlns:a16="http://schemas.microsoft.com/office/drawing/2014/main" val="1865002551"/>
                    </a:ext>
                  </a:extLst>
                </a:gridCol>
                <a:gridCol w="438236">
                  <a:extLst>
                    <a:ext uri="{9D8B030D-6E8A-4147-A177-3AD203B41FA5}">
                      <a16:colId xmlns:a16="http://schemas.microsoft.com/office/drawing/2014/main" val="3813846355"/>
                    </a:ext>
                  </a:extLst>
                </a:gridCol>
                <a:gridCol w="438236">
                  <a:extLst>
                    <a:ext uri="{9D8B030D-6E8A-4147-A177-3AD203B41FA5}">
                      <a16:colId xmlns:a16="http://schemas.microsoft.com/office/drawing/2014/main" val="234630756"/>
                    </a:ext>
                  </a:extLst>
                </a:gridCol>
                <a:gridCol w="438236">
                  <a:extLst>
                    <a:ext uri="{9D8B030D-6E8A-4147-A177-3AD203B41FA5}">
                      <a16:colId xmlns:a16="http://schemas.microsoft.com/office/drawing/2014/main" val="3725478471"/>
                    </a:ext>
                  </a:extLst>
                </a:gridCol>
                <a:gridCol w="438236">
                  <a:extLst>
                    <a:ext uri="{9D8B030D-6E8A-4147-A177-3AD203B41FA5}">
                      <a16:colId xmlns:a16="http://schemas.microsoft.com/office/drawing/2014/main" val="2828013913"/>
                    </a:ext>
                  </a:extLst>
                </a:gridCol>
                <a:gridCol w="438236">
                  <a:extLst>
                    <a:ext uri="{9D8B030D-6E8A-4147-A177-3AD203B41FA5}">
                      <a16:colId xmlns:a16="http://schemas.microsoft.com/office/drawing/2014/main" val="2637868432"/>
                    </a:ext>
                  </a:extLst>
                </a:gridCol>
                <a:gridCol w="438236">
                  <a:extLst>
                    <a:ext uri="{9D8B030D-6E8A-4147-A177-3AD203B41FA5}">
                      <a16:colId xmlns:a16="http://schemas.microsoft.com/office/drawing/2014/main" val="1956483777"/>
                    </a:ext>
                  </a:extLst>
                </a:gridCol>
                <a:gridCol w="438236">
                  <a:extLst>
                    <a:ext uri="{9D8B030D-6E8A-4147-A177-3AD203B41FA5}">
                      <a16:colId xmlns:a16="http://schemas.microsoft.com/office/drawing/2014/main" val="1653521048"/>
                    </a:ext>
                  </a:extLst>
                </a:gridCol>
                <a:gridCol w="438236">
                  <a:extLst>
                    <a:ext uri="{9D8B030D-6E8A-4147-A177-3AD203B41FA5}">
                      <a16:colId xmlns:a16="http://schemas.microsoft.com/office/drawing/2014/main" val="2665635879"/>
                    </a:ext>
                  </a:extLst>
                </a:gridCol>
                <a:gridCol w="438236">
                  <a:extLst>
                    <a:ext uri="{9D8B030D-6E8A-4147-A177-3AD203B41FA5}">
                      <a16:colId xmlns:a16="http://schemas.microsoft.com/office/drawing/2014/main" val="2210826613"/>
                    </a:ext>
                  </a:extLst>
                </a:gridCol>
                <a:gridCol w="438236">
                  <a:extLst>
                    <a:ext uri="{9D8B030D-6E8A-4147-A177-3AD203B41FA5}">
                      <a16:colId xmlns:a16="http://schemas.microsoft.com/office/drawing/2014/main" val="1066874851"/>
                    </a:ext>
                  </a:extLst>
                </a:gridCol>
                <a:gridCol w="438236">
                  <a:extLst>
                    <a:ext uri="{9D8B030D-6E8A-4147-A177-3AD203B41FA5}">
                      <a16:colId xmlns:a16="http://schemas.microsoft.com/office/drawing/2014/main" val="1570344299"/>
                    </a:ext>
                  </a:extLst>
                </a:gridCol>
                <a:gridCol w="438236">
                  <a:extLst>
                    <a:ext uri="{9D8B030D-6E8A-4147-A177-3AD203B41FA5}">
                      <a16:colId xmlns:a16="http://schemas.microsoft.com/office/drawing/2014/main" val="3799185299"/>
                    </a:ext>
                  </a:extLst>
                </a:gridCol>
                <a:gridCol w="438236">
                  <a:extLst>
                    <a:ext uri="{9D8B030D-6E8A-4147-A177-3AD203B41FA5}">
                      <a16:colId xmlns:a16="http://schemas.microsoft.com/office/drawing/2014/main" val="577733187"/>
                    </a:ext>
                  </a:extLst>
                </a:gridCol>
                <a:gridCol w="438236">
                  <a:extLst>
                    <a:ext uri="{9D8B030D-6E8A-4147-A177-3AD203B41FA5}">
                      <a16:colId xmlns:a16="http://schemas.microsoft.com/office/drawing/2014/main" val="2851271479"/>
                    </a:ext>
                  </a:extLst>
                </a:gridCol>
                <a:gridCol w="438236">
                  <a:extLst>
                    <a:ext uri="{9D8B030D-6E8A-4147-A177-3AD203B41FA5}">
                      <a16:colId xmlns:a16="http://schemas.microsoft.com/office/drawing/2014/main" val="4173096911"/>
                    </a:ext>
                  </a:extLst>
                </a:gridCol>
                <a:gridCol w="438236">
                  <a:extLst>
                    <a:ext uri="{9D8B030D-6E8A-4147-A177-3AD203B41FA5}">
                      <a16:colId xmlns:a16="http://schemas.microsoft.com/office/drawing/2014/main" val="857751430"/>
                    </a:ext>
                  </a:extLst>
                </a:gridCol>
                <a:gridCol w="438236">
                  <a:extLst>
                    <a:ext uri="{9D8B030D-6E8A-4147-A177-3AD203B41FA5}">
                      <a16:colId xmlns:a16="http://schemas.microsoft.com/office/drawing/2014/main" val="1252740657"/>
                    </a:ext>
                  </a:extLst>
                </a:gridCol>
                <a:gridCol w="438236">
                  <a:extLst>
                    <a:ext uri="{9D8B030D-6E8A-4147-A177-3AD203B41FA5}">
                      <a16:colId xmlns:a16="http://schemas.microsoft.com/office/drawing/2014/main" val="2042617685"/>
                    </a:ext>
                  </a:extLst>
                </a:gridCol>
              </a:tblGrid>
              <a:tr h="392817">
                <a:tc>
                  <a:txBody>
                    <a:bodyPr/>
                    <a:lstStyle/>
                    <a:p>
                      <a:pPr algn="l" fontAlgn="t"/>
                      <a:r>
                        <a:rPr lang="en-GB" sz="1100" b="1" i="0" u="none" strike="noStrike" dirty="0">
                          <a:solidFill>
                            <a:srgbClr val="000000"/>
                          </a:solidFill>
                          <a:effectLst/>
                          <a:latin typeface="Calibri" panose="020F0502020204030204" pitchFamily="34" charset="0"/>
                        </a:rPr>
                        <a:t>Place of death</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3</a:t>
                      </a:r>
                      <a:r>
                        <a:rPr lang="en-GB" sz="1100" b="1" i="0" u="none" strike="noStrike" baseline="30000" dirty="0">
                          <a:solidFill>
                            <a:srgbClr val="000000"/>
                          </a:solidFill>
                          <a:effectLst/>
                          <a:latin typeface="Calibri" panose="020F0502020204030204" pitchFamily="34" charset="0"/>
                        </a:rPr>
                        <a:t>rd</a:t>
                      </a:r>
                      <a:r>
                        <a:rPr lang="en-GB" sz="1100" b="1" i="0" u="none" strike="noStrike" dirty="0">
                          <a:solidFill>
                            <a:srgbClr val="000000"/>
                          </a:solidFill>
                          <a:effectLst/>
                          <a:latin typeface="Calibri" panose="020F0502020204030204" pitchFamily="34" charset="0"/>
                        </a:rPr>
                        <a:t> </a:t>
                      </a:r>
                    </a:p>
                    <a:p>
                      <a:pPr algn="r" fontAlgn="b"/>
                      <a:r>
                        <a:rPr lang="en-GB" sz="1100" b="1" i="0" u="none" strike="noStrike" dirty="0">
                          <a:solidFill>
                            <a:srgbClr val="000000"/>
                          </a:solidFill>
                          <a:effectLst/>
                          <a:latin typeface="Calibri" panose="020F0502020204030204" pitchFamily="34" charset="0"/>
                        </a:rPr>
                        <a:t>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10</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17</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24</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31</a:t>
                      </a:r>
                      <a:r>
                        <a:rPr lang="en-GB" sz="1100" b="1" i="0" u="none" strike="noStrike" baseline="30000" dirty="0">
                          <a:solidFill>
                            <a:srgbClr val="000000"/>
                          </a:solidFill>
                          <a:effectLst/>
                          <a:latin typeface="Calibri" panose="020F0502020204030204" pitchFamily="34" charset="0"/>
                        </a:rPr>
                        <a:t>st</a:t>
                      </a:r>
                      <a:r>
                        <a:rPr lang="en-GB" sz="11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7</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t>
                      </a:r>
                    </a:p>
                    <a:p>
                      <a:pPr algn="r" fontAlgn="b"/>
                      <a:r>
                        <a:rPr lang="en-GB" sz="1100" b="1" i="0" u="none" strike="noStrike" dirty="0">
                          <a:solidFill>
                            <a:srgbClr val="000000"/>
                          </a:solidFill>
                          <a:effectLst/>
                          <a:latin typeface="Calibri" panose="020F0502020204030204" pitchFamily="34" charset="0"/>
                        </a:rPr>
                        <a:t>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14</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21</a:t>
                      </a:r>
                      <a:r>
                        <a:rPr lang="en-GB" sz="1100" b="1" i="0" u="none" strike="noStrike" baseline="30000" dirty="0">
                          <a:solidFill>
                            <a:srgbClr val="000000"/>
                          </a:solidFill>
                          <a:effectLst/>
                          <a:latin typeface="Calibri" panose="020F0502020204030204" pitchFamily="34" charset="0"/>
                        </a:rPr>
                        <a:t>st</a:t>
                      </a:r>
                      <a:r>
                        <a:rPr lang="en-GB" sz="11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28</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6</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13</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20</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27</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3</a:t>
                      </a:r>
                      <a:r>
                        <a:rPr lang="en-GB" sz="1100" b="1" i="0" u="none" strike="noStrike" baseline="30000" dirty="0">
                          <a:solidFill>
                            <a:srgbClr val="000000"/>
                          </a:solidFill>
                          <a:effectLst/>
                          <a:latin typeface="Calibri" panose="020F0502020204030204" pitchFamily="34" charset="0"/>
                        </a:rPr>
                        <a:t>rd</a:t>
                      </a:r>
                      <a:r>
                        <a:rPr lang="en-GB" sz="1100" b="1" i="0" u="none" strike="noStrike" dirty="0">
                          <a:solidFill>
                            <a:srgbClr val="000000"/>
                          </a:solidFill>
                          <a:effectLst/>
                          <a:latin typeface="Calibri" panose="020F0502020204030204" pitchFamily="34" charset="0"/>
                        </a:rPr>
                        <a:t> </a:t>
                      </a:r>
                    </a:p>
                    <a:p>
                      <a:pPr algn="r" fontAlgn="b"/>
                      <a:r>
                        <a:rPr lang="en-GB" sz="1100" b="1" i="0" u="none" strike="noStrike" dirty="0">
                          <a:solidFill>
                            <a:srgbClr val="000000"/>
                          </a:solidFill>
                          <a:effectLst/>
                          <a:latin typeface="Calibri" panose="020F0502020204030204" pitchFamily="34" charset="0"/>
                        </a:rPr>
                        <a:t>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10</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17</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24</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a:t>
                      </a:r>
                      <a:r>
                        <a:rPr lang="en-GB" sz="1100" b="1" i="0" u="none" strike="noStrike" baseline="30000" dirty="0">
                          <a:solidFill>
                            <a:srgbClr val="000000"/>
                          </a:solidFill>
                          <a:effectLst/>
                          <a:latin typeface="Calibri" panose="020F0502020204030204" pitchFamily="34" charset="0"/>
                        </a:rPr>
                        <a:t>st</a:t>
                      </a:r>
                      <a:r>
                        <a:rPr lang="en-GB" sz="11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8</a:t>
                      </a:r>
                      <a:r>
                        <a:rPr lang="en-GB" sz="1100" b="1" i="0" u="none" strike="noStrike" baseline="30000" dirty="0">
                          <a:solidFill>
                            <a:srgbClr val="000000"/>
                          </a:solidFill>
                          <a:effectLst/>
                          <a:latin typeface="Calibri" panose="020F0502020204030204" pitchFamily="34" charset="0"/>
                        </a:rPr>
                        <a:t>th</a:t>
                      </a:r>
                      <a:endParaRPr lang="en-GB" sz="1100" b="1" i="0" u="none" strike="noStrike" dirty="0">
                        <a:solidFill>
                          <a:srgbClr val="000000"/>
                        </a:solidFill>
                        <a:effectLst/>
                        <a:latin typeface="Calibri" panose="020F0502020204030204" pitchFamily="34" charset="0"/>
                      </a:endParaRPr>
                    </a:p>
                    <a:p>
                      <a:pPr algn="r" fontAlgn="b"/>
                      <a:r>
                        <a:rPr lang="en-GB" sz="11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15</a:t>
                      </a:r>
                      <a:r>
                        <a:rPr lang="en-GB" sz="1100" b="1" i="0" u="none" strike="noStrike" baseline="30000" dirty="0">
                          <a:solidFill>
                            <a:srgbClr val="000000"/>
                          </a:solidFill>
                          <a:effectLst/>
                          <a:latin typeface="Calibri" panose="020F0502020204030204" pitchFamily="34" charset="0"/>
                        </a:rPr>
                        <a:t>th</a:t>
                      </a:r>
                      <a:endParaRPr lang="en-GB" sz="1100" b="1" i="0" u="none" strike="noStrike" dirty="0">
                        <a:solidFill>
                          <a:srgbClr val="000000"/>
                        </a:solidFill>
                        <a:effectLst/>
                        <a:latin typeface="Calibri" panose="020F0502020204030204" pitchFamily="34" charset="0"/>
                      </a:endParaRPr>
                    </a:p>
                    <a:p>
                      <a:pPr algn="r" fontAlgn="b"/>
                      <a:r>
                        <a:rPr lang="en-GB" sz="11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22</a:t>
                      </a:r>
                      <a:r>
                        <a:rPr lang="en-GB" sz="1100" b="1" i="0" u="none" strike="noStrike" baseline="30000" dirty="0">
                          <a:solidFill>
                            <a:srgbClr val="000000"/>
                          </a:solidFill>
                          <a:effectLst/>
                          <a:latin typeface="Calibri" panose="020F0502020204030204" pitchFamily="34" charset="0"/>
                        </a:rPr>
                        <a:t>nd</a:t>
                      </a:r>
                      <a:endParaRPr lang="en-GB" sz="1100" b="1" i="0" u="none" strike="noStrike" dirty="0">
                        <a:solidFill>
                          <a:srgbClr val="000000"/>
                        </a:solidFill>
                        <a:effectLst/>
                        <a:latin typeface="Calibri" panose="020F0502020204030204" pitchFamily="34" charset="0"/>
                      </a:endParaRPr>
                    </a:p>
                    <a:p>
                      <a:pPr algn="r" fontAlgn="b"/>
                      <a:r>
                        <a:rPr lang="en-GB" sz="11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29</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5</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t>
                      </a:r>
                    </a:p>
                    <a:p>
                      <a:pPr algn="r" fontAlgn="b"/>
                      <a:r>
                        <a:rPr lang="en-GB" sz="1100" b="1" i="0" u="none" strike="noStrike" dirty="0">
                          <a:solidFill>
                            <a:srgbClr val="000000"/>
                          </a:solidFill>
                          <a:effectLst/>
                          <a:latin typeface="Calibri" panose="020F0502020204030204" pitchFamily="34" charset="0"/>
                        </a:rPr>
                        <a:t>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12</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19</a:t>
                      </a:r>
                      <a:r>
                        <a:rPr lang="en-GB" sz="1100" b="1" i="0" u="none" strike="noStrike" baseline="30000" dirty="0">
                          <a:solidFill>
                            <a:srgbClr val="000000"/>
                          </a:solidFill>
                          <a:effectLst/>
                          <a:latin typeface="Calibri" panose="020F0502020204030204" pitchFamily="34" charset="0"/>
                        </a:rPr>
                        <a:t>th</a:t>
                      </a:r>
                      <a:endParaRPr lang="en-GB" sz="1100" b="1" i="0" u="none" strike="noStrike" dirty="0">
                        <a:solidFill>
                          <a:srgbClr val="000000"/>
                        </a:solidFill>
                        <a:effectLst/>
                        <a:latin typeface="Calibri" panose="020F0502020204030204" pitchFamily="34" charset="0"/>
                      </a:endParaRPr>
                    </a:p>
                    <a:p>
                      <a:pPr algn="r" fontAlgn="b"/>
                      <a:r>
                        <a:rPr lang="en-GB" sz="1100" b="1" i="0" u="none" strike="noStrike" dirty="0">
                          <a:solidFill>
                            <a:srgbClr val="000000"/>
                          </a:solidFill>
                          <a:effectLst/>
                          <a:latin typeface="Calibri" panose="020F0502020204030204" pitchFamily="34" charset="0"/>
                        </a:rPr>
                        <a:t>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26</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Jun</a:t>
                      </a:r>
                      <a:endParaRPr lang="en-GB" sz="1100" b="1" i="0" u="none" strike="noStrike" baseline="30000" dirty="0">
                        <a:solidFill>
                          <a:srgbClr val="000000"/>
                        </a:solidFill>
                        <a:effectLst/>
                        <a:latin typeface="Calibri" panose="020F0502020204030204" pitchFamily="34" charset="0"/>
                      </a:endParaRP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826419"/>
                  </a:ext>
                </a:extLst>
              </a:tr>
              <a:tr h="209502">
                <a:tc>
                  <a:txBody>
                    <a:bodyPr/>
                    <a:lstStyle/>
                    <a:p>
                      <a:pPr algn="l" fontAlgn="b"/>
                      <a:r>
                        <a:rPr lang="en-GB" sz="1100" b="0" i="0" u="none" strike="noStrike" dirty="0">
                          <a:solidFill>
                            <a:srgbClr val="000000"/>
                          </a:solidFill>
                          <a:effectLst/>
                          <a:latin typeface="Calibri" panose="020F0502020204030204" pitchFamily="34" charset="0"/>
                        </a:rPr>
                        <a:t>Home</a:t>
                      </a:r>
                    </a:p>
                  </a:txBody>
                  <a:tcPr marL="8676" marR="8676" marT="8676"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33.3%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19.0%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27.5%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22.2%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39.4%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21.1%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40.5%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33.9%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28.1%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26.3%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21.7%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20.6%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19.4%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25.6%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17.0%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25.7%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29.3%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41.7%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34.6%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20.5%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26.2%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83494214"/>
                  </a:ext>
                </a:extLst>
              </a:tr>
              <a:tr h="209502">
                <a:tc>
                  <a:txBody>
                    <a:bodyPr/>
                    <a:lstStyle/>
                    <a:p>
                      <a:pPr algn="l" fontAlgn="b"/>
                      <a:r>
                        <a:rPr lang="en-GB" sz="1100" b="0" i="0" u="none" strike="noStrike" dirty="0">
                          <a:solidFill>
                            <a:srgbClr val="000000"/>
                          </a:solidFill>
                          <a:effectLst/>
                          <a:latin typeface="Calibri" panose="020F0502020204030204" pitchFamily="34" charset="0"/>
                        </a:rPr>
                        <a:t>Care home</a:t>
                      </a:r>
                    </a:p>
                  </a:txBody>
                  <a:tcPr marL="8676" marR="8676" marT="8676"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26.7%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26.2%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20.0%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21.2%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21.1%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31.7%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50.0%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36.1%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38.5%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41.5%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22.9%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22.0%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23.1%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38.5%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19.0%</a:t>
                      </a:r>
                    </a:p>
                  </a:txBody>
                  <a:tcPr marL="9525" marR="9525" marT="9525" marB="0">
                    <a:lnL>
                      <a:noFill/>
                    </a:lnL>
                    <a:lnR>
                      <a:noFill/>
                    </a:lnR>
                    <a:lnT>
                      <a:noFill/>
                    </a:lnT>
                    <a:lnB>
                      <a:noFill/>
                    </a:lnB>
                  </a:tcPr>
                </a:tc>
                <a:extLst>
                  <a:ext uri="{0D108BD9-81ED-4DB2-BD59-A6C34878D82A}">
                    <a16:rowId xmlns:a16="http://schemas.microsoft.com/office/drawing/2014/main" val="3486745811"/>
                  </a:ext>
                </a:extLst>
              </a:tr>
              <a:tr h="209502">
                <a:tc>
                  <a:txBody>
                    <a:bodyPr/>
                    <a:lstStyle/>
                    <a:p>
                      <a:pPr algn="l" fontAlgn="b"/>
                      <a:r>
                        <a:rPr lang="en-GB" sz="1100" b="0" i="0" u="none" strike="noStrike" dirty="0">
                          <a:solidFill>
                            <a:srgbClr val="000000"/>
                          </a:solidFill>
                          <a:effectLst/>
                          <a:latin typeface="Calibri" panose="020F0502020204030204" pitchFamily="34" charset="0"/>
                        </a:rPr>
                        <a:t>Hospital</a:t>
                      </a:r>
                    </a:p>
                  </a:txBody>
                  <a:tcPr marL="8676" marR="8676" marT="8676"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31.1%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48.7%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57.1%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47.2%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24.2%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32.1%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40.6%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44.7%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40.0%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26.4%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24.6%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28.3%</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31.1%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31.7%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30.8%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23.1%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42.9%</a:t>
                      </a:r>
                    </a:p>
                  </a:txBody>
                  <a:tcPr marL="9525" marR="9525" marT="9525" marB="0">
                    <a:lnL>
                      <a:noFill/>
                    </a:lnL>
                    <a:lnR>
                      <a:noFill/>
                    </a:lnR>
                    <a:lnT>
                      <a:noFill/>
                    </a:lnT>
                    <a:lnB>
                      <a:noFill/>
                    </a:lnB>
                  </a:tcPr>
                </a:tc>
                <a:extLst>
                  <a:ext uri="{0D108BD9-81ED-4DB2-BD59-A6C34878D82A}">
                    <a16:rowId xmlns:a16="http://schemas.microsoft.com/office/drawing/2014/main" val="3907424521"/>
                  </a:ext>
                </a:extLst>
              </a:tr>
              <a:tr h="209502">
                <a:tc>
                  <a:txBody>
                    <a:bodyPr/>
                    <a:lstStyle/>
                    <a:p>
                      <a:pPr algn="l" fontAlgn="b"/>
                      <a:r>
                        <a:rPr lang="en-GB" sz="1100" b="0" i="0" u="none" strike="noStrike" dirty="0">
                          <a:solidFill>
                            <a:srgbClr val="000000"/>
                          </a:solidFill>
                          <a:effectLst/>
                          <a:latin typeface="Calibri" panose="020F0502020204030204" pitchFamily="34" charset="0"/>
                        </a:rPr>
                        <a:t>Hospice</a:t>
                      </a:r>
                    </a:p>
                  </a:txBody>
                  <a:tcPr marL="8676" marR="8676" marT="8676"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14.3%</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10.5%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10.5%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4.8%</a:t>
                      </a:r>
                    </a:p>
                  </a:txBody>
                  <a:tcPr marL="9525" marR="9525" marT="9525" marB="0">
                    <a:lnL>
                      <a:noFill/>
                    </a:lnL>
                    <a:lnR>
                      <a:noFill/>
                    </a:lnR>
                    <a:lnT>
                      <a:noFill/>
                    </a:lnT>
                    <a:lnB>
                      <a:noFill/>
                    </a:lnB>
                  </a:tcPr>
                </a:tc>
                <a:extLst>
                  <a:ext uri="{0D108BD9-81ED-4DB2-BD59-A6C34878D82A}">
                    <a16:rowId xmlns:a16="http://schemas.microsoft.com/office/drawing/2014/main" val="2258398269"/>
                  </a:ext>
                </a:extLst>
              </a:tr>
              <a:tr h="209502">
                <a:tc>
                  <a:txBody>
                    <a:bodyPr/>
                    <a:lstStyle/>
                    <a:p>
                      <a:pPr algn="l" fontAlgn="b"/>
                      <a:r>
                        <a:rPr lang="en-GB" sz="1100" b="0" i="0" u="none" strike="noStrike" dirty="0">
                          <a:solidFill>
                            <a:srgbClr val="000000"/>
                          </a:solidFill>
                          <a:effectLst/>
                          <a:latin typeface="Calibri" panose="020F0502020204030204" pitchFamily="34" charset="0"/>
                        </a:rPr>
                        <a:t>Elsewhere </a:t>
                      </a:r>
                    </a:p>
                  </a:txBody>
                  <a:tcPr marL="8676" marR="8676" marT="867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7.1%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91022"/>
                  </a:ext>
                </a:extLst>
              </a:tr>
            </a:tbl>
          </a:graphicData>
        </a:graphic>
      </p:graphicFrame>
    </p:spTree>
    <p:extLst>
      <p:ext uri="{BB962C8B-B14F-4D97-AF65-F5344CB8AC3E}">
        <p14:creationId xmlns:p14="http://schemas.microsoft.com/office/powerpoint/2010/main" val="1920055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901" y="462429"/>
            <a:ext cx="4876799"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solidFill>
                  <a:schemeClr val="accent5"/>
                </a:solidFill>
              </a:rPr>
              <a:t>The denominator is the number of beds in care homes (all; nursing and residential) in each area as reported by Care Quality Care (CQC) on the 31st of March 2019. The rate of Covid-19 deaths is given per 1,000 care home beds.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4</a:t>
            </a:r>
            <a:r>
              <a:rPr lang="en-GB" sz="1200" baseline="30000" dirty="0">
                <a:solidFill>
                  <a:srgbClr val="FF0000"/>
                </a:solidFill>
              </a:rPr>
              <a:t>th</a:t>
            </a:r>
            <a:r>
              <a:rPr lang="en-GB" sz="1200" dirty="0">
                <a:solidFill>
                  <a:srgbClr val="FF0000"/>
                </a:solidFill>
              </a:rPr>
              <a:t> July.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815246" cy="307777"/>
          </a:xfrm>
          <a:prstGeom prst="rect">
            <a:avLst/>
          </a:prstGeom>
          <a:noFill/>
        </p:spPr>
        <p:txBody>
          <a:bodyPr wrap="none" rtlCol="0">
            <a:spAutoFit/>
          </a:bodyPr>
          <a:lstStyle/>
          <a:p>
            <a:r>
              <a:rPr lang="en-US" sz="1400" b="1" dirty="0"/>
              <a:t>Crude rate of Covid-19 mortality in Care Homes; to week ending 26/06/2020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3783780424"/>
              </p:ext>
            </p:extLst>
          </p:nvPr>
        </p:nvGraphicFramePr>
        <p:xfrm>
          <a:off x="7167283" y="4632801"/>
          <a:ext cx="4876799" cy="1702428"/>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5303">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19th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26th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 beds</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00" b="0" i="0" u="none" strike="noStrike">
                          <a:solidFill>
                            <a:srgbClr val="000000"/>
                          </a:solidFill>
                          <a:effectLst/>
                          <a:latin typeface="Calibri" panose="020F0502020204030204" pitchFamily="34" charset="0"/>
                        </a:rPr>
                        <a:t>Brighton and Hove</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26.6 (20.1-34.5)</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00" b="0" i="0" u="none" strike="noStrike">
                          <a:solidFill>
                            <a:srgbClr val="000000"/>
                          </a:solidFill>
                          <a:effectLst/>
                          <a:latin typeface="Calibri" panose="020F0502020204030204" pitchFamily="34" charset="0"/>
                        </a:rPr>
                        <a:t>East Sussex</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300%</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158</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19.1 (16.3-22.4)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00" b="0" i="0" u="none" strike="noStrike">
                          <a:solidFill>
                            <a:srgbClr val="000000"/>
                          </a:solidFill>
                          <a:effectLst/>
                          <a:latin typeface="Calibri" panose="020F0502020204030204" pitchFamily="34" charset="0"/>
                        </a:rPr>
                        <a:t>West Sussex</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-66.7%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286</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27.9 (24.7-31.3)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00" b="0" i="0" u="none" strike="noStrike">
                          <a:solidFill>
                            <a:srgbClr val="000000"/>
                          </a:solidFill>
                          <a:effectLst/>
                          <a:latin typeface="Calibri" panose="020F0502020204030204" pitchFamily="34" charset="0"/>
                        </a:rPr>
                        <a:t>Sussex areas combined</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50%</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501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24.3 (22.2-26.5)</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00" b="0" i="0" u="none" strike="noStrike">
                          <a:solidFill>
                            <a:srgbClr val="000000"/>
                          </a:solidFill>
                          <a:effectLst/>
                          <a:latin typeface="Calibri" panose="020F0502020204030204" pitchFamily="34" charset="0"/>
                        </a:rPr>
                        <a:t>England</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159</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-21.7%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14,242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31.2 (30.7-31.7)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3752117" cy="276999"/>
          </a:xfrm>
          <a:prstGeom prst="rect">
            <a:avLst/>
          </a:prstGeom>
          <a:noFill/>
        </p:spPr>
        <p:txBody>
          <a:bodyPr wrap="none" rtlCol="0">
            <a:spAutoFit/>
          </a:bodyPr>
          <a:lstStyle/>
          <a:p>
            <a:r>
              <a:rPr lang="en-US" sz="1200" b="1" dirty="0"/>
              <a:t>Last two-week change Covid-19 mortality in care homes</a:t>
            </a:r>
          </a:p>
        </p:txBody>
      </p:sp>
      <p:sp>
        <p:nvSpPr>
          <p:cNvPr id="8" name="TextBox 7">
            <a:extLst>
              <a:ext uri="{FF2B5EF4-FFF2-40B4-BE49-F238E27FC236}">
                <a16:creationId xmlns:a16="http://schemas.microsoft.com/office/drawing/2014/main" id="{BB693E2E-AF77-8142-8812-30390613EBBA}"/>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841CE0B7-38DF-6948-B1FF-4CACF001BDAA}"/>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D1BFC7EA-81D5-4742-93CA-2BDB9C4B6F98}"/>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EB8C2DA1-3341-E64B-8F0D-7F61DA92159B}"/>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342479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283394" y="1151693"/>
            <a:ext cx="4456347" cy="4832092"/>
          </a:xfrm>
          <a:prstGeom prst="rect">
            <a:avLst/>
          </a:prstGeom>
          <a:noFill/>
        </p:spPr>
        <p:txBody>
          <a:bodyPr wrap="square" rtlCol="0">
            <a:spAutoFit/>
          </a:bodyPr>
          <a:lstStyle/>
          <a:p>
            <a:pPr marL="285750" indent="-285750">
              <a:buFont typeface="Arial" panose="020B0604020202020204" pitchFamily="34" charset="0"/>
              <a:buChar char="•"/>
            </a:pPr>
            <a:r>
              <a:rPr lang="en-GB" sz="1400" dirty="0"/>
              <a:t>The processes for registering deaths naturally take time and so the Care Quality Commission, have begun reporting the number of deaths they have been notified as soon as it is practicably possible to support the response to Covid-19.</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chemeClr val="accent5"/>
                </a:solidFill>
              </a:rPr>
              <a:t>Death notifications by date of notification are provided weekly at the same time as the ONS release. Death notifications take on average 4 days to receive and process. These are not officially registered deaths and can be subject to revision and verification. Data are for April 10th onwards.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Notifications only include those received by 5pm on 3</a:t>
            </a:r>
            <a:r>
              <a:rPr lang="en-GB" sz="1400" baseline="30000" dirty="0">
                <a:solidFill>
                  <a:srgbClr val="FF0000"/>
                </a:solidFill>
              </a:rPr>
              <a:t>rd</a:t>
            </a:r>
            <a:r>
              <a:rPr lang="en-GB" sz="1400" dirty="0">
                <a:solidFill>
                  <a:srgbClr val="FF0000"/>
                </a:solidFill>
              </a:rPr>
              <a:t> July.</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As at 3rd July there have been 53 Covid-19 deaths notified to Care Quality Commission from Brighton and Hove care homes.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a:t>This </a:t>
            </a:r>
            <a:r>
              <a:rPr lang="en-GB" sz="1400" dirty="0"/>
              <a:t>is 32.1% of the 165 deaths notified to CQC between 10th April and 3rd </a:t>
            </a:r>
            <a:r>
              <a:rPr lang="en-GB" sz="1400"/>
              <a:t>July.</a:t>
            </a:r>
            <a:endParaRPr lang="en-GB" sz="1400" dirty="0"/>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7212744" cy="307777"/>
          </a:xfrm>
          <a:prstGeom prst="rect">
            <a:avLst/>
          </a:prstGeom>
          <a:noFill/>
        </p:spPr>
        <p:txBody>
          <a:bodyPr wrap="none" rtlCol="0">
            <a:spAutoFit/>
          </a:bodyPr>
          <a:lstStyle/>
          <a:p>
            <a:r>
              <a:rPr lang="en-US" sz="1400" dirty="0"/>
              <a:t>Daily care home deaths notified to the Care Quality Commission; Brighton and Hove 03/07/2020</a:t>
            </a:r>
          </a:p>
        </p:txBody>
      </p:sp>
      <p:pic>
        <p:nvPicPr>
          <p:cNvPr id="15" name="Content Placeholder 5">
            <a:extLst>
              <a:ext uri="{FF2B5EF4-FFF2-40B4-BE49-F238E27FC236}">
                <a16:creationId xmlns:a16="http://schemas.microsoft.com/office/drawing/2014/main" id="{62948E25-D1A7-C547-9F2D-24AA75F626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788" y="3683000"/>
            <a:ext cx="6773324" cy="3174996"/>
          </a:xfrm>
          <a:prstGeom prst="rect">
            <a:avLst/>
          </a:prstGeom>
        </p:spPr>
      </p:pic>
      <p:pic>
        <p:nvPicPr>
          <p:cNvPr id="6" name="Content Placeholder 5">
            <a:extLst>
              <a:ext uri="{FF2B5EF4-FFF2-40B4-BE49-F238E27FC236}">
                <a16:creationId xmlns:a16="http://schemas.microsoft.com/office/drawing/2014/main" id="{2B96C540-2745-134E-A74D-B4FB3480EA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88" y="508001"/>
            <a:ext cx="6773324" cy="3174996"/>
          </a:xfrm>
          <a:prstGeom prst="rect">
            <a:avLst/>
          </a:prstGeom>
        </p:spPr>
      </p:pic>
    </p:spTree>
    <p:extLst>
      <p:ext uri="{BB962C8B-B14F-4D97-AF65-F5344CB8AC3E}">
        <p14:creationId xmlns:p14="http://schemas.microsoft.com/office/powerpoint/2010/main" val="384810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372939" y="1021698"/>
            <a:ext cx="4456347" cy="2492990"/>
          </a:xfrm>
          <a:prstGeom prst="rect">
            <a:avLst/>
          </a:prstGeom>
          <a:noFill/>
        </p:spPr>
        <p:txBody>
          <a:bodyPr wrap="square" rtlCol="0">
            <a:spAutoFit/>
          </a:bodyPr>
          <a:lstStyle/>
          <a:p>
            <a:pPr fontAlgn="base"/>
            <a:r>
              <a:rPr lang="en-GB" sz="1200" dirty="0"/>
              <a:t>This is the number of deaths of patients who have died in hospitals in England and had tested positive for Covid-19 at time of death. All deaths are recorded against the date of death rather than the day the deaths were announced.</a:t>
            </a:r>
          </a:p>
          <a:p>
            <a:pPr fontAlgn="base"/>
            <a:endParaRPr lang="en-GB" sz="1200" dirty="0"/>
          </a:p>
          <a:p>
            <a:pPr fontAlgn="base"/>
            <a:r>
              <a:rPr lang="en-GB" sz="1200" dirty="0"/>
              <a:t>These figures are updated at 2pm each day and include confirmed death cases reported at 5pm the previous day. The totals reported at 5pm on each day may not include all deaths that occurred on that day or on recent prior days due to operational pressures.</a:t>
            </a:r>
          </a:p>
          <a:p>
            <a:pPr fontAlgn="base"/>
            <a:endParaRPr lang="en-GB" sz="1200" dirty="0"/>
          </a:p>
          <a:p>
            <a:pPr fontAlgn="base"/>
            <a:r>
              <a:rPr lang="en-GB" sz="1200" dirty="0"/>
              <a:t>Data are provided daily by NHS Trusts and PHE Health protection teams to NHS England and only once confirmed family have been notified of the death.</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940985" cy="276999"/>
          </a:xfrm>
          <a:prstGeom prst="rect">
            <a:avLst/>
          </a:prstGeom>
          <a:noFill/>
        </p:spPr>
        <p:txBody>
          <a:bodyPr wrap="none" rtlCol="0">
            <a:spAutoFit/>
          </a:bodyPr>
          <a:lstStyle/>
          <a:p>
            <a:r>
              <a:rPr lang="en-US" sz="1200" b="1" dirty="0"/>
              <a:t>Daily hospital deaths notified to Department for Health and Social Care; up to 05/07/2020</a:t>
            </a:r>
          </a:p>
        </p:txBody>
      </p:sp>
      <p:graphicFrame>
        <p:nvGraphicFramePr>
          <p:cNvPr id="2" name="Table 1">
            <a:extLst>
              <a:ext uri="{FF2B5EF4-FFF2-40B4-BE49-F238E27FC236}">
                <a16:creationId xmlns:a16="http://schemas.microsoft.com/office/drawing/2014/main" id="{CB192F57-9DAE-5643-8BCF-EAA40131B4F6}"/>
              </a:ext>
            </a:extLst>
          </p:cNvPr>
          <p:cNvGraphicFramePr>
            <a:graphicFrameLocks noGrp="1"/>
          </p:cNvGraphicFramePr>
          <p:nvPr>
            <p:extLst>
              <p:ext uri="{D42A27DB-BD31-4B8C-83A1-F6EECF244321}">
                <p14:modId xmlns:p14="http://schemas.microsoft.com/office/powerpoint/2010/main" val="1300781873"/>
              </p:ext>
            </p:extLst>
          </p:nvPr>
        </p:nvGraphicFramePr>
        <p:xfrm>
          <a:off x="526774" y="4386806"/>
          <a:ext cx="10942983" cy="1490149"/>
        </p:xfrm>
        <a:graphic>
          <a:graphicData uri="http://schemas.openxmlformats.org/drawingml/2006/table">
            <a:tbl>
              <a:tblPr/>
              <a:tblGrid>
                <a:gridCol w="2663948">
                  <a:extLst>
                    <a:ext uri="{9D8B030D-6E8A-4147-A177-3AD203B41FA5}">
                      <a16:colId xmlns:a16="http://schemas.microsoft.com/office/drawing/2014/main" val="2832231145"/>
                    </a:ext>
                  </a:extLst>
                </a:gridCol>
                <a:gridCol w="410108">
                  <a:extLst>
                    <a:ext uri="{9D8B030D-6E8A-4147-A177-3AD203B41FA5}">
                      <a16:colId xmlns:a16="http://schemas.microsoft.com/office/drawing/2014/main" val="1784724123"/>
                    </a:ext>
                  </a:extLst>
                </a:gridCol>
                <a:gridCol w="410108">
                  <a:extLst>
                    <a:ext uri="{9D8B030D-6E8A-4147-A177-3AD203B41FA5}">
                      <a16:colId xmlns:a16="http://schemas.microsoft.com/office/drawing/2014/main" val="3090388681"/>
                    </a:ext>
                  </a:extLst>
                </a:gridCol>
                <a:gridCol w="410108">
                  <a:extLst>
                    <a:ext uri="{9D8B030D-6E8A-4147-A177-3AD203B41FA5}">
                      <a16:colId xmlns:a16="http://schemas.microsoft.com/office/drawing/2014/main" val="3907487108"/>
                    </a:ext>
                  </a:extLst>
                </a:gridCol>
                <a:gridCol w="410108">
                  <a:extLst>
                    <a:ext uri="{9D8B030D-6E8A-4147-A177-3AD203B41FA5}">
                      <a16:colId xmlns:a16="http://schemas.microsoft.com/office/drawing/2014/main" val="1569287406"/>
                    </a:ext>
                  </a:extLst>
                </a:gridCol>
                <a:gridCol w="410108">
                  <a:extLst>
                    <a:ext uri="{9D8B030D-6E8A-4147-A177-3AD203B41FA5}">
                      <a16:colId xmlns:a16="http://schemas.microsoft.com/office/drawing/2014/main" val="3413061140"/>
                    </a:ext>
                  </a:extLst>
                </a:gridCol>
                <a:gridCol w="410108">
                  <a:extLst>
                    <a:ext uri="{9D8B030D-6E8A-4147-A177-3AD203B41FA5}">
                      <a16:colId xmlns:a16="http://schemas.microsoft.com/office/drawing/2014/main" val="2459781641"/>
                    </a:ext>
                  </a:extLst>
                </a:gridCol>
                <a:gridCol w="359816">
                  <a:extLst>
                    <a:ext uri="{9D8B030D-6E8A-4147-A177-3AD203B41FA5}">
                      <a16:colId xmlns:a16="http://schemas.microsoft.com/office/drawing/2014/main" val="2741019677"/>
                    </a:ext>
                  </a:extLst>
                </a:gridCol>
                <a:gridCol w="373711">
                  <a:extLst>
                    <a:ext uri="{9D8B030D-6E8A-4147-A177-3AD203B41FA5}">
                      <a16:colId xmlns:a16="http://schemas.microsoft.com/office/drawing/2014/main" val="3285910510"/>
                    </a:ext>
                  </a:extLst>
                </a:gridCol>
                <a:gridCol w="469127">
                  <a:extLst>
                    <a:ext uri="{9D8B030D-6E8A-4147-A177-3AD203B41FA5}">
                      <a16:colId xmlns:a16="http://schemas.microsoft.com/office/drawing/2014/main" val="2084136325"/>
                    </a:ext>
                  </a:extLst>
                </a:gridCol>
                <a:gridCol w="437778">
                  <a:extLst>
                    <a:ext uri="{9D8B030D-6E8A-4147-A177-3AD203B41FA5}">
                      <a16:colId xmlns:a16="http://schemas.microsoft.com/office/drawing/2014/main" val="3410605578"/>
                    </a:ext>
                  </a:extLst>
                </a:gridCol>
                <a:gridCol w="410108">
                  <a:extLst>
                    <a:ext uri="{9D8B030D-6E8A-4147-A177-3AD203B41FA5}">
                      <a16:colId xmlns:a16="http://schemas.microsoft.com/office/drawing/2014/main" val="3582155694"/>
                    </a:ext>
                  </a:extLst>
                </a:gridCol>
                <a:gridCol w="410108">
                  <a:extLst>
                    <a:ext uri="{9D8B030D-6E8A-4147-A177-3AD203B41FA5}">
                      <a16:colId xmlns:a16="http://schemas.microsoft.com/office/drawing/2014/main" val="4084785375"/>
                    </a:ext>
                  </a:extLst>
                </a:gridCol>
                <a:gridCol w="410108">
                  <a:extLst>
                    <a:ext uri="{9D8B030D-6E8A-4147-A177-3AD203B41FA5}">
                      <a16:colId xmlns:a16="http://schemas.microsoft.com/office/drawing/2014/main" val="211728114"/>
                    </a:ext>
                  </a:extLst>
                </a:gridCol>
                <a:gridCol w="410108">
                  <a:extLst>
                    <a:ext uri="{9D8B030D-6E8A-4147-A177-3AD203B41FA5}">
                      <a16:colId xmlns:a16="http://schemas.microsoft.com/office/drawing/2014/main" val="2046670233"/>
                    </a:ext>
                  </a:extLst>
                </a:gridCol>
                <a:gridCol w="837931">
                  <a:extLst>
                    <a:ext uri="{9D8B030D-6E8A-4147-A177-3AD203B41FA5}">
                      <a16:colId xmlns:a16="http://schemas.microsoft.com/office/drawing/2014/main" val="1875615419"/>
                    </a:ext>
                  </a:extLst>
                </a:gridCol>
                <a:gridCol w="1699592">
                  <a:extLst>
                    <a:ext uri="{9D8B030D-6E8A-4147-A177-3AD203B41FA5}">
                      <a16:colId xmlns:a16="http://schemas.microsoft.com/office/drawing/2014/main" val="1359824775"/>
                    </a:ext>
                  </a:extLst>
                </a:gridCol>
              </a:tblGrid>
              <a:tr h="392048">
                <a:tc>
                  <a:txBody>
                    <a:bodyPr/>
                    <a:lstStyle/>
                    <a:p>
                      <a:pPr algn="l" fontAlgn="b"/>
                      <a:r>
                        <a:rPr lang="en-GB" sz="900" b="1" i="0" u="none" strike="noStrike" dirty="0">
                          <a:solidFill>
                            <a:srgbClr val="000000"/>
                          </a:solidFill>
                          <a:effectLst/>
                          <a:latin typeface="Calibri" panose="020F0502020204030204" pitchFamily="34" charset="0"/>
                        </a:rPr>
                        <a:t>Trust</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22nd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23rd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24th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25th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26th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27th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28th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29th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30th </a:t>
                      </a:r>
                    </a:p>
                    <a:p>
                      <a:pPr algn="r" fontAlgn="b"/>
                      <a:r>
                        <a:rPr lang="en-GB" sz="900" b="1" i="0" u="none" strike="noStrike" dirty="0">
                          <a:solidFill>
                            <a:srgbClr val="000000"/>
                          </a:solidFill>
                          <a:effectLst/>
                          <a:latin typeface="Calibri" panose="020F0502020204030204" pitchFamily="34" charset="0"/>
                        </a:rPr>
                        <a:t>Jun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1st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2nd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3rd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4th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5th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Total deaths reported in </a:t>
                      </a:r>
                    </a:p>
                    <a:p>
                      <a:pPr algn="r" fontAlgn="b"/>
                      <a:r>
                        <a:rPr lang="en-GB" sz="900" b="1" i="0" u="none" strike="noStrike" dirty="0">
                          <a:solidFill>
                            <a:srgbClr val="000000"/>
                          </a:solidFill>
                          <a:effectLst/>
                          <a:latin typeface="Calibri" panose="020F0502020204030204" pitchFamily="34" charset="0"/>
                        </a:rPr>
                        <a:t>Trust so far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Crude rate deaths </a:t>
                      </a:r>
                    </a:p>
                    <a:p>
                      <a:pPr algn="r" fontAlgn="b"/>
                      <a:r>
                        <a:rPr lang="en-GB" sz="900" b="1" i="0" u="none" strike="noStrike" dirty="0">
                          <a:solidFill>
                            <a:srgbClr val="000000"/>
                          </a:solidFill>
                          <a:effectLst/>
                          <a:latin typeface="Calibri" panose="020F0502020204030204" pitchFamily="34" charset="0"/>
                        </a:rPr>
                        <a:t>per 100,000 emergency </a:t>
                      </a:r>
                    </a:p>
                    <a:p>
                      <a:pPr algn="r" fontAlgn="b"/>
                      <a:r>
                        <a:rPr lang="en-GB" sz="900" b="1" i="0" u="none" strike="noStrike" dirty="0">
                          <a:solidFill>
                            <a:srgbClr val="000000"/>
                          </a:solidFill>
                          <a:effectLst/>
                          <a:latin typeface="Calibri" panose="020F0502020204030204" pitchFamily="34" charset="0"/>
                        </a:rPr>
                        <a:t>catchment population</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894899"/>
                  </a:ext>
                </a:extLst>
              </a:tr>
              <a:tr h="169706">
                <a:tc>
                  <a:txBody>
                    <a:bodyPr/>
                    <a:lstStyle/>
                    <a:p>
                      <a:pPr algn="l" fontAlgn="b"/>
                      <a:r>
                        <a:rPr lang="en-GB" sz="900" b="0" i="0" u="none" strike="noStrike">
                          <a:solidFill>
                            <a:srgbClr val="000000"/>
                          </a:solidFill>
                          <a:effectLst/>
                          <a:latin typeface="Calibri" panose="020F0502020204030204" pitchFamily="34" charset="0"/>
                        </a:rPr>
                        <a:t>Brighton and Sussex University Hospitals NHS Trust</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146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27.2 per 100,000 (23-32)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662738"/>
                  </a:ext>
                </a:extLst>
              </a:tr>
              <a:tr h="166977">
                <a:tc>
                  <a:txBody>
                    <a:bodyPr/>
                    <a:lstStyle/>
                    <a:p>
                      <a:pPr algn="l" fontAlgn="b"/>
                      <a:r>
                        <a:rPr lang="en-GB" sz="900" b="0" i="0" u="none" strike="noStrike">
                          <a:solidFill>
                            <a:srgbClr val="000000"/>
                          </a:solidFill>
                          <a:effectLst/>
                          <a:latin typeface="Calibri" panose="020F0502020204030204" pitchFamily="34" charset="0"/>
                        </a:rPr>
                        <a:t>East Sussex Healthcare NHS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90</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24.7 per 100,000 (19.8-30.3)</a:t>
                      </a:r>
                    </a:p>
                  </a:txBody>
                  <a:tcPr marL="9525" marR="9525" marT="9525" marB="0" anchor="b">
                    <a:lnL>
                      <a:noFill/>
                    </a:lnL>
                    <a:lnR>
                      <a:noFill/>
                    </a:lnR>
                    <a:lnT>
                      <a:noFill/>
                    </a:lnT>
                    <a:lnB>
                      <a:noFill/>
                    </a:lnB>
                  </a:tcPr>
                </a:tc>
                <a:extLst>
                  <a:ext uri="{0D108BD9-81ED-4DB2-BD59-A6C34878D82A}">
                    <a16:rowId xmlns:a16="http://schemas.microsoft.com/office/drawing/2014/main" val="2823211010"/>
                  </a:ext>
                </a:extLst>
              </a:tr>
              <a:tr h="166977">
                <a:tc>
                  <a:txBody>
                    <a:bodyPr/>
                    <a:lstStyle/>
                    <a:p>
                      <a:pPr algn="l" fontAlgn="b"/>
                      <a:r>
                        <a:rPr lang="en-GB" sz="900" b="0" i="0" u="none" strike="noStrike">
                          <a:solidFill>
                            <a:srgbClr val="000000"/>
                          </a:solidFill>
                          <a:effectLst/>
                          <a:latin typeface="Calibri" panose="020F0502020204030204" pitchFamily="34" charset="0"/>
                        </a:rPr>
                        <a:t>Surrey and Sussex Healthcare NHS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257</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67.2 per 100,000 (59.2-76)</a:t>
                      </a:r>
                    </a:p>
                  </a:txBody>
                  <a:tcPr marL="9525" marR="9525" marT="9525" marB="0" anchor="b">
                    <a:lnL>
                      <a:noFill/>
                    </a:lnL>
                    <a:lnR>
                      <a:noFill/>
                    </a:lnR>
                    <a:lnT>
                      <a:noFill/>
                    </a:lnT>
                    <a:lnB>
                      <a:noFill/>
                    </a:lnB>
                  </a:tcPr>
                </a:tc>
                <a:extLst>
                  <a:ext uri="{0D108BD9-81ED-4DB2-BD59-A6C34878D82A}">
                    <a16:rowId xmlns:a16="http://schemas.microsoft.com/office/drawing/2014/main" val="2892782944"/>
                  </a:ext>
                </a:extLst>
              </a:tr>
              <a:tr h="190832">
                <a:tc>
                  <a:txBody>
                    <a:bodyPr/>
                    <a:lstStyle/>
                    <a:p>
                      <a:pPr algn="l" fontAlgn="b"/>
                      <a:r>
                        <a:rPr lang="en-GB" sz="900" b="0" i="0" u="none" strike="noStrike">
                          <a:solidFill>
                            <a:srgbClr val="000000"/>
                          </a:solidFill>
                          <a:effectLst/>
                          <a:latin typeface="Calibri" panose="020F0502020204030204" pitchFamily="34" charset="0"/>
                        </a:rPr>
                        <a:t>Sussex Community NHS Foundation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18</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216640812"/>
                  </a:ext>
                </a:extLst>
              </a:tr>
              <a:tr h="159026">
                <a:tc>
                  <a:txBody>
                    <a:bodyPr/>
                    <a:lstStyle/>
                    <a:p>
                      <a:pPr algn="l" fontAlgn="b"/>
                      <a:r>
                        <a:rPr lang="en-GB" sz="900" b="0" i="0" u="none" strike="noStrike">
                          <a:solidFill>
                            <a:srgbClr val="000000"/>
                          </a:solidFill>
                          <a:effectLst/>
                          <a:latin typeface="Calibri" panose="020F0502020204030204" pitchFamily="34" charset="0"/>
                        </a:rPr>
                        <a:t>Western Sussex Hospitals NHS Foundation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113</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23.7 per 100,000 (19.5-28.5)</a:t>
                      </a:r>
                    </a:p>
                  </a:txBody>
                  <a:tcPr marL="9525" marR="9525" marT="9525" marB="0" anchor="b">
                    <a:lnL>
                      <a:noFill/>
                    </a:lnL>
                    <a:lnR>
                      <a:noFill/>
                    </a:lnR>
                    <a:lnT>
                      <a:noFill/>
                    </a:lnT>
                    <a:lnB>
                      <a:noFill/>
                    </a:lnB>
                  </a:tcPr>
                </a:tc>
                <a:extLst>
                  <a:ext uri="{0D108BD9-81ED-4DB2-BD59-A6C34878D82A}">
                    <a16:rowId xmlns:a16="http://schemas.microsoft.com/office/drawing/2014/main" val="950255750"/>
                  </a:ext>
                </a:extLst>
              </a:tr>
              <a:tr h="215626">
                <a:tc>
                  <a:txBody>
                    <a:bodyPr/>
                    <a:lstStyle/>
                    <a:p>
                      <a:pPr algn="l" fontAlgn="b"/>
                      <a:r>
                        <a:rPr lang="en-GB" sz="900" b="0" i="0" u="none" strike="noStrike">
                          <a:solidFill>
                            <a:srgbClr val="000000"/>
                          </a:solidFill>
                          <a:effectLst/>
                          <a:latin typeface="Calibri" panose="020F0502020204030204" pitchFamily="34" charset="0"/>
                        </a:rPr>
                        <a:t>England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27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28,903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690161"/>
                  </a:ext>
                </a:extLst>
              </a:tr>
            </a:tbl>
          </a:graphicData>
        </a:graphic>
      </p:graphicFrame>
      <p:pic>
        <p:nvPicPr>
          <p:cNvPr id="4" name="Picture 3">
            <a:extLst>
              <a:ext uri="{FF2B5EF4-FFF2-40B4-BE49-F238E27FC236}">
                <a16:creationId xmlns:a16="http://schemas.microsoft.com/office/drawing/2014/main" id="{AAADFE9C-BC6D-8F4B-93A5-0CCF259F14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2716" y="657361"/>
            <a:ext cx="6556191" cy="3338801"/>
          </a:xfrm>
          <a:prstGeom prst="rect">
            <a:avLst/>
          </a:prstGeom>
        </p:spPr>
      </p:pic>
      <p:sp>
        <p:nvSpPr>
          <p:cNvPr id="6" name="TextBox 5">
            <a:extLst>
              <a:ext uri="{FF2B5EF4-FFF2-40B4-BE49-F238E27FC236}">
                <a16:creationId xmlns:a16="http://schemas.microsoft.com/office/drawing/2014/main" id="{892B1B61-9857-5544-846B-EC87B21B5D0E}"/>
              </a:ext>
            </a:extLst>
          </p:cNvPr>
          <p:cNvSpPr txBox="1"/>
          <p:nvPr/>
        </p:nvSpPr>
        <p:spPr>
          <a:xfrm>
            <a:off x="6878537" y="5867488"/>
            <a:ext cx="2917769" cy="400110"/>
          </a:xfrm>
          <a:prstGeom prst="rect">
            <a:avLst/>
          </a:prstGeom>
          <a:noFill/>
        </p:spPr>
        <p:txBody>
          <a:bodyPr wrap="square" rtlCol="0">
            <a:spAutoFit/>
          </a:bodyPr>
          <a:lstStyle/>
          <a:p>
            <a:pPr fontAlgn="base"/>
            <a:r>
              <a:rPr lang="en-GB" sz="1000" dirty="0">
                <a:solidFill>
                  <a:srgbClr val="FF0000"/>
                </a:solidFill>
              </a:rPr>
              <a:t>These five days should be treated </a:t>
            </a:r>
          </a:p>
          <a:p>
            <a:pPr fontAlgn="base"/>
            <a:r>
              <a:rPr lang="en-GB" sz="1000" dirty="0">
                <a:solidFill>
                  <a:srgbClr val="FF0000"/>
                </a:solidFill>
              </a:rPr>
              <a:t>as incomplete.</a:t>
            </a:r>
          </a:p>
        </p:txBody>
      </p:sp>
      <p:sp>
        <p:nvSpPr>
          <p:cNvPr id="7" name="TextBox 6">
            <a:extLst>
              <a:ext uri="{FF2B5EF4-FFF2-40B4-BE49-F238E27FC236}">
                <a16:creationId xmlns:a16="http://schemas.microsoft.com/office/drawing/2014/main" id="{F21DF931-447C-2D40-9704-B2152AA0DF9F}"/>
              </a:ext>
            </a:extLst>
          </p:cNvPr>
          <p:cNvSpPr txBox="1"/>
          <p:nvPr/>
        </p:nvSpPr>
        <p:spPr>
          <a:xfrm>
            <a:off x="362714" y="4109807"/>
            <a:ext cx="6515823" cy="276999"/>
          </a:xfrm>
          <a:prstGeom prst="rect">
            <a:avLst/>
          </a:prstGeom>
          <a:noFill/>
        </p:spPr>
        <p:txBody>
          <a:bodyPr wrap="none" rtlCol="0">
            <a:spAutoFit/>
          </a:bodyPr>
          <a:lstStyle/>
          <a:p>
            <a:r>
              <a:rPr lang="en-US" sz="1200" b="1" dirty="0"/>
              <a:t>Daily hospital deaths notified to Department for Health and Social Care; last 14 days to 05/07/2020</a:t>
            </a:r>
          </a:p>
        </p:txBody>
      </p:sp>
    </p:spTree>
    <p:extLst>
      <p:ext uri="{BB962C8B-B14F-4D97-AF65-F5344CB8AC3E}">
        <p14:creationId xmlns:p14="http://schemas.microsoft.com/office/powerpoint/2010/main" val="300991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Deaths by Date of Occurrence</a:t>
            </a:r>
            <a:endParaRPr lang="en-GB"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extLst>
              <p:ext uri="{D42A27DB-BD31-4B8C-83A1-F6EECF244321}">
                <p14:modId xmlns:p14="http://schemas.microsoft.com/office/powerpoint/2010/main" val="3952182706"/>
              </p:ext>
            </p:extLst>
          </p:nvPr>
        </p:nvGraphicFramePr>
        <p:xfrm>
          <a:off x="377687" y="866741"/>
          <a:ext cx="11519982" cy="5444407"/>
        </p:xfrm>
        <a:graphic>
          <a:graphicData uri="http://schemas.openxmlformats.org/drawingml/2006/table">
            <a:tbl>
              <a:tblPr/>
              <a:tblGrid>
                <a:gridCol w="900178">
                  <a:extLst>
                    <a:ext uri="{9D8B030D-6E8A-4147-A177-3AD203B41FA5}">
                      <a16:colId xmlns:a16="http://schemas.microsoft.com/office/drawing/2014/main" val="914011533"/>
                    </a:ext>
                  </a:extLst>
                </a:gridCol>
                <a:gridCol w="408454">
                  <a:extLst>
                    <a:ext uri="{9D8B030D-6E8A-4147-A177-3AD203B41FA5}">
                      <a16:colId xmlns:a16="http://schemas.microsoft.com/office/drawing/2014/main" val="1234676251"/>
                    </a:ext>
                  </a:extLst>
                </a:gridCol>
                <a:gridCol w="408454">
                  <a:extLst>
                    <a:ext uri="{9D8B030D-6E8A-4147-A177-3AD203B41FA5}">
                      <a16:colId xmlns:a16="http://schemas.microsoft.com/office/drawing/2014/main" val="4290614221"/>
                    </a:ext>
                  </a:extLst>
                </a:gridCol>
                <a:gridCol w="408454">
                  <a:extLst>
                    <a:ext uri="{9D8B030D-6E8A-4147-A177-3AD203B41FA5}">
                      <a16:colId xmlns:a16="http://schemas.microsoft.com/office/drawing/2014/main" val="3570678717"/>
                    </a:ext>
                  </a:extLst>
                </a:gridCol>
                <a:gridCol w="408454">
                  <a:extLst>
                    <a:ext uri="{9D8B030D-6E8A-4147-A177-3AD203B41FA5}">
                      <a16:colId xmlns:a16="http://schemas.microsoft.com/office/drawing/2014/main" val="3557013875"/>
                    </a:ext>
                  </a:extLst>
                </a:gridCol>
                <a:gridCol w="408454">
                  <a:extLst>
                    <a:ext uri="{9D8B030D-6E8A-4147-A177-3AD203B41FA5}">
                      <a16:colId xmlns:a16="http://schemas.microsoft.com/office/drawing/2014/main" val="3143303423"/>
                    </a:ext>
                  </a:extLst>
                </a:gridCol>
                <a:gridCol w="408454">
                  <a:extLst>
                    <a:ext uri="{9D8B030D-6E8A-4147-A177-3AD203B41FA5}">
                      <a16:colId xmlns:a16="http://schemas.microsoft.com/office/drawing/2014/main" val="811113895"/>
                    </a:ext>
                  </a:extLst>
                </a:gridCol>
                <a:gridCol w="408454">
                  <a:extLst>
                    <a:ext uri="{9D8B030D-6E8A-4147-A177-3AD203B41FA5}">
                      <a16:colId xmlns:a16="http://schemas.microsoft.com/office/drawing/2014/main" val="3260015052"/>
                    </a:ext>
                  </a:extLst>
                </a:gridCol>
                <a:gridCol w="408454">
                  <a:extLst>
                    <a:ext uri="{9D8B030D-6E8A-4147-A177-3AD203B41FA5}">
                      <a16:colId xmlns:a16="http://schemas.microsoft.com/office/drawing/2014/main" val="3530290400"/>
                    </a:ext>
                  </a:extLst>
                </a:gridCol>
                <a:gridCol w="408454">
                  <a:extLst>
                    <a:ext uri="{9D8B030D-6E8A-4147-A177-3AD203B41FA5}">
                      <a16:colId xmlns:a16="http://schemas.microsoft.com/office/drawing/2014/main" val="1016590592"/>
                    </a:ext>
                  </a:extLst>
                </a:gridCol>
                <a:gridCol w="408454">
                  <a:extLst>
                    <a:ext uri="{9D8B030D-6E8A-4147-A177-3AD203B41FA5}">
                      <a16:colId xmlns:a16="http://schemas.microsoft.com/office/drawing/2014/main" val="845157241"/>
                    </a:ext>
                  </a:extLst>
                </a:gridCol>
                <a:gridCol w="408454">
                  <a:extLst>
                    <a:ext uri="{9D8B030D-6E8A-4147-A177-3AD203B41FA5}">
                      <a16:colId xmlns:a16="http://schemas.microsoft.com/office/drawing/2014/main" val="2611672487"/>
                    </a:ext>
                  </a:extLst>
                </a:gridCol>
                <a:gridCol w="408454">
                  <a:extLst>
                    <a:ext uri="{9D8B030D-6E8A-4147-A177-3AD203B41FA5}">
                      <a16:colId xmlns:a16="http://schemas.microsoft.com/office/drawing/2014/main" val="3459487358"/>
                    </a:ext>
                  </a:extLst>
                </a:gridCol>
                <a:gridCol w="408454">
                  <a:extLst>
                    <a:ext uri="{9D8B030D-6E8A-4147-A177-3AD203B41FA5}">
                      <a16:colId xmlns:a16="http://schemas.microsoft.com/office/drawing/2014/main" val="2298555161"/>
                    </a:ext>
                  </a:extLst>
                </a:gridCol>
                <a:gridCol w="408454">
                  <a:extLst>
                    <a:ext uri="{9D8B030D-6E8A-4147-A177-3AD203B41FA5}">
                      <a16:colId xmlns:a16="http://schemas.microsoft.com/office/drawing/2014/main" val="1233904622"/>
                    </a:ext>
                  </a:extLst>
                </a:gridCol>
                <a:gridCol w="408454">
                  <a:extLst>
                    <a:ext uri="{9D8B030D-6E8A-4147-A177-3AD203B41FA5}">
                      <a16:colId xmlns:a16="http://schemas.microsoft.com/office/drawing/2014/main" val="1647108581"/>
                    </a:ext>
                  </a:extLst>
                </a:gridCol>
                <a:gridCol w="408454">
                  <a:extLst>
                    <a:ext uri="{9D8B030D-6E8A-4147-A177-3AD203B41FA5}">
                      <a16:colId xmlns:a16="http://schemas.microsoft.com/office/drawing/2014/main" val="4131586401"/>
                    </a:ext>
                  </a:extLst>
                </a:gridCol>
                <a:gridCol w="408454">
                  <a:extLst>
                    <a:ext uri="{9D8B030D-6E8A-4147-A177-3AD203B41FA5}">
                      <a16:colId xmlns:a16="http://schemas.microsoft.com/office/drawing/2014/main" val="3701799912"/>
                    </a:ext>
                  </a:extLst>
                </a:gridCol>
                <a:gridCol w="408454">
                  <a:extLst>
                    <a:ext uri="{9D8B030D-6E8A-4147-A177-3AD203B41FA5}">
                      <a16:colId xmlns:a16="http://schemas.microsoft.com/office/drawing/2014/main" val="43166036"/>
                    </a:ext>
                  </a:extLst>
                </a:gridCol>
                <a:gridCol w="408454">
                  <a:extLst>
                    <a:ext uri="{9D8B030D-6E8A-4147-A177-3AD203B41FA5}">
                      <a16:colId xmlns:a16="http://schemas.microsoft.com/office/drawing/2014/main" val="2252693503"/>
                    </a:ext>
                  </a:extLst>
                </a:gridCol>
                <a:gridCol w="408454">
                  <a:extLst>
                    <a:ext uri="{9D8B030D-6E8A-4147-A177-3AD203B41FA5}">
                      <a16:colId xmlns:a16="http://schemas.microsoft.com/office/drawing/2014/main" val="2937568516"/>
                    </a:ext>
                  </a:extLst>
                </a:gridCol>
                <a:gridCol w="408454">
                  <a:extLst>
                    <a:ext uri="{9D8B030D-6E8A-4147-A177-3AD203B41FA5}">
                      <a16:colId xmlns:a16="http://schemas.microsoft.com/office/drawing/2014/main" val="1943748713"/>
                    </a:ext>
                  </a:extLst>
                </a:gridCol>
                <a:gridCol w="408454">
                  <a:extLst>
                    <a:ext uri="{9D8B030D-6E8A-4147-A177-3AD203B41FA5}">
                      <a16:colId xmlns:a16="http://schemas.microsoft.com/office/drawing/2014/main" val="1603286018"/>
                    </a:ext>
                  </a:extLst>
                </a:gridCol>
                <a:gridCol w="408454">
                  <a:extLst>
                    <a:ext uri="{9D8B030D-6E8A-4147-A177-3AD203B41FA5}">
                      <a16:colId xmlns:a16="http://schemas.microsoft.com/office/drawing/2014/main" val="1306586795"/>
                    </a:ext>
                  </a:extLst>
                </a:gridCol>
                <a:gridCol w="408454">
                  <a:extLst>
                    <a:ext uri="{9D8B030D-6E8A-4147-A177-3AD203B41FA5}">
                      <a16:colId xmlns:a16="http://schemas.microsoft.com/office/drawing/2014/main" val="177939970"/>
                    </a:ext>
                  </a:extLst>
                </a:gridCol>
                <a:gridCol w="408454">
                  <a:extLst>
                    <a:ext uri="{9D8B030D-6E8A-4147-A177-3AD203B41FA5}">
                      <a16:colId xmlns:a16="http://schemas.microsoft.com/office/drawing/2014/main" val="995822224"/>
                    </a:ext>
                  </a:extLst>
                </a:gridCol>
                <a:gridCol w="408454">
                  <a:extLst>
                    <a:ext uri="{9D8B030D-6E8A-4147-A177-3AD203B41FA5}">
                      <a16:colId xmlns:a16="http://schemas.microsoft.com/office/drawing/2014/main" val="992489275"/>
                    </a:ext>
                  </a:extLst>
                </a:gridCol>
              </a:tblGrid>
              <a:tr h="248874">
                <a:tc rowSpan="2">
                  <a:txBody>
                    <a:bodyPr/>
                    <a:lstStyle/>
                    <a:p>
                      <a:pPr algn="l" fontAlgn="ctr"/>
                      <a:r>
                        <a:rPr lang="en-GB" sz="1000" b="0" i="0" u="none" strike="noStrike" dirty="0">
                          <a:solidFill>
                            <a:srgbClr val="000000"/>
                          </a:solidFill>
                          <a:effectLst/>
                          <a:latin typeface="Calibri" panose="020F0502020204030204" pitchFamily="34" charset="0"/>
                        </a:rPr>
                        <a:t>All cause deaths</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6">
                  <a:txBody>
                    <a:bodyPr/>
                    <a:lstStyle/>
                    <a:p>
                      <a:pPr algn="ctr" fontAlgn="t"/>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016094"/>
                  </a:ext>
                </a:extLst>
              </a:tr>
              <a:tr h="466060">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19th</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26th 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9046336"/>
                  </a:ext>
                </a:extLst>
              </a:tr>
              <a:tr h="248874">
                <a:tc>
                  <a:txBody>
                    <a:bodyPr/>
                    <a:lstStyle/>
                    <a:p>
                      <a:pPr algn="l" fontAlgn="ctr"/>
                      <a:r>
                        <a:rPr lang="en-GB" sz="100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682018"/>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5116283"/>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220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5853072"/>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344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582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492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289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29090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26">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1"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892648388"/>
                  </a:ext>
                </a:extLst>
              </a:tr>
              <a:tr h="424914">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19th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26th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Non-Covid-19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26">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3652180403"/>
                  </a:ext>
                </a:extLst>
              </a:tr>
              <a:tr h="432231">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19th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26th</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179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350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291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280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333369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 y="289278"/>
            <a:ext cx="6095993" cy="3104440"/>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3" y="289278"/>
            <a:ext cx="6095993" cy="3104440"/>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 y="3464278"/>
            <a:ext cx="6095993" cy="3104440"/>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3" y="3464278"/>
            <a:ext cx="6095993" cy="3104440"/>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758077" y="6568722"/>
            <a:ext cx="3109784" cy="276999"/>
          </a:xfrm>
          <a:prstGeom prst="rect">
            <a:avLst/>
          </a:prstGeom>
          <a:noFill/>
        </p:spPr>
        <p:txBody>
          <a:bodyPr wrap="square" rtlCol="0">
            <a:spAutoFit/>
          </a:bodyPr>
          <a:lstStyle/>
          <a:p>
            <a:r>
              <a:rPr lang="en-US" sz="1200" dirty="0"/>
              <a:t>Source: Office for National Statistics</a:t>
            </a:r>
          </a:p>
        </p:txBody>
      </p:sp>
    </p:spTree>
    <p:extLst>
      <p:ext uri="{BB962C8B-B14F-4D97-AF65-F5344CB8AC3E}">
        <p14:creationId xmlns:p14="http://schemas.microsoft.com/office/powerpoint/2010/main" val="330971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9" y="1134258"/>
            <a:ext cx="4531121" cy="3416320"/>
          </a:xfrm>
          <a:prstGeom prst="rect">
            <a:avLst/>
          </a:prstGeom>
          <a:noFill/>
        </p:spPr>
        <p:txBody>
          <a:bodyPr wrap="square" rtlCol="0">
            <a:spAutoFit/>
          </a:bodyPr>
          <a:lstStyle/>
          <a:p>
            <a:pPr marL="285750" indent="-285750">
              <a:buFont typeface="Arial" panose="020B0604020202020204" pitchFamily="34" charset="0"/>
              <a:buChar char="•"/>
            </a:pPr>
            <a:r>
              <a:rPr lang="en-GB" sz="1200" i="1" dirty="0">
                <a:solidFill>
                  <a:schemeClr val="accent5"/>
                </a:solidFill>
              </a:rPr>
              <a:t>A crude rate is calculated using the mid-2018 population estimates (all ages) for each area. Note that</a:t>
            </a:r>
            <a:r>
              <a:rPr lang="en-GB" sz="1200" b="1" i="1" dirty="0">
                <a:solidFill>
                  <a:schemeClr val="accent5"/>
                </a:solidFill>
              </a:rPr>
              <a:t> </a:t>
            </a:r>
            <a:r>
              <a:rPr lang="en-GB" sz="1200" i="1" dirty="0">
                <a:solidFill>
                  <a:schemeClr val="accent5"/>
                </a:solidFill>
              </a:rPr>
              <a:t>some areas in Sussex, particularly West Sussex, have an older population compared with England and so the rate is usually, and expectedly, above the national rate. </a:t>
            </a:r>
          </a:p>
          <a:p>
            <a:pPr marL="285750" indent="-285750">
              <a:buFont typeface="Arial" panose="020B0604020202020204" pitchFamily="34" charset="0"/>
              <a:buChar char="•"/>
            </a:pPr>
            <a:endParaRPr lang="en-GB" sz="1200" i="1" dirty="0">
              <a:solidFill>
                <a:srgbClr val="FF0000"/>
              </a:solidFill>
            </a:endParaRPr>
          </a:p>
          <a:p>
            <a:pPr marL="285750" indent="-285750">
              <a:buFont typeface="Arial" panose="020B0604020202020204" pitchFamily="34" charset="0"/>
              <a:buChar char="•"/>
            </a:pPr>
            <a:r>
              <a:rPr lang="en-GB" sz="1200" dirty="0"/>
              <a:t>The crude rate of death has risen considerably nationally and locally.</a:t>
            </a:r>
          </a:p>
          <a:p>
            <a:endParaRPr lang="en-GB" sz="1200" dirty="0"/>
          </a:p>
          <a:p>
            <a:pPr marL="285750" indent="-285750">
              <a:buFont typeface="Arial" panose="020B0604020202020204" pitchFamily="34" charset="0"/>
              <a:buChar char="•"/>
            </a:pPr>
            <a:r>
              <a:rPr lang="en-GB" sz="1200" dirty="0"/>
              <a:t>This increase started towards the end of March but appears to be declining in some areas. </a:t>
            </a:r>
          </a:p>
          <a:p>
            <a:endParaRPr lang="en-GB" sz="1200" dirty="0"/>
          </a:p>
          <a:p>
            <a:pPr marL="285750" indent="-285750">
              <a:buFont typeface="Arial" panose="020B0604020202020204" pitchFamily="34" charset="0"/>
              <a:buChar char="•"/>
            </a:pPr>
            <a:r>
              <a:rPr lang="en-GB" sz="1200" dirty="0"/>
              <a:t>This graph shows the considerable increase at a national level, so that local and national crude rates are similar.</a:t>
            </a:r>
          </a:p>
          <a:p>
            <a:pPr marL="285750" indent="-285750">
              <a:buFont typeface="Arial" panose="020B0604020202020204" pitchFamily="34" charset="0"/>
              <a:buChar char="•"/>
            </a:pPr>
            <a:endParaRPr lang="en-GB" sz="1200" i="1" dirty="0">
              <a:solidFill>
                <a:schemeClr val="accent1"/>
              </a:solidFill>
            </a:endParaRPr>
          </a:p>
          <a:p>
            <a:pPr marL="285750" indent="-285750">
              <a:buFont typeface="Arial" panose="020B0604020202020204" pitchFamily="34" charset="0"/>
              <a:buChar char="•"/>
            </a:pPr>
            <a:r>
              <a:rPr lang="en-GB" sz="1200" i="1" dirty="0">
                <a:solidFill>
                  <a:srgbClr val="FF0000"/>
                </a:solidFill>
              </a:rPr>
              <a:t>An age/sex standardised rates are not currently available for the weekly ONS release, although cumulative data for a shorter time period are presented later in this slide deck.</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39603" cy="307777"/>
          </a:xfrm>
          <a:prstGeom prst="rect">
            <a:avLst/>
          </a:prstGeom>
          <a:noFill/>
        </p:spPr>
        <p:txBody>
          <a:bodyPr wrap="none" rtlCol="0">
            <a:spAutoFit/>
          </a:bodyPr>
          <a:lstStyle/>
          <a:p>
            <a:r>
              <a:rPr lang="en-US" sz="1400" dirty="0"/>
              <a:t>Crude rate of all cause mortality; to week ending 26/06/2020</a:t>
            </a:r>
          </a:p>
        </p:txBody>
      </p:sp>
      <p:sp>
        <p:nvSpPr>
          <p:cNvPr id="5" name="TextBox 4">
            <a:extLst>
              <a:ext uri="{FF2B5EF4-FFF2-40B4-BE49-F238E27FC236}">
                <a16:creationId xmlns:a16="http://schemas.microsoft.com/office/drawing/2014/main" id="{B09C64CC-B7B0-E34D-9EDA-4936C2BD7DF4}"/>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6" name="TextBox 5">
            <a:extLst>
              <a:ext uri="{FF2B5EF4-FFF2-40B4-BE49-F238E27FC236}">
                <a16:creationId xmlns:a16="http://schemas.microsoft.com/office/drawing/2014/main" id="{BA3E0863-E53D-CC4C-87AF-45A7F6558593}"/>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7" name="TextBox 6">
            <a:extLst>
              <a:ext uri="{FF2B5EF4-FFF2-40B4-BE49-F238E27FC236}">
                <a16:creationId xmlns:a16="http://schemas.microsoft.com/office/drawing/2014/main" id="{1B3D0AC2-5B69-DD41-80B1-0E9F1B7F43C6}"/>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8" name="TextBox 7">
            <a:extLst>
              <a:ext uri="{FF2B5EF4-FFF2-40B4-BE49-F238E27FC236}">
                <a16:creationId xmlns:a16="http://schemas.microsoft.com/office/drawing/2014/main" id="{5E852C7B-16E9-4641-BE05-82CFAFD44C1C}"/>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199336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751" y="411140"/>
            <a:ext cx="4769225"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t>In April the rate rose locally but was significantly lower than in England although rates are now statistically similar to national rates per 100,000 population.</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4</a:t>
            </a:r>
            <a:r>
              <a:rPr lang="en-GB" sz="1200" baseline="30000" dirty="0">
                <a:solidFill>
                  <a:srgbClr val="FF0000"/>
                </a:solidFill>
              </a:rPr>
              <a:t>th</a:t>
            </a:r>
            <a:r>
              <a:rPr lang="en-GB" sz="1200" dirty="0">
                <a:solidFill>
                  <a:srgbClr val="FF0000"/>
                </a:solidFill>
              </a:rPr>
              <a:t> July.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59545" cy="307777"/>
          </a:xfrm>
          <a:prstGeom prst="rect">
            <a:avLst/>
          </a:prstGeom>
          <a:noFill/>
        </p:spPr>
        <p:txBody>
          <a:bodyPr wrap="none" rtlCol="0">
            <a:spAutoFit/>
          </a:bodyPr>
          <a:lstStyle/>
          <a:p>
            <a:r>
              <a:rPr lang="en-US" sz="1400" dirty="0"/>
              <a:t>Crude rate of Covid-19 mortality; to week ending 26/06/2020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4272439987"/>
              </p:ext>
            </p:extLst>
          </p:nvPr>
        </p:nvGraphicFramePr>
        <p:xfrm>
          <a:off x="7055965" y="4251138"/>
          <a:ext cx="4876799" cy="169862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19th</a:t>
                      </a:r>
                    </a:p>
                    <a:p>
                      <a:pPr algn="r" fontAlgn="t"/>
                      <a:r>
                        <a:rPr lang="en-GB" sz="1050" b="1" i="0" u="none" strike="noStrike" dirty="0">
                          <a:solidFill>
                            <a:srgbClr val="000000"/>
                          </a:solidFill>
                          <a:effectLst/>
                          <a:latin typeface="Calibri" panose="020F0502020204030204" pitchFamily="34" charset="0"/>
                        </a:rPr>
                        <a:t>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26th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53.6 (45.5-62.7)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-42.9%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 (56.6-69.9)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621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71.9 (66.3-77.8)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00" b="0" i="0" u="none" strike="noStrike" dirty="0">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-35.7%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1,128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65.9 (62.1-69.8)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625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476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-23.8%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47,705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84.8 (84-85.5)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6974729" y="3974139"/>
            <a:ext cx="2815386" cy="276999"/>
          </a:xfrm>
          <a:prstGeom prst="rect">
            <a:avLst/>
          </a:prstGeom>
          <a:noFill/>
        </p:spPr>
        <p:txBody>
          <a:bodyPr wrap="none" rtlCol="0">
            <a:spAutoFit/>
          </a:bodyPr>
          <a:lstStyle/>
          <a:p>
            <a:r>
              <a:rPr lang="en-US" sz="1200" dirty="0"/>
              <a:t>Last two-week change Covid-19 mortality</a:t>
            </a:r>
          </a:p>
        </p:txBody>
      </p:sp>
      <p:sp>
        <p:nvSpPr>
          <p:cNvPr id="8" name="TextBox 7">
            <a:extLst>
              <a:ext uri="{FF2B5EF4-FFF2-40B4-BE49-F238E27FC236}">
                <a16:creationId xmlns:a16="http://schemas.microsoft.com/office/drawing/2014/main" id="{76A6B2F1-DC6D-1E4D-81D5-B3BDA8FBF10B}"/>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55D435B3-411D-FA48-8D1D-0A98D85C0AAB}"/>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5302E579-8CEE-F149-AF51-BA368BA519CF}"/>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696C89DA-4097-F742-8955-C599863259E2}"/>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193887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2CCB9D-1775-2E47-8F9F-0D7FCAAF92BE}"/>
              </a:ext>
            </a:extLst>
          </p:cNvPr>
          <p:cNvGraphicFramePr>
            <a:graphicFrameLocks noGrp="1"/>
          </p:cNvGraphicFramePr>
          <p:nvPr>
            <p:extLst>
              <p:ext uri="{D42A27DB-BD31-4B8C-83A1-F6EECF244321}">
                <p14:modId xmlns:p14="http://schemas.microsoft.com/office/powerpoint/2010/main" val="3080049154"/>
              </p:ext>
            </p:extLst>
          </p:nvPr>
        </p:nvGraphicFramePr>
        <p:xfrm>
          <a:off x="287357" y="1546698"/>
          <a:ext cx="11563754" cy="2119599"/>
        </p:xfrm>
        <a:graphic>
          <a:graphicData uri="http://schemas.openxmlformats.org/drawingml/2006/table">
            <a:tbl>
              <a:tblPr/>
              <a:tblGrid>
                <a:gridCol w="682702">
                  <a:extLst>
                    <a:ext uri="{9D8B030D-6E8A-4147-A177-3AD203B41FA5}">
                      <a16:colId xmlns:a16="http://schemas.microsoft.com/office/drawing/2014/main" val="2328472390"/>
                    </a:ext>
                  </a:extLst>
                </a:gridCol>
                <a:gridCol w="1230617">
                  <a:extLst>
                    <a:ext uri="{9D8B030D-6E8A-4147-A177-3AD203B41FA5}">
                      <a16:colId xmlns:a16="http://schemas.microsoft.com/office/drawing/2014/main" val="1755620868"/>
                    </a:ext>
                  </a:extLst>
                </a:gridCol>
                <a:gridCol w="1041009">
                  <a:extLst>
                    <a:ext uri="{9D8B030D-6E8A-4147-A177-3AD203B41FA5}">
                      <a16:colId xmlns:a16="http://schemas.microsoft.com/office/drawing/2014/main" val="2085154622"/>
                    </a:ext>
                  </a:extLst>
                </a:gridCol>
                <a:gridCol w="1252021">
                  <a:extLst>
                    <a:ext uri="{9D8B030D-6E8A-4147-A177-3AD203B41FA5}">
                      <a16:colId xmlns:a16="http://schemas.microsoft.com/office/drawing/2014/main" val="4093615030"/>
                    </a:ext>
                  </a:extLst>
                </a:gridCol>
                <a:gridCol w="1156623">
                  <a:extLst>
                    <a:ext uri="{9D8B030D-6E8A-4147-A177-3AD203B41FA5}">
                      <a16:colId xmlns:a16="http://schemas.microsoft.com/office/drawing/2014/main" val="1785137804"/>
                    </a:ext>
                  </a:extLst>
                </a:gridCol>
                <a:gridCol w="763668">
                  <a:extLst>
                    <a:ext uri="{9D8B030D-6E8A-4147-A177-3AD203B41FA5}">
                      <a16:colId xmlns:a16="http://schemas.microsoft.com/office/drawing/2014/main" val="2484058275"/>
                    </a:ext>
                  </a:extLst>
                </a:gridCol>
                <a:gridCol w="1186280">
                  <a:extLst>
                    <a:ext uri="{9D8B030D-6E8A-4147-A177-3AD203B41FA5}">
                      <a16:colId xmlns:a16="http://schemas.microsoft.com/office/drawing/2014/main" val="2283668615"/>
                    </a:ext>
                  </a:extLst>
                </a:gridCol>
                <a:gridCol w="1047880">
                  <a:extLst>
                    <a:ext uri="{9D8B030D-6E8A-4147-A177-3AD203B41FA5}">
                      <a16:colId xmlns:a16="http://schemas.microsoft.com/office/drawing/2014/main" val="2290395827"/>
                    </a:ext>
                  </a:extLst>
                </a:gridCol>
                <a:gridCol w="1067652">
                  <a:extLst>
                    <a:ext uri="{9D8B030D-6E8A-4147-A177-3AD203B41FA5}">
                      <a16:colId xmlns:a16="http://schemas.microsoft.com/office/drawing/2014/main" val="3263881194"/>
                    </a:ext>
                  </a:extLst>
                </a:gridCol>
                <a:gridCol w="1008337">
                  <a:extLst>
                    <a:ext uri="{9D8B030D-6E8A-4147-A177-3AD203B41FA5}">
                      <a16:colId xmlns:a16="http://schemas.microsoft.com/office/drawing/2014/main" val="2158711689"/>
                    </a:ext>
                  </a:extLst>
                </a:gridCol>
                <a:gridCol w="1126965">
                  <a:extLst>
                    <a:ext uri="{9D8B030D-6E8A-4147-A177-3AD203B41FA5}">
                      <a16:colId xmlns:a16="http://schemas.microsoft.com/office/drawing/2014/main" val="3699747758"/>
                    </a:ext>
                  </a:extLst>
                </a:gridCol>
              </a:tblGrid>
              <a:tr h="719424">
                <a:tc>
                  <a:txBody>
                    <a:bodyPr/>
                    <a:lstStyle/>
                    <a:p>
                      <a:pPr algn="l" fontAlgn="t"/>
                      <a:r>
                        <a:rPr lang="en-GB" sz="900" b="1" i="0" u="none" strike="noStrike" dirty="0">
                          <a:solidFill>
                            <a:srgbClr val="000000"/>
                          </a:solidFill>
                          <a:effectLst/>
                          <a:latin typeface="Calibri" panose="020F0502020204030204" pitchFamily="34" charset="0"/>
                        </a:rPr>
                        <a:t>Name</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occurring in week that are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latest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deaths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all cause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deaths attributed to Covid-19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to date in 2020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proportion of deaths to date attributed to Covid-19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293320"/>
                  </a:ext>
                </a:extLst>
              </a:tr>
              <a:tr h="420083">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42 deaths </a:t>
                      </a:r>
                    </a:p>
                    <a:p>
                      <a:pPr algn="r" fontAlgn="b"/>
                      <a:r>
                        <a:rPr lang="en-GB" sz="1000" b="0" i="0" u="none" strike="noStrike" dirty="0">
                          <a:solidFill>
                            <a:srgbClr val="000000"/>
                          </a:solidFill>
                          <a:effectLst/>
                          <a:latin typeface="Calibri" panose="020F0502020204030204" pitchFamily="34" charset="0"/>
                        </a:rPr>
                        <a:t>(14 per 100,000, </a:t>
                      </a:r>
                    </a:p>
                    <a:p>
                      <a:pPr algn="r" fontAlgn="b"/>
                      <a:r>
                        <a:rPr lang="en-GB" sz="1000" b="0" i="0" u="none" strike="noStrike" dirty="0">
                          <a:solidFill>
                            <a:srgbClr val="000000"/>
                          </a:solidFill>
                          <a:effectLst/>
                          <a:latin typeface="Calibri" panose="020F0502020204030204" pitchFamily="34" charset="0"/>
                        </a:rPr>
                        <a:t>95% CI: 10-20)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4 deaths </a:t>
                      </a:r>
                    </a:p>
                    <a:p>
                      <a:pPr algn="r" fontAlgn="b"/>
                      <a:r>
                        <a:rPr lang="en-GB" sz="1000" b="0" i="0" u="none" strike="noStrike" dirty="0">
                          <a:solidFill>
                            <a:srgbClr val="000000"/>
                          </a:solidFill>
                          <a:effectLst/>
                          <a:latin typeface="Calibri" panose="020F0502020204030204" pitchFamily="34" charset="0"/>
                        </a:rPr>
                        <a:t>(1 per 100,000, 95% CI: 0-4)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9.5%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3rd</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          1,141 </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16th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14th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1093303"/>
                  </a:ext>
                </a:extLst>
              </a:tr>
              <a:tr h="420083">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101 deaths </a:t>
                      </a:r>
                    </a:p>
                    <a:p>
                      <a:pPr algn="r" fontAlgn="b"/>
                      <a:r>
                        <a:rPr lang="en-GB" sz="1000" b="0" i="0" u="none" strike="noStrike" dirty="0">
                          <a:solidFill>
                            <a:srgbClr val="000000"/>
                          </a:solidFill>
                          <a:effectLst/>
                          <a:latin typeface="Calibri" panose="020F0502020204030204" pitchFamily="34" charset="0"/>
                        </a:rPr>
                        <a:t>(18 per 100,000,</a:t>
                      </a:r>
                    </a:p>
                    <a:p>
                      <a:pPr algn="r" fontAlgn="b"/>
                      <a:r>
                        <a:rPr lang="en-GB" sz="1000" b="0" i="0" u="none" strike="noStrike" dirty="0">
                          <a:solidFill>
                            <a:srgbClr val="000000"/>
                          </a:solidFill>
                          <a:effectLst/>
                          <a:latin typeface="Calibri" panose="020F0502020204030204" pitchFamily="34" charset="0"/>
                        </a:rPr>
                        <a:t> 95% CI: 15-22)</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 deaths</a:t>
                      </a:r>
                    </a:p>
                    <a:p>
                      <a:pPr algn="r" fontAlgn="b"/>
                      <a:r>
                        <a:rPr lang="en-GB" sz="1000" b="0" i="0" u="none" strike="noStrike" dirty="0">
                          <a:solidFill>
                            <a:srgbClr val="000000"/>
                          </a:solidFill>
                          <a:effectLst/>
                          <a:latin typeface="Calibri" panose="020F0502020204030204" pitchFamily="34" charset="0"/>
                        </a:rPr>
                        <a:t> (1 per 100,000, 95% CI: 0-2)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          3,612 </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1st</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351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extLst>
                  <a:ext uri="{0D108BD9-81ED-4DB2-BD59-A6C34878D82A}">
                    <a16:rowId xmlns:a16="http://schemas.microsoft.com/office/drawing/2014/main" val="3320522040"/>
                  </a:ext>
                </a:extLst>
              </a:tr>
              <a:tr h="328676">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146 deaths </a:t>
                      </a:r>
                    </a:p>
                    <a:p>
                      <a:pPr algn="r" fontAlgn="b"/>
                      <a:r>
                        <a:rPr lang="en-GB" sz="1000" b="0" i="0" u="none" strike="noStrike" dirty="0">
                          <a:solidFill>
                            <a:srgbClr val="000000"/>
                          </a:solidFill>
                          <a:effectLst/>
                          <a:latin typeface="Calibri" panose="020F0502020204030204" pitchFamily="34" charset="0"/>
                        </a:rPr>
                        <a:t>(17 per 100,000, </a:t>
                      </a:r>
                    </a:p>
                    <a:p>
                      <a:pPr algn="r" fontAlgn="b"/>
                      <a:r>
                        <a:rPr lang="en-GB" sz="1000" b="0" i="0" u="none" strike="noStrike" dirty="0">
                          <a:solidFill>
                            <a:srgbClr val="000000"/>
                          </a:solidFill>
                          <a:effectLst/>
                          <a:latin typeface="Calibri" panose="020F0502020204030204" pitchFamily="34" charset="0"/>
                        </a:rPr>
                        <a:t>95% CI: 14-20)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 death </a:t>
                      </a:r>
                    </a:p>
                    <a:p>
                      <a:pPr algn="r" fontAlgn="b"/>
                      <a:r>
                        <a:rPr lang="en-GB" sz="1000" b="0" i="0" u="none" strike="noStrike" dirty="0">
                          <a:solidFill>
                            <a:srgbClr val="000000"/>
                          </a:solidFill>
                          <a:effectLst/>
                          <a:latin typeface="Calibri" panose="020F0502020204030204" pitchFamily="34" charset="0"/>
                        </a:rPr>
                        <a:t>(0 per 100,000, 95% CI: 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          5,431 </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2nd</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621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13th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576107"/>
                  </a:ext>
                </a:extLst>
              </a:tr>
            </a:tbl>
          </a:graphicData>
        </a:graphic>
      </p:graphicFrame>
      <p:sp>
        <p:nvSpPr>
          <p:cNvPr id="7" name="TextBox 6">
            <a:extLst>
              <a:ext uri="{FF2B5EF4-FFF2-40B4-BE49-F238E27FC236}">
                <a16:creationId xmlns:a16="http://schemas.microsoft.com/office/drawing/2014/main" id="{07E138C8-98F9-8D4E-BCDF-0EA0E50113B8}"/>
              </a:ext>
            </a:extLst>
          </p:cNvPr>
          <p:cNvSpPr txBox="1"/>
          <p:nvPr/>
        </p:nvSpPr>
        <p:spPr>
          <a:xfrm>
            <a:off x="184111" y="1208144"/>
            <a:ext cx="7008650" cy="307777"/>
          </a:xfrm>
          <a:prstGeom prst="rect">
            <a:avLst/>
          </a:prstGeom>
          <a:noFill/>
        </p:spPr>
        <p:txBody>
          <a:bodyPr wrap="none" rtlCol="0">
            <a:spAutoFit/>
          </a:bodyPr>
          <a:lstStyle/>
          <a:p>
            <a:r>
              <a:rPr lang="en-US" sz="1400" b="1" dirty="0"/>
              <a:t>Mortality summary tables; ONS death occurrence data; all deaths; week ending 26/06/2020</a:t>
            </a:r>
          </a:p>
        </p:txBody>
      </p:sp>
      <p:graphicFrame>
        <p:nvGraphicFramePr>
          <p:cNvPr id="8" name="Table 7">
            <a:extLst>
              <a:ext uri="{FF2B5EF4-FFF2-40B4-BE49-F238E27FC236}">
                <a16:creationId xmlns:a16="http://schemas.microsoft.com/office/drawing/2014/main" id="{D88FBBB4-81E3-AE44-80A8-5CBB52C1F200}"/>
              </a:ext>
            </a:extLst>
          </p:cNvPr>
          <p:cNvGraphicFramePr>
            <a:graphicFrameLocks noGrp="1"/>
          </p:cNvGraphicFramePr>
          <p:nvPr>
            <p:extLst>
              <p:ext uri="{D42A27DB-BD31-4B8C-83A1-F6EECF244321}">
                <p14:modId xmlns:p14="http://schemas.microsoft.com/office/powerpoint/2010/main" val="2726664379"/>
              </p:ext>
            </p:extLst>
          </p:nvPr>
        </p:nvGraphicFramePr>
        <p:xfrm>
          <a:off x="306172" y="4292841"/>
          <a:ext cx="11563754" cy="2283633"/>
        </p:xfrm>
        <a:graphic>
          <a:graphicData uri="http://schemas.openxmlformats.org/drawingml/2006/table">
            <a:tbl>
              <a:tblPr/>
              <a:tblGrid>
                <a:gridCol w="822913">
                  <a:extLst>
                    <a:ext uri="{9D8B030D-6E8A-4147-A177-3AD203B41FA5}">
                      <a16:colId xmlns:a16="http://schemas.microsoft.com/office/drawing/2014/main" val="1846249280"/>
                    </a:ext>
                  </a:extLst>
                </a:gridCol>
                <a:gridCol w="1470234">
                  <a:extLst>
                    <a:ext uri="{9D8B030D-6E8A-4147-A177-3AD203B41FA5}">
                      <a16:colId xmlns:a16="http://schemas.microsoft.com/office/drawing/2014/main" val="1706611446"/>
                    </a:ext>
                  </a:extLst>
                </a:gridCol>
                <a:gridCol w="1294228">
                  <a:extLst>
                    <a:ext uri="{9D8B030D-6E8A-4147-A177-3AD203B41FA5}">
                      <a16:colId xmlns:a16="http://schemas.microsoft.com/office/drawing/2014/main" val="2265666369"/>
                    </a:ext>
                  </a:extLst>
                </a:gridCol>
                <a:gridCol w="900332">
                  <a:extLst>
                    <a:ext uri="{9D8B030D-6E8A-4147-A177-3AD203B41FA5}">
                      <a16:colId xmlns:a16="http://schemas.microsoft.com/office/drawing/2014/main" val="2930854665"/>
                    </a:ext>
                  </a:extLst>
                </a:gridCol>
                <a:gridCol w="1195754">
                  <a:extLst>
                    <a:ext uri="{9D8B030D-6E8A-4147-A177-3AD203B41FA5}">
                      <a16:colId xmlns:a16="http://schemas.microsoft.com/office/drawing/2014/main" val="1696373253"/>
                    </a:ext>
                  </a:extLst>
                </a:gridCol>
                <a:gridCol w="815926">
                  <a:extLst>
                    <a:ext uri="{9D8B030D-6E8A-4147-A177-3AD203B41FA5}">
                      <a16:colId xmlns:a16="http://schemas.microsoft.com/office/drawing/2014/main" val="1565301830"/>
                    </a:ext>
                  </a:extLst>
                </a:gridCol>
                <a:gridCol w="844062">
                  <a:extLst>
                    <a:ext uri="{9D8B030D-6E8A-4147-A177-3AD203B41FA5}">
                      <a16:colId xmlns:a16="http://schemas.microsoft.com/office/drawing/2014/main" val="572029508"/>
                    </a:ext>
                  </a:extLst>
                </a:gridCol>
                <a:gridCol w="829996">
                  <a:extLst>
                    <a:ext uri="{9D8B030D-6E8A-4147-A177-3AD203B41FA5}">
                      <a16:colId xmlns:a16="http://schemas.microsoft.com/office/drawing/2014/main" val="3455814930"/>
                    </a:ext>
                  </a:extLst>
                </a:gridCol>
                <a:gridCol w="1083213">
                  <a:extLst>
                    <a:ext uri="{9D8B030D-6E8A-4147-A177-3AD203B41FA5}">
                      <a16:colId xmlns:a16="http://schemas.microsoft.com/office/drawing/2014/main" val="4156328815"/>
                    </a:ext>
                  </a:extLst>
                </a:gridCol>
                <a:gridCol w="1266089">
                  <a:extLst>
                    <a:ext uri="{9D8B030D-6E8A-4147-A177-3AD203B41FA5}">
                      <a16:colId xmlns:a16="http://schemas.microsoft.com/office/drawing/2014/main" val="2975533255"/>
                    </a:ext>
                  </a:extLst>
                </a:gridCol>
                <a:gridCol w="1041007">
                  <a:extLst>
                    <a:ext uri="{9D8B030D-6E8A-4147-A177-3AD203B41FA5}">
                      <a16:colId xmlns:a16="http://schemas.microsoft.com/office/drawing/2014/main" val="1209324188"/>
                    </a:ext>
                  </a:extLst>
                </a:gridCol>
              </a:tblGrid>
              <a:tr h="883458">
                <a:tc>
                  <a:txBody>
                    <a:bodyPr/>
                    <a:lstStyle/>
                    <a:p>
                      <a:pPr algn="l" fontAlgn="t"/>
                      <a:r>
                        <a:rPr lang="en-GB" sz="900" b="1" i="0" u="none" strike="noStrike" dirty="0">
                          <a:solidFill>
                            <a:srgbClr val="000000"/>
                          </a:solidFill>
                          <a:effectLst/>
                          <a:latin typeface="Calibri" panose="020F0502020204030204" pitchFamily="34" charset="0"/>
                        </a:rPr>
                        <a:t>Name</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care home deaths occurring in week that are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latest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care home deaths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Total number of care home deaths attributed to Covid-19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Proportion of care home deaths to date in 2020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cumulative all cause care home deaths crude rate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proportion of care home deaths to date attributed to Covid-19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53211"/>
                  </a:ext>
                </a:extLst>
              </a:tr>
              <a:tr h="333955">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8 deaths </a:t>
                      </a:r>
                    </a:p>
                    <a:p>
                      <a:pPr algn="r" fontAlgn="b"/>
                      <a:r>
                        <a:rPr lang="en-GB" sz="1000" b="0" i="0" u="none" strike="noStrike" dirty="0">
                          <a:solidFill>
                            <a:srgbClr val="000000"/>
                          </a:solidFill>
                          <a:effectLst/>
                          <a:latin typeface="Calibri" panose="020F0502020204030204" pitchFamily="34" charset="0"/>
                        </a:rPr>
                        <a:t>(4 per 1,000 care home beds, 95% CI: 2-7)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 death</a:t>
                      </a:r>
                    </a:p>
                    <a:p>
                      <a:pPr algn="r" fontAlgn="b"/>
                      <a:r>
                        <a:rPr lang="en-GB" sz="1000" b="0" i="0" u="none" strike="noStrike" dirty="0">
                          <a:solidFill>
                            <a:srgbClr val="000000"/>
                          </a:solidFill>
                          <a:effectLst/>
                          <a:latin typeface="Calibri" panose="020F0502020204030204" pitchFamily="34" charset="0"/>
                        </a:rPr>
                        <a:t> (0 per 1,000 care home beds, 95% CI: 0-3)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7th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          320 </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57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17.8%</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12th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34962653"/>
                  </a:ext>
                </a:extLst>
              </a:tr>
              <a:tr h="341906">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31 deaths </a:t>
                      </a:r>
                    </a:p>
                    <a:p>
                      <a:pPr algn="r" fontAlgn="b"/>
                      <a:r>
                        <a:rPr lang="en-GB" sz="1000" b="0" i="0" u="none" strike="noStrike" dirty="0">
                          <a:solidFill>
                            <a:srgbClr val="000000"/>
                          </a:solidFill>
                          <a:effectLst/>
                          <a:latin typeface="Calibri" panose="020F0502020204030204" pitchFamily="34" charset="0"/>
                        </a:rPr>
                        <a:t>(4 per 1,000 care home beds, 95% CI: 3-5)</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 deaths </a:t>
                      </a:r>
                    </a:p>
                    <a:p>
                      <a:pPr algn="r" fontAlgn="b"/>
                      <a:r>
                        <a:rPr lang="en-GB" sz="1000" b="0" i="0" u="none" strike="noStrike" dirty="0">
                          <a:solidFill>
                            <a:srgbClr val="000000"/>
                          </a:solidFill>
                          <a:effectLst/>
                          <a:latin typeface="Calibri" panose="020F0502020204030204" pitchFamily="34" charset="0"/>
                        </a:rPr>
                        <a:t>(0 per 1,000 care home beds, 95% CI: 0-1)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4th</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       1,225 </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158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12.9%</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16th</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11th</a:t>
                      </a:r>
                    </a:p>
                  </a:txBody>
                  <a:tcPr marL="9525" marR="9525" marT="9525" marB="0">
                    <a:lnL>
                      <a:noFill/>
                    </a:lnL>
                    <a:lnR>
                      <a:noFill/>
                    </a:lnR>
                    <a:lnT>
                      <a:noFill/>
                    </a:lnT>
                    <a:lnB>
                      <a:noFill/>
                    </a:lnB>
                  </a:tcPr>
                </a:tc>
                <a:extLst>
                  <a:ext uri="{0D108BD9-81ED-4DB2-BD59-A6C34878D82A}">
                    <a16:rowId xmlns:a16="http://schemas.microsoft.com/office/drawing/2014/main" val="1335730683"/>
                  </a:ext>
                </a:extLst>
              </a:tr>
              <a:tr h="349857">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48 deaths </a:t>
                      </a:r>
                    </a:p>
                    <a:p>
                      <a:pPr algn="r" fontAlgn="b"/>
                      <a:r>
                        <a:rPr lang="en-GB" sz="1000" b="0" i="0" u="none" strike="noStrike" dirty="0">
                          <a:solidFill>
                            <a:srgbClr val="000000"/>
                          </a:solidFill>
                          <a:effectLst/>
                          <a:latin typeface="Calibri" panose="020F0502020204030204" pitchFamily="34" charset="0"/>
                        </a:rPr>
                        <a:t>(5 per 1,000 care home beds, 95% CI: 3-6)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 death</a:t>
                      </a:r>
                    </a:p>
                    <a:p>
                      <a:pPr algn="r" fontAlgn="b"/>
                      <a:r>
                        <a:rPr lang="en-GB" sz="1000" b="0" i="0" u="none" strike="noStrike" dirty="0">
                          <a:solidFill>
                            <a:srgbClr val="000000"/>
                          </a:solidFill>
                          <a:effectLst/>
                          <a:latin typeface="Calibri" panose="020F0502020204030204" pitchFamily="34" charset="0"/>
                        </a:rPr>
                        <a:t> (0 per 1,000 care home beds, 95% CI: 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       1,878 </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286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9th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67793"/>
                  </a:ext>
                </a:extLst>
              </a:tr>
            </a:tbl>
          </a:graphicData>
        </a:graphic>
      </p:graphicFrame>
      <p:sp>
        <p:nvSpPr>
          <p:cNvPr id="9" name="TextBox 8">
            <a:extLst>
              <a:ext uri="{FF2B5EF4-FFF2-40B4-BE49-F238E27FC236}">
                <a16:creationId xmlns:a16="http://schemas.microsoft.com/office/drawing/2014/main" id="{5B489CF0-FC21-604E-AC3D-7683014253A9}"/>
              </a:ext>
            </a:extLst>
          </p:cNvPr>
          <p:cNvSpPr txBox="1"/>
          <p:nvPr/>
        </p:nvSpPr>
        <p:spPr>
          <a:xfrm>
            <a:off x="184111" y="297391"/>
            <a:ext cx="4570769" cy="815608"/>
          </a:xfrm>
          <a:prstGeom prst="rect">
            <a:avLst/>
          </a:prstGeom>
          <a:noFill/>
        </p:spPr>
        <p:txBody>
          <a:bodyPr wrap="square" rtlCol="0">
            <a:spAutoFit/>
          </a:bodyPr>
          <a:lstStyle/>
          <a:p>
            <a:r>
              <a:rPr lang="en-GB" sz="1200" dirty="0">
                <a:solidFill>
                  <a:schemeClr val="accent1"/>
                </a:solidFill>
              </a:rPr>
              <a:t>Areas are compared against their 15 statistical nearest neighbours. Ranks are therefore out of 16 with 1 being the highest and 16 being the lowest.</a:t>
            </a:r>
          </a:p>
          <a:p>
            <a:pPr marL="285750" indent="-285750">
              <a:buFont typeface="Arial" panose="020B0604020202020204" pitchFamily="34" charset="0"/>
              <a:buChar char="•"/>
            </a:pPr>
            <a:endParaRPr lang="en-GB" sz="1100" dirty="0"/>
          </a:p>
        </p:txBody>
      </p:sp>
      <p:sp>
        <p:nvSpPr>
          <p:cNvPr id="10" name="TextBox 9">
            <a:extLst>
              <a:ext uri="{FF2B5EF4-FFF2-40B4-BE49-F238E27FC236}">
                <a16:creationId xmlns:a16="http://schemas.microsoft.com/office/drawing/2014/main" id="{F9B4E437-2E05-2742-B58E-74F9F0CF9067}"/>
              </a:ext>
            </a:extLst>
          </p:cNvPr>
          <p:cNvSpPr txBox="1"/>
          <p:nvPr/>
        </p:nvSpPr>
        <p:spPr>
          <a:xfrm>
            <a:off x="6096000" y="296515"/>
            <a:ext cx="5382562" cy="807913"/>
          </a:xfrm>
          <a:prstGeom prst="rect">
            <a:avLst/>
          </a:prstGeom>
          <a:noFill/>
        </p:spPr>
        <p:txBody>
          <a:bodyPr wrap="square" rtlCol="0">
            <a:spAutoFit/>
          </a:bodyPr>
          <a:lstStyle/>
          <a:p>
            <a:r>
              <a:rPr lang="en-GB" sz="1200" i="1" dirty="0"/>
              <a:t>Statistical nearest neighbours are derived by The Chartered Institute of Public Finance and Accountancy (CIPFA) to group local authorities based on population characteristics, socioeconomic indicators, household and mortality characteristics. </a:t>
            </a:r>
          </a:p>
          <a:p>
            <a:pPr marL="285750" indent="-285750">
              <a:buFont typeface="Arial" panose="020B0604020202020204" pitchFamily="34" charset="0"/>
              <a:buChar char="•"/>
            </a:pPr>
            <a:endParaRPr lang="en-GB" sz="1050" i="1" dirty="0"/>
          </a:p>
        </p:txBody>
      </p:sp>
      <p:sp>
        <p:nvSpPr>
          <p:cNvPr id="11" name="TextBox 10">
            <a:extLst>
              <a:ext uri="{FF2B5EF4-FFF2-40B4-BE49-F238E27FC236}">
                <a16:creationId xmlns:a16="http://schemas.microsoft.com/office/drawing/2014/main" id="{CB437164-6205-734A-9306-3858EA2C40A2}"/>
              </a:ext>
            </a:extLst>
          </p:cNvPr>
          <p:cNvSpPr txBox="1"/>
          <p:nvPr/>
        </p:nvSpPr>
        <p:spPr>
          <a:xfrm>
            <a:off x="193856" y="3936793"/>
            <a:ext cx="7866449" cy="307777"/>
          </a:xfrm>
          <a:prstGeom prst="rect">
            <a:avLst/>
          </a:prstGeom>
          <a:noFill/>
        </p:spPr>
        <p:txBody>
          <a:bodyPr wrap="none" rtlCol="0">
            <a:spAutoFit/>
          </a:bodyPr>
          <a:lstStyle/>
          <a:p>
            <a:r>
              <a:rPr lang="en-US" sz="1400" b="1" dirty="0"/>
              <a:t>Mortality summary tables; ONS death occurrence data; deaths in care homes; week ending 26/06/2020</a:t>
            </a:r>
          </a:p>
        </p:txBody>
      </p:sp>
    </p:spTree>
    <p:extLst>
      <p:ext uri="{BB962C8B-B14F-4D97-AF65-F5344CB8AC3E}">
        <p14:creationId xmlns:p14="http://schemas.microsoft.com/office/powerpoint/2010/main" val="362447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5" y="198311"/>
            <a:ext cx="6906578"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295343" cy="276999"/>
          </a:xfrm>
          <a:prstGeom prst="rect">
            <a:avLst/>
          </a:prstGeom>
          <a:noFill/>
        </p:spPr>
        <p:txBody>
          <a:bodyPr wrap="none" rtlCol="0">
            <a:spAutoFit/>
          </a:bodyPr>
          <a:lstStyle/>
          <a:p>
            <a:r>
              <a:rPr lang="en-US" sz="1200" b="1" dirty="0"/>
              <a:t>All cause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381" y="4135412"/>
            <a:ext cx="7920256" cy="2722588"/>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nvGraphicFramePr>
        <p:xfrm>
          <a:off x="180923" y="307462"/>
          <a:ext cx="4313237" cy="3768725"/>
        </p:xfrm>
        <a:graphic>
          <a:graphicData uri="http://schemas.openxmlformats.org/drawingml/2006/table">
            <a:tbl>
              <a:tblPr/>
              <a:tblGrid>
                <a:gridCol w="1131042">
                  <a:extLst>
                    <a:ext uri="{9D8B030D-6E8A-4147-A177-3AD203B41FA5}">
                      <a16:colId xmlns:a16="http://schemas.microsoft.com/office/drawing/2014/main" val="3348641187"/>
                    </a:ext>
                  </a:extLst>
                </a:gridCol>
                <a:gridCol w="705695">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All cause deaths</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643</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291 per 100,000 ESP, 95% CI: 268-314</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1,890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240 per 100,000 ESP, 95% CI: 229-251</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348</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226 per 100,000 ESP, 95% CI: 202-251</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223-287</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405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271 per 100,000 ESP, 95% CI: 244-297</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369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225 per 100,000 ESP, 95% CI: 201-248</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516</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232 per 100,000 ESP, 95% CI: 212-253</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2,990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276 per 100,000 ESP, 95% CI: 266-286</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227</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287 per 100,000 ESP, 95% CI: 250-325</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235-276</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259 per 100,000 ESP, 95% CI: 235-283</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293 per 100,000 ESP, 95% CI: 256-329</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 per 100,000 ESP, 95% CI: 246-295</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304 per 100,000 ESP, 95% CI: 278-331</a:t>
                      </a:r>
                    </a:p>
                  </a:txBody>
                  <a:tcPr marL="9525" marR="9525" marT="9525" marB="0">
                    <a:lnL>
                      <a:noFill/>
                    </a:lnL>
                    <a:lnR>
                      <a:noFill/>
                    </a:lnR>
                    <a:lnT>
                      <a:noFill/>
                    </a:lnT>
                    <a:lnB>
                      <a:noFill/>
                    </a:lnB>
                  </a:tcPr>
                </a:tc>
                <a:extLst>
                  <a:ext uri="{0D108BD9-81ED-4DB2-BD59-A6C34878D82A}">
                    <a16:rowId xmlns:a16="http://schemas.microsoft.com/office/drawing/2014/main" val="735549494"/>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422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295 per 100,000 ESP, 95% CI: 267-324</a:t>
                      </a:r>
                    </a:p>
                  </a:txBody>
                  <a:tcPr marL="9525" marR="9525" marT="9525" marB="0">
                    <a:lnL>
                      <a:noFill/>
                    </a:lnL>
                    <a:lnR>
                      <a:noFill/>
                    </a:lnR>
                    <a:lnT>
                      <a:noFill/>
                    </a:lnT>
                    <a:lnB>
                      <a:noFill/>
                    </a:lnB>
                  </a:tcPr>
                </a:tc>
                <a:extLst>
                  <a:ext uri="{0D108BD9-81ED-4DB2-BD59-A6C34878D82A}">
                    <a16:rowId xmlns:a16="http://schemas.microsoft.com/office/drawing/2014/main" val="4000566928"/>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280 per 100,000 ESP, 95% CI: 276-283</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170,194</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315 per 100,000 ESP, 95% CI: 313-316</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5919184" y="2868473"/>
            <a:ext cx="4769225" cy="646331"/>
          </a:xfrm>
          <a:prstGeom prst="rect">
            <a:avLst/>
          </a:prstGeom>
          <a:noFill/>
        </p:spPr>
        <p:txBody>
          <a:bodyPr wrap="square" rtlCol="0">
            <a:spAutoFit/>
          </a:bodyPr>
          <a:lstStyle/>
          <a:p>
            <a:r>
              <a:rPr lang="en-GB" sz="1200" dirty="0"/>
              <a:t>Differences in age-standardised rates of all cause mortality are generally only statistically significant at upper tier Local Authority level, with men consistently having a higher age-standardised mortality rate than women.</a:t>
            </a:r>
          </a:p>
        </p:txBody>
      </p:sp>
    </p:spTree>
    <p:extLst>
      <p:ext uri="{BB962C8B-B14F-4D97-AF65-F5344CB8AC3E}">
        <p14:creationId xmlns:p14="http://schemas.microsoft.com/office/powerpoint/2010/main" val="55640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F0F9250-F8F3-754C-8599-D7209A30A1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6"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293037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8E1D3-D99F-3B46-B8E8-29EE4E61AF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3785618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E5D77C8-0A5C-4560-9A5F-4D49EA6C0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12480</TotalTime>
  <Words>3625</Words>
  <Application>Microsoft Macintosh PowerPoint</Application>
  <PresentationFormat>Widescreen</PresentationFormat>
  <Paragraphs>1126</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189</cp:revision>
  <dcterms:created xsi:type="dcterms:W3CDTF">2020-04-23T12:41:56Z</dcterms:created>
  <dcterms:modified xsi:type="dcterms:W3CDTF">2020-07-14T08:19:34Z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