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7/7/20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72313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26th June but were registered up to 4th July.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9" y="2345019"/>
            <a:ext cx="5534803" cy="2818650"/>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85541" cy="307777"/>
          </a:xfrm>
          <a:prstGeom prst="rect">
            <a:avLst/>
          </a:prstGeom>
          <a:noFill/>
        </p:spPr>
        <p:txBody>
          <a:bodyPr wrap="none" rtlCol="0">
            <a:spAutoFit/>
          </a:bodyPr>
          <a:lstStyle/>
          <a:p>
            <a:r>
              <a:rPr lang="en-US" sz="1400" b="1" dirty="0"/>
              <a:t>All cause mortality; Brighton and Hove; week ending 26</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8" y="297018"/>
            <a:ext cx="5534802" cy="2049926"/>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3723139693"/>
              </p:ext>
            </p:extLst>
          </p:nvPr>
        </p:nvGraphicFramePr>
        <p:xfrm>
          <a:off x="106776" y="5150904"/>
          <a:ext cx="11978448" cy="1574781"/>
        </p:xfrm>
        <a:graphic>
          <a:graphicData uri="http://schemas.openxmlformats.org/drawingml/2006/table">
            <a:tbl>
              <a:tblPr/>
              <a:tblGrid>
                <a:gridCol w="609477">
                  <a:extLst>
                    <a:ext uri="{9D8B030D-6E8A-4147-A177-3AD203B41FA5}">
                      <a16:colId xmlns:a16="http://schemas.microsoft.com/office/drawing/2014/main" val="1998575075"/>
                    </a:ext>
                  </a:extLst>
                </a:gridCol>
                <a:gridCol w="413071">
                  <a:extLst>
                    <a:ext uri="{9D8B030D-6E8A-4147-A177-3AD203B41FA5}">
                      <a16:colId xmlns:a16="http://schemas.microsoft.com/office/drawing/2014/main" val="4082139058"/>
                    </a:ext>
                  </a:extLst>
                </a:gridCol>
                <a:gridCol w="438236">
                  <a:extLst>
                    <a:ext uri="{9D8B030D-6E8A-4147-A177-3AD203B41FA5}">
                      <a16:colId xmlns:a16="http://schemas.microsoft.com/office/drawing/2014/main" val="1877115370"/>
                    </a:ext>
                  </a:extLst>
                </a:gridCol>
                <a:gridCol w="438236">
                  <a:extLst>
                    <a:ext uri="{9D8B030D-6E8A-4147-A177-3AD203B41FA5}">
                      <a16:colId xmlns:a16="http://schemas.microsoft.com/office/drawing/2014/main" val="696609331"/>
                    </a:ext>
                  </a:extLst>
                </a:gridCol>
                <a:gridCol w="438236">
                  <a:extLst>
                    <a:ext uri="{9D8B030D-6E8A-4147-A177-3AD203B41FA5}">
                      <a16:colId xmlns:a16="http://schemas.microsoft.com/office/drawing/2014/main" val="945435690"/>
                    </a:ext>
                  </a:extLst>
                </a:gridCol>
                <a:gridCol w="438236">
                  <a:extLst>
                    <a:ext uri="{9D8B030D-6E8A-4147-A177-3AD203B41FA5}">
                      <a16:colId xmlns:a16="http://schemas.microsoft.com/office/drawing/2014/main" val="4099392816"/>
                    </a:ext>
                  </a:extLst>
                </a:gridCol>
                <a:gridCol w="438236">
                  <a:extLst>
                    <a:ext uri="{9D8B030D-6E8A-4147-A177-3AD203B41FA5}">
                      <a16:colId xmlns:a16="http://schemas.microsoft.com/office/drawing/2014/main" val="2492613715"/>
                    </a:ext>
                  </a:extLst>
                </a:gridCol>
                <a:gridCol w="438236">
                  <a:extLst>
                    <a:ext uri="{9D8B030D-6E8A-4147-A177-3AD203B41FA5}">
                      <a16:colId xmlns:a16="http://schemas.microsoft.com/office/drawing/2014/main" val="4065020466"/>
                    </a:ext>
                  </a:extLst>
                </a:gridCol>
                <a:gridCol w="438236">
                  <a:extLst>
                    <a:ext uri="{9D8B030D-6E8A-4147-A177-3AD203B41FA5}">
                      <a16:colId xmlns:a16="http://schemas.microsoft.com/office/drawing/2014/main" val="1865002551"/>
                    </a:ext>
                  </a:extLst>
                </a:gridCol>
                <a:gridCol w="438236">
                  <a:extLst>
                    <a:ext uri="{9D8B030D-6E8A-4147-A177-3AD203B41FA5}">
                      <a16:colId xmlns:a16="http://schemas.microsoft.com/office/drawing/2014/main" val="3813846355"/>
                    </a:ext>
                  </a:extLst>
                </a:gridCol>
                <a:gridCol w="438236">
                  <a:extLst>
                    <a:ext uri="{9D8B030D-6E8A-4147-A177-3AD203B41FA5}">
                      <a16:colId xmlns:a16="http://schemas.microsoft.com/office/drawing/2014/main" val="234630756"/>
                    </a:ext>
                  </a:extLst>
                </a:gridCol>
                <a:gridCol w="438236">
                  <a:extLst>
                    <a:ext uri="{9D8B030D-6E8A-4147-A177-3AD203B41FA5}">
                      <a16:colId xmlns:a16="http://schemas.microsoft.com/office/drawing/2014/main" val="3725478471"/>
                    </a:ext>
                  </a:extLst>
                </a:gridCol>
                <a:gridCol w="438236">
                  <a:extLst>
                    <a:ext uri="{9D8B030D-6E8A-4147-A177-3AD203B41FA5}">
                      <a16:colId xmlns:a16="http://schemas.microsoft.com/office/drawing/2014/main" val="2828013913"/>
                    </a:ext>
                  </a:extLst>
                </a:gridCol>
                <a:gridCol w="438236">
                  <a:extLst>
                    <a:ext uri="{9D8B030D-6E8A-4147-A177-3AD203B41FA5}">
                      <a16:colId xmlns:a16="http://schemas.microsoft.com/office/drawing/2014/main" val="2637868432"/>
                    </a:ext>
                  </a:extLst>
                </a:gridCol>
                <a:gridCol w="438236">
                  <a:extLst>
                    <a:ext uri="{9D8B030D-6E8A-4147-A177-3AD203B41FA5}">
                      <a16:colId xmlns:a16="http://schemas.microsoft.com/office/drawing/2014/main" val="1956483777"/>
                    </a:ext>
                  </a:extLst>
                </a:gridCol>
                <a:gridCol w="438236">
                  <a:extLst>
                    <a:ext uri="{9D8B030D-6E8A-4147-A177-3AD203B41FA5}">
                      <a16:colId xmlns:a16="http://schemas.microsoft.com/office/drawing/2014/main" val="1653521048"/>
                    </a:ext>
                  </a:extLst>
                </a:gridCol>
                <a:gridCol w="438236">
                  <a:extLst>
                    <a:ext uri="{9D8B030D-6E8A-4147-A177-3AD203B41FA5}">
                      <a16:colId xmlns:a16="http://schemas.microsoft.com/office/drawing/2014/main" val="2665635879"/>
                    </a:ext>
                  </a:extLst>
                </a:gridCol>
                <a:gridCol w="438236">
                  <a:extLst>
                    <a:ext uri="{9D8B030D-6E8A-4147-A177-3AD203B41FA5}">
                      <a16:colId xmlns:a16="http://schemas.microsoft.com/office/drawing/2014/main" val="2210826613"/>
                    </a:ext>
                  </a:extLst>
                </a:gridCol>
                <a:gridCol w="438236">
                  <a:extLst>
                    <a:ext uri="{9D8B030D-6E8A-4147-A177-3AD203B41FA5}">
                      <a16:colId xmlns:a16="http://schemas.microsoft.com/office/drawing/2014/main" val="1066874851"/>
                    </a:ext>
                  </a:extLst>
                </a:gridCol>
                <a:gridCol w="438236">
                  <a:extLst>
                    <a:ext uri="{9D8B030D-6E8A-4147-A177-3AD203B41FA5}">
                      <a16:colId xmlns:a16="http://schemas.microsoft.com/office/drawing/2014/main" val="1570344299"/>
                    </a:ext>
                  </a:extLst>
                </a:gridCol>
                <a:gridCol w="438236">
                  <a:extLst>
                    <a:ext uri="{9D8B030D-6E8A-4147-A177-3AD203B41FA5}">
                      <a16:colId xmlns:a16="http://schemas.microsoft.com/office/drawing/2014/main" val="3799185299"/>
                    </a:ext>
                  </a:extLst>
                </a:gridCol>
                <a:gridCol w="438236">
                  <a:extLst>
                    <a:ext uri="{9D8B030D-6E8A-4147-A177-3AD203B41FA5}">
                      <a16:colId xmlns:a16="http://schemas.microsoft.com/office/drawing/2014/main" val="577733187"/>
                    </a:ext>
                  </a:extLst>
                </a:gridCol>
                <a:gridCol w="438236">
                  <a:extLst>
                    <a:ext uri="{9D8B030D-6E8A-4147-A177-3AD203B41FA5}">
                      <a16:colId xmlns:a16="http://schemas.microsoft.com/office/drawing/2014/main" val="2851271479"/>
                    </a:ext>
                  </a:extLst>
                </a:gridCol>
                <a:gridCol w="438236">
                  <a:extLst>
                    <a:ext uri="{9D8B030D-6E8A-4147-A177-3AD203B41FA5}">
                      <a16:colId xmlns:a16="http://schemas.microsoft.com/office/drawing/2014/main" val="4173096911"/>
                    </a:ext>
                  </a:extLst>
                </a:gridCol>
                <a:gridCol w="438236">
                  <a:extLst>
                    <a:ext uri="{9D8B030D-6E8A-4147-A177-3AD203B41FA5}">
                      <a16:colId xmlns:a16="http://schemas.microsoft.com/office/drawing/2014/main" val="857751430"/>
                    </a:ext>
                  </a:extLst>
                </a:gridCol>
                <a:gridCol w="438236">
                  <a:extLst>
                    <a:ext uri="{9D8B030D-6E8A-4147-A177-3AD203B41FA5}">
                      <a16:colId xmlns:a16="http://schemas.microsoft.com/office/drawing/2014/main" val="1252740657"/>
                    </a:ext>
                  </a:extLst>
                </a:gridCol>
                <a:gridCol w="438236">
                  <a:extLst>
                    <a:ext uri="{9D8B030D-6E8A-4147-A177-3AD203B41FA5}">
                      <a16:colId xmlns:a16="http://schemas.microsoft.com/office/drawing/2014/main" val="2042617685"/>
                    </a:ext>
                  </a:extLst>
                </a:gridCol>
              </a:tblGrid>
              <a:tr h="392817">
                <a:tc>
                  <a:txBody>
                    <a:bodyPr/>
                    <a:lstStyle/>
                    <a:p>
                      <a:pPr algn="l" fontAlgn="t"/>
                      <a:r>
                        <a:rPr lang="en-GB" sz="11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28</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13</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8</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15</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22</a:t>
                      </a:r>
                      <a:r>
                        <a:rPr lang="en-GB" sz="1100" b="1" i="0" u="none" strike="noStrike" baseline="30000" dirty="0">
                          <a:solidFill>
                            <a:srgbClr val="000000"/>
                          </a:solidFill>
                          <a:effectLst/>
                          <a:latin typeface="Calibri" panose="020F0502020204030204" pitchFamily="34" charset="0"/>
                        </a:rPr>
                        <a:t>nd</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29</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5</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12</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19</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endParaRPr lang="en-GB" sz="1100" b="1" i="0" u="none" strike="noStrike" baseline="30000" dirty="0">
                        <a:solidFill>
                          <a:srgbClr val="000000"/>
                        </a:solidFill>
                        <a:effectLst/>
                        <a:latin typeface="Calibri" panose="020F0502020204030204" pitchFamily="34" charset="0"/>
                      </a:endParaRP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11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40.5%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41.7%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11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57.1%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11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783780424"/>
              </p:ext>
            </p:extLst>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26.6 (20.1-34.5)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19.1 (16.3-22.4)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27.9 (24.7-31.3)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 (22.2-26.5)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14,242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31.2 (30.7-31.7)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3</a:t>
            </a:r>
            <a:r>
              <a:rPr lang="en-GB" sz="1400" baseline="30000" dirty="0">
                <a:solidFill>
                  <a:srgbClr val="FF0000"/>
                </a:solidFill>
              </a:rPr>
              <a:t>rd</a:t>
            </a:r>
            <a:r>
              <a:rPr lang="en-GB" sz="1400" dirty="0">
                <a:solidFill>
                  <a:srgbClr val="FF0000"/>
                </a:solidFill>
              </a:rPr>
              <a:t> July.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3rd July there have been 53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a:t>This </a:t>
            </a:r>
            <a:r>
              <a:rPr lang="en-GB" sz="1400" dirty="0"/>
              <a:t>is 32.1% of the 165 deaths notified to CQC between 10th April and 3rd </a:t>
            </a:r>
            <a:r>
              <a:rPr lang="en-GB" sz="1400"/>
              <a:t>July.</a:t>
            </a:r>
            <a:endParaRPr lang="en-GB" sz="1400" dirty="0"/>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03/07/2020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8" y="3683000"/>
            <a:ext cx="6773324" cy="3174996"/>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8" y="508001"/>
            <a:ext cx="6773324" cy="3174996"/>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05/07/2020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1300781873"/>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30th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1st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2nd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3rd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4th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5th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a:t>
                      </a:r>
                    </a:p>
                    <a:p>
                      <a:pPr algn="r" fontAlgn="b"/>
                      <a:r>
                        <a:rPr lang="en-GB" sz="900" b="1" i="0" u="none" strike="noStrike" dirty="0">
                          <a:solidFill>
                            <a:srgbClr val="000000"/>
                          </a:solidFill>
                          <a:effectLst/>
                          <a:latin typeface="Calibri" panose="020F0502020204030204" pitchFamily="34" charset="0"/>
                        </a:rPr>
                        <a:t>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a:t>
                      </a:r>
                    </a:p>
                    <a:p>
                      <a:pPr algn="r" fontAlgn="b"/>
                      <a:r>
                        <a:rPr lang="en-GB" sz="900" b="1" i="0" u="none" strike="noStrike" dirty="0">
                          <a:solidFill>
                            <a:srgbClr val="000000"/>
                          </a:solidFill>
                          <a:effectLst/>
                          <a:latin typeface="Calibri" panose="020F0502020204030204" pitchFamily="34" charset="0"/>
                        </a:rPr>
                        <a:t>per 100,000 emergency </a:t>
                      </a:r>
                    </a:p>
                    <a:p>
                      <a:pPr algn="r" fontAlgn="b"/>
                      <a:r>
                        <a:rPr lang="en-GB" sz="900" b="1" i="0" u="none" strike="noStrike" dirty="0">
                          <a:solidFill>
                            <a:srgbClr val="000000"/>
                          </a:solidFill>
                          <a:effectLst/>
                          <a:latin typeface="Calibri" panose="020F0502020204030204" pitchFamily="34" charset="0"/>
                        </a:rPr>
                        <a:t>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27.2 per 100,000 (23-32)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24.7 per 100,000 (19.8-30.3)</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67.2 per 100,000 (59.2-76)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23.7 per 100,000 (19.5-28.5)</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28,903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6" y="657361"/>
            <a:ext cx="6556191" cy="3338801"/>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05/07/2020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952182706"/>
              </p:ext>
            </p:extLst>
          </p:nvPr>
        </p:nvGraphicFramePr>
        <p:xfrm>
          <a:off x="377687" y="866741"/>
          <a:ext cx="11519982" cy="5444407"/>
        </p:xfrm>
        <a:graphic>
          <a:graphicData uri="http://schemas.openxmlformats.org/drawingml/2006/table">
            <a:tbl>
              <a:tblPr/>
              <a:tblGrid>
                <a:gridCol w="900178">
                  <a:extLst>
                    <a:ext uri="{9D8B030D-6E8A-4147-A177-3AD203B41FA5}">
                      <a16:colId xmlns:a16="http://schemas.microsoft.com/office/drawing/2014/main" val="914011533"/>
                    </a:ext>
                  </a:extLst>
                </a:gridCol>
                <a:gridCol w="408454">
                  <a:extLst>
                    <a:ext uri="{9D8B030D-6E8A-4147-A177-3AD203B41FA5}">
                      <a16:colId xmlns:a16="http://schemas.microsoft.com/office/drawing/2014/main" val="1234676251"/>
                    </a:ext>
                  </a:extLst>
                </a:gridCol>
                <a:gridCol w="408454">
                  <a:extLst>
                    <a:ext uri="{9D8B030D-6E8A-4147-A177-3AD203B41FA5}">
                      <a16:colId xmlns:a16="http://schemas.microsoft.com/office/drawing/2014/main" val="4290614221"/>
                    </a:ext>
                  </a:extLst>
                </a:gridCol>
                <a:gridCol w="408454">
                  <a:extLst>
                    <a:ext uri="{9D8B030D-6E8A-4147-A177-3AD203B41FA5}">
                      <a16:colId xmlns:a16="http://schemas.microsoft.com/office/drawing/2014/main" val="3570678717"/>
                    </a:ext>
                  </a:extLst>
                </a:gridCol>
                <a:gridCol w="408454">
                  <a:extLst>
                    <a:ext uri="{9D8B030D-6E8A-4147-A177-3AD203B41FA5}">
                      <a16:colId xmlns:a16="http://schemas.microsoft.com/office/drawing/2014/main" val="3557013875"/>
                    </a:ext>
                  </a:extLst>
                </a:gridCol>
                <a:gridCol w="408454">
                  <a:extLst>
                    <a:ext uri="{9D8B030D-6E8A-4147-A177-3AD203B41FA5}">
                      <a16:colId xmlns:a16="http://schemas.microsoft.com/office/drawing/2014/main" val="3143303423"/>
                    </a:ext>
                  </a:extLst>
                </a:gridCol>
                <a:gridCol w="408454">
                  <a:extLst>
                    <a:ext uri="{9D8B030D-6E8A-4147-A177-3AD203B41FA5}">
                      <a16:colId xmlns:a16="http://schemas.microsoft.com/office/drawing/2014/main" val="811113895"/>
                    </a:ext>
                  </a:extLst>
                </a:gridCol>
                <a:gridCol w="408454">
                  <a:extLst>
                    <a:ext uri="{9D8B030D-6E8A-4147-A177-3AD203B41FA5}">
                      <a16:colId xmlns:a16="http://schemas.microsoft.com/office/drawing/2014/main" val="3260015052"/>
                    </a:ext>
                  </a:extLst>
                </a:gridCol>
                <a:gridCol w="408454">
                  <a:extLst>
                    <a:ext uri="{9D8B030D-6E8A-4147-A177-3AD203B41FA5}">
                      <a16:colId xmlns:a16="http://schemas.microsoft.com/office/drawing/2014/main" val="3530290400"/>
                    </a:ext>
                  </a:extLst>
                </a:gridCol>
                <a:gridCol w="408454">
                  <a:extLst>
                    <a:ext uri="{9D8B030D-6E8A-4147-A177-3AD203B41FA5}">
                      <a16:colId xmlns:a16="http://schemas.microsoft.com/office/drawing/2014/main" val="1016590592"/>
                    </a:ext>
                  </a:extLst>
                </a:gridCol>
                <a:gridCol w="408454">
                  <a:extLst>
                    <a:ext uri="{9D8B030D-6E8A-4147-A177-3AD203B41FA5}">
                      <a16:colId xmlns:a16="http://schemas.microsoft.com/office/drawing/2014/main" val="845157241"/>
                    </a:ext>
                  </a:extLst>
                </a:gridCol>
                <a:gridCol w="408454">
                  <a:extLst>
                    <a:ext uri="{9D8B030D-6E8A-4147-A177-3AD203B41FA5}">
                      <a16:colId xmlns:a16="http://schemas.microsoft.com/office/drawing/2014/main" val="2611672487"/>
                    </a:ext>
                  </a:extLst>
                </a:gridCol>
                <a:gridCol w="408454">
                  <a:extLst>
                    <a:ext uri="{9D8B030D-6E8A-4147-A177-3AD203B41FA5}">
                      <a16:colId xmlns:a16="http://schemas.microsoft.com/office/drawing/2014/main" val="3459487358"/>
                    </a:ext>
                  </a:extLst>
                </a:gridCol>
                <a:gridCol w="408454">
                  <a:extLst>
                    <a:ext uri="{9D8B030D-6E8A-4147-A177-3AD203B41FA5}">
                      <a16:colId xmlns:a16="http://schemas.microsoft.com/office/drawing/2014/main" val="2298555161"/>
                    </a:ext>
                  </a:extLst>
                </a:gridCol>
                <a:gridCol w="408454">
                  <a:extLst>
                    <a:ext uri="{9D8B030D-6E8A-4147-A177-3AD203B41FA5}">
                      <a16:colId xmlns:a16="http://schemas.microsoft.com/office/drawing/2014/main" val="1233904622"/>
                    </a:ext>
                  </a:extLst>
                </a:gridCol>
                <a:gridCol w="408454">
                  <a:extLst>
                    <a:ext uri="{9D8B030D-6E8A-4147-A177-3AD203B41FA5}">
                      <a16:colId xmlns:a16="http://schemas.microsoft.com/office/drawing/2014/main" val="1647108581"/>
                    </a:ext>
                  </a:extLst>
                </a:gridCol>
                <a:gridCol w="408454">
                  <a:extLst>
                    <a:ext uri="{9D8B030D-6E8A-4147-A177-3AD203B41FA5}">
                      <a16:colId xmlns:a16="http://schemas.microsoft.com/office/drawing/2014/main" val="4131586401"/>
                    </a:ext>
                  </a:extLst>
                </a:gridCol>
                <a:gridCol w="408454">
                  <a:extLst>
                    <a:ext uri="{9D8B030D-6E8A-4147-A177-3AD203B41FA5}">
                      <a16:colId xmlns:a16="http://schemas.microsoft.com/office/drawing/2014/main" val="3701799912"/>
                    </a:ext>
                  </a:extLst>
                </a:gridCol>
                <a:gridCol w="408454">
                  <a:extLst>
                    <a:ext uri="{9D8B030D-6E8A-4147-A177-3AD203B41FA5}">
                      <a16:colId xmlns:a16="http://schemas.microsoft.com/office/drawing/2014/main" val="43166036"/>
                    </a:ext>
                  </a:extLst>
                </a:gridCol>
                <a:gridCol w="408454">
                  <a:extLst>
                    <a:ext uri="{9D8B030D-6E8A-4147-A177-3AD203B41FA5}">
                      <a16:colId xmlns:a16="http://schemas.microsoft.com/office/drawing/2014/main" val="2252693503"/>
                    </a:ext>
                  </a:extLst>
                </a:gridCol>
                <a:gridCol w="408454">
                  <a:extLst>
                    <a:ext uri="{9D8B030D-6E8A-4147-A177-3AD203B41FA5}">
                      <a16:colId xmlns:a16="http://schemas.microsoft.com/office/drawing/2014/main" val="2937568516"/>
                    </a:ext>
                  </a:extLst>
                </a:gridCol>
                <a:gridCol w="408454">
                  <a:extLst>
                    <a:ext uri="{9D8B030D-6E8A-4147-A177-3AD203B41FA5}">
                      <a16:colId xmlns:a16="http://schemas.microsoft.com/office/drawing/2014/main" val="1943748713"/>
                    </a:ext>
                  </a:extLst>
                </a:gridCol>
                <a:gridCol w="408454">
                  <a:extLst>
                    <a:ext uri="{9D8B030D-6E8A-4147-A177-3AD203B41FA5}">
                      <a16:colId xmlns:a16="http://schemas.microsoft.com/office/drawing/2014/main" val="1603286018"/>
                    </a:ext>
                  </a:extLst>
                </a:gridCol>
                <a:gridCol w="408454">
                  <a:extLst>
                    <a:ext uri="{9D8B030D-6E8A-4147-A177-3AD203B41FA5}">
                      <a16:colId xmlns:a16="http://schemas.microsoft.com/office/drawing/2014/main" val="1306586795"/>
                    </a:ext>
                  </a:extLst>
                </a:gridCol>
                <a:gridCol w="408454">
                  <a:extLst>
                    <a:ext uri="{9D8B030D-6E8A-4147-A177-3AD203B41FA5}">
                      <a16:colId xmlns:a16="http://schemas.microsoft.com/office/drawing/2014/main" val="177939970"/>
                    </a:ext>
                  </a:extLst>
                </a:gridCol>
                <a:gridCol w="408454">
                  <a:extLst>
                    <a:ext uri="{9D8B030D-6E8A-4147-A177-3AD203B41FA5}">
                      <a16:colId xmlns:a16="http://schemas.microsoft.com/office/drawing/2014/main" val="995822224"/>
                    </a:ext>
                  </a:extLst>
                </a:gridCol>
                <a:gridCol w="408454">
                  <a:extLst>
                    <a:ext uri="{9D8B030D-6E8A-4147-A177-3AD203B41FA5}">
                      <a16:colId xmlns:a16="http://schemas.microsoft.com/office/drawing/2014/main" val="99248927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6">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26th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33369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289278"/>
            <a:ext cx="6095993" cy="310444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3" y="289278"/>
            <a:ext cx="6095993" cy="310444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 y="3464278"/>
            <a:ext cx="6095993" cy="310444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3" y="3464278"/>
            <a:ext cx="6095993" cy="310444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26/06/2020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4272439987"/>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53.6 (45.5-62.7)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 (56.6-69.9)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71.9 (66.3-77.8)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65.9 (62.1-69.8)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47,705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84.8 (84-85.5)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3080049154"/>
              </p:ext>
            </p:extLst>
          </p:nvPr>
        </p:nvGraphicFramePr>
        <p:xfrm>
          <a:off x="287357" y="1546698"/>
          <a:ext cx="11563754" cy="211959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 deaths </a:t>
                      </a:r>
                    </a:p>
                    <a:p>
                      <a:pPr algn="r" fontAlgn="b"/>
                      <a:r>
                        <a:rPr lang="en-GB" sz="1000" b="0" i="0" u="none" strike="noStrike" dirty="0">
                          <a:solidFill>
                            <a:srgbClr val="000000"/>
                          </a:solidFill>
                          <a:effectLst/>
                          <a:latin typeface="Calibri" panose="020F0502020204030204" pitchFamily="34" charset="0"/>
                        </a:rPr>
                        <a:t>(14 per 100,000, </a:t>
                      </a:r>
                    </a:p>
                    <a:p>
                      <a:pPr algn="r" fontAlgn="b"/>
                      <a:r>
                        <a:rPr lang="en-GB" sz="1000" b="0" i="0" u="none" strike="noStrike" dirty="0">
                          <a:solidFill>
                            <a:srgbClr val="000000"/>
                          </a:solidFill>
                          <a:effectLst/>
                          <a:latin typeface="Calibri" panose="020F0502020204030204" pitchFamily="34" charset="0"/>
                        </a:rPr>
                        <a:t>95% CI: 10-20)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(1 per 100,000,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3rd</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          1,141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deaths </a:t>
                      </a:r>
                    </a:p>
                    <a:p>
                      <a:pPr algn="r" fontAlgn="b"/>
                      <a:r>
                        <a:rPr lang="en-GB" sz="1000" b="0" i="0" u="none" strike="noStrike" dirty="0">
                          <a:solidFill>
                            <a:srgbClr val="000000"/>
                          </a:solidFill>
                          <a:effectLst/>
                          <a:latin typeface="Calibri" panose="020F0502020204030204" pitchFamily="34" charset="0"/>
                        </a:rPr>
                        <a:t>(18 per 100,000,</a:t>
                      </a:r>
                    </a:p>
                    <a:p>
                      <a:pPr algn="r" fontAlgn="b"/>
                      <a:r>
                        <a:rPr lang="en-GB" sz="1000" b="0" i="0" u="none" strike="noStrike" dirty="0">
                          <a:solidFill>
                            <a:srgbClr val="000000"/>
                          </a:solidFill>
                          <a:effectLst/>
                          <a:latin typeface="Calibri" panose="020F0502020204030204" pitchFamily="34" charset="0"/>
                        </a:rPr>
                        <a:t> 95% CI: 15-22)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a:t>
                      </a:r>
                    </a:p>
                    <a:p>
                      <a:pPr algn="r" fontAlgn="b"/>
                      <a:r>
                        <a:rPr lang="en-GB" sz="1000" b="0" i="0" u="none" strike="noStrike" dirty="0">
                          <a:solidFill>
                            <a:srgbClr val="000000"/>
                          </a:solidFill>
                          <a:effectLst/>
                          <a:latin typeface="Calibri" panose="020F0502020204030204" pitchFamily="34" charset="0"/>
                        </a:rPr>
                        <a:t> (1 per 100,000, 95% CI: 0-2)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          3,612 </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146 deaths </a:t>
                      </a:r>
                    </a:p>
                    <a:p>
                      <a:pPr algn="r" fontAlgn="b"/>
                      <a:r>
                        <a:rPr lang="en-GB" sz="1000" b="0" i="0" u="none" strike="noStrike" dirty="0">
                          <a:solidFill>
                            <a:srgbClr val="000000"/>
                          </a:solidFill>
                          <a:effectLst/>
                          <a:latin typeface="Calibri" panose="020F0502020204030204" pitchFamily="34" charset="0"/>
                        </a:rPr>
                        <a:t>(17 per 100,000, </a:t>
                      </a:r>
                    </a:p>
                    <a:p>
                      <a:pPr algn="r" fontAlgn="b"/>
                      <a:r>
                        <a:rPr lang="en-GB" sz="1000" b="0" i="0" u="none" strike="noStrike" dirty="0">
                          <a:solidFill>
                            <a:srgbClr val="000000"/>
                          </a:solidFill>
                          <a:effectLst/>
                          <a:latin typeface="Calibri" panose="020F0502020204030204" pitchFamily="34" charset="0"/>
                        </a:rPr>
                        <a:t>95% CI: 14-20)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 </a:t>
                      </a:r>
                    </a:p>
                    <a:p>
                      <a:pPr algn="r" fontAlgn="b"/>
                      <a:r>
                        <a:rPr lang="en-GB" sz="1000" b="0" i="0" u="none" strike="noStrike" dirty="0">
                          <a:solidFill>
                            <a:srgbClr val="000000"/>
                          </a:solidFill>
                          <a:effectLst/>
                          <a:latin typeface="Calibri" panose="020F0502020204030204" pitchFamily="34" charset="0"/>
                        </a:rPr>
                        <a:t>(0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          5,431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26/06/2020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2726664379"/>
              </p:ext>
            </p:extLst>
          </p:nvPr>
        </p:nvGraphicFramePr>
        <p:xfrm>
          <a:off x="306172" y="4292841"/>
          <a:ext cx="11563754" cy="228363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8 deaths </a:t>
                      </a:r>
                    </a:p>
                    <a:p>
                      <a:pPr algn="r" fontAlgn="b"/>
                      <a:r>
                        <a:rPr lang="en-GB" sz="1000" b="0" i="0" u="none" strike="noStrike" dirty="0">
                          <a:solidFill>
                            <a:srgbClr val="000000"/>
                          </a:solidFill>
                          <a:effectLst/>
                          <a:latin typeface="Calibri" panose="020F0502020204030204" pitchFamily="34" charset="0"/>
                        </a:rPr>
                        <a:t>(4 per 1,000 care home beds,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          320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 deaths </a:t>
                      </a:r>
                    </a:p>
                    <a:p>
                      <a:pPr algn="r" fontAlgn="b"/>
                      <a:r>
                        <a:rPr lang="en-GB" sz="1000" b="0" i="0" u="none" strike="noStrike" dirty="0">
                          <a:solidFill>
                            <a:srgbClr val="000000"/>
                          </a:solidFill>
                          <a:effectLst/>
                          <a:latin typeface="Calibri" panose="020F0502020204030204" pitchFamily="34" charset="0"/>
                        </a:rPr>
                        <a:t>(4 per 1,000 care home beds, 95% CI: 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       1,225 </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48 deaths </a:t>
                      </a:r>
                    </a:p>
                    <a:p>
                      <a:pPr algn="r" fontAlgn="b"/>
                      <a:r>
                        <a:rPr lang="en-GB" sz="1000" b="0" i="0" u="none" strike="noStrike" dirty="0">
                          <a:solidFill>
                            <a:srgbClr val="000000"/>
                          </a:solidFill>
                          <a:effectLst/>
                          <a:latin typeface="Calibri" panose="020F0502020204030204" pitchFamily="34" charset="0"/>
                        </a:rPr>
                        <a:t>(5 per 1,000 care home beds,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       1,878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26/06/2020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12480</TotalTime>
  <Words>3625</Words>
  <Application>Microsoft Macintosh PowerPoint</Application>
  <PresentationFormat>Widescreen</PresentationFormat>
  <Paragraphs>1126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189</cp:revision>
  <dcterms:created xsi:type="dcterms:W3CDTF">2020-04-23T12:41:56Z</dcterms:created>
  <dcterms:modified xsi:type="dcterms:W3CDTF">2020-07-07T22:24:25Z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