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79" r:id="rId6"/>
    <p:sldId id="278" r:id="rId7"/>
    <p:sldId id="264" r:id="rId8"/>
    <p:sldId id="265" r:id="rId9"/>
    <p:sldId id="266" r:id="rId10"/>
    <p:sldId id="273" r:id="rId11"/>
    <p:sldId id="267" r:id="rId12"/>
    <p:sldId id="268" r:id="rId13"/>
    <p:sldId id="269" r:id="rId14"/>
    <p:sldId id="271" r:id="rId15"/>
    <p:sldId id="272"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p:scale>
          <a:sx n="95" d="100"/>
          <a:sy n="95" d="100"/>
        </p:scale>
        <p:origin x="3216" y="1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0C96082-06D1-2040-B129-1946596E00A6}"/>
              </a:ext>
            </a:extLst>
          </p:cNvPr>
          <p:cNvGraphicFramePr>
            <a:graphicFrameLocks noGrp="1"/>
          </p:cNvGraphicFramePr>
          <p:nvPr>
            <p:extLst>
              <p:ext uri="{D42A27DB-BD31-4B8C-83A1-F6EECF244321}">
                <p14:modId xmlns:p14="http://schemas.microsoft.com/office/powerpoint/2010/main" val="4258484025"/>
              </p:ext>
            </p:extLst>
          </p:nvPr>
        </p:nvGraphicFramePr>
        <p:xfrm>
          <a:off x="216992" y="1526194"/>
          <a:ext cx="11723996" cy="4216400"/>
        </p:xfrm>
        <a:graphic>
          <a:graphicData uri="http://schemas.openxmlformats.org/drawingml/2006/table">
            <a:tbl>
              <a:tblPr/>
              <a:tblGrid>
                <a:gridCol w="1165289">
                  <a:extLst>
                    <a:ext uri="{9D8B030D-6E8A-4147-A177-3AD203B41FA5}">
                      <a16:colId xmlns:a16="http://schemas.microsoft.com/office/drawing/2014/main" val="1537918881"/>
                    </a:ext>
                  </a:extLst>
                </a:gridCol>
                <a:gridCol w="616917">
                  <a:extLst>
                    <a:ext uri="{9D8B030D-6E8A-4147-A177-3AD203B41FA5}">
                      <a16:colId xmlns:a16="http://schemas.microsoft.com/office/drawing/2014/main" val="1769651494"/>
                    </a:ext>
                  </a:extLst>
                </a:gridCol>
                <a:gridCol w="765435">
                  <a:extLst>
                    <a:ext uri="{9D8B030D-6E8A-4147-A177-3AD203B41FA5}">
                      <a16:colId xmlns:a16="http://schemas.microsoft.com/office/drawing/2014/main" val="2201828720"/>
                    </a:ext>
                  </a:extLst>
                </a:gridCol>
                <a:gridCol w="882535">
                  <a:extLst>
                    <a:ext uri="{9D8B030D-6E8A-4147-A177-3AD203B41FA5}">
                      <a16:colId xmlns:a16="http://schemas.microsoft.com/office/drawing/2014/main" val="3663550016"/>
                    </a:ext>
                  </a:extLst>
                </a:gridCol>
                <a:gridCol w="856830">
                  <a:extLst>
                    <a:ext uri="{9D8B030D-6E8A-4147-A177-3AD203B41FA5}">
                      <a16:colId xmlns:a16="http://schemas.microsoft.com/office/drawing/2014/main" val="1067332675"/>
                    </a:ext>
                  </a:extLst>
                </a:gridCol>
                <a:gridCol w="868255">
                  <a:extLst>
                    <a:ext uri="{9D8B030D-6E8A-4147-A177-3AD203B41FA5}">
                      <a16:colId xmlns:a16="http://schemas.microsoft.com/office/drawing/2014/main" val="3729079987"/>
                    </a:ext>
                  </a:extLst>
                </a:gridCol>
                <a:gridCol w="759606">
                  <a:extLst>
                    <a:ext uri="{9D8B030D-6E8A-4147-A177-3AD203B41FA5}">
                      <a16:colId xmlns:a16="http://schemas.microsoft.com/office/drawing/2014/main" val="3784545394"/>
                    </a:ext>
                  </a:extLst>
                </a:gridCol>
                <a:gridCol w="5809129">
                  <a:extLst>
                    <a:ext uri="{9D8B030D-6E8A-4147-A177-3AD203B41FA5}">
                      <a16:colId xmlns:a16="http://schemas.microsoft.com/office/drawing/2014/main" val="1327624547"/>
                    </a:ext>
                  </a:extLst>
                </a:gridCol>
              </a:tblGrid>
              <a:tr h="762000">
                <a:tc>
                  <a:txBody>
                    <a:bodyPr/>
                    <a:lstStyle/>
                    <a:p>
                      <a:pPr algn="l" fontAlgn="t"/>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confirmed cases so far</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cases per 100,000 population</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Confirmed cases swabbed on most recent complete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most recent complete 5 days (04-May-08-May)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previous 5 days (29-April-03-May)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Rate of growth in cases</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New cases per 100,000 population by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9995368"/>
                  </a:ext>
                </a:extLst>
              </a:tr>
              <a:tr h="203200">
                <a:tc>
                  <a:txBody>
                    <a:bodyPr/>
                    <a:lstStyle/>
                    <a:p>
                      <a:pPr algn="l" fontAlgn="b"/>
                      <a:r>
                        <a:rPr lang="en-GB" sz="1000" b="0" i="0" u="none" strike="noStrike">
                          <a:solidFill>
                            <a:srgbClr val="000000"/>
                          </a:solidFill>
                          <a:effectLst/>
                          <a:latin typeface="Calibri" panose="020F0502020204030204" pitchFamily="34" charset="0"/>
                        </a:rPr>
                        <a:t>Brighton and Hove</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404</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139</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171.1 days</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98.0 days</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861696985"/>
                  </a:ext>
                </a:extLst>
              </a:tr>
              <a:tr h="203200">
                <a:tc>
                  <a:txBody>
                    <a:bodyPr/>
                    <a:lstStyle/>
                    <a:p>
                      <a:pPr algn="l" fontAlgn="b"/>
                      <a:r>
                        <a:rPr lang="en-GB" sz="1000" b="0" i="0" u="none" strike="noStrike">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652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118</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80.0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52.5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24419070"/>
                  </a:ext>
                </a:extLst>
              </a:tr>
              <a:tr h="203200">
                <a:tc>
                  <a:txBody>
                    <a:bodyPr/>
                    <a:lstStyle/>
                    <a:p>
                      <a:pPr algn="l" fontAlgn="b"/>
                      <a:r>
                        <a:rPr lang="en-GB" sz="1000" b="0" i="0" u="none" strike="noStrike">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146</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26.4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108.8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Speeding up</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127240861"/>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150.8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140.4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732319122"/>
                  </a:ext>
                </a:extLst>
              </a:tr>
              <a:tr h="203200">
                <a:tc>
                  <a:txBody>
                    <a:bodyPr/>
                    <a:lstStyle/>
                    <a:p>
                      <a:pPr algn="l" fontAlgn="b"/>
                      <a:r>
                        <a:rPr lang="en-GB" sz="1000" b="0" i="0" u="none" strike="noStrike">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176</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618.6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24.2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87057972"/>
                  </a:ext>
                </a:extLst>
              </a:tr>
              <a:tr h="203200">
                <a:tc>
                  <a:txBody>
                    <a:bodyPr/>
                    <a:lstStyle/>
                    <a:p>
                      <a:pPr algn="l" fontAlgn="b"/>
                      <a:r>
                        <a:rPr lang="en-GB" sz="1000" b="0" i="0" u="none" strike="noStrike">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72.4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55.1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545580077"/>
                  </a:ext>
                </a:extLst>
              </a:tr>
              <a:tr h="203200">
                <a:tc>
                  <a:txBody>
                    <a:bodyPr/>
                    <a:lstStyle/>
                    <a:p>
                      <a:pPr algn="l" fontAlgn="b"/>
                      <a:r>
                        <a:rPr lang="en-GB" sz="1000" b="0" i="0" u="none" strike="noStrike">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195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122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189.8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108.3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281854173"/>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1,264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173.7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61.9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85013407"/>
                  </a:ext>
                </a:extLst>
              </a:tr>
              <a:tr h="203200">
                <a:tc>
                  <a:txBody>
                    <a:bodyPr/>
                    <a:lstStyle/>
                    <a:p>
                      <a:pPr algn="l" fontAlgn="b"/>
                      <a:r>
                        <a:rPr lang="en-GB" sz="1000" b="0" i="0" u="none" strike="noStrike">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92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202.2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38.5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802207202"/>
                  </a:ext>
                </a:extLst>
              </a:tr>
              <a:tr h="203200">
                <a:tc>
                  <a:txBody>
                    <a:bodyPr/>
                    <a:lstStyle/>
                    <a:p>
                      <a:pPr algn="l" fontAlgn="b"/>
                      <a:r>
                        <a:rPr lang="en-GB" sz="1000" b="0" i="0" u="none" strike="noStrike">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151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94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336.2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32.0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744225662"/>
                  </a:ext>
                </a:extLst>
              </a:tr>
              <a:tr h="203200">
                <a:tc>
                  <a:txBody>
                    <a:bodyPr/>
                    <a:lstStyle/>
                    <a:p>
                      <a:pPr algn="l" fontAlgn="b"/>
                      <a:r>
                        <a:rPr lang="en-GB" sz="1000" b="0" i="0" u="none" strike="noStrike">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138</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114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84.3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88.4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Speeding up</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984994879"/>
                  </a:ext>
                </a:extLst>
              </a:tr>
              <a:tr h="203200">
                <a:tc>
                  <a:txBody>
                    <a:bodyPr/>
                    <a:lstStyle/>
                    <a:p>
                      <a:pPr algn="l" fontAlgn="b"/>
                      <a:r>
                        <a:rPr lang="en-GB" sz="1000" b="0" i="0" u="none" strike="noStrike">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197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175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189.8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35.3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22672880"/>
                  </a:ext>
                </a:extLst>
              </a:tr>
              <a:tr h="203200">
                <a:tc>
                  <a:txBody>
                    <a:bodyPr/>
                    <a:lstStyle/>
                    <a:p>
                      <a:pPr algn="l" fontAlgn="b"/>
                      <a:r>
                        <a:rPr lang="en-GB" sz="1000" b="0" i="0" u="none" strike="noStrike">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684.5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224.7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2906164965"/>
                  </a:ext>
                </a:extLst>
              </a:tr>
              <a:tr h="203200">
                <a:tc>
                  <a:txBody>
                    <a:bodyPr/>
                    <a:lstStyle/>
                    <a:p>
                      <a:pPr algn="l" fontAlgn="b"/>
                      <a:r>
                        <a:rPr lang="en-GB" sz="1000" b="0" i="0" u="none" strike="noStrike">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280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478.3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97.9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46907257"/>
                  </a:ext>
                </a:extLst>
              </a:tr>
              <a:tr h="203200">
                <a:tc>
                  <a:txBody>
                    <a:bodyPr/>
                    <a:lstStyle/>
                    <a:p>
                      <a:pPr algn="l" fontAlgn="b"/>
                      <a:r>
                        <a:rPr lang="en-GB" sz="1000" b="0" i="0" u="none" strike="noStrike">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206</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71.2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79.5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Speeding up</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02039250"/>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 region</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19,776</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217</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125</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77.0 days</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59.1 days</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Slowing</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625422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140,275</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251</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1,037</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67.4 days</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55.7 days</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Slowing</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134562"/>
                  </a:ext>
                </a:extLst>
              </a:tr>
            </a:tbl>
          </a:graphicData>
        </a:graphic>
      </p:graphicFrame>
      <p:pic>
        <p:nvPicPr>
          <p:cNvPr id="8" name="Picture 7">
            <a:extLst>
              <a:ext uri="{FF2B5EF4-FFF2-40B4-BE49-F238E27FC236}">
                <a16:creationId xmlns:a16="http://schemas.microsoft.com/office/drawing/2014/main" id="{8613B75A-ABCB-DE46-ACAF-7689F7EBA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402" y="6288037"/>
            <a:ext cx="9613900" cy="533400"/>
          </a:xfrm>
          <a:prstGeom prst="rect">
            <a:avLst/>
          </a:prstGeom>
        </p:spPr>
      </p:pic>
      <p:pic>
        <p:nvPicPr>
          <p:cNvPr id="14" name="Picture 13">
            <a:extLst>
              <a:ext uri="{FF2B5EF4-FFF2-40B4-BE49-F238E27FC236}">
                <a16:creationId xmlns:a16="http://schemas.microsoft.com/office/drawing/2014/main" id="{2340BB2B-F657-B94C-938A-A92CCDABCD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63235" y="2245656"/>
            <a:ext cx="5879008" cy="4007224"/>
          </a:xfrm>
          <a:prstGeom prst="rect">
            <a:avLst/>
          </a:prstGeom>
        </p:spPr>
      </p:pic>
      <p:cxnSp>
        <p:nvCxnSpPr>
          <p:cNvPr id="16" name="Straight Connector 15">
            <a:extLst>
              <a:ext uri="{FF2B5EF4-FFF2-40B4-BE49-F238E27FC236}">
                <a16:creationId xmlns:a16="http://schemas.microsoft.com/office/drawing/2014/main" id="{5B9E928A-184B-294B-BD8E-3F0F9719F243}"/>
              </a:ext>
            </a:extLst>
          </p:cNvPr>
          <p:cNvCxnSpPr>
            <a:cxnSpLocks/>
          </p:cNvCxnSpPr>
          <p:nvPr/>
        </p:nvCxnSpPr>
        <p:spPr>
          <a:xfrm>
            <a:off x="216992" y="2272550"/>
            <a:ext cx="1172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716620-9819-FD43-A302-3C4E9613970B}"/>
              </a:ext>
            </a:extLst>
          </p:cNvPr>
          <p:cNvCxnSpPr>
            <a:cxnSpLocks/>
          </p:cNvCxnSpPr>
          <p:nvPr/>
        </p:nvCxnSpPr>
        <p:spPr>
          <a:xfrm flipV="1">
            <a:off x="216992" y="5742594"/>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93E220-B4D8-9D46-9C79-EBB61FD9FD7F}"/>
              </a:ext>
            </a:extLst>
          </p:cNvPr>
          <p:cNvCxnSpPr>
            <a:cxnSpLocks/>
          </p:cNvCxnSpPr>
          <p:nvPr/>
        </p:nvCxnSpPr>
        <p:spPr>
          <a:xfrm flipV="1">
            <a:off x="234002" y="6275292"/>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F03214-2E08-FB46-A04D-FFC6472822F3}"/>
              </a:ext>
            </a:extLst>
          </p:cNvPr>
          <p:cNvSpPr txBox="1"/>
          <p:nvPr/>
        </p:nvSpPr>
        <p:spPr>
          <a:xfrm>
            <a:off x="115737" y="30879"/>
            <a:ext cx="6049733" cy="338554"/>
          </a:xfrm>
          <a:prstGeom prst="rect">
            <a:avLst/>
          </a:prstGeom>
          <a:noFill/>
        </p:spPr>
        <p:txBody>
          <a:bodyPr wrap="none" rtlCol="0">
            <a:spAutoFit/>
          </a:bodyPr>
          <a:lstStyle/>
          <a:p>
            <a:r>
              <a:rPr lang="en-GB" sz="1600" b="1" dirty="0"/>
              <a:t>Summary of Covid-19 confirmed cases; Thu 30 January - Wed 13 May</a:t>
            </a:r>
          </a:p>
        </p:txBody>
      </p:sp>
      <p:sp>
        <p:nvSpPr>
          <p:cNvPr id="23" name="Rectangle 22">
            <a:extLst>
              <a:ext uri="{FF2B5EF4-FFF2-40B4-BE49-F238E27FC236}">
                <a16:creationId xmlns:a16="http://schemas.microsoft.com/office/drawing/2014/main" id="{C31FBED2-73EB-2748-B6C2-4FEA1897C27E}"/>
              </a:ext>
            </a:extLst>
          </p:cNvPr>
          <p:cNvSpPr/>
          <p:nvPr/>
        </p:nvSpPr>
        <p:spPr>
          <a:xfrm>
            <a:off x="115737" y="285027"/>
            <a:ext cx="11723996" cy="1200329"/>
          </a:xfrm>
          <a:prstGeom prst="rect">
            <a:avLst/>
          </a:prstGeom>
        </p:spPr>
        <p:txBody>
          <a:bodyPr wrap="square">
            <a:spAutoFit/>
          </a:bodyPr>
          <a:lstStyle/>
          <a:p>
            <a:r>
              <a:rPr lang="en-GB" sz="1200" dirty="0"/>
              <a:t>Data are back dated and revised such that every lab-confirmed case is attributed to the date at which the specimen was taken, which means the outbreak starts on different dates for different areas. The first specimens for a confirmed Covid-19 infection were taken on January 30th 2020.</a:t>
            </a:r>
          </a:p>
          <a:p>
            <a:endParaRPr lang="en-GB" sz="1200" dirty="0"/>
          </a:p>
          <a:p>
            <a:r>
              <a:rPr lang="en-GB" sz="1200" dirty="0"/>
              <a:t>The latest available data in this analysis are for </a:t>
            </a:r>
            <a:r>
              <a:rPr lang="en-GB" sz="1200" b="1" dirty="0"/>
              <a:t>Wed 13 May</a:t>
            </a:r>
            <a:r>
              <a:rPr lang="en-GB" sz="1200" dirty="0"/>
              <a:t>. However, as data for recent days are likely to change significantly, </a:t>
            </a:r>
            <a:r>
              <a:rPr lang="en-GB" sz="1200" b="1" dirty="0"/>
              <a:t>only data up to Fri 08 May should be treated as complete.</a:t>
            </a:r>
            <a:endParaRPr lang="en-GB" sz="1200" dirty="0"/>
          </a:p>
          <a:p>
            <a:r>
              <a:rPr lang="en-GB" sz="1200" dirty="0"/>
              <a:t>The cumulative cases are taken from the most recently available date, although number of confirmed cases in a single day (a proxy for new cases) is taken from six days prior (latest complete date).</a:t>
            </a:r>
          </a:p>
        </p:txBody>
      </p:sp>
    </p:spTree>
    <p:extLst>
      <p:ext uri="{BB962C8B-B14F-4D97-AF65-F5344CB8AC3E}">
        <p14:creationId xmlns:p14="http://schemas.microsoft.com/office/powerpoint/2010/main" val="30240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6"/>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631414187"/>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 deaths (12.1 per 100,000 ESP, 95% CI: 5.5-23)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 deaths (8.5 per 100,000 ESP, 95% CI: 5.1-13.1)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 deaths (15.8 per 100,000 ESP, 95% CI: 10.5-23)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 deaths (33.3 per 100,000 ESP, 95% CI: 22.4-47.6)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 deaths (18.2 per 100,000 ESP, 95% CI: 12.3-25.8)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 deaths (36.2 per 100,000 ESP, 95% CI: 27.5-46.8)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 deaths (11.7 per 100,000 ESP, 95% CI: 6.6-19.2)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deaths (18.4 per 100,000 ESP, 95% CI: 15.8-21.1)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2,508 deaths (26.8 per 100,000 ESP, 95% CI: 25.7-27.8)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19,315 deaths (36.6 per 100,000 ESP, 95% CI: 36.1-37.1)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12828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sp>
        <p:nvSpPr>
          <p:cNvPr id="13" name="TextBox 12">
            <a:extLst>
              <a:ext uri="{FF2B5EF4-FFF2-40B4-BE49-F238E27FC236}">
                <a16:creationId xmlns:a16="http://schemas.microsoft.com/office/drawing/2014/main" id="{3F4DABDD-18C4-0744-8CFC-F38BCF582EC8}"/>
              </a:ext>
            </a:extLst>
          </p:cNvPr>
          <p:cNvSpPr txBox="1"/>
          <p:nvPr/>
        </p:nvSpPr>
        <p:spPr>
          <a:xfrm>
            <a:off x="0" y="239808"/>
            <a:ext cx="6817658"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t>In West Sussex, in the week ending 1</a:t>
            </a:r>
            <a:r>
              <a:rPr lang="en-GB" sz="1400" baseline="30000" dirty="0"/>
              <a:t>st</a:t>
            </a:r>
            <a:r>
              <a:rPr lang="en-GB" sz="1400" dirty="0"/>
              <a:t> May, the number of deaths occurring in care homes was almost double the number of deaths occurring in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hospitals for West Sussex residents is decreasing.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care homes has been increasing but showed a slight decline in the latest week of reporting.</a:t>
            </a:r>
          </a:p>
          <a:p>
            <a:pPr marL="285750" indent="-285750">
              <a:buFont typeface="Arial" panose="020B0604020202020204" pitchFamily="34" charset="0"/>
              <a:buChar char="•"/>
            </a:pPr>
            <a:endParaRPr lang="en-GB" sz="1400" i="1" dirty="0">
              <a:solidFill>
                <a:schemeClr val="accent1"/>
              </a:solidFill>
            </a:endParaRPr>
          </a:p>
        </p:txBody>
      </p:sp>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472" y="1895288"/>
            <a:ext cx="6096000" cy="3175000"/>
          </a:xfrm>
          <a:prstGeom prst="rect">
            <a:avLst/>
          </a:prstGeom>
        </p:spPr>
      </p:pic>
      <p:graphicFrame>
        <p:nvGraphicFramePr>
          <p:cNvPr id="17" name="Table 16">
            <a:extLst>
              <a:ext uri="{FF2B5EF4-FFF2-40B4-BE49-F238E27FC236}">
                <a16:creationId xmlns:a16="http://schemas.microsoft.com/office/drawing/2014/main" id="{95B3783E-4A16-1E44-81BE-F3F9C3425D60}"/>
              </a:ext>
            </a:extLst>
          </p:cNvPr>
          <p:cNvGraphicFramePr>
            <a:graphicFrameLocks noGrp="1"/>
          </p:cNvGraphicFramePr>
          <p:nvPr>
            <p:extLst>
              <p:ext uri="{D42A27DB-BD31-4B8C-83A1-F6EECF244321}">
                <p14:modId xmlns:p14="http://schemas.microsoft.com/office/powerpoint/2010/main" val="2615636086"/>
              </p:ext>
            </p:extLst>
          </p:nvPr>
        </p:nvGraphicFramePr>
        <p:xfrm>
          <a:off x="370913" y="5163671"/>
          <a:ext cx="11065802" cy="1440327"/>
        </p:xfrm>
        <a:graphic>
          <a:graphicData uri="http://schemas.openxmlformats.org/drawingml/2006/table">
            <a:tbl>
              <a:tblPr/>
              <a:tblGrid>
                <a:gridCol w="763160">
                  <a:extLst>
                    <a:ext uri="{9D8B030D-6E8A-4147-A177-3AD203B41FA5}">
                      <a16:colId xmlns:a16="http://schemas.microsoft.com/office/drawing/2014/main" val="1998575075"/>
                    </a:ext>
                  </a:extLst>
                </a:gridCol>
                <a:gridCol w="572369">
                  <a:extLst>
                    <a:ext uri="{9D8B030D-6E8A-4147-A177-3AD203B41FA5}">
                      <a16:colId xmlns:a16="http://schemas.microsoft.com/office/drawing/2014/main" val="4082139058"/>
                    </a:ext>
                  </a:extLst>
                </a:gridCol>
                <a:gridCol w="572369">
                  <a:extLst>
                    <a:ext uri="{9D8B030D-6E8A-4147-A177-3AD203B41FA5}">
                      <a16:colId xmlns:a16="http://schemas.microsoft.com/office/drawing/2014/main" val="1877115370"/>
                    </a:ext>
                  </a:extLst>
                </a:gridCol>
                <a:gridCol w="572369">
                  <a:extLst>
                    <a:ext uri="{9D8B030D-6E8A-4147-A177-3AD203B41FA5}">
                      <a16:colId xmlns:a16="http://schemas.microsoft.com/office/drawing/2014/main" val="696609331"/>
                    </a:ext>
                  </a:extLst>
                </a:gridCol>
                <a:gridCol w="572369">
                  <a:extLst>
                    <a:ext uri="{9D8B030D-6E8A-4147-A177-3AD203B41FA5}">
                      <a16:colId xmlns:a16="http://schemas.microsoft.com/office/drawing/2014/main" val="945435690"/>
                    </a:ext>
                  </a:extLst>
                </a:gridCol>
                <a:gridCol w="572369">
                  <a:extLst>
                    <a:ext uri="{9D8B030D-6E8A-4147-A177-3AD203B41FA5}">
                      <a16:colId xmlns:a16="http://schemas.microsoft.com/office/drawing/2014/main" val="4099392816"/>
                    </a:ext>
                  </a:extLst>
                </a:gridCol>
                <a:gridCol w="572369">
                  <a:extLst>
                    <a:ext uri="{9D8B030D-6E8A-4147-A177-3AD203B41FA5}">
                      <a16:colId xmlns:a16="http://schemas.microsoft.com/office/drawing/2014/main" val="2492613715"/>
                    </a:ext>
                  </a:extLst>
                </a:gridCol>
                <a:gridCol w="572369">
                  <a:extLst>
                    <a:ext uri="{9D8B030D-6E8A-4147-A177-3AD203B41FA5}">
                      <a16:colId xmlns:a16="http://schemas.microsoft.com/office/drawing/2014/main" val="4065020466"/>
                    </a:ext>
                  </a:extLst>
                </a:gridCol>
                <a:gridCol w="572369">
                  <a:extLst>
                    <a:ext uri="{9D8B030D-6E8A-4147-A177-3AD203B41FA5}">
                      <a16:colId xmlns:a16="http://schemas.microsoft.com/office/drawing/2014/main" val="1865002551"/>
                    </a:ext>
                  </a:extLst>
                </a:gridCol>
                <a:gridCol w="572369">
                  <a:extLst>
                    <a:ext uri="{9D8B030D-6E8A-4147-A177-3AD203B41FA5}">
                      <a16:colId xmlns:a16="http://schemas.microsoft.com/office/drawing/2014/main" val="3813846355"/>
                    </a:ext>
                  </a:extLst>
                </a:gridCol>
                <a:gridCol w="572369">
                  <a:extLst>
                    <a:ext uri="{9D8B030D-6E8A-4147-A177-3AD203B41FA5}">
                      <a16:colId xmlns:a16="http://schemas.microsoft.com/office/drawing/2014/main" val="234630756"/>
                    </a:ext>
                  </a:extLst>
                </a:gridCol>
                <a:gridCol w="572369">
                  <a:extLst>
                    <a:ext uri="{9D8B030D-6E8A-4147-A177-3AD203B41FA5}">
                      <a16:colId xmlns:a16="http://schemas.microsoft.com/office/drawing/2014/main" val="3725478471"/>
                    </a:ext>
                  </a:extLst>
                </a:gridCol>
                <a:gridCol w="572369">
                  <a:extLst>
                    <a:ext uri="{9D8B030D-6E8A-4147-A177-3AD203B41FA5}">
                      <a16:colId xmlns:a16="http://schemas.microsoft.com/office/drawing/2014/main" val="2828013913"/>
                    </a:ext>
                  </a:extLst>
                </a:gridCol>
                <a:gridCol w="572369">
                  <a:extLst>
                    <a:ext uri="{9D8B030D-6E8A-4147-A177-3AD203B41FA5}">
                      <a16:colId xmlns:a16="http://schemas.microsoft.com/office/drawing/2014/main" val="2637868432"/>
                    </a:ext>
                  </a:extLst>
                </a:gridCol>
                <a:gridCol w="572369">
                  <a:extLst>
                    <a:ext uri="{9D8B030D-6E8A-4147-A177-3AD203B41FA5}">
                      <a16:colId xmlns:a16="http://schemas.microsoft.com/office/drawing/2014/main" val="1956483777"/>
                    </a:ext>
                  </a:extLst>
                </a:gridCol>
                <a:gridCol w="572369">
                  <a:extLst>
                    <a:ext uri="{9D8B030D-6E8A-4147-A177-3AD203B41FA5}">
                      <a16:colId xmlns:a16="http://schemas.microsoft.com/office/drawing/2014/main" val="1653521048"/>
                    </a:ext>
                  </a:extLst>
                </a:gridCol>
                <a:gridCol w="572369">
                  <a:extLst>
                    <a:ext uri="{9D8B030D-6E8A-4147-A177-3AD203B41FA5}">
                      <a16:colId xmlns:a16="http://schemas.microsoft.com/office/drawing/2014/main" val="2665635879"/>
                    </a:ext>
                  </a:extLst>
                </a:gridCol>
                <a:gridCol w="572369">
                  <a:extLst>
                    <a:ext uri="{9D8B030D-6E8A-4147-A177-3AD203B41FA5}">
                      <a16:colId xmlns:a16="http://schemas.microsoft.com/office/drawing/2014/main" val="2210826613"/>
                    </a:ext>
                  </a:extLst>
                </a:gridCol>
                <a:gridCol w="572369">
                  <a:extLst>
                    <a:ext uri="{9D8B030D-6E8A-4147-A177-3AD203B41FA5}">
                      <a16:colId xmlns:a16="http://schemas.microsoft.com/office/drawing/2014/main" val="1066874851"/>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3rd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17th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24th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31st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14th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21st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20th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3rd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1st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a:solidFill>
                            <a:srgbClr val="000000"/>
                          </a:solidFill>
                          <a:effectLst/>
                          <a:latin typeface="Calibri" panose="020F0502020204030204" pitchFamily="34" charset="0"/>
                        </a:rPr>
                        <a:t>Home</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25.9%</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24.2%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19.7%</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26.7%</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23.1%</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18.8%</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a:solidFill>
                            <a:srgbClr val="000000"/>
                          </a:solidFill>
                          <a:effectLst/>
                          <a:latin typeface="Calibri" panose="020F0502020204030204" pitchFamily="34" charset="0"/>
                        </a:rPr>
                        <a:t>Care home</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45.3%</a:t>
                      </a:r>
                    </a:p>
                  </a:txBody>
                  <a:tcPr marL="8676" marR="8676" marT="8676" marB="0" anchor="b">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a:solidFill>
                            <a:srgbClr val="000000"/>
                          </a:solidFill>
                          <a:effectLst/>
                          <a:latin typeface="Calibri" panose="020F0502020204030204" pitchFamily="34" charset="0"/>
                        </a:rPr>
                        <a:t>Hospital</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25.2%</a:t>
                      </a:r>
                    </a:p>
                  </a:txBody>
                  <a:tcPr marL="8676" marR="8676" marT="8676" marB="0" anchor="b">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a:solidFill>
                            <a:srgbClr val="000000"/>
                          </a:solidFill>
                          <a:effectLst/>
                          <a:latin typeface="Calibri" panose="020F0502020204030204" pitchFamily="34" charset="0"/>
                        </a:rPr>
                        <a:t>Hospice</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a:t>
                      </a:r>
                    </a:p>
                  </a:txBody>
                  <a:tcPr marL="8676" marR="8676" marT="8676" marB="0" anchor="b">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a:solidFill>
                            <a:srgbClr val="000000"/>
                          </a:solidFill>
                          <a:effectLst/>
                          <a:latin typeface="Calibri" panose="020F0502020204030204" pitchFamily="34" charset="0"/>
                        </a:rPr>
                        <a:t>Elsewhere </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3.3%</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0.7%</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1.9%</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557401" cy="338554"/>
          </a:xfrm>
          <a:prstGeom prst="rect">
            <a:avLst/>
          </a:prstGeom>
          <a:noFill/>
        </p:spPr>
        <p:txBody>
          <a:bodyPr wrap="none" rtlCol="0">
            <a:spAutoFit/>
          </a:bodyPr>
          <a:lstStyle/>
          <a:p>
            <a:r>
              <a:rPr lang="en-US" sz="1600" dirty="0"/>
              <a:t>All cause mortality; West Sussex; week ending 1 May</a:t>
            </a:r>
          </a:p>
        </p:txBody>
      </p:sp>
    </p:spTree>
    <p:extLst>
      <p:ext uri="{BB962C8B-B14F-4D97-AF65-F5344CB8AC3E}">
        <p14:creationId xmlns:p14="http://schemas.microsoft.com/office/powerpoint/2010/main" val="305101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272640"/>
            <a:ext cx="4876799"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Crude rates of deaths where Covid-19 is mentioned as an underlying cause or contributing factor has risen locally.</a:t>
            </a:r>
          </a:p>
          <a:p>
            <a:endParaRPr lang="en-GB" sz="1400" dirty="0"/>
          </a:p>
          <a:p>
            <a:pPr marL="285750" indent="-285750">
              <a:buFont typeface="Arial" panose="020B0604020202020204" pitchFamily="34" charset="0"/>
              <a:buChar char="•"/>
            </a:pPr>
            <a:r>
              <a:rPr lang="en-GB" sz="14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table below shows the change in deaths occurring in the last two weeks of reporting.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400" dirty="0">
              <a:solidFill>
                <a:srgbClr val="FF0000"/>
              </a:solidFill>
            </a:endParaRPr>
          </a:p>
          <a:p>
            <a:pPr marL="285750" indent="-285750">
              <a:buFont typeface="Arial" panose="020B0604020202020204" pitchFamily="34" charset="0"/>
              <a:buChar char="•"/>
            </a:pPr>
            <a:r>
              <a:rPr lang="en-GB" sz="1400" dirty="0">
                <a:solidFill>
                  <a:srgbClr val="FF0000"/>
                </a:solidFill>
              </a:rPr>
              <a:t>Also note that deaths (particularly in the most recent week) may be revised if the were not registered by the 9</a:t>
            </a:r>
            <a:r>
              <a:rPr lang="en-GB" sz="1400" baseline="30000" dirty="0">
                <a:solidFill>
                  <a:srgbClr val="FF0000"/>
                </a:solidFill>
              </a:rPr>
              <a:t>th</a:t>
            </a:r>
            <a:r>
              <a:rPr lang="en-GB" sz="1400" dirty="0">
                <a:solidFill>
                  <a:srgbClr val="FF0000"/>
                </a:solidFill>
              </a:rPr>
              <a:t> May. </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546407" cy="338554"/>
          </a:xfrm>
          <a:prstGeom prst="rect">
            <a:avLst/>
          </a:prstGeom>
          <a:noFill/>
        </p:spPr>
        <p:txBody>
          <a:bodyPr wrap="none" rtlCol="0">
            <a:spAutoFit/>
          </a:bodyPr>
          <a:lstStyle/>
          <a:p>
            <a:r>
              <a:rPr lang="en-US" sz="1600" dirty="0"/>
              <a:t>Crude rate of Covid-19 mortality in Care Homes; to week ending 01/05/2020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615908218"/>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24th Apr</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14.3%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15.9 (11-22.2)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74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9 (7-11.3)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-38.3%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16.2 (13.8-18.8)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92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-26.1%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274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13.3 (11.7-14.9)</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2,361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1,894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-467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-19.8%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8,602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18.9 (18.5-19.3)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677160" cy="276999"/>
          </a:xfrm>
          <a:prstGeom prst="rect">
            <a:avLst/>
          </a:prstGeom>
          <a:noFill/>
        </p:spPr>
        <p:txBody>
          <a:bodyPr wrap="none" rtlCol="0">
            <a:spAutoFit/>
          </a:bodyPr>
          <a:lstStyle/>
          <a:p>
            <a:r>
              <a:rPr lang="en-US" sz="1200" dirty="0"/>
              <a:t>Last two-week change Covid-19 mortality in care homes</a:t>
            </a:r>
          </a:p>
        </p:txBody>
      </p:sp>
    </p:spTree>
    <p:extLst>
      <p:ext uri="{BB962C8B-B14F-4D97-AF65-F5344CB8AC3E}">
        <p14:creationId xmlns:p14="http://schemas.microsoft.com/office/powerpoint/2010/main" val="256349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530353" y="272640"/>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8th May.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8</a:t>
            </a:r>
            <a:r>
              <a:rPr lang="en-GB" sz="1400" baseline="30000" dirty="0"/>
              <a:t>th</a:t>
            </a:r>
            <a:r>
              <a:rPr lang="en-GB" sz="1400" dirty="0"/>
              <a:t> May there have been 167 Covid-19 deaths notified to Care Quality Commission from West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36% of the 464 deaths notified to CQC between 10</a:t>
            </a:r>
            <a:r>
              <a:rPr lang="en-GB" sz="1400" baseline="30000" dirty="0"/>
              <a:t>th</a:t>
            </a:r>
            <a:r>
              <a:rPr lang="en-GB" sz="1400" dirty="0"/>
              <a:t> April and 8</a:t>
            </a:r>
            <a:r>
              <a:rPr lang="en-GB" sz="1400" baseline="30000" dirty="0"/>
              <a:t>th</a:t>
            </a:r>
            <a:r>
              <a:rPr lang="en-GB" sz="1400" dirty="0"/>
              <a:t> May 2020.</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648167" cy="338554"/>
          </a:xfrm>
          <a:prstGeom prst="rect">
            <a:avLst/>
          </a:prstGeom>
          <a:noFill/>
        </p:spPr>
        <p:txBody>
          <a:bodyPr wrap="none" rtlCol="0">
            <a:spAutoFit/>
          </a:bodyPr>
          <a:lstStyle/>
          <a:p>
            <a:r>
              <a:rPr lang="en-US" sz="1600" dirty="0"/>
              <a:t>Daily care home deaths notified to the Care Quality Commission; 08/05/2020</a:t>
            </a:r>
          </a:p>
        </p:txBody>
      </p:sp>
      <p:pic>
        <p:nvPicPr>
          <p:cNvPr id="12" name="Content Placeholder 5">
            <a:extLst>
              <a:ext uri="{FF2B5EF4-FFF2-40B4-BE49-F238E27FC236}">
                <a16:creationId xmlns:a16="http://schemas.microsoft.com/office/drawing/2014/main" id="{38C733E7-B8B7-1348-B42E-8F39D633D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353" y="441917"/>
            <a:ext cx="7366000" cy="3175000"/>
          </a:xfrm>
          <a:prstGeom prst="rect">
            <a:avLst/>
          </a:prstGeom>
        </p:spPr>
      </p:pic>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353" y="3413125"/>
            <a:ext cx="7366000" cy="3175000"/>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76FC7-B922-7E4D-9C0A-F6F786E12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5" name="Picture 4">
            <a:extLst>
              <a:ext uri="{FF2B5EF4-FFF2-40B4-BE49-F238E27FC236}">
                <a16:creationId xmlns:a16="http://schemas.microsoft.com/office/drawing/2014/main" id="{D9F95CFE-9800-F443-B951-40A82116CB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429000"/>
            <a:ext cx="6096000" cy="3175000"/>
          </a:xfrm>
          <a:prstGeom prst="rect">
            <a:avLst/>
          </a:prstGeom>
        </p:spPr>
      </p:pic>
      <p:sp>
        <p:nvSpPr>
          <p:cNvPr id="6" name="TextBox 5">
            <a:extLst>
              <a:ext uri="{FF2B5EF4-FFF2-40B4-BE49-F238E27FC236}">
                <a16:creationId xmlns:a16="http://schemas.microsoft.com/office/drawing/2014/main" id="{2C65CF02-D8C8-AB43-A60B-E069D18B861F}"/>
              </a:ext>
            </a:extLst>
          </p:cNvPr>
          <p:cNvSpPr txBox="1"/>
          <p:nvPr/>
        </p:nvSpPr>
        <p:spPr>
          <a:xfrm>
            <a:off x="6696635" y="302359"/>
            <a:ext cx="4531121" cy="5047536"/>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accent1"/>
                </a:solidFill>
              </a:rPr>
              <a:t>As some areas record their first few confirmed cases on different days, the x axis (along the bottom from left to right) has been redrawn to count the number of days since case number 10. </a:t>
            </a:r>
          </a:p>
          <a:p>
            <a:endParaRPr lang="en-GB" sz="1400" dirty="0">
              <a:solidFill>
                <a:schemeClr val="accent1"/>
              </a:solidFill>
            </a:endParaRPr>
          </a:p>
          <a:p>
            <a:pPr marL="285750" indent="-285750">
              <a:buFont typeface="Arial" panose="020B0604020202020204" pitchFamily="34" charset="0"/>
              <a:buChar char="•"/>
            </a:pPr>
            <a:r>
              <a:rPr lang="en-GB" sz="1400" dirty="0">
                <a:solidFill>
                  <a:schemeClr val="accent1"/>
                </a:solidFill>
              </a:rPr>
              <a:t>Starting on case number 10, rather than case number 1, means that the trajectories are more established and potentially showing transmission within an area as opposed to single cases coming into the area.</a:t>
            </a:r>
          </a:p>
          <a:p>
            <a:endParaRPr lang="en-GB" sz="1400" dirty="0">
              <a:solidFill>
                <a:schemeClr val="accent1"/>
              </a:solidFill>
            </a:endParaRPr>
          </a:p>
          <a:p>
            <a:pPr marL="285750" indent="-285750">
              <a:buFont typeface="Arial" panose="020B0604020202020204" pitchFamily="34" charset="0"/>
              <a:buChar char="•"/>
            </a:pPr>
            <a:r>
              <a:rPr lang="en-GB" sz="1400" dirty="0">
                <a:solidFill>
                  <a:schemeClr val="accent1"/>
                </a:solidFill>
              </a:rPr>
              <a:t>In addition, on the bottom plot, the y (vertical) axis has been redrawn to show the cumulative number of confirmed cases on a logarithmic scale to highlight changes in growth (speeding up or slowing down) of infections.</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dirty="0">
                <a:solidFill>
                  <a:schemeClr val="accent1"/>
                </a:solidFill>
              </a:rPr>
              <a:t>A straight line with a steep slope indicates that the diagnosed cases will double in a short period of time whereas a line with a flatter slope suggests that the cases are not growing as quickly and will take much longer to double.</a:t>
            </a:r>
          </a:p>
          <a:p>
            <a:pPr marL="285750" indent="-285750">
              <a:buFont typeface="Arial" panose="020B0604020202020204" pitchFamily="34" charset="0"/>
              <a:buChar char="•"/>
            </a:pPr>
            <a:endParaRPr lang="en-GB" sz="1400" dirty="0">
              <a:solidFill>
                <a:schemeClr val="accent1"/>
              </a:solidFill>
            </a:endParaRPr>
          </a:p>
          <a:p>
            <a:pPr marL="285750" indent="-285750">
              <a:buFont typeface="Arial" panose="020B0604020202020204" pitchFamily="34" charset="0"/>
              <a:buChar char="•"/>
            </a:pPr>
            <a:endParaRPr lang="en-GB" sz="1400" i="1" dirty="0">
              <a:solidFill>
                <a:schemeClr val="accent1"/>
              </a:solidFill>
            </a:endParaRPr>
          </a:p>
        </p:txBody>
      </p:sp>
    </p:spTree>
    <p:extLst>
      <p:ext uri="{BB962C8B-B14F-4D97-AF65-F5344CB8AC3E}">
        <p14:creationId xmlns:p14="http://schemas.microsoft.com/office/powerpoint/2010/main" val="29426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262979"/>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12/05/2020)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 May but were registered up to 9 May.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currently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Cumulative data on deaths occurring between 01/03/2020 and 17/04/2020 are available by sex at local level and these will be published as soon as possible.</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7995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3371685186"/>
              </p:ext>
            </p:extLst>
          </p:nvPr>
        </p:nvGraphicFramePr>
        <p:xfrm>
          <a:off x="377687" y="840259"/>
          <a:ext cx="11550608" cy="5213543"/>
        </p:xfrm>
        <a:graphic>
          <a:graphicData uri="http://schemas.openxmlformats.org/drawingml/2006/table">
            <a:tbl>
              <a:tblPr/>
              <a:tblGrid>
                <a:gridCol w="1632914">
                  <a:extLst>
                    <a:ext uri="{9D8B030D-6E8A-4147-A177-3AD203B41FA5}">
                      <a16:colId xmlns:a16="http://schemas.microsoft.com/office/drawing/2014/main" val="914011533"/>
                    </a:ext>
                  </a:extLst>
                </a:gridCol>
                <a:gridCol w="550983">
                  <a:extLst>
                    <a:ext uri="{9D8B030D-6E8A-4147-A177-3AD203B41FA5}">
                      <a16:colId xmlns:a16="http://schemas.microsoft.com/office/drawing/2014/main" val="1234676251"/>
                    </a:ext>
                  </a:extLst>
                </a:gridCol>
                <a:gridCol w="550983">
                  <a:extLst>
                    <a:ext uri="{9D8B030D-6E8A-4147-A177-3AD203B41FA5}">
                      <a16:colId xmlns:a16="http://schemas.microsoft.com/office/drawing/2014/main" val="4290614221"/>
                    </a:ext>
                  </a:extLst>
                </a:gridCol>
                <a:gridCol w="550983">
                  <a:extLst>
                    <a:ext uri="{9D8B030D-6E8A-4147-A177-3AD203B41FA5}">
                      <a16:colId xmlns:a16="http://schemas.microsoft.com/office/drawing/2014/main" val="3570678717"/>
                    </a:ext>
                  </a:extLst>
                </a:gridCol>
                <a:gridCol w="550983">
                  <a:extLst>
                    <a:ext uri="{9D8B030D-6E8A-4147-A177-3AD203B41FA5}">
                      <a16:colId xmlns:a16="http://schemas.microsoft.com/office/drawing/2014/main" val="3557013875"/>
                    </a:ext>
                  </a:extLst>
                </a:gridCol>
                <a:gridCol w="550983">
                  <a:extLst>
                    <a:ext uri="{9D8B030D-6E8A-4147-A177-3AD203B41FA5}">
                      <a16:colId xmlns:a16="http://schemas.microsoft.com/office/drawing/2014/main" val="3143303423"/>
                    </a:ext>
                  </a:extLst>
                </a:gridCol>
                <a:gridCol w="550983">
                  <a:extLst>
                    <a:ext uri="{9D8B030D-6E8A-4147-A177-3AD203B41FA5}">
                      <a16:colId xmlns:a16="http://schemas.microsoft.com/office/drawing/2014/main" val="811113895"/>
                    </a:ext>
                  </a:extLst>
                </a:gridCol>
                <a:gridCol w="550983">
                  <a:extLst>
                    <a:ext uri="{9D8B030D-6E8A-4147-A177-3AD203B41FA5}">
                      <a16:colId xmlns:a16="http://schemas.microsoft.com/office/drawing/2014/main" val="3260015052"/>
                    </a:ext>
                  </a:extLst>
                </a:gridCol>
                <a:gridCol w="550983">
                  <a:extLst>
                    <a:ext uri="{9D8B030D-6E8A-4147-A177-3AD203B41FA5}">
                      <a16:colId xmlns:a16="http://schemas.microsoft.com/office/drawing/2014/main" val="3530290400"/>
                    </a:ext>
                  </a:extLst>
                </a:gridCol>
                <a:gridCol w="550983">
                  <a:extLst>
                    <a:ext uri="{9D8B030D-6E8A-4147-A177-3AD203B41FA5}">
                      <a16:colId xmlns:a16="http://schemas.microsoft.com/office/drawing/2014/main" val="1016590592"/>
                    </a:ext>
                  </a:extLst>
                </a:gridCol>
                <a:gridCol w="550983">
                  <a:extLst>
                    <a:ext uri="{9D8B030D-6E8A-4147-A177-3AD203B41FA5}">
                      <a16:colId xmlns:a16="http://schemas.microsoft.com/office/drawing/2014/main" val="845157241"/>
                    </a:ext>
                  </a:extLst>
                </a:gridCol>
                <a:gridCol w="550983">
                  <a:extLst>
                    <a:ext uri="{9D8B030D-6E8A-4147-A177-3AD203B41FA5}">
                      <a16:colId xmlns:a16="http://schemas.microsoft.com/office/drawing/2014/main" val="2611672487"/>
                    </a:ext>
                  </a:extLst>
                </a:gridCol>
                <a:gridCol w="550983">
                  <a:extLst>
                    <a:ext uri="{9D8B030D-6E8A-4147-A177-3AD203B41FA5}">
                      <a16:colId xmlns:a16="http://schemas.microsoft.com/office/drawing/2014/main" val="3459487358"/>
                    </a:ext>
                  </a:extLst>
                </a:gridCol>
                <a:gridCol w="550983">
                  <a:extLst>
                    <a:ext uri="{9D8B030D-6E8A-4147-A177-3AD203B41FA5}">
                      <a16:colId xmlns:a16="http://schemas.microsoft.com/office/drawing/2014/main" val="2298555161"/>
                    </a:ext>
                  </a:extLst>
                </a:gridCol>
                <a:gridCol w="550983">
                  <a:extLst>
                    <a:ext uri="{9D8B030D-6E8A-4147-A177-3AD203B41FA5}">
                      <a16:colId xmlns:a16="http://schemas.microsoft.com/office/drawing/2014/main" val="1233904622"/>
                    </a:ext>
                  </a:extLst>
                </a:gridCol>
                <a:gridCol w="550983">
                  <a:extLst>
                    <a:ext uri="{9D8B030D-6E8A-4147-A177-3AD203B41FA5}">
                      <a16:colId xmlns:a16="http://schemas.microsoft.com/office/drawing/2014/main" val="1647108581"/>
                    </a:ext>
                  </a:extLst>
                </a:gridCol>
                <a:gridCol w="550983">
                  <a:extLst>
                    <a:ext uri="{9D8B030D-6E8A-4147-A177-3AD203B41FA5}">
                      <a16:colId xmlns:a16="http://schemas.microsoft.com/office/drawing/2014/main" val="4131586401"/>
                    </a:ext>
                  </a:extLst>
                </a:gridCol>
                <a:gridCol w="550983">
                  <a:extLst>
                    <a:ext uri="{9D8B030D-6E8A-4147-A177-3AD203B41FA5}">
                      <a16:colId xmlns:a16="http://schemas.microsoft.com/office/drawing/2014/main" val="3701799912"/>
                    </a:ext>
                  </a:extLst>
                </a:gridCol>
                <a:gridCol w="550983">
                  <a:extLst>
                    <a:ext uri="{9D8B030D-6E8A-4147-A177-3AD203B41FA5}">
                      <a16:colId xmlns:a16="http://schemas.microsoft.com/office/drawing/2014/main" val="43166036"/>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4000"/>
            <a:ext cx="6096000" cy="317500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9000"/>
            <a:ext cx="6096000" cy="317500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29000"/>
            <a:ext cx="6096000" cy="317500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082216" y="6604000"/>
            <a:ext cx="3109784" cy="307777"/>
          </a:xfrm>
          <a:prstGeom prst="rect">
            <a:avLst/>
          </a:prstGeom>
          <a:noFill/>
        </p:spPr>
        <p:txBody>
          <a:bodyPr wrap="square" rtlCol="0">
            <a:spAutoFit/>
          </a:bodyPr>
          <a:lstStyle/>
          <a:p>
            <a:r>
              <a:rPr lang="en-US" sz="14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4"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4401205"/>
          </a:xfrm>
          <a:prstGeom prst="rect">
            <a:avLst/>
          </a:prstGeom>
          <a:noFill/>
        </p:spPr>
        <p:txBody>
          <a:bodyPr wrap="square" rtlCol="0">
            <a:spAutoFit/>
          </a:bodyPr>
          <a:lstStyle/>
          <a:p>
            <a:pPr marL="285750" indent="-285750">
              <a:buFont typeface="Arial" panose="020B0604020202020204" pitchFamily="34" charset="0"/>
              <a:buChar char="•"/>
            </a:pPr>
            <a:r>
              <a:rPr lang="en-GB" sz="1400" i="1" dirty="0">
                <a:solidFill>
                  <a:schemeClr val="accent5"/>
                </a:solidFill>
              </a:rPr>
              <a:t>A crude rate is calculated using the mid-2018 population estimates (all ages) for each area. Note that</a:t>
            </a:r>
            <a:r>
              <a:rPr lang="en-GB" sz="1400" b="1" i="1" dirty="0">
                <a:solidFill>
                  <a:schemeClr val="accent5"/>
                </a:solidFill>
              </a:rPr>
              <a:t> </a:t>
            </a:r>
            <a:r>
              <a:rPr lang="en-GB" sz="1400" i="1" dirty="0">
                <a:solidFill>
                  <a:schemeClr val="accent5"/>
                </a:solidFill>
              </a:rPr>
              <a:t>West Sussex has an older population compared with England and so the rate is usually, and expectedly, above the national rate. </a:t>
            </a:r>
          </a:p>
          <a:p>
            <a:pPr marL="285750" indent="-285750">
              <a:buFont typeface="Arial" panose="020B0604020202020204" pitchFamily="34" charset="0"/>
              <a:buChar char="•"/>
            </a:pPr>
            <a:endParaRPr lang="en-GB" sz="1400" i="1" dirty="0">
              <a:solidFill>
                <a:srgbClr val="FF0000"/>
              </a:solidFill>
            </a:endParaRPr>
          </a:p>
          <a:p>
            <a:pPr marL="285750" indent="-285750">
              <a:buFont typeface="Arial" panose="020B0604020202020204" pitchFamily="34" charset="0"/>
              <a:buChar char="•"/>
            </a:pPr>
            <a:r>
              <a:rPr lang="en-GB" sz="1400" i="1" dirty="0">
                <a:solidFill>
                  <a:srgbClr val="FF0000"/>
                </a:solidFill>
              </a:rPr>
              <a:t>An age/sex standardised rate is not currently available for the weekly ONS release, although cumulative data for a shorter time period are available on the next slide.</a:t>
            </a:r>
          </a:p>
          <a:p>
            <a:endParaRPr lang="en-GB" sz="1400" dirty="0"/>
          </a:p>
          <a:p>
            <a:pPr marL="285750" indent="-285750">
              <a:buFont typeface="Arial" panose="020B0604020202020204" pitchFamily="34" charset="0"/>
              <a:buChar char="•"/>
            </a:pPr>
            <a:r>
              <a:rPr lang="en-GB" sz="1400" dirty="0"/>
              <a:t>The crude rate of death has risen considerably nationally and locally.</a:t>
            </a:r>
          </a:p>
          <a:p>
            <a:endParaRPr lang="en-GB" sz="1400" dirty="0"/>
          </a:p>
          <a:p>
            <a:pPr marL="285750" indent="-285750">
              <a:buFont typeface="Arial" panose="020B0604020202020204" pitchFamily="34" charset="0"/>
              <a:buChar char="•"/>
            </a:pPr>
            <a:r>
              <a:rPr lang="en-GB" sz="1400" dirty="0"/>
              <a:t>This increase started towards the end of March but appears to be declining in some areas. </a:t>
            </a:r>
          </a:p>
          <a:p>
            <a:endParaRPr lang="en-GB" sz="1400" dirty="0"/>
          </a:p>
          <a:p>
            <a:pPr marL="285750" indent="-285750">
              <a:buFont typeface="Arial" panose="020B0604020202020204" pitchFamily="34" charset="0"/>
              <a:buChar char="•"/>
            </a:pPr>
            <a:r>
              <a:rPr lang="en-GB" sz="14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65865" cy="338554"/>
          </a:xfrm>
          <a:prstGeom prst="rect">
            <a:avLst/>
          </a:prstGeom>
          <a:noFill/>
        </p:spPr>
        <p:txBody>
          <a:bodyPr wrap="none" rtlCol="0">
            <a:spAutoFit/>
          </a:bodyPr>
          <a:lstStyle/>
          <a:p>
            <a:r>
              <a:rPr lang="en-US" sz="1600" dirty="0"/>
              <a:t>Crude rate of all cause mortality; to week ending 01/05/2020</a:t>
            </a:r>
          </a:p>
        </p:txBody>
      </p:sp>
    </p:spTree>
    <p:extLst>
      <p:ext uri="{BB962C8B-B14F-4D97-AF65-F5344CB8AC3E}">
        <p14:creationId xmlns:p14="http://schemas.microsoft.com/office/powerpoint/2010/main" val="403289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7" y="462429"/>
            <a:ext cx="4769225"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Crude rates of deaths where Covid-19 is mentioned as an underlying cause or contributing factor has risen locally.</a:t>
            </a:r>
          </a:p>
          <a:p>
            <a:endParaRPr lang="en-GB" sz="1400" dirty="0"/>
          </a:p>
          <a:p>
            <a:pPr marL="285750" indent="-285750">
              <a:buFont typeface="Arial" panose="020B0604020202020204" pitchFamily="34" charset="0"/>
              <a:buChar char="•"/>
            </a:pPr>
            <a:r>
              <a:rPr lang="en-GB" sz="14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table below shows the change in deaths occurring in the last two weeks of reporting.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400" dirty="0">
              <a:solidFill>
                <a:srgbClr val="FF0000"/>
              </a:solidFill>
            </a:endParaRPr>
          </a:p>
          <a:p>
            <a:pPr marL="285750" indent="-285750">
              <a:buFont typeface="Arial" panose="020B0604020202020204" pitchFamily="34" charset="0"/>
              <a:buChar char="•"/>
            </a:pPr>
            <a:r>
              <a:rPr lang="en-GB" sz="1400" dirty="0">
                <a:solidFill>
                  <a:srgbClr val="FF0000"/>
                </a:solidFill>
              </a:rPr>
              <a:t>Also note that deaths (particularly in the most recent week) may be revised if the were not registered by the 9</a:t>
            </a:r>
            <a:r>
              <a:rPr lang="en-GB" sz="1400" baseline="30000" dirty="0">
                <a:solidFill>
                  <a:srgbClr val="FF0000"/>
                </a:solidFill>
              </a:rPr>
              <a:t>th</a:t>
            </a:r>
            <a:r>
              <a:rPr lang="en-GB" sz="1400" dirty="0">
                <a:solidFill>
                  <a:srgbClr val="FF0000"/>
                </a:solidFill>
              </a:rPr>
              <a:t> May. </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90744" cy="338554"/>
          </a:xfrm>
          <a:prstGeom prst="rect">
            <a:avLst/>
          </a:prstGeom>
          <a:noFill/>
        </p:spPr>
        <p:txBody>
          <a:bodyPr wrap="none" rtlCol="0">
            <a:spAutoFit/>
          </a:bodyPr>
          <a:lstStyle/>
          <a:p>
            <a:r>
              <a:rPr lang="en-US" sz="1600" dirty="0"/>
              <a:t>Crude rate of Covid-19 mortality; to week ending 01/05/2020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546268937"/>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24th Apr</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-26.3%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35.1 (28.6-42.6)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 (33.1-43.5)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47.2 (42.7-52)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-64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-35.2%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718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42.1 (39.1-45.3)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6,397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-29.7%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33,337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59.6 (58.9-60.2)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2815386" cy="276999"/>
          </a:xfrm>
          <a:prstGeom prst="rect">
            <a:avLst/>
          </a:prstGeom>
          <a:noFill/>
        </p:spPr>
        <p:txBody>
          <a:bodyPr wrap="none" rtlCol="0">
            <a:spAutoFit/>
          </a:bodyPr>
          <a:lstStyle/>
          <a:p>
            <a:r>
              <a:rPr lang="en-US" sz="1200" dirty="0"/>
              <a:t>Last two-week change Covid-19 mortality</a:t>
            </a:r>
          </a:p>
        </p:txBody>
      </p:sp>
    </p:spTree>
    <p:extLst>
      <p:ext uri="{BB962C8B-B14F-4D97-AF65-F5344CB8AC3E}">
        <p14:creationId xmlns:p14="http://schemas.microsoft.com/office/powerpoint/2010/main" val="62272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7"/>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746702104"/>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110 deaths (144.3 per 100,000 ESP, 95% CI: 117.2-171.4)</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285 deaths (119.1 per 100,000 ESP, 95% CI: 105.1-133.2)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227 deaths (130.9 per 100,000 ESP, 95% CI: 113.6-148.3)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123 deaths (143.3 per 100,000 ESP, 95% CI: 117.6-168.9)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212 deaths (124.4 per 100,000 ESP, 95% CI: 107.5-141.2)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258 deaths (157 per 100,000 ESP, 95% CI: 137.7-176.3)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194 deaths (139.3 per 100,000 ESP, 95% CI: 119.4-159.2)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1,409 deaths (133.7 per 100,000 ESP, 95% CI: 126.7-140.8)</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13,024 deaths (138.5 per 100,000 ESP, 95% CI: 136.1-140.9)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84,908 deaths (161 per 100,000 ESP, 95% CI: 159.9-162.1)</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9"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833952"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410773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8262</TotalTime>
  <Words>2899</Words>
  <Application>Microsoft Macintosh PowerPoint</Application>
  <PresentationFormat>Widescreen</PresentationFormat>
  <Paragraphs>741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90</cp:revision>
  <dcterms:created xsi:type="dcterms:W3CDTF">2020-04-23T12:41:56Z</dcterms:created>
  <dcterms:modified xsi:type="dcterms:W3CDTF">2020-05-14T19:42:32Z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