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8" r:id="rId5"/>
    <p:sldId id="297" r:id="rId6"/>
    <p:sldId id="265" r:id="rId7"/>
    <p:sldId id="291" r:id="rId8"/>
    <p:sldId id="292" r:id="rId9"/>
    <p:sldId id="293" r:id="rId10"/>
    <p:sldId id="267" r:id="rId11"/>
    <p:sldId id="285" r:id="rId12"/>
    <p:sldId id="286" r:id="rId13"/>
    <p:sldId id="268" r:id="rId14"/>
    <p:sldId id="284" r:id="rId15"/>
    <p:sldId id="287" r:id="rId16"/>
    <p:sldId id="288" r:id="rId17"/>
    <p:sldId id="271" r:id="rId18"/>
    <p:sldId id="272" r:id="rId19"/>
    <p:sldId id="296" r:id="rId20"/>
    <p:sldId id="294"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6" autoAdjust="0"/>
    <p:restoredTop sz="94660"/>
  </p:normalViewPr>
  <p:slideViewPr>
    <p:cSldViewPr snapToGrid="0">
      <p:cViewPr varScale="1">
        <p:scale>
          <a:sx n="103" d="100"/>
          <a:sy n="103" d="100"/>
        </p:scale>
        <p:origin x="11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5912A-D52C-8440-BB98-8557128659F0}" type="datetimeFigureOut">
              <a:rPr lang="en-US" smtClean="0"/>
              <a:t>6/30/20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E6397-E61D-3446-BDD9-AD45E95C66DB}" type="slidenum">
              <a:rPr lang="en-US" smtClean="0"/>
              <a:t>‹#›</a:t>
            </a:fld>
            <a:endParaRPr lang="en-US"/>
          </a:p>
        </p:txBody>
      </p:sp>
    </p:spTree>
    <p:extLst>
      <p:ext uri="{BB962C8B-B14F-4D97-AF65-F5344CB8AC3E}">
        <p14:creationId xmlns:p14="http://schemas.microsoft.com/office/powerpoint/2010/main" val="134289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A13B7-35DB-6A4D-B733-0357629D535C}" type="slidenum">
              <a:rPr lang="en-US" smtClean="0"/>
              <a:t>2</a:t>
            </a:fld>
            <a:endParaRPr lang="en-US"/>
          </a:p>
        </p:txBody>
      </p:sp>
    </p:spTree>
    <p:extLst>
      <p:ext uri="{BB962C8B-B14F-4D97-AF65-F5344CB8AC3E}">
        <p14:creationId xmlns:p14="http://schemas.microsoft.com/office/powerpoint/2010/main" val="723132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30/06/2020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30/06/2020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30/06/2020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30/06/2020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30/06/2020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30/06/2020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30/06/2020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30/06/2020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30/06/2020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30/06/2020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30/06/2020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30/06/2020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478423"/>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Office for National Statistics (ONS) release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19th June but were registered up to 27th June.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31/05/2020 by sex at local level are presented here.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390281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Tree>
    <p:extLst>
      <p:ext uri="{BB962C8B-B14F-4D97-AF65-F5344CB8AC3E}">
        <p14:creationId xmlns:p14="http://schemas.microsoft.com/office/powerpoint/2010/main" val="287175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6" y="198311"/>
            <a:ext cx="6906575"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331057" cy="276999"/>
          </a:xfrm>
          <a:prstGeom prst="rect">
            <a:avLst/>
          </a:prstGeom>
          <a:noFill/>
        </p:spPr>
        <p:txBody>
          <a:bodyPr wrap="none" rtlCol="0">
            <a:spAutoFit/>
          </a:bodyPr>
          <a:lstStyle/>
          <a:p>
            <a:r>
              <a:rPr lang="en-US" sz="1200" b="1" dirty="0"/>
              <a:t>Covid-19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49"/>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329825">
                  <a:extLst>
                    <a:ext uri="{9D8B030D-6E8A-4147-A177-3AD203B41FA5}">
                      <a16:colId xmlns:a16="http://schemas.microsoft.com/office/drawing/2014/main" val="3348641187"/>
                    </a:ext>
                  </a:extLst>
                </a:gridCol>
                <a:gridCol w="506912">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145</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65 per 100,000 ESP, 95% CI: 55-76</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324</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40 per 100,000 ESP, 95% CI: 36-44</a:t>
                      </a:r>
                    </a:p>
                  </a:txBody>
                  <a:tcPr marL="9525" marR="9525" marT="9525" marB="0">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38 per 100,000 ESP, 95% CI: 29-48</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 per 100,000 ESP, 95% CI: 4-16</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54-80</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 per 100,000 ESP, 95% CI: 22-41</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 per 100,000 ESP, 95% CI: 36-54</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587</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54 per 100,000 ESP, 95% CI: 49-58</a:t>
                      </a:r>
                    </a:p>
                  </a:txBody>
                  <a:tcPr marL="9525" marR="9525" marT="9525" marB="0">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35-68</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 per 100,000 ESP, 95% CI: 18-31</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 per 100,000 ESP, 95% CI: 32-52</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64-104</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 per 100,000 ESP, 95% CI: 49-72</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93 per 100,000 ESP, 95% CI: 78-107</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38-61</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6,511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66-69</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44,359</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81-83</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301195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6A812C-9069-DB44-9568-679750A8B9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120896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B9BD98-3315-1D4A-B3F9-FC6578E455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 y="375874"/>
            <a:ext cx="11018843"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183913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338655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7"/>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93634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8328" y="2345019"/>
            <a:ext cx="5534805" cy="2818650"/>
          </a:xfrm>
          <a:prstGeom prst="rect">
            <a:avLst/>
          </a:prstGeom>
        </p:spPr>
      </p:pic>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785541" cy="307777"/>
          </a:xfrm>
          <a:prstGeom prst="rect">
            <a:avLst/>
          </a:prstGeom>
          <a:noFill/>
        </p:spPr>
        <p:txBody>
          <a:bodyPr wrap="none" rtlCol="0">
            <a:spAutoFit/>
          </a:bodyPr>
          <a:lstStyle/>
          <a:p>
            <a:r>
              <a:rPr lang="en-US" sz="1400" b="1" dirty="0"/>
              <a:t>All cause mortality; Brighton and Hove; week ending 19</a:t>
            </a:r>
            <a:r>
              <a:rPr lang="en-US" sz="1400" b="1" baseline="30000" dirty="0"/>
              <a:t>th</a:t>
            </a:r>
            <a:r>
              <a:rPr lang="en-US" sz="1400" b="1" dirty="0"/>
              <a:t> June</a:t>
            </a:r>
          </a:p>
        </p:txBody>
      </p:sp>
      <p:pic>
        <p:nvPicPr>
          <p:cNvPr id="8" name="Picture 7">
            <a:extLst>
              <a:ext uri="{FF2B5EF4-FFF2-40B4-BE49-F238E27FC236}">
                <a16:creationId xmlns:a16="http://schemas.microsoft.com/office/drawing/2014/main" id="{A8BC4978-92E9-8247-9685-65E8C6C9C3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8328" y="297018"/>
            <a:ext cx="5534802" cy="2049927"/>
          </a:xfrm>
          <a:prstGeom prst="rect">
            <a:avLst/>
          </a:prstGeom>
        </p:spPr>
      </p:pic>
      <p:graphicFrame>
        <p:nvGraphicFramePr>
          <p:cNvPr id="9" name="Table 8">
            <a:extLst>
              <a:ext uri="{FF2B5EF4-FFF2-40B4-BE49-F238E27FC236}">
                <a16:creationId xmlns:a16="http://schemas.microsoft.com/office/drawing/2014/main" id="{B7146101-DC6C-EB41-8C4E-4071F160C26B}"/>
              </a:ext>
            </a:extLst>
          </p:cNvPr>
          <p:cNvGraphicFramePr>
            <a:graphicFrameLocks noGrp="1"/>
          </p:cNvGraphicFramePr>
          <p:nvPr>
            <p:extLst>
              <p:ext uri="{D42A27DB-BD31-4B8C-83A1-F6EECF244321}">
                <p14:modId xmlns:p14="http://schemas.microsoft.com/office/powerpoint/2010/main" val="3743032275"/>
              </p:ext>
            </p:extLst>
          </p:nvPr>
        </p:nvGraphicFramePr>
        <p:xfrm>
          <a:off x="323205" y="5267669"/>
          <a:ext cx="11405098" cy="1440327"/>
        </p:xfrm>
        <a:graphic>
          <a:graphicData uri="http://schemas.openxmlformats.org/drawingml/2006/table">
            <a:tbl>
              <a:tblPr/>
              <a:tblGrid>
                <a:gridCol w="577473">
                  <a:extLst>
                    <a:ext uri="{9D8B030D-6E8A-4147-A177-3AD203B41FA5}">
                      <a16:colId xmlns:a16="http://schemas.microsoft.com/office/drawing/2014/main" val="1998575075"/>
                    </a:ext>
                  </a:extLst>
                </a:gridCol>
                <a:gridCol w="433105">
                  <a:extLst>
                    <a:ext uri="{9D8B030D-6E8A-4147-A177-3AD203B41FA5}">
                      <a16:colId xmlns:a16="http://schemas.microsoft.com/office/drawing/2014/main" val="4082139058"/>
                    </a:ext>
                  </a:extLst>
                </a:gridCol>
                <a:gridCol w="433105">
                  <a:extLst>
                    <a:ext uri="{9D8B030D-6E8A-4147-A177-3AD203B41FA5}">
                      <a16:colId xmlns:a16="http://schemas.microsoft.com/office/drawing/2014/main" val="1877115370"/>
                    </a:ext>
                  </a:extLst>
                </a:gridCol>
                <a:gridCol w="433105">
                  <a:extLst>
                    <a:ext uri="{9D8B030D-6E8A-4147-A177-3AD203B41FA5}">
                      <a16:colId xmlns:a16="http://schemas.microsoft.com/office/drawing/2014/main" val="696609331"/>
                    </a:ext>
                  </a:extLst>
                </a:gridCol>
                <a:gridCol w="433105">
                  <a:extLst>
                    <a:ext uri="{9D8B030D-6E8A-4147-A177-3AD203B41FA5}">
                      <a16:colId xmlns:a16="http://schemas.microsoft.com/office/drawing/2014/main" val="945435690"/>
                    </a:ext>
                  </a:extLst>
                </a:gridCol>
                <a:gridCol w="433105">
                  <a:extLst>
                    <a:ext uri="{9D8B030D-6E8A-4147-A177-3AD203B41FA5}">
                      <a16:colId xmlns:a16="http://schemas.microsoft.com/office/drawing/2014/main" val="4099392816"/>
                    </a:ext>
                  </a:extLst>
                </a:gridCol>
                <a:gridCol w="433105">
                  <a:extLst>
                    <a:ext uri="{9D8B030D-6E8A-4147-A177-3AD203B41FA5}">
                      <a16:colId xmlns:a16="http://schemas.microsoft.com/office/drawing/2014/main" val="2492613715"/>
                    </a:ext>
                  </a:extLst>
                </a:gridCol>
                <a:gridCol w="433105">
                  <a:extLst>
                    <a:ext uri="{9D8B030D-6E8A-4147-A177-3AD203B41FA5}">
                      <a16:colId xmlns:a16="http://schemas.microsoft.com/office/drawing/2014/main" val="4065020466"/>
                    </a:ext>
                  </a:extLst>
                </a:gridCol>
                <a:gridCol w="433105">
                  <a:extLst>
                    <a:ext uri="{9D8B030D-6E8A-4147-A177-3AD203B41FA5}">
                      <a16:colId xmlns:a16="http://schemas.microsoft.com/office/drawing/2014/main" val="1865002551"/>
                    </a:ext>
                  </a:extLst>
                </a:gridCol>
                <a:gridCol w="433105">
                  <a:extLst>
                    <a:ext uri="{9D8B030D-6E8A-4147-A177-3AD203B41FA5}">
                      <a16:colId xmlns:a16="http://schemas.microsoft.com/office/drawing/2014/main" val="3813846355"/>
                    </a:ext>
                  </a:extLst>
                </a:gridCol>
                <a:gridCol w="433105">
                  <a:extLst>
                    <a:ext uri="{9D8B030D-6E8A-4147-A177-3AD203B41FA5}">
                      <a16:colId xmlns:a16="http://schemas.microsoft.com/office/drawing/2014/main" val="234630756"/>
                    </a:ext>
                  </a:extLst>
                </a:gridCol>
                <a:gridCol w="433105">
                  <a:extLst>
                    <a:ext uri="{9D8B030D-6E8A-4147-A177-3AD203B41FA5}">
                      <a16:colId xmlns:a16="http://schemas.microsoft.com/office/drawing/2014/main" val="3725478471"/>
                    </a:ext>
                  </a:extLst>
                </a:gridCol>
                <a:gridCol w="433105">
                  <a:extLst>
                    <a:ext uri="{9D8B030D-6E8A-4147-A177-3AD203B41FA5}">
                      <a16:colId xmlns:a16="http://schemas.microsoft.com/office/drawing/2014/main" val="2828013913"/>
                    </a:ext>
                  </a:extLst>
                </a:gridCol>
                <a:gridCol w="433105">
                  <a:extLst>
                    <a:ext uri="{9D8B030D-6E8A-4147-A177-3AD203B41FA5}">
                      <a16:colId xmlns:a16="http://schemas.microsoft.com/office/drawing/2014/main" val="2637868432"/>
                    </a:ext>
                  </a:extLst>
                </a:gridCol>
                <a:gridCol w="433105">
                  <a:extLst>
                    <a:ext uri="{9D8B030D-6E8A-4147-A177-3AD203B41FA5}">
                      <a16:colId xmlns:a16="http://schemas.microsoft.com/office/drawing/2014/main" val="1956483777"/>
                    </a:ext>
                  </a:extLst>
                </a:gridCol>
                <a:gridCol w="433105">
                  <a:extLst>
                    <a:ext uri="{9D8B030D-6E8A-4147-A177-3AD203B41FA5}">
                      <a16:colId xmlns:a16="http://schemas.microsoft.com/office/drawing/2014/main" val="1653521048"/>
                    </a:ext>
                  </a:extLst>
                </a:gridCol>
                <a:gridCol w="433105">
                  <a:extLst>
                    <a:ext uri="{9D8B030D-6E8A-4147-A177-3AD203B41FA5}">
                      <a16:colId xmlns:a16="http://schemas.microsoft.com/office/drawing/2014/main" val="2665635879"/>
                    </a:ext>
                  </a:extLst>
                </a:gridCol>
                <a:gridCol w="433105">
                  <a:extLst>
                    <a:ext uri="{9D8B030D-6E8A-4147-A177-3AD203B41FA5}">
                      <a16:colId xmlns:a16="http://schemas.microsoft.com/office/drawing/2014/main" val="2210826613"/>
                    </a:ext>
                  </a:extLst>
                </a:gridCol>
                <a:gridCol w="433105">
                  <a:extLst>
                    <a:ext uri="{9D8B030D-6E8A-4147-A177-3AD203B41FA5}">
                      <a16:colId xmlns:a16="http://schemas.microsoft.com/office/drawing/2014/main" val="1066874851"/>
                    </a:ext>
                  </a:extLst>
                </a:gridCol>
                <a:gridCol w="433105">
                  <a:extLst>
                    <a:ext uri="{9D8B030D-6E8A-4147-A177-3AD203B41FA5}">
                      <a16:colId xmlns:a16="http://schemas.microsoft.com/office/drawing/2014/main" val="1570344299"/>
                    </a:ext>
                  </a:extLst>
                </a:gridCol>
                <a:gridCol w="433105">
                  <a:extLst>
                    <a:ext uri="{9D8B030D-6E8A-4147-A177-3AD203B41FA5}">
                      <a16:colId xmlns:a16="http://schemas.microsoft.com/office/drawing/2014/main" val="3799185299"/>
                    </a:ext>
                  </a:extLst>
                </a:gridCol>
                <a:gridCol w="433105">
                  <a:extLst>
                    <a:ext uri="{9D8B030D-6E8A-4147-A177-3AD203B41FA5}">
                      <a16:colId xmlns:a16="http://schemas.microsoft.com/office/drawing/2014/main" val="577733187"/>
                    </a:ext>
                  </a:extLst>
                </a:gridCol>
                <a:gridCol w="433105">
                  <a:extLst>
                    <a:ext uri="{9D8B030D-6E8A-4147-A177-3AD203B41FA5}">
                      <a16:colId xmlns:a16="http://schemas.microsoft.com/office/drawing/2014/main" val="2851271479"/>
                    </a:ext>
                  </a:extLst>
                </a:gridCol>
                <a:gridCol w="433105">
                  <a:extLst>
                    <a:ext uri="{9D8B030D-6E8A-4147-A177-3AD203B41FA5}">
                      <a16:colId xmlns:a16="http://schemas.microsoft.com/office/drawing/2014/main" val="4173096911"/>
                    </a:ext>
                  </a:extLst>
                </a:gridCol>
                <a:gridCol w="433105">
                  <a:extLst>
                    <a:ext uri="{9D8B030D-6E8A-4147-A177-3AD203B41FA5}">
                      <a16:colId xmlns:a16="http://schemas.microsoft.com/office/drawing/2014/main" val="857751430"/>
                    </a:ext>
                  </a:extLst>
                </a:gridCol>
                <a:gridCol w="433105">
                  <a:extLst>
                    <a:ext uri="{9D8B030D-6E8A-4147-A177-3AD203B41FA5}">
                      <a16:colId xmlns:a16="http://schemas.microsoft.com/office/drawing/2014/main" val="1252740657"/>
                    </a:ext>
                  </a:extLst>
                </a:gridCol>
              </a:tblGrid>
              <a:tr h="392817">
                <a:tc>
                  <a:txBody>
                    <a:bodyPr/>
                    <a:lstStyle/>
                    <a:p>
                      <a:pPr algn="l" fontAlgn="t"/>
                      <a:r>
                        <a:rPr lang="en-GB" sz="9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a:t>
                      </a:r>
                      <a:r>
                        <a:rPr lang="en-GB" sz="900" b="1" i="0" u="none" strike="noStrike" baseline="30000" dirty="0">
                          <a:solidFill>
                            <a:srgbClr val="000000"/>
                          </a:solidFill>
                          <a:effectLst/>
                          <a:latin typeface="Calibri" panose="020F0502020204030204" pitchFamily="34" charset="0"/>
                        </a:rPr>
                        <a:t>rd</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28</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6</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13</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a:t>
                      </a:r>
                      <a:r>
                        <a:rPr lang="en-GB" sz="900" b="1" i="0" u="none" strike="noStrike" baseline="30000" dirty="0">
                          <a:solidFill>
                            <a:srgbClr val="000000"/>
                          </a:solidFill>
                          <a:effectLst/>
                          <a:latin typeface="Calibri" panose="020F0502020204030204" pitchFamily="34" charset="0"/>
                        </a:rPr>
                        <a:t>rd</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8</a:t>
                      </a:r>
                      <a:r>
                        <a:rPr lang="en-GB" sz="900" b="1" i="0" u="none" strike="noStrike" baseline="30000" dirty="0">
                          <a:solidFill>
                            <a:srgbClr val="000000"/>
                          </a:solidFill>
                          <a:effectLst/>
                          <a:latin typeface="Calibri" panose="020F0502020204030204" pitchFamily="34" charset="0"/>
                        </a:rPr>
                        <a:t>th</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15</a:t>
                      </a:r>
                      <a:r>
                        <a:rPr lang="en-GB" sz="900" b="1" i="0" u="none" strike="noStrike" baseline="30000" dirty="0">
                          <a:solidFill>
                            <a:srgbClr val="000000"/>
                          </a:solidFill>
                          <a:effectLst/>
                          <a:latin typeface="Calibri" panose="020F0502020204030204" pitchFamily="34" charset="0"/>
                        </a:rPr>
                        <a:t>th</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22</a:t>
                      </a:r>
                      <a:r>
                        <a:rPr lang="en-GB" sz="900" b="1" i="0" u="none" strike="noStrike" baseline="30000" dirty="0">
                          <a:solidFill>
                            <a:srgbClr val="000000"/>
                          </a:solidFill>
                          <a:effectLst/>
                          <a:latin typeface="Calibri" panose="020F0502020204030204" pitchFamily="34" charset="0"/>
                        </a:rPr>
                        <a:t>nd</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29</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5</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12</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19</a:t>
                      </a:r>
                      <a:r>
                        <a:rPr lang="en-GB" sz="900" b="1" i="0" u="none" strike="noStrike" baseline="30000" dirty="0">
                          <a:solidFill>
                            <a:srgbClr val="000000"/>
                          </a:solidFill>
                          <a:effectLst/>
                          <a:latin typeface="Calibri" panose="020F0502020204030204" pitchFamily="34" charset="0"/>
                        </a:rPr>
                        <a:t>th</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9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34.1%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27.5%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39.4%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41.7%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28.1%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20.6%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25.7%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29.3%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41.7%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34.6%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9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27.3%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21.2%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19.6%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43.2%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22.0%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12.5%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39.5%</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9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48.7%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47.2%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24.2%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24.6%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23.7%</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9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14.3%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14.6%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13.2%</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9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8.2%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Tree>
    <p:extLst>
      <p:ext uri="{BB962C8B-B14F-4D97-AF65-F5344CB8AC3E}">
        <p14:creationId xmlns:p14="http://schemas.microsoft.com/office/powerpoint/2010/main" val="1920055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27</a:t>
            </a:r>
            <a:r>
              <a:rPr lang="en-GB" sz="1200" baseline="30000" dirty="0">
                <a:solidFill>
                  <a:srgbClr val="FF0000"/>
                </a:solidFill>
              </a:rPr>
              <a:t>th</a:t>
            </a:r>
            <a:r>
              <a:rPr lang="en-GB" sz="1200" dirty="0">
                <a:solidFill>
                  <a:srgbClr val="FF0000"/>
                </a:solidFill>
              </a:rPr>
              <a:t> June.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815246" cy="307777"/>
          </a:xfrm>
          <a:prstGeom prst="rect">
            <a:avLst/>
          </a:prstGeom>
          <a:noFill/>
        </p:spPr>
        <p:txBody>
          <a:bodyPr wrap="none" rtlCol="0">
            <a:spAutoFit/>
          </a:bodyPr>
          <a:lstStyle/>
          <a:p>
            <a:r>
              <a:rPr lang="en-US" sz="1400" b="1" dirty="0"/>
              <a:t>Crude rate of Covid-19 mortality in Care Homes; to week ending 19/06/2020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2660633854"/>
              </p:ext>
            </p:extLst>
          </p:nvPr>
        </p:nvGraphicFramePr>
        <p:xfrm>
          <a:off x="7167283" y="4632801"/>
          <a:ext cx="4876799" cy="1702428"/>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5303">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12th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19th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26.1 (19.7-33.9)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18.7 (15.8-21.8)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27.8 (24.7-31.2)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-42.9%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495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 (21.9-26.2)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14,055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30.8 (30.3-31.3)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752117" cy="276999"/>
          </a:xfrm>
          <a:prstGeom prst="rect">
            <a:avLst/>
          </a:prstGeom>
          <a:noFill/>
        </p:spPr>
        <p:txBody>
          <a:bodyPr wrap="none" rtlCol="0">
            <a:spAutoFit/>
          </a:bodyPr>
          <a:lstStyle/>
          <a:p>
            <a:r>
              <a:rPr lang="en-US" sz="1200" b="1" dirty="0"/>
              <a:t>Last two-week change Covid-19 mortality in care homes</a:t>
            </a:r>
          </a:p>
        </p:txBody>
      </p:sp>
      <p:sp>
        <p:nvSpPr>
          <p:cNvPr id="8" name="TextBox 7">
            <a:extLst>
              <a:ext uri="{FF2B5EF4-FFF2-40B4-BE49-F238E27FC236}">
                <a16:creationId xmlns:a16="http://schemas.microsoft.com/office/drawing/2014/main" id="{BB693E2E-AF77-8142-8812-30390613EBBA}"/>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841CE0B7-38DF-6948-B1FF-4CACF001BDAA}"/>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D1BFC7EA-81D5-4742-93CA-2BDB9C4B6F98}"/>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EB8C2DA1-3341-E64B-8F0D-7F61DA92159B}"/>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34247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19</a:t>
            </a:r>
            <a:r>
              <a:rPr lang="en-GB" sz="1400" baseline="30000" dirty="0">
                <a:solidFill>
                  <a:srgbClr val="FF0000"/>
                </a:solidFill>
              </a:rPr>
              <a:t>th</a:t>
            </a:r>
            <a:r>
              <a:rPr lang="en-GB" sz="1400" dirty="0">
                <a:solidFill>
                  <a:srgbClr val="FF0000"/>
                </a:solidFill>
              </a:rPr>
              <a:t> June.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26th June there have been 53 Covid-19 deaths notified to Care Quality Commission from Brighton and Hove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33.5% of the 158 deaths notified to CQC between 10th April and 26th June.</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7212744" cy="307777"/>
          </a:xfrm>
          <a:prstGeom prst="rect">
            <a:avLst/>
          </a:prstGeom>
          <a:noFill/>
        </p:spPr>
        <p:txBody>
          <a:bodyPr wrap="none" rtlCol="0">
            <a:spAutoFit/>
          </a:bodyPr>
          <a:lstStyle/>
          <a:p>
            <a:r>
              <a:rPr lang="en-US" sz="1400" dirty="0"/>
              <a:t>Daily care home deaths notified to the Care Quality Commission; Brighton and Hove 26/06/2020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7" y="3683000"/>
            <a:ext cx="6773326" cy="3174996"/>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87" y="508001"/>
            <a:ext cx="6773326" cy="3174996"/>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940985" cy="276999"/>
          </a:xfrm>
          <a:prstGeom prst="rect">
            <a:avLst/>
          </a:prstGeom>
          <a:noFill/>
        </p:spPr>
        <p:txBody>
          <a:bodyPr wrap="none" rtlCol="0">
            <a:spAutoFit/>
          </a:bodyPr>
          <a:lstStyle/>
          <a:p>
            <a:r>
              <a:rPr lang="en-US" sz="1200" b="1" dirty="0"/>
              <a:t>Daily hospital deaths notified to Department for Health and Social Care; up to 28/06/2020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extLst>
              <p:ext uri="{D42A27DB-BD31-4B8C-83A1-F6EECF244321}">
                <p14:modId xmlns:p14="http://schemas.microsoft.com/office/powerpoint/2010/main" val="60149026"/>
              </p:ext>
            </p:extLst>
          </p:nvPr>
        </p:nvGraphicFramePr>
        <p:xfrm>
          <a:off x="526774" y="4386806"/>
          <a:ext cx="10942983" cy="1490149"/>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359816">
                  <a:extLst>
                    <a:ext uri="{9D8B030D-6E8A-4147-A177-3AD203B41FA5}">
                      <a16:colId xmlns:a16="http://schemas.microsoft.com/office/drawing/2014/main" val="2741019677"/>
                    </a:ext>
                  </a:extLst>
                </a:gridCol>
                <a:gridCol w="373711">
                  <a:extLst>
                    <a:ext uri="{9D8B030D-6E8A-4147-A177-3AD203B41FA5}">
                      <a16:colId xmlns:a16="http://schemas.microsoft.com/office/drawing/2014/main" val="3285910510"/>
                    </a:ext>
                  </a:extLst>
                </a:gridCol>
                <a:gridCol w="469127">
                  <a:extLst>
                    <a:ext uri="{9D8B030D-6E8A-4147-A177-3AD203B41FA5}">
                      <a16:colId xmlns:a16="http://schemas.microsoft.com/office/drawing/2014/main" val="2084136325"/>
                    </a:ext>
                  </a:extLst>
                </a:gridCol>
                <a:gridCol w="43777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b"/>
                      <a:r>
                        <a:rPr lang="en-GB" sz="900" b="1" i="0" u="none" strike="noStrike" dirty="0">
                          <a:solidFill>
                            <a:srgbClr val="000000"/>
                          </a:solidFill>
                          <a:effectLst/>
                          <a:latin typeface="Calibri" panose="020F0502020204030204" pitchFamily="34" charset="0"/>
                        </a:rPr>
                        <a:t>Trust</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15th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16th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17th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18th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19th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20th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21st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22nd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23rd </a:t>
                      </a:r>
                    </a:p>
                    <a:p>
                      <a:pPr algn="r" fontAlgn="b"/>
                      <a:r>
                        <a:rPr lang="en-GB" sz="900" b="1" i="0" u="none" strike="noStrike" dirty="0">
                          <a:solidFill>
                            <a:srgbClr val="000000"/>
                          </a:solidFill>
                          <a:effectLst/>
                          <a:latin typeface="Calibri" panose="020F0502020204030204" pitchFamily="34" charset="0"/>
                        </a:rPr>
                        <a:t>Jun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24th </a:t>
                      </a:r>
                    </a:p>
                    <a:p>
                      <a:pPr algn="r" fontAlgn="b"/>
                      <a:r>
                        <a:rPr lang="en-GB" sz="900" b="1" i="0" u="none" strike="noStrike" dirty="0">
                          <a:solidFill>
                            <a:srgbClr val="000000"/>
                          </a:solidFill>
                          <a:effectLst/>
                          <a:latin typeface="Calibri" panose="020F0502020204030204" pitchFamily="34" charset="0"/>
                        </a:rPr>
                        <a:t>Jun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25th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26th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27th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28th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Total deaths reported in Trust so far</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Crude rate deaths per 100,000 emergency catchment population</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169706">
                <a:tc>
                  <a:txBody>
                    <a:bodyPr/>
                    <a:lstStyle/>
                    <a:p>
                      <a:pPr algn="l" fontAlgn="b"/>
                      <a:r>
                        <a:rPr lang="en-GB" sz="900" b="0" i="0" u="none" strike="noStrike">
                          <a:solidFill>
                            <a:srgbClr val="000000"/>
                          </a:solidFill>
                          <a:effectLst/>
                          <a:latin typeface="Calibri" panose="020F0502020204030204" pitchFamily="34" charset="0"/>
                        </a:rPr>
                        <a:t>Brighton and Sussex University Hospitals NHS Trust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144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26.9 per 100,000 (22.7-31.6)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166977">
                <a:tc>
                  <a:txBody>
                    <a:bodyPr/>
                    <a:lstStyle/>
                    <a:p>
                      <a:pPr algn="l" fontAlgn="b"/>
                      <a:r>
                        <a:rPr lang="en-GB" sz="900" b="0" i="0" u="none" strike="noStrike">
                          <a:solidFill>
                            <a:srgbClr val="000000"/>
                          </a:solidFill>
                          <a:effectLst/>
                          <a:latin typeface="Calibri" panose="020F0502020204030204" pitchFamily="34" charset="0"/>
                        </a:rPr>
                        <a:t>East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87</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23.8 per 100,000 (19.1-29.4)</a:t>
                      </a:r>
                    </a:p>
                  </a:txBody>
                  <a:tcPr marL="9525" marR="9525" marT="9525" marB="0" anchor="b">
                    <a:lnL>
                      <a:noFill/>
                    </a:lnL>
                    <a:lnR>
                      <a:noFill/>
                    </a:lnR>
                    <a:lnT>
                      <a:noFill/>
                    </a:lnT>
                    <a:lnB>
                      <a:noFill/>
                    </a:lnB>
                  </a:tcPr>
                </a:tc>
                <a:extLst>
                  <a:ext uri="{0D108BD9-81ED-4DB2-BD59-A6C34878D82A}">
                    <a16:rowId xmlns:a16="http://schemas.microsoft.com/office/drawing/2014/main" val="2823211010"/>
                  </a:ext>
                </a:extLst>
              </a:tr>
              <a:tr h="166977">
                <a:tc>
                  <a:txBody>
                    <a:bodyPr/>
                    <a:lstStyle/>
                    <a:p>
                      <a:pPr algn="l" fontAlgn="b"/>
                      <a:r>
                        <a:rPr lang="en-GB" sz="900" b="0" i="0" u="none" strike="noStrike">
                          <a:solidFill>
                            <a:srgbClr val="000000"/>
                          </a:solidFill>
                          <a:effectLst/>
                          <a:latin typeface="Calibri" panose="020F0502020204030204" pitchFamily="34" charset="0"/>
                        </a:rPr>
                        <a:t>Surrey and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256</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67 per 100,000 (59-75.7)</a:t>
                      </a:r>
                    </a:p>
                  </a:txBody>
                  <a:tcPr marL="9525" marR="9525" marT="9525" marB="0" anchor="b">
                    <a:lnL>
                      <a:noFill/>
                    </a:lnL>
                    <a:lnR>
                      <a:noFill/>
                    </a:lnR>
                    <a:lnT>
                      <a:noFill/>
                    </a:lnT>
                    <a:lnB>
                      <a:noFill/>
                    </a:lnB>
                  </a:tcPr>
                </a:tc>
                <a:extLst>
                  <a:ext uri="{0D108BD9-81ED-4DB2-BD59-A6C34878D82A}">
                    <a16:rowId xmlns:a16="http://schemas.microsoft.com/office/drawing/2014/main" val="2892782944"/>
                  </a:ext>
                </a:extLst>
              </a:tr>
              <a:tr h="190832">
                <a:tc>
                  <a:txBody>
                    <a:bodyPr/>
                    <a:lstStyle/>
                    <a:p>
                      <a:pPr algn="l" fontAlgn="b"/>
                      <a:r>
                        <a:rPr lang="en-GB" sz="900" b="0" i="0" u="none" strike="noStrike">
                          <a:solidFill>
                            <a:srgbClr val="000000"/>
                          </a:solidFill>
                          <a:effectLst/>
                          <a:latin typeface="Calibri" panose="020F0502020204030204" pitchFamily="34" charset="0"/>
                        </a:rPr>
                        <a:t>Sussex Community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216640812"/>
                  </a:ext>
                </a:extLst>
              </a:tr>
              <a:tr h="159026">
                <a:tc>
                  <a:txBody>
                    <a:bodyPr/>
                    <a:lstStyle/>
                    <a:p>
                      <a:pPr algn="l" fontAlgn="b"/>
                      <a:r>
                        <a:rPr lang="en-GB" sz="900" b="0" i="0" u="none" strike="noStrike">
                          <a:solidFill>
                            <a:srgbClr val="000000"/>
                          </a:solidFill>
                          <a:effectLst/>
                          <a:latin typeface="Calibri" panose="020F0502020204030204" pitchFamily="34" charset="0"/>
                        </a:rPr>
                        <a:t>Western Sussex Hospitals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112</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23.5 per 100,000 (19.3-28.3)</a:t>
                      </a:r>
                    </a:p>
                  </a:txBody>
                  <a:tcPr marL="9525" marR="9525" marT="9525" marB="0" anchor="b">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b"/>
                      <a:r>
                        <a:rPr lang="en-GB" sz="900" b="0" i="0" u="none" strike="noStrike">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28,671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5" y="657361"/>
            <a:ext cx="6556193" cy="3338801"/>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78537" y="5867488"/>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
        <p:nvSpPr>
          <p:cNvPr id="7" name="TextBox 6">
            <a:extLst>
              <a:ext uri="{FF2B5EF4-FFF2-40B4-BE49-F238E27FC236}">
                <a16:creationId xmlns:a16="http://schemas.microsoft.com/office/drawing/2014/main" id="{F21DF931-447C-2D40-9704-B2152AA0DF9F}"/>
              </a:ext>
            </a:extLst>
          </p:cNvPr>
          <p:cNvSpPr txBox="1"/>
          <p:nvPr/>
        </p:nvSpPr>
        <p:spPr>
          <a:xfrm>
            <a:off x="362714" y="4109807"/>
            <a:ext cx="6515823" cy="276999"/>
          </a:xfrm>
          <a:prstGeom prst="rect">
            <a:avLst/>
          </a:prstGeom>
          <a:noFill/>
        </p:spPr>
        <p:txBody>
          <a:bodyPr wrap="none" rtlCol="0">
            <a:spAutoFit/>
          </a:bodyPr>
          <a:lstStyle/>
          <a:p>
            <a:r>
              <a:rPr lang="en-US" sz="1200" b="1" dirty="0"/>
              <a:t>Daily hospital deaths notified to Department for Health and Social Care; last 14 days to 28/06/2020</a:t>
            </a:r>
          </a:p>
        </p:txBody>
      </p:sp>
    </p:spTree>
    <p:extLst>
      <p:ext uri="{BB962C8B-B14F-4D97-AF65-F5344CB8AC3E}">
        <p14:creationId xmlns:p14="http://schemas.microsoft.com/office/powerpoint/2010/main" val="300991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Deaths by Date of Occurrence</a:t>
            </a:r>
            <a:endParaRPr lang="en-GB"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nvGraphicFramePr>
        <p:xfrm>
          <a:off x="377687" y="866741"/>
          <a:ext cx="11519993" cy="5444407"/>
        </p:xfrm>
        <a:graphic>
          <a:graphicData uri="http://schemas.openxmlformats.org/drawingml/2006/table">
            <a:tbl>
              <a:tblPr/>
              <a:tblGrid>
                <a:gridCol w="933268">
                  <a:extLst>
                    <a:ext uri="{9D8B030D-6E8A-4147-A177-3AD203B41FA5}">
                      <a16:colId xmlns:a16="http://schemas.microsoft.com/office/drawing/2014/main" val="914011533"/>
                    </a:ext>
                  </a:extLst>
                </a:gridCol>
                <a:gridCol w="423469">
                  <a:extLst>
                    <a:ext uri="{9D8B030D-6E8A-4147-A177-3AD203B41FA5}">
                      <a16:colId xmlns:a16="http://schemas.microsoft.com/office/drawing/2014/main" val="1234676251"/>
                    </a:ext>
                  </a:extLst>
                </a:gridCol>
                <a:gridCol w="423469">
                  <a:extLst>
                    <a:ext uri="{9D8B030D-6E8A-4147-A177-3AD203B41FA5}">
                      <a16:colId xmlns:a16="http://schemas.microsoft.com/office/drawing/2014/main" val="4290614221"/>
                    </a:ext>
                  </a:extLst>
                </a:gridCol>
                <a:gridCol w="423469">
                  <a:extLst>
                    <a:ext uri="{9D8B030D-6E8A-4147-A177-3AD203B41FA5}">
                      <a16:colId xmlns:a16="http://schemas.microsoft.com/office/drawing/2014/main" val="3570678717"/>
                    </a:ext>
                  </a:extLst>
                </a:gridCol>
                <a:gridCol w="423469">
                  <a:extLst>
                    <a:ext uri="{9D8B030D-6E8A-4147-A177-3AD203B41FA5}">
                      <a16:colId xmlns:a16="http://schemas.microsoft.com/office/drawing/2014/main" val="3557013875"/>
                    </a:ext>
                  </a:extLst>
                </a:gridCol>
                <a:gridCol w="423469">
                  <a:extLst>
                    <a:ext uri="{9D8B030D-6E8A-4147-A177-3AD203B41FA5}">
                      <a16:colId xmlns:a16="http://schemas.microsoft.com/office/drawing/2014/main" val="3143303423"/>
                    </a:ext>
                  </a:extLst>
                </a:gridCol>
                <a:gridCol w="423469">
                  <a:extLst>
                    <a:ext uri="{9D8B030D-6E8A-4147-A177-3AD203B41FA5}">
                      <a16:colId xmlns:a16="http://schemas.microsoft.com/office/drawing/2014/main" val="811113895"/>
                    </a:ext>
                  </a:extLst>
                </a:gridCol>
                <a:gridCol w="423469">
                  <a:extLst>
                    <a:ext uri="{9D8B030D-6E8A-4147-A177-3AD203B41FA5}">
                      <a16:colId xmlns:a16="http://schemas.microsoft.com/office/drawing/2014/main" val="3260015052"/>
                    </a:ext>
                  </a:extLst>
                </a:gridCol>
                <a:gridCol w="423469">
                  <a:extLst>
                    <a:ext uri="{9D8B030D-6E8A-4147-A177-3AD203B41FA5}">
                      <a16:colId xmlns:a16="http://schemas.microsoft.com/office/drawing/2014/main" val="3530290400"/>
                    </a:ext>
                  </a:extLst>
                </a:gridCol>
                <a:gridCol w="423469">
                  <a:extLst>
                    <a:ext uri="{9D8B030D-6E8A-4147-A177-3AD203B41FA5}">
                      <a16:colId xmlns:a16="http://schemas.microsoft.com/office/drawing/2014/main" val="1016590592"/>
                    </a:ext>
                  </a:extLst>
                </a:gridCol>
                <a:gridCol w="423469">
                  <a:extLst>
                    <a:ext uri="{9D8B030D-6E8A-4147-A177-3AD203B41FA5}">
                      <a16:colId xmlns:a16="http://schemas.microsoft.com/office/drawing/2014/main" val="845157241"/>
                    </a:ext>
                  </a:extLst>
                </a:gridCol>
                <a:gridCol w="423469">
                  <a:extLst>
                    <a:ext uri="{9D8B030D-6E8A-4147-A177-3AD203B41FA5}">
                      <a16:colId xmlns:a16="http://schemas.microsoft.com/office/drawing/2014/main" val="2611672487"/>
                    </a:ext>
                  </a:extLst>
                </a:gridCol>
                <a:gridCol w="423469">
                  <a:extLst>
                    <a:ext uri="{9D8B030D-6E8A-4147-A177-3AD203B41FA5}">
                      <a16:colId xmlns:a16="http://schemas.microsoft.com/office/drawing/2014/main" val="3459487358"/>
                    </a:ext>
                  </a:extLst>
                </a:gridCol>
                <a:gridCol w="423469">
                  <a:extLst>
                    <a:ext uri="{9D8B030D-6E8A-4147-A177-3AD203B41FA5}">
                      <a16:colId xmlns:a16="http://schemas.microsoft.com/office/drawing/2014/main" val="2298555161"/>
                    </a:ext>
                  </a:extLst>
                </a:gridCol>
                <a:gridCol w="423469">
                  <a:extLst>
                    <a:ext uri="{9D8B030D-6E8A-4147-A177-3AD203B41FA5}">
                      <a16:colId xmlns:a16="http://schemas.microsoft.com/office/drawing/2014/main" val="1233904622"/>
                    </a:ext>
                  </a:extLst>
                </a:gridCol>
                <a:gridCol w="423469">
                  <a:extLst>
                    <a:ext uri="{9D8B030D-6E8A-4147-A177-3AD203B41FA5}">
                      <a16:colId xmlns:a16="http://schemas.microsoft.com/office/drawing/2014/main" val="1647108581"/>
                    </a:ext>
                  </a:extLst>
                </a:gridCol>
                <a:gridCol w="423469">
                  <a:extLst>
                    <a:ext uri="{9D8B030D-6E8A-4147-A177-3AD203B41FA5}">
                      <a16:colId xmlns:a16="http://schemas.microsoft.com/office/drawing/2014/main" val="4131586401"/>
                    </a:ext>
                  </a:extLst>
                </a:gridCol>
                <a:gridCol w="423469">
                  <a:extLst>
                    <a:ext uri="{9D8B030D-6E8A-4147-A177-3AD203B41FA5}">
                      <a16:colId xmlns:a16="http://schemas.microsoft.com/office/drawing/2014/main" val="3701799912"/>
                    </a:ext>
                  </a:extLst>
                </a:gridCol>
                <a:gridCol w="423469">
                  <a:extLst>
                    <a:ext uri="{9D8B030D-6E8A-4147-A177-3AD203B41FA5}">
                      <a16:colId xmlns:a16="http://schemas.microsoft.com/office/drawing/2014/main" val="43166036"/>
                    </a:ext>
                  </a:extLst>
                </a:gridCol>
                <a:gridCol w="423469">
                  <a:extLst>
                    <a:ext uri="{9D8B030D-6E8A-4147-A177-3AD203B41FA5}">
                      <a16:colId xmlns:a16="http://schemas.microsoft.com/office/drawing/2014/main" val="2252693503"/>
                    </a:ext>
                  </a:extLst>
                </a:gridCol>
                <a:gridCol w="423469">
                  <a:extLst>
                    <a:ext uri="{9D8B030D-6E8A-4147-A177-3AD203B41FA5}">
                      <a16:colId xmlns:a16="http://schemas.microsoft.com/office/drawing/2014/main" val="2937568516"/>
                    </a:ext>
                  </a:extLst>
                </a:gridCol>
                <a:gridCol w="423469">
                  <a:extLst>
                    <a:ext uri="{9D8B030D-6E8A-4147-A177-3AD203B41FA5}">
                      <a16:colId xmlns:a16="http://schemas.microsoft.com/office/drawing/2014/main" val="1943748713"/>
                    </a:ext>
                  </a:extLst>
                </a:gridCol>
                <a:gridCol w="423469">
                  <a:extLst>
                    <a:ext uri="{9D8B030D-6E8A-4147-A177-3AD203B41FA5}">
                      <a16:colId xmlns:a16="http://schemas.microsoft.com/office/drawing/2014/main" val="1603286018"/>
                    </a:ext>
                  </a:extLst>
                </a:gridCol>
                <a:gridCol w="423469">
                  <a:extLst>
                    <a:ext uri="{9D8B030D-6E8A-4147-A177-3AD203B41FA5}">
                      <a16:colId xmlns:a16="http://schemas.microsoft.com/office/drawing/2014/main" val="1306586795"/>
                    </a:ext>
                  </a:extLst>
                </a:gridCol>
                <a:gridCol w="423469">
                  <a:extLst>
                    <a:ext uri="{9D8B030D-6E8A-4147-A177-3AD203B41FA5}">
                      <a16:colId xmlns:a16="http://schemas.microsoft.com/office/drawing/2014/main" val="177939970"/>
                    </a:ext>
                  </a:extLst>
                </a:gridCol>
                <a:gridCol w="423469">
                  <a:extLst>
                    <a:ext uri="{9D8B030D-6E8A-4147-A177-3AD203B41FA5}">
                      <a16:colId xmlns:a16="http://schemas.microsoft.com/office/drawing/2014/main" val="995822224"/>
                    </a:ext>
                  </a:extLst>
                </a:gridCol>
              </a:tblGrid>
              <a:tr h="248874">
                <a:tc rowSpan="2">
                  <a:txBody>
                    <a:bodyPr/>
                    <a:lstStyle/>
                    <a:p>
                      <a:pPr algn="l" fontAlgn="ctr"/>
                      <a:r>
                        <a:rPr lang="en-GB" sz="1000" b="0" i="0" u="none" strike="noStrike" dirty="0">
                          <a:solidFill>
                            <a:srgbClr val="000000"/>
                          </a:solidFill>
                          <a:effectLst/>
                          <a:latin typeface="Calibri" panose="020F0502020204030204" pitchFamily="34" charset="0"/>
                        </a:rPr>
                        <a:t>All cause deaths</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5">
                  <a:txBody>
                    <a:bodyPr/>
                    <a:lstStyle/>
                    <a:p>
                      <a:pPr algn="ctr" fontAlgn="t"/>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16094"/>
                  </a:ext>
                </a:extLst>
              </a:tr>
              <a:tr h="466060">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19th</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046336"/>
                  </a:ext>
                </a:extLst>
              </a:tr>
              <a:tr h="248874">
                <a:tc>
                  <a:txBody>
                    <a:bodyPr/>
                    <a:lstStyle/>
                    <a:p>
                      <a:pPr algn="l" fontAlgn="ctr"/>
                      <a:r>
                        <a:rPr lang="en-GB" sz="100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82018"/>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116283"/>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853072"/>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343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581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492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29090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5">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1"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424914">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19th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Non-Covid-19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25">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32231">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19th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283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33369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 y="289278"/>
            <a:ext cx="6095993" cy="3104441"/>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3" y="289278"/>
            <a:ext cx="6095993" cy="3104441"/>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 y="3464278"/>
            <a:ext cx="6095993" cy="3104441"/>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3" y="3464278"/>
            <a:ext cx="6095993" cy="3104441"/>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19/06/2020</a:t>
            </a:r>
          </a:p>
        </p:txBody>
      </p:sp>
      <p:sp>
        <p:nvSpPr>
          <p:cNvPr id="5" name="TextBox 4">
            <a:extLst>
              <a:ext uri="{FF2B5EF4-FFF2-40B4-BE49-F238E27FC236}">
                <a16:creationId xmlns:a16="http://schemas.microsoft.com/office/drawing/2014/main" id="{B09C64CC-B7B0-E34D-9EDA-4936C2BD7DF4}"/>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6" name="TextBox 5">
            <a:extLst>
              <a:ext uri="{FF2B5EF4-FFF2-40B4-BE49-F238E27FC236}">
                <a16:creationId xmlns:a16="http://schemas.microsoft.com/office/drawing/2014/main" id="{BA3E0863-E53D-CC4C-87AF-45A7F6558593}"/>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7" name="TextBox 6">
            <a:extLst>
              <a:ext uri="{FF2B5EF4-FFF2-40B4-BE49-F238E27FC236}">
                <a16:creationId xmlns:a16="http://schemas.microsoft.com/office/drawing/2014/main" id="{1B3D0AC2-5B69-DD41-80B1-0E9F1B7F43C6}"/>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8" name="TextBox 7">
            <a:extLst>
              <a:ext uri="{FF2B5EF4-FFF2-40B4-BE49-F238E27FC236}">
                <a16:creationId xmlns:a16="http://schemas.microsoft.com/office/drawing/2014/main" id="{5E852C7B-16E9-4641-BE05-82CFAFD44C1C}"/>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99336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27</a:t>
            </a:r>
            <a:r>
              <a:rPr lang="en-GB" sz="1200" baseline="30000" dirty="0">
                <a:solidFill>
                  <a:srgbClr val="FF0000"/>
                </a:solidFill>
              </a:rPr>
              <a:t>th</a:t>
            </a:r>
            <a:r>
              <a:rPr lang="en-GB" sz="1200" dirty="0">
                <a:solidFill>
                  <a:srgbClr val="FF0000"/>
                </a:solidFill>
              </a:rPr>
              <a:t> June.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19/06/2020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3970847144"/>
              </p:ext>
            </p:extLst>
          </p:nvPr>
        </p:nvGraphicFramePr>
        <p:xfrm>
          <a:off x="7055965" y="4251138"/>
          <a:ext cx="4876799" cy="169862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12th</a:t>
                      </a:r>
                    </a:p>
                    <a:p>
                      <a:pPr algn="r" fontAlgn="t"/>
                      <a:r>
                        <a:rPr lang="en-GB" sz="1050" b="1" i="0" u="none" strike="noStrike" dirty="0">
                          <a:solidFill>
                            <a:srgbClr val="000000"/>
                          </a:solidFill>
                          <a:effectLst/>
                          <a:latin typeface="Calibri" panose="020F0502020204030204" pitchFamily="34" charset="0"/>
                        </a:rPr>
                        <a:t>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19th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-33.3%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52.3 (44.3-61.3)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347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62.3 (55.9-69.2)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-44.4%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71.4 (65.9-77.3)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dirty="0">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-17.6%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1,116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65.2 (61.4-69.1)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864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588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-31.9%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47,127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83.7 (83-84.5)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74729" y="3974139"/>
            <a:ext cx="2815386" cy="276999"/>
          </a:xfrm>
          <a:prstGeom prst="rect">
            <a:avLst/>
          </a:prstGeom>
          <a:noFill/>
        </p:spPr>
        <p:txBody>
          <a:bodyPr wrap="none" rtlCol="0">
            <a:spAutoFit/>
          </a:bodyPr>
          <a:lstStyle/>
          <a:p>
            <a:r>
              <a:rPr lang="en-US" sz="1200" dirty="0"/>
              <a:t>Last two-week change Covid-19 mortality</a:t>
            </a:r>
          </a:p>
        </p:txBody>
      </p:sp>
      <p:sp>
        <p:nvSpPr>
          <p:cNvPr id="8" name="TextBox 7">
            <a:extLst>
              <a:ext uri="{FF2B5EF4-FFF2-40B4-BE49-F238E27FC236}">
                <a16:creationId xmlns:a16="http://schemas.microsoft.com/office/drawing/2014/main" id="{76A6B2F1-DC6D-1E4D-81D5-B3BDA8FBF10B}"/>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55D435B3-411D-FA48-8D1D-0A98D85C0AAB}"/>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5302E579-8CEE-F149-AF51-BA368BA519CF}"/>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696C89DA-4097-F742-8955-C599863259E2}"/>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93887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extLst>
              <p:ext uri="{D42A27DB-BD31-4B8C-83A1-F6EECF244321}">
                <p14:modId xmlns:p14="http://schemas.microsoft.com/office/powerpoint/2010/main" val="1926063318"/>
              </p:ext>
            </p:extLst>
          </p:nvPr>
        </p:nvGraphicFramePr>
        <p:xfrm>
          <a:off x="287357" y="1546698"/>
          <a:ext cx="11563754" cy="1982439"/>
        </p:xfrm>
        <a:graphic>
          <a:graphicData uri="http://schemas.openxmlformats.org/drawingml/2006/table">
            <a:tbl>
              <a:tblPr/>
              <a:tblGrid>
                <a:gridCol w="682702">
                  <a:extLst>
                    <a:ext uri="{9D8B030D-6E8A-4147-A177-3AD203B41FA5}">
                      <a16:colId xmlns:a16="http://schemas.microsoft.com/office/drawing/2014/main" val="2328472390"/>
                    </a:ext>
                  </a:extLst>
                </a:gridCol>
                <a:gridCol w="1230617">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719424">
                <a:tc>
                  <a:txBody>
                    <a:bodyPr/>
                    <a:lstStyle/>
                    <a:p>
                      <a:pPr algn="l" fontAlgn="t"/>
                      <a:r>
                        <a:rPr lang="en-GB" sz="900" b="1" i="0" u="none" strike="noStrike" dirty="0">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occurring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b"/>
                      <a:r>
                        <a:rPr lang="en-GB" sz="9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38 deaths </a:t>
                      </a:r>
                    </a:p>
                    <a:p>
                      <a:pPr algn="r" fontAlgn="b"/>
                      <a:r>
                        <a:rPr lang="en-GB" sz="900" b="0" i="0" u="none" strike="noStrike" dirty="0">
                          <a:solidFill>
                            <a:srgbClr val="000000"/>
                          </a:solidFill>
                          <a:effectLst/>
                          <a:latin typeface="Calibri" panose="020F0502020204030204" pitchFamily="34" charset="0"/>
                        </a:rPr>
                        <a:t>(13 per 100,000, </a:t>
                      </a:r>
                    </a:p>
                    <a:p>
                      <a:pPr algn="r" fontAlgn="b"/>
                      <a:r>
                        <a:rPr lang="en-GB" sz="900" b="0" i="0" u="none" strike="noStrike" dirty="0">
                          <a:solidFill>
                            <a:srgbClr val="000000"/>
                          </a:solidFill>
                          <a:effectLst/>
                          <a:latin typeface="Calibri" panose="020F0502020204030204" pitchFamily="34" charset="0"/>
                        </a:rPr>
                        <a:t>95% CI: 9-18)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 deaths</a:t>
                      </a:r>
                    </a:p>
                    <a:p>
                      <a:pPr algn="r" fontAlgn="b"/>
                      <a:r>
                        <a:rPr lang="en-GB" sz="900" b="0" i="0" u="none" strike="noStrike" dirty="0">
                          <a:solidFill>
                            <a:srgbClr val="000000"/>
                          </a:solidFill>
                          <a:effectLst/>
                          <a:latin typeface="Calibri" panose="020F0502020204030204" pitchFamily="34" charset="0"/>
                        </a:rPr>
                        <a:t> (1 per 100,000, 95% CI: 0-2)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5.3%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9th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1,095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b"/>
                      <a:r>
                        <a:rPr lang="en-GB" sz="9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115 deaths </a:t>
                      </a:r>
                    </a:p>
                    <a:p>
                      <a:pPr algn="r" fontAlgn="b"/>
                      <a:r>
                        <a:rPr lang="en-GB" sz="900" b="0" i="0" u="none" strike="noStrike" dirty="0">
                          <a:solidFill>
                            <a:srgbClr val="000000"/>
                          </a:solidFill>
                          <a:effectLst/>
                          <a:latin typeface="Calibri" panose="020F0502020204030204" pitchFamily="34" charset="0"/>
                        </a:rPr>
                        <a:t>(21 per 100,000,</a:t>
                      </a:r>
                    </a:p>
                    <a:p>
                      <a:pPr algn="r" fontAlgn="b"/>
                      <a:r>
                        <a:rPr lang="en-GB" sz="900" b="0" i="0" u="none" strike="noStrike" dirty="0">
                          <a:solidFill>
                            <a:srgbClr val="000000"/>
                          </a:solidFill>
                          <a:effectLst/>
                          <a:latin typeface="Calibri" panose="020F0502020204030204" pitchFamily="34" charset="0"/>
                        </a:rPr>
                        <a:t> 95% CI: 17-25)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7 deaths </a:t>
                      </a:r>
                    </a:p>
                    <a:p>
                      <a:pPr algn="r" fontAlgn="b"/>
                      <a:r>
                        <a:rPr lang="en-GB" sz="900" b="0" i="0" u="none" strike="noStrike" dirty="0">
                          <a:solidFill>
                            <a:srgbClr val="000000"/>
                          </a:solidFill>
                          <a:effectLst/>
                          <a:latin typeface="Calibri" panose="020F0502020204030204" pitchFamily="34" charset="0"/>
                        </a:rPr>
                        <a:t>(1 per 100,000, 95% CI: 1-3)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3,506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328676">
                <a:tc>
                  <a:txBody>
                    <a:bodyPr/>
                    <a:lstStyle/>
                    <a:p>
                      <a:pPr algn="l" fontAlgn="b"/>
                      <a:r>
                        <a:rPr lang="en-GB" sz="9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144 deaths </a:t>
                      </a:r>
                    </a:p>
                    <a:p>
                      <a:pPr algn="r" fontAlgn="b"/>
                      <a:r>
                        <a:rPr lang="en-GB" sz="900" b="0" i="0" u="none" strike="noStrike" dirty="0">
                          <a:solidFill>
                            <a:srgbClr val="000000"/>
                          </a:solidFill>
                          <a:effectLst/>
                          <a:latin typeface="Calibri" panose="020F0502020204030204" pitchFamily="34" charset="0"/>
                        </a:rPr>
                        <a:t>(17 per 100,000,</a:t>
                      </a:r>
                    </a:p>
                    <a:p>
                      <a:pPr algn="r" fontAlgn="b"/>
                      <a:r>
                        <a:rPr lang="en-GB" sz="900" b="0" i="0" u="none" strike="noStrike" dirty="0">
                          <a:solidFill>
                            <a:srgbClr val="000000"/>
                          </a:solidFill>
                          <a:effectLst/>
                          <a:latin typeface="Calibri" panose="020F0502020204030204" pitchFamily="34" charset="0"/>
                        </a:rPr>
                        <a:t> 95% CI: 14-20)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5 deaths </a:t>
                      </a:r>
                    </a:p>
                    <a:p>
                      <a:pPr algn="r" fontAlgn="b"/>
                      <a:r>
                        <a:rPr lang="en-GB" sz="900" b="0" i="0" u="none" strike="noStrike" dirty="0">
                          <a:solidFill>
                            <a:srgbClr val="000000"/>
                          </a:solidFill>
                          <a:effectLst/>
                          <a:latin typeface="Calibri" panose="020F0502020204030204" pitchFamily="34" charset="0"/>
                        </a:rPr>
                        <a:t>(1 per 100,000,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3.5%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5,271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2nd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617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7008650" cy="307777"/>
          </a:xfrm>
          <a:prstGeom prst="rect">
            <a:avLst/>
          </a:prstGeom>
          <a:noFill/>
        </p:spPr>
        <p:txBody>
          <a:bodyPr wrap="none" rtlCol="0">
            <a:spAutoFit/>
          </a:bodyPr>
          <a:lstStyle/>
          <a:p>
            <a:r>
              <a:rPr lang="en-US" sz="1400" b="1" dirty="0"/>
              <a:t>Mortality summary tables; ONS death occurrence data; all deaths; week ending 19/06/2020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extLst>
              <p:ext uri="{D42A27DB-BD31-4B8C-83A1-F6EECF244321}">
                <p14:modId xmlns:p14="http://schemas.microsoft.com/office/powerpoint/2010/main" val="412566828"/>
              </p:ext>
            </p:extLst>
          </p:nvPr>
        </p:nvGraphicFramePr>
        <p:xfrm>
          <a:off x="306172" y="4292841"/>
          <a:ext cx="11563754" cy="2146473"/>
        </p:xfrm>
        <a:graphic>
          <a:graphicData uri="http://schemas.openxmlformats.org/drawingml/2006/table">
            <a:tbl>
              <a:tblPr/>
              <a:tblGrid>
                <a:gridCol w="822913">
                  <a:extLst>
                    <a:ext uri="{9D8B030D-6E8A-4147-A177-3AD203B41FA5}">
                      <a16:colId xmlns:a16="http://schemas.microsoft.com/office/drawing/2014/main" val="1846249280"/>
                    </a:ext>
                  </a:extLst>
                </a:gridCol>
                <a:gridCol w="1470234">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883458">
                <a:tc>
                  <a:txBody>
                    <a:bodyPr/>
                    <a:lstStyle/>
                    <a:p>
                      <a:pPr algn="l" fontAlgn="t"/>
                      <a:r>
                        <a:rPr lang="en-GB" sz="9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care home deaths occurring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333955">
                <a:tc>
                  <a:txBody>
                    <a:bodyPr/>
                    <a:lstStyle/>
                    <a:p>
                      <a:pPr algn="l" fontAlgn="b"/>
                      <a:r>
                        <a:rPr lang="en-GB" sz="9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15 deaths </a:t>
                      </a:r>
                    </a:p>
                    <a:p>
                      <a:pPr algn="r" fontAlgn="b"/>
                      <a:r>
                        <a:rPr lang="en-GB" sz="900" b="0" i="0" u="none" strike="noStrike" dirty="0">
                          <a:solidFill>
                            <a:srgbClr val="000000"/>
                          </a:solidFill>
                          <a:effectLst/>
                          <a:latin typeface="Calibri" panose="020F0502020204030204" pitchFamily="34" charset="0"/>
                        </a:rPr>
                        <a:t>(7 per 1,000 care home beds, 95% CI: 4-12)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0 deaths</a:t>
                      </a:r>
                    </a:p>
                    <a:p>
                      <a:pPr algn="r" fontAlgn="b"/>
                      <a:r>
                        <a:rPr lang="en-GB" sz="900" b="0" i="0" u="none" strike="noStrike" dirty="0">
                          <a:solidFill>
                            <a:srgbClr val="000000"/>
                          </a:solidFill>
                          <a:effectLst/>
                          <a:latin typeface="Calibri" panose="020F0502020204030204" pitchFamily="34" charset="0"/>
                        </a:rPr>
                        <a:t> (0 per 1,000 care home beds, 95% CI: 0-2)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12th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312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17.9%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12th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341906">
                <a:tc>
                  <a:txBody>
                    <a:bodyPr/>
                    <a:lstStyle/>
                    <a:p>
                      <a:pPr algn="l" fontAlgn="b"/>
                      <a:r>
                        <a:rPr lang="en-GB" sz="9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32 deaths </a:t>
                      </a:r>
                    </a:p>
                    <a:p>
                      <a:pPr algn="r" fontAlgn="b"/>
                      <a:r>
                        <a:rPr lang="en-GB" sz="900" b="0" i="0" u="none" strike="noStrike" dirty="0">
                          <a:solidFill>
                            <a:srgbClr val="000000"/>
                          </a:solidFill>
                          <a:effectLst/>
                          <a:latin typeface="Calibri" panose="020F0502020204030204" pitchFamily="34" charset="0"/>
                        </a:rPr>
                        <a:t>(4 per 1,000 care home beds, 95% CI: 3-5)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 death </a:t>
                      </a:r>
                    </a:p>
                    <a:p>
                      <a:pPr algn="r" fontAlgn="b"/>
                      <a:r>
                        <a:rPr lang="en-GB" sz="900" b="0" i="0" u="none" strike="noStrike" dirty="0">
                          <a:solidFill>
                            <a:srgbClr val="000000"/>
                          </a:solidFill>
                          <a:effectLst/>
                          <a:latin typeface="Calibri" panose="020F0502020204030204" pitchFamily="34" charset="0"/>
                        </a:rPr>
                        <a:t>(0 per 1,000 care home beds, 95% CI: 0-1)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14th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1,193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154</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349857">
                <a:tc>
                  <a:txBody>
                    <a:bodyPr/>
                    <a:lstStyle/>
                    <a:p>
                      <a:pPr algn="l" fontAlgn="b"/>
                      <a:r>
                        <a:rPr lang="en-GB" sz="9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36 deaths </a:t>
                      </a:r>
                    </a:p>
                    <a:p>
                      <a:pPr algn="r" fontAlgn="b"/>
                      <a:r>
                        <a:rPr lang="en-GB" sz="900" b="0" i="0" u="none" strike="noStrike" dirty="0">
                          <a:solidFill>
                            <a:srgbClr val="000000"/>
                          </a:solidFill>
                          <a:effectLst/>
                          <a:latin typeface="Calibri" panose="020F0502020204030204" pitchFamily="34" charset="0"/>
                        </a:rPr>
                        <a:t>(4 per 1,000 care home beds, 95% CI: 2-5)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3 deaths </a:t>
                      </a:r>
                    </a:p>
                    <a:p>
                      <a:pPr algn="r" fontAlgn="b"/>
                      <a:r>
                        <a:rPr lang="en-GB" sz="900" b="0" i="0" u="none" strike="noStrike" dirty="0">
                          <a:solidFill>
                            <a:srgbClr val="000000"/>
                          </a:solidFill>
                          <a:effectLst/>
                          <a:latin typeface="Calibri" panose="020F0502020204030204" pitchFamily="34" charset="0"/>
                        </a:rPr>
                        <a:t>(0 per 1,000 care home beds,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8.3%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1,828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285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15.6%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570769"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866449" cy="307777"/>
          </a:xfrm>
          <a:prstGeom prst="rect">
            <a:avLst/>
          </a:prstGeom>
          <a:noFill/>
        </p:spPr>
        <p:txBody>
          <a:bodyPr wrap="none" rtlCol="0">
            <a:spAutoFit/>
          </a:bodyPr>
          <a:lstStyle/>
          <a:p>
            <a:r>
              <a:rPr lang="en-US" sz="1400" b="1" dirty="0"/>
              <a:t>Mortality summary tables; ONS death occurrence data; deaths in care homes; week ending 19/06/2020</a:t>
            </a:r>
          </a:p>
        </p:txBody>
      </p:sp>
    </p:spTree>
    <p:extLst>
      <p:ext uri="{BB962C8B-B14F-4D97-AF65-F5344CB8AC3E}">
        <p14:creationId xmlns:p14="http://schemas.microsoft.com/office/powerpoint/2010/main" val="362447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95343" cy="276999"/>
          </a:xfrm>
          <a:prstGeom prst="rect">
            <a:avLst/>
          </a:prstGeom>
          <a:noFill/>
        </p:spPr>
        <p:txBody>
          <a:bodyPr wrap="none" rtlCol="0">
            <a:spAutoFit/>
          </a:bodyPr>
          <a:lstStyle/>
          <a:p>
            <a:r>
              <a:rPr lang="en-US" sz="1200" b="1" dirty="0"/>
              <a:t>All cause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131042">
                  <a:extLst>
                    <a:ext uri="{9D8B030D-6E8A-4147-A177-3AD203B41FA5}">
                      <a16:colId xmlns:a16="http://schemas.microsoft.com/office/drawing/2014/main" val="3348641187"/>
                    </a:ext>
                  </a:extLst>
                </a:gridCol>
                <a:gridCol w="705695">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643</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291 per 100,000 ESP, 95% CI: 268-314</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240 per 100,000 ESP, 95% CI: 229-251</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348</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226 per 100,000 ESP, 95% CI: 202-251</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223-287</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405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271 per 100,000 ESP, 95% CI: 244-297</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369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225 per 100,000 ESP, 95% CI: 201-248</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516</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232 per 100,000 ESP, 95% CI: 212-253</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2,990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276 per 100,000 ESP, 95% CI: 266-286</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227</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287 per 100,000 ESP, 95% CI: 250-325</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235-276</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 per 100,000 ESP, 95% CI: 235-283</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293 per 100,000 ESP, 95% CI: 256-329</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 per 100,000 ESP, 95% CI: 246-295</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304 per 100,000 ESP, 95% CI: 278-331</a:t>
                      </a:r>
                    </a:p>
                  </a:txBody>
                  <a:tcPr marL="9525" marR="9525" marT="9525" marB="0">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295 per 100,000 ESP, 95% CI: 267-324</a:t>
                      </a:r>
                    </a:p>
                  </a:txBody>
                  <a:tcPr marL="9525" marR="9525" marT="9525" marB="0">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280 per 100,000 ESP, 95% CI: 276-283</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170,194</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315 per 100,000 ESP, 95% CI: 313-316</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646331"/>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a:t>
            </a:r>
          </a:p>
        </p:txBody>
      </p:sp>
    </p:spTree>
    <p:extLst>
      <p:ext uri="{BB962C8B-B14F-4D97-AF65-F5344CB8AC3E}">
        <p14:creationId xmlns:p14="http://schemas.microsoft.com/office/powerpoint/2010/main" val="55640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6"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293037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8E1D3-D99F-3B46-B8E8-29EE4E61AF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3785618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5D77C8-0A5C-4560-9A5F-4D49EA6C08FC}">
  <ds:schemaRefs>
    <ds:schemaRef ds:uri="http://schemas.microsoft.com/sharepoint/v3/contenttype/forms"/>
  </ds:schemaRefs>
</ds:datastoreItem>
</file>

<file path=customXml/itemProps2.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12423</TotalTime>
  <Words>3681</Words>
  <Application>Microsoft Macintosh PowerPoint</Application>
  <PresentationFormat>Widescreen</PresentationFormat>
  <Paragraphs>1089</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182</cp:revision>
  <dcterms:created xsi:type="dcterms:W3CDTF">2020-04-23T12:41:56Z</dcterms:created>
  <dcterms:modified xsi:type="dcterms:W3CDTF">2020-06-30T09:16:19Z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