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78" r:id="rId5"/>
    <p:sldId id="295" r:id="rId6"/>
    <p:sldId id="265" r:id="rId7"/>
    <p:sldId id="291" r:id="rId8"/>
    <p:sldId id="292" r:id="rId9"/>
    <p:sldId id="293" r:id="rId10"/>
    <p:sldId id="267" r:id="rId11"/>
    <p:sldId id="285" r:id="rId12"/>
    <p:sldId id="286" r:id="rId13"/>
    <p:sldId id="268" r:id="rId14"/>
    <p:sldId id="284" r:id="rId15"/>
    <p:sldId id="287" r:id="rId16"/>
    <p:sldId id="288" r:id="rId17"/>
    <p:sldId id="271" r:id="rId18"/>
    <p:sldId id="272" r:id="rId19"/>
    <p:sldId id="296" r:id="rId20"/>
    <p:sldId id="294" r:id="rId21"/>
    <p:sldId id="276"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86" autoAdjust="0"/>
    <p:restoredTop sz="94660"/>
  </p:normalViewPr>
  <p:slideViewPr>
    <p:cSldViewPr snapToGrid="0">
      <p:cViewPr varScale="1">
        <p:scale>
          <a:sx n="160" d="100"/>
          <a:sy n="160" d="100"/>
        </p:scale>
        <p:origin x="11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95912A-D52C-8440-BB98-8557128659F0}" type="datetimeFigureOut">
              <a:rPr lang="en-US" smtClean="0"/>
              <a:t>6/23/20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EE6397-E61D-3446-BDD9-AD45E95C66DB}" type="slidenum">
              <a:rPr lang="en-US" smtClean="0"/>
              <a:t>‹#›</a:t>
            </a:fld>
            <a:endParaRPr lang="en-US"/>
          </a:p>
        </p:txBody>
      </p:sp>
    </p:spTree>
    <p:extLst>
      <p:ext uri="{BB962C8B-B14F-4D97-AF65-F5344CB8AC3E}">
        <p14:creationId xmlns:p14="http://schemas.microsoft.com/office/powerpoint/2010/main" val="1342890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EA13B7-35DB-6A4D-B733-0357629D535C}" type="slidenum">
              <a:rPr lang="en-US" smtClean="0"/>
              <a:t>2</a:t>
            </a:fld>
            <a:endParaRPr lang="en-US"/>
          </a:p>
        </p:txBody>
      </p:sp>
    </p:spTree>
    <p:extLst>
      <p:ext uri="{BB962C8B-B14F-4D97-AF65-F5344CB8AC3E}">
        <p14:creationId xmlns:p14="http://schemas.microsoft.com/office/powerpoint/2010/main" val="3131855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2D35-9E57-4175-A339-CB3BA7BFA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132C8E-B85A-4922-98F9-ECA728588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2C3268-DEA0-4D80-825E-316F0110F82D}"/>
              </a:ext>
            </a:extLst>
          </p:cNvPr>
          <p:cNvSpPr>
            <a:spLocks noGrp="1"/>
          </p:cNvSpPr>
          <p:nvPr>
            <p:ph type="dt" sz="half" idx="10"/>
          </p:nvPr>
        </p:nvSpPr>
        <p:spPr/>
        <p:txBody>
          <a:bodyPr/>
          <a:lstStyle/>
          <a:p>
            <a:fld id="{01698374-04D7-4F97-B6A8-689DA8B3BF17}" type="datetimeFigureOut">
              <a:rPr lang="en-GB" smtClean="0"/>
              <a:t>23/06/2020</a:t>
            </a:fld>
            <a:endParaRPr lang="en-GB"/>
          </a:p>
        </p:txBody>
      </p:sp>
      <p:sp>
        <p:nvSpPr>
          <p:cNvPr id="5" name="Footer Placeholder 4">
            <a:extLst>
              <a:ext uri="{FF2B5EF4-FFF2-40B4-BE49-F238E27FC236}">
                <a16:creationId xmlns:a16="http://schemas.microsoft.com/office/drawing/2014/main" id="{EC7A7BD3-F5C7-4309-8D79-2019BC9792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D884F5-8101-4069-AFDC-29FCED994027}"/>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52468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3E3B-CE22-4F09-8ADE-ABCA04A675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EDB019-BE06-48EE-9E1F-2708DB526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23154B-266C-43F4-AB28-CCD07B2531EB}"/>
              </a:ext>
            </a:extLst>
          </p:cNvPr>
          <p:cNvSpPr>
            <a:spLocks noGrp="1"/>
          </p:cNvSpPr>
          <p:nvPr>
            <p:ph type="dt" sz="half" idx="10"/>
          </p:nvPr>
        </p:nvSpPr>
        <p:spPr/>
        <p:txBody>
          <a:bodyPr/>
          <a:lstStyle/>
          <a:p>
            <a:fld id="{01698374-04D7-4F97-B6A8-689DA8B3BF17}" type="datetimeFigureOut">
              <a:rPr lang="en-GB" smtClean="0"/>
              <a:t>23/06/2020</a:t>
            </a:fld>
            <a:endParaRPr lang="en-GB"/>
          </a:p>
        </p:txBody>
      </p:sp>
      <p:sp>
        <p:nvSpPr>
          <p:cNvPr id="5" name="Footer Placeholder 4">
            <a:extLst>
              <a:ext uri="{FF2B5EF4-FFF2-40B4-BE49-F238E27FC236}">
                <a16:creationId xmlns:a16="http://schemas.microsoft.com/office/drawing/2014/main" id="{B95D6CFA-C765-4862-BB89-7F38EF2BF3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F35DDA-6EC6-4D82-B726-96F23724A37B}"/>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71365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0E9A8-8A24-452D-8BC9-4A0AECFACD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27A050-842C-4399-A118-DDA1C181F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4CA5CB-E5C2-4A5C-A37B-A65F035D85A3}"/>
              </a:ext>
            </a:extLst>
          </p:cNvPr>
          <p:cNvSpPr>
            <a:spLocks noGrp="1"/>
          </p:cNvSpPr>
          <p:nvPr>
            <p:ph type="dt" sz="half" idx="10"/>
          </p:nvPr>
        </p:nvSpPr>
        <p:spPr/>
        <p:txBody>
          <a:bodyPr/>
          <a:lstStyle/>
          <a:p>
            <a:fld id="{01698374-04D7-4F97-B6A8-689DA8B3BF17}" type="datetimeFigureOut">
              <a:rPr lang="en-GB" smtClean="0"/>
              <a:t>23/06/2020</a:t>
            </a:fld>
            <a:endParaRPr lang="en-GB"/>
          </a:p>
        </p:txBody>
      </p:sp>
      <p:sp>
        <p:nvSpPr>
          <p:cNvPr id="5" name="Footer Placeholder 4">
            <a:extLst>
              <a:ext uri="{FF2B5EF4-FFF2-40B4-BE49-F238E27FC236}">
                <a16:creationId xmlns:a16="http://schemas.microsoft.com/office/drawing/2014/main" id="{63988176-E597-4AA8-BD3A-A2E5ABAEE0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B7B36A-174A-4E7B-BCC0-2F2C2C6F958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0531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5538-7429-4F34-A1E7-A25491EAB2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451693-FF89-48F0-B20C-2948825D5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B338E4-83CC-4099-9001-B2F18FFCE848}"/>
              </a:ext>
            </a:extLst>
          </p:cNvPr>
          <p:cNvSpPr>
            <a:spLocks noGrp="1"/>
          </p:cNvSpPr>
          <p:nvPr>
            <p:ph type="dt" sz="half" idx="10"/>
          </p:nvPr>
        </p:nvSpPr>
        <p:spPr/>
        <p:txBody>
          <a:bodyPr/>
          <a:lstStyle/>
          <a:p>
            <a:fld id="{01698374-04D7-4F97-B6A8-689DA8B3BF17}" type="datetimeFigureOut">
              <a:rPr lang="en-GB" smtClean="0"/>
              <a:t>23/06/2020</a:t>
            </a:fld>
            <a:endParaRPr lang="en-GB"/>
          </a:p>
        </p:txBody>
      </p:sp>
      <p:sp>
        <p:nvSpPr>
          <p:cNvPr id="5" name="Footer Placeholder 4">
            <a:extLst>
              <a:ext uri="{FF2B5EF4-FFF2-40B4-BE49-F238E27FC236}">
                <a16:creationId xmlns:a16="http://schemas.microsoft.com/office/drawing/2014/main" id="{5F586C20-2952-47CE-8647-E2F41294CD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04B6BA-664A-480C-B1AB-A3F16B85B6F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8928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5C46-33AD-44A3-93E6-A1C94A4B5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A7F989-B2B6-4B0E-BF32-64844CAF8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B5DCE-D83C-4BCA-8981-3063415B8BED}"/>
              </a:ext>
            </a:extLst>
          </p:cNvPr>
          <p:cNvSpPr>
            <a:spLocks noGrp="1"/>
          </p:cNvSpPr>
          <p:nvPr>
            <p:ph type="dt" sz="half" idx="10"/>
          </p:nvPr>
        </p:nvSpPr>
        <p:spPr/>
        <p:txBody>
          <a:bodyPr/>
          <a:lstStyle/>
          <a:p>
            <a:fld id="{01698374-04D7-4F97-B6A8-689DA8B3BF17}" type="datetimeFigureOut">
              <a:rPr lang="en-GB" smtClean="0"/>
              <a:t>23/06/2020</a:t>
            </a:fld>
            <a:endParaRPr lang="en-GB"/>
          </a:p>
        </p:txBody>
      </p:sp>
      <p:sp>
        <p:nvSpPr>
          <p:cNvPr id="5" name="Footer Placeholder 4">
            <a:extLst>
              <a:ext uri="{FF2B5EF4-FFF2-40B4-BE49-F238E27FC236}">
                <a16:creationId xmlns:a16="http://schemas.microsoft.com/office/drawing/2014/main" id="{502A6FE6-CB0E-4254-A4A2-2444C480BB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061910-A1D0-4FA8-8CD8-5C5314FEC72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153112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8650-DE7B-47F8-83DC-A8630CF909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A92344-B6AC-4877-AC49-2C2DE8F3D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A978F20-C672-4536-ADF3-43AAC9FC5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2DCAF33-0E7D-4565-83B4-F655661499C5}"/>
              </a:ext>
            </a:extLst>
          </p:cNvPr>
          <p:cNvSpPr>
            <a:spLocks noGrp="1"/>
          </p:cNvSpPr>
          <p:nvPr>
            <p:ph type="dt" sz="half" idx="10"/>
          </p:nvPr>
        </p:nvSpPr>
        <p:spPr/>
        <p:txBody>
          <a:bodyPr/>
          <a:lstStyle/>
          <a:p>
            <a:fld id="{01698374-04D7-4F97-B6A8-689DA8B3BF17}" type="datetimeFigureOut">
              <a:rPr lang="en-GB" smtClean="0"/>
              <a:t>23/06/2020</a:t>
            </a:fld>
            <a:endParaRPr lang="en-GB"/>
          </a:p>
        </p:txBody>
      </p:sp>
      <p:sp>
        <p:nvSpPr>
          <p:cNvPr id="6" name="Footer Placeholder 5">
            <a:extLst>
              <a:ext uri="{FF2B5EF4-FFF2-40B4-BE49-F238E27FC236}">
                <a16:creationId xmlns:a16="http://schemas.microsoft.com/office/drawing/2014/main" id="{9B8AECF6-046F-4CDE-BCF9-37DCB13B98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A472DC-0812-46DD-A6F9-47C818520168}"/>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6020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376C-9893-42D5-9EAA-5F94E88D03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B4ECB5-7291-4DAF-A16E-29D3D07D7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D89023-F410-4FFB-9A07-415ABFFAA9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ABCE48-1147-433E-B9FB-249D1CB2B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482B1A-0562-4969-A995-9FE76C153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694D98-B151-4967-B4E6-3E99DBF9CA43}"/>
              </a:ext>
            </a:extLst>
          </p:cNvPr>
          <p:cNvSpPr>
            <a:spLocks noGrp="1"/>
          </p:cNvSpPr>
          <p:nvPr>
            <p:ph type="dt" sz="half" idx="10"/>
          </p:nvPr>
        </p:nvSpPr>
        <p:spPr/>
        <p:txBody>
          <a:bodyPr/>
          <a:lstStyle/>
          <a:p>
            <a:fld id="{01698374-04D7-4F97-B6A8-689DA8B3BF17}" type="datetimeFigureOut">
              <a:rPr lang="en-GB" smtClean="0"/>
              <a:t>23/06/2020</a:t>
            </a:fld>
            <a:endParaRPr lang="en-GB"/>
          </a:p>
        </p:txBody>
      </p:sp>
      <p:sp>
        <p:nvSpPr>
          <p:cNvPr id="8" name="Footer Placeholder 7">
            <a:extLst>
              <a:ext uri="{FF2B5EF4-FFF2-40B4-BE49-F238E27FC236}">
                <a16:creationId xmlns:a16="http://schemas.microsoft.com/office/drawing/2014/main" id="{0B16640E-FB5D-4A3B-98FD-CB77B80AD7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F058994-8008-424B-B510-A42BAB80F99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6165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1FB-094D-4115-8463-9E29707880E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7146CF7-043D-461F-9CF6-F7EFA0F1BA43}"/>
              </a:ext>
            </a:extLst>
          </p:cNvPr>
          <p:cNvSpPr>
            <a:spLocks noGrp="1"/>
          </p:cNvSpPr>
          <p:nvPr>
            <p:ph type="dt" sz="half" idx="10"/>
          </p:nvPr>
        </p:nvSpPr>
        <p:spPr/>
        <p:txBody>
          <a:bodyPr/>
          <a:lstStyle/>
          <a:p>
            <a:fld id="{01698374-04D7-4F97-B6A8-689DA8B3BF17}" type="datetimeFigureOut">
              <a:rPr lang="en-GB" smtClean="0"/>
              <a:t>23/06/2020</a:t>
            </a:fld>
            <a:endParaRPr lang="en-GB"/>
          </a:p>
        </p:txBody>
      </p:sp>
      <p:sp>
        <p:nvSpPr>
          <p:cNvPr id="4" name="Footer Placeholder 3">
            <a:extLst>
              <a:ext uri="{FF2B5EF4-FFF2-40B4-BE49-F238E27FC236}">
                <a16:creationId xmlns:a16="http://schemas.microsoft.com/office/drawing/2014/main" id="{97470EEA-EA2D-4DB5-8C80-AF49C8D525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881-CFC6-45D5-A08B-2DC1260CBB51}"/>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419140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E7394-1067-43EF-8993-1EF8FFB9AFA0}"/>
              </a:ext>
            </a:extLst>
          </p:cNvPr>
          <p:cNvSpPr>
            <a:spLocks noGrp="1"/>
          </p:cNvSpPr>
          <p:nvPr>
            <p:ph type="dt" sz="half" idx="10"/>
          </p:nvPr>
        </p:nvSpPr>
        <p:spPr/>
        <p:txBody>
          <a:bodyPr/>
          <a:lstStyle/>
          <a:p>
            <a:fld id="{01698374-04D7-4F97-B6A8-689DA8B3BF17}" type="datetimeFigureOut">
              <a:rPr lang="en-GB" smtClean="0"/>
              <a:t>23/06/2020</a:t>
            </a:fld>
            <a:endParaRPr lang="en-GB"/>
          </a:p>
        </p:txBody>
      </p:sp>
      <p:sp>
        <p:nvSpPr>
          <p:cNvPr id="3" name="Footer Placeholder 2">
            <a:extLst>
              <a:ext uri="{FF2B5EF4-FFF2-40B4-BE49-F238E27FC236}">
                <a16:creationId xmlns:a16="http://schemas.microsoft.com/office/drawing/2014/main" id="{7796CC9E-D9F3-4601-A5CE-62FC6B3B62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D0BC29-D44E-462F-85DB-AD01CBE3048C}"/>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61457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233C-EA5A-48AD-8AD2-2970D5E01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B1AEB3-B08B-4454-94F6-108AE8552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4CECC7B-C00B-4036-9534-6DE3EEDF3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2E7E8-B8B5-4E93-BEAA-55DF18F09C63}"/>
              </a:ext>
            </a:extLst>
          </p:cNvPr>
          <p:cNvSpPr>
            <a:spLocks noGrp="1"/>
          </p:cNvSpPr>
          <p:nvPr>
            <p:ph type="dt" sz="half" idx="10"/>
          </p:nvPr>
        </p:nvSpPr>
        <p:spPr/>
        <p:txBody>
          <a:bodyPr/>
          <a:lstStyle/>
          <a:p>
            <a:fld id="{01698374-04D7-4F97-B6A8-689DA8B3BF17}" type="datetimeFigureOut">
              <a:rPr lang="en-GB" smtClean="0"/>
              <a:t>23/06/2020</a:t>
            </a:fld>
            <a:endParaRPr lang="en-GB"/>
          </a:p>
        </p:txBody>
      </p:sp>
      <p:sp>
        <p:nvSpPr>
          <p:cNvPr id="6" name="Footer Placeholder 5">
            <a:extLst>
              <a:ext uri="{FF2B5EF4-FFF2-40B4-BE49-F238E27FC236}">
                <a16:creationId xmlns:a16="http://schemas.microsoft.com/office/drawing/2014/main" id="{886EEA47-B670-4649-B5A9-0429251FC4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F5566E-011B-47EF-A20F-7E15C966C68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5201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5CFF-23CE-4766-ACB9-08770D053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A541D2-E7FB-402B-B848-EE5041382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342C88-84CD-4232-B703-6B058D4F9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F6FF2-9CE1-44A5-A03A-DF7189B376BD}"/>
              </a:ext>
            </a:extLst>
          </p:cNvPr>
          <p:cNvSpPr>
            <a:spLocks noGrp="1"/>
          </p:cNvSpPr>
          <p:nvPr>
            <p:ph type="dt" sz="half" idx="10"/>
          </p:nvPr>
        </p:nvSpPr>
        <p:spPr/>
        <p:txBody>
          <a:bodyPr/>
          <a:lstStyle/>
          <a:p>
            <a:fld id="{01698374-04D7-4F97-B6A8-689DA8B3BF17}" type="datetimeFigureOut">
              <a:rPr lang="en-GB" smtClean="0"/>
              <a:t>23/06/2020</a:t>
            </a:fld>
            <a:endParaRPr lang="en-GB"/>
          </a:p>
        </p:txBody>
      </p:sp>
      <p:sp>
        <p:nvSpPr>
          <p:cNvPr id="6" name="Footer Placeholder 5">
            <a:extLst>
              <a:ext uri="{FF2B5EF4-FFF2-40B4-BE49-F238E27FC236}">
                <a16:creationId xmlns:a16="http://schemas.microsoft.com/office/drawing/2014/main" id="{0BA9FCB4-C149-4BEE-AB56-48A306459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45B0EE-64D7-4573-8889-402858C453A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1674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23CA67-9D3D-4EC7-9018-B6ADB080F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C43351-1439-45C0-9D1A-30758E0FA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C8C41F-88CD-4FCC-BA01-1C55087BE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98374-04D7-4F97-B6A8-689DA8B3BF17}" type="datetimeFigureOut">
              <a:rPr lang="en-GB" smtClean="0"/>
              <a:t>23/06/2020</a:t>
            </a:fld>
            <a:endParaRPr lang="en-GB"/>
          </a:p>
        </p:txBody>
      </p:sp>
      <p:sp>
        <p:nvSpPr>
          <p:cNvPr id="5" name="Footer Placeholder 4">
            <a:extLst>
              <a:ext uri="{FF2B5EF4-FFF2-40B4-BE49-F238E27FC236}">
                <a16:creationId xmlns:a16="http://schemas.microsoft.com/office/drawing/2014/main" id="{72FC097B-72E8-4B72-82DF-7300B5704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75204C7-E386-4450-89F6-1D2EA7CF2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3D9C2-C84A-4473-BD81-5D9751FA654F}" type="slidenum">
              <a:rPr lang="en-GB" smtClean="0"/>
              <a:t>‹#›</a:t>
            </a:fld>
            <a:endParaRPr lang="en-GB"/>
          </a:p>
        </p:txBody>
      </p:sp>
    </p:spTree>
    <p:extLst>
      <p:ext uri="{BB962C8B-B14F-4D97-AF65-F5344CB8AC3E}">
        <p14:creationId xmlns:p14="http://schemas.microsoft.com/office/powerpoint/2010/main" val="118130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cqueline.clay@westsussex.gov.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UPDATE</a:t>
            </a:r>
            <a:r>
              <a:rPr lang="en-GB" dirty="0">
                <a:solidFill>
                  <a:schemeClr val="bg1"/>
                </a:solidFill>
              </a:rPr>
              <a:t> </a:t>
            </a:r>
          </a:p>
        </p:txBody>
      </p:sp>
      <p:sp>
        <p:nvSpPr>
          <p:cNvPr id="5" name="TextBox 4">
            <a:extLst>
              <a:ext uri="{FF2B5EF4-FFF2-40B4-BE49-F238E27FC236}">
                <a16:creationId xmlns:a16="http://schemas.microsoft.com/office/drawing/2014/main" id="{EA7670A2-14AA-4A51-BE7B-5098762085B7}"/>
              </a:ext>
            </a:extLst>
          </p:cNvPr>
          <p:cNvSpPr txBox="1"/>
          <p:nvPr/>
        </p:nvSpPr>
        <p:spPr>
          <a:xfrm>
            <a:off x="377687" y="596376"/>
            <a:ext cx="11482081" cy="5478423"/>
          </a:xfrm>
          <a:prstGeom prst="rect">
            <a:avLst/>
          </a:prstGeom>
          <a:noFill/>
        </p:spPr>
        <p:txBody>
          <a:bodyPr wrap="square" rtlCol="0">
            <a:spAutoFit/>
          </a:bodyPr>
          <a:lstStyle/>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Office for National Statistics (ONS) release weekly deaths broken down to local authority level, of all deaths and Covid-19 deaths. This dataset will be published every week and includes deaths outside of hospital.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Weekly deaths are provided for 2020 and from March 31 Covid-19 deaths relate to any death involving coronavirus (Covid-19), </a:t>
            </a:r>
            <a:r>
              <a:rPr lang="en-GB" sz="1400" b="1" dirty="0"/>
              <a:t>based on any mention of Covid-19 on the death certificate.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Two sets of tables are available, one set based on the date of registration and one set based on date of occurrence of death. There can be a time lag between a death taking place and the subsequent registration. The tables presented here include deaths that occurred up to 12th June but were registered up to 20th June. </a:t>
            </a:r>
            <a:r>
              <a:rPr lang="en-GB" sz="1400" dirty="0">
                <a:solidFill>
                  <a:srgbClr val="FF0000"/>
                </a:solidFill>
              </a:rPr>
              <a:t>This means there may be some revisions to the dataset for recent weeks, notably in relation to deaths by date of occurrence as registrations are subsequently made. These slides relate to date of occurrence not registration.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In the main data are provided at upper tier Local Authority level (given small numbers, at present, below this in terms of Covid-19), ONS release data at lower tier authority and where appropriate these figures are included.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b="1" i="1" dirty="0">
                <a:solidFill>
                  <a:schemeClr val="accent1"/>
                </a:solidFill>
              </a:rPr>
              <a:t>Note: </a:t>
            </a:r>
            <a:r>
              <a:rPr lang="en-GB" sz="1400" i="1" dirty="0">
                <a:solidFill>
                  <a:schemeClr val="accent1"/>
                </a:solidFill>
              </a:rPr>
              <a:t>only deaths (whether Covid-19 or all cause) by place (setting of death) by local authority of usual residence are published on a weekly basis. We do not currently have weekly data on age, gender, or underlying condition at this geographical level. </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However, age-standardised data on cumulative deaths occurring between 01/03/2020 and 31/05/2020 by sex at local level are presented here.</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Mortality data for deaths occurring in hospitals are also available and these are published by hospital trust, with data being updated daily.</a:t>
            </a:r>
          </a:p>
          <a:p>
            <a:pPr marL="285750" indent="-285750">
              <a:buFont typeface="Arial" panose="020B0604020202020204" pitchFamily="34" charset="0"/>
              <a:buChar char="•"/>
            </a:pPr>
            <a:endParaRPr lang="en-GB" sz="1400" i="1" dirty="0">
              <a:solidFill>
                <a:schemeClr val="accent1"/>
              </a:solidFill>
            </a:endParaRPr>
          </a:p>
          <a:p>
            <a:r>
              <a:rPr lang="en-GB" sz="1400" dirty="0">
                <a:hlinkClick r:id="rId2">
                  <a:extLst>
                    <a:ext uri="{A12FA001-AC4F-418D-AE19-62706E023703}">
                      <ahyp:hlinkClr xmlns:ahyp="http://schemas.microsoft.com/office/drawing/2018/hyperlinkcolor" val="tx"/>
                    </a:ext>
                  </a:extLst>
                </a:hlinkClick>
              </a:rPr>
              <a:t>Jacqueline.clay@westsussex.gov.uk</a:t>
            </a:r>
            <a:endParaRPr lang="en-GB" sz="1400" dirty="0"/>
          </a:p>
          <a:p>
            <a:r>
              <a:rPr lang="en-GB" sz="1400" dirty="0"/>
              <a:t>0330 222 8684</a:t>
            </a:r>
          </a:p>
          <a:p>
            <a:r>
              <a:rPr lang="en-GB" sz="1400" dirty="0"/>
              <a:t>Please call if you have queries about the data in the slides</a:t>
            </a:r>
          </a:p>
        </p:txBody>
      </p:sp>
    </p:spTree>
    <p:extLst>
      <p:ext uri="{BB962C8B-B14F-4D97-AF65-F5344CB8AC3E}">
        <p14:creationId xmlns:p14="http://schemas.microsoft.com/office/powerpoint/2010/main" val="390281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5" y="295835"/>
            <a:ext cx="11236176" cy="6266328"/>
          </a:xfrm>
        </p:spPr>
      </p:pic>
      <p:sp>
        <p:nvSpPr>
          <p:cNvPr id="6" name="TextBox 5">
            <a:extLst>
              <a:ext uri="{FF2B5EF4-FFF2-40B4-BE49-F238E27FC236}">
                <a16:creationId xmlns:a16="http://schemas.microsoft.com/office/drawing/2014/main" id="{74EC441D-1E27-F849-AA9E-59E20F72E2BD}"/>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Tree>
    <p:extLst>
      <p:ext uri="{BB962C8B-B14F-4D97-AF65-F5344CB8AC3E}">
        <p14:creationId xmlns:p14="http://schemas.microsoft.com/office/powerpoint/2010/main" val="2871758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5976" y="198311"/>
            <a:ext cx="6906575" cy="2557991"/>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80743" y="30463"/>
            <a:ext cx="4331057" cy="276999"/>
          </a:xfrm>
          <a:prstGeom prst="rect">
            <a:avLst/>
          </a:prstGeom>
          <a:noFill/>
        </p:spPr>
        <p:txBody>
          <a:bodyPr wrap="none" rtlCol="0">
            <a:spAutoFit/>
          </a:bodyPr>
          <a:lstStyle/>
          <a:p>
            <a:r>
              <a:rPr lang="en-US" sz="1200" b="1" dirty="0"/>
              <a:t>Covid-19 mortality; persons; occurring 01/03/2020 – 31/05/2020</a:t>
            </a:r>
          </a:p>
        </p:txBody>
      </p:sp>
      <p:pic>
        <p:nvPicPr>
          <p:cNvPr id="7" name="Picture 6">
            <a:extLst>
              <a:ext uri="{FF2B5EF4-FFF2-40B4-BE49-F238E27FC236}">
                <a16:creationId xmlns:a16="http://schemas.microsoft.com/office/drawing/2014/main" id="{25F0495D-45A9-A04C-966B-E431861EC1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1464" y="4188358"/>
            <a:ext cx="7809890" cy="2684649"/>
          </a:xfrm>
          <a:prstGeom prst="rect">
            <a:avLst/>
          </a:prstGeom>
        </p:spPr>
      </p:pic>
      <p:graphicFrame>
        <p:nvGraphicFramePr>
          <p:cNvPr id="12" name="Table 11">
            <a:extLst>
              <a:ext uri="{FF2B5EF4-FFF2-40B4-BE49-F238E27FC236}">
                <a16:creationId xmlns:a16="http://schemas.microsoft.com/office/drawing/2014/main" id="{5EAB8FA6-A567-4347-9FC3-11202657D1B5}"/>
              </a:ext>
            </a:extLst>
          </p:cNvPr>
          <p:cNvGraphicFramePr>
            <a:graphicFrameLocks noGrp="1"/>
          </p:cNvGraphicFramePr>
          <p:nvPr/>
        </p:nvGraphicFramePr>
        <p:xfrm>
          <a:off x="180923" y="307462"/>
          <a:ext cx="4313237" cy="3768725"/>
        </p:xfrm>
        <a:graphic>
          <a:graphicData uri="http://schemas.openxmlformats.org/drawingml/2006/table">
            <a:tbl>
              <a:tblPr/>
              <a:tblGrid>
                <a:gridCol w="1329825">
                  <a:extLst>
                    <a:ext uri="{9D8B030D-6E8A-4147-A177-3AD203B41FA5}">
                      <a16:colId xmlns:a16="http://schemas.microsoft.com/office/drawing/2014/main" val="3348641187"/>
                    </a:ext>
                  </a:extLst>
                </a:gridCol>
                <a:gridCol w="506912">
                  <a:extLst>
                    <a:ext uri="{9D8B030D-6E8A-4147-A177-3AD203B41FA5}">
                      <a16:colId xmlns:a16="http://schemas.microsoft.com/office/drawing/2014/main" val="2964828882"/>
                    </a:ext>
                  </a:extLst>
                </a:gridCol>
                <a:gridCol w="2476500">
                  <a:extLst>
                    <a:ext uri="{9D8B030D-6E8A-4147-A177-3AD203B41FA5}">
                      <a16:colId xmlns:a16="http://schemas.microsoft.com/office/drawing/2014/main" val="3046529794"/>
                    </a:ext>
                  </a:extLst>
                </a:gridCol>
              </a:tblGrid>
              <a:tr h="203200">
                <a:tc>
                  <a:txBody>
                    <a:bodyPr/>
                    <a:lstStyle/>
                    <a:p>
                      <a:pPr algn="l" fontAlgn="b"/>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Covid-19 deaths</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Age-standardised rate per 100,000</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647434"/>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Brighton and Hove</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9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145</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65 per 100,000 ESP, 95% CI: 55-76</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62334746"/>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 Sussex</a:t>
                      </a:r>
                    </a:p>
                  </a:txBody>
                  <a:tcPr marL="9525" marR="9525" marT="9525" marB="0">
                    <a:lnL>
                      <a:noFill/>
                    </a:lnL>
                    <a:lnR>
                      <a:noFill/>
                    </a:lnR>
                    <a:lnT w="12700" cap="flat" cmpd="sng" algn="ctr">
                      <a:no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324</a:t>
                      </a:r>
                    </a:p>
                  </a:txBody>
                  <a:tcPr marL="9525" marR="9525" marT="9525" marB="0">
                    <a:lnL>
                      <a:noFill/>
                    </a:lnL>
                    <a:lnR>
                      <a:noFill/>
                    </a:lnR>
                    <a:lnT w="12700" cap="flat" cmpd="sng" algn="ctr">
                      <a:no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40 per 100,000 ESP, 95% CI: 36-44</a:t>
                      </a:r>
                    </a:p>
                  </a:txBody>
                  <a:tcPr marL="9525" marR="9525" marT="9525" marB="0">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3116021916"/>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Eastbourne</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38 per 100,000 ESP, 95% CI: 29-48</a:t>
                      </a:r>
                    </a:p>
                  </a:txBody>
                  <a:tcPr marL="9525" marR="9525" marT="9525" marB="0">
                    <a:lnL>
                      <a:noFill/>
                    </a:lnL>
                    <a:lnR>
                      <a:noFill/>
                    </a:lnR>
                    <a:lnT>
                      <a:noFill/>
                    </a:lnT>
                    <a:lnB>
                      <a:noFill/>
                    </a:lnB>
                  </a:tcPr>
                </a:tc>
                <a:extLst>
                  <a:ext uri="{0D108BD9-81ED-4DB2-BD59-A6C34878D82A}">
                    <a16:rowId xmlns:a16="http://schemas.microsoft.com/office/drawing/2014/main" val="4036213815"/>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Hastings</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 per 100,000 ESP, 95% CI: 4-16</a:t>
                      </a:r>
                    </a:p>
                  </a:txBody>
                  <a:tcPr marL="9525" marR="9525" marT="9525" marB="0">
                    <a:lnL>
                      <a:noFill/>
                    </a:lnL>
                    <a:lnR>
                      <a:noFill/>
                    </a:lnR>
                    <a:lnT>
                      <a:noFill/>
                    </a:lnT>
                    <a:lnB>
                      <a:noFill/>
                    </a:lnB>
                  </a:tcPr>
                </a:tc>
                <a:extLst>
                  <a:ext uri="{0D108BD9-81ED-4DB2-BD59-A6C34878D82A}">
                    <a16:rowId xmlns:a16="http://schemas.microsoft.com/office/drawing/2014/main" val="1743834981"/>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Lewes</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103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 per 100,000 ESP, 95% CI: 54-80</a:t>
                      </a:r>
                    </a:p>
                  </a:txBody>
                  <a:tcPr marL="9525" marR="9525" marT="9525" marB="0">
                    <a:lnL>
                      <a:noFill/>
                    </a:lnL>
                    <a:lnR>
                      <a:noFill/>
                    </a:lnR>
                    <a:lnT>
                      <a:noFill/>
                    </a:lnT>
                    <a:lnB>
                      <a:noFill/>
                    </a:lnB>
                  </a:tcPr>
                </a:tc>
                <a:extLst>
                  <a:ext uri="{0D108BD9-81ED-4DB2-BD59-A6C34878D82A}">
                    <a16:rowId xmlns:a16="http://schemas.microsoft.com/office/drawing/2014/main" val="1438262859"/>
                  </a:ext>
                </a:extLst>
              </a:tr>
              <a:tr h="203200">
                <a:tc>
                  <a:txBody>
                    <a:bodyPr/>
                    <a:lstStyle/>
                    <a:p>
                      <a:pPr algn="l"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Rother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31 per 100,000 ESP, 95% CI: 22-41</a:t>
                      </a:r>
                    </a:p>
                  </a:txBody>
                  <a:tcPr marL="9525" marR="9525" marT="9525" marB="0">
                    <a:lnL>
                      <a:noFill/>
                    </a:lnL>
                    <a:lnR>
                      <a:noFill/>
                    </a:lnR>
                    <a:lnT>
                      <a:noFill/>
                    </a:lnT>
                    <a:lnB>
                      <a:noFill/>
                    </a:lnB>
                  </a:tcPr>
                </a:tc>
                <a:extLst>
                  <a:ext uri="{0D108BD9-81ED-4DB2-BD59-A6C34878D82A}">
                    <a16:rowId xmlns:a16="http://schemas.microsoft.com/office/drawing/2014/main" val="4129805438"/>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Wealden</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44 per 100,000 ESP, 95% CI: 36-54</a:t>
                      </a:r>
                    </a:p>
                  </a:txBody>
                  <a:tcPr marL="9525" marR="9525" marT="9525" marB="0">
                    <a:lnL>
                      <a:noFill/>
                    </a:lnL>
                    <a:lnR>
                      <a:noFill/>
                    </a:lnR>
                    <a:lnT>
                      <a:noFill/>
                    </a:lnT>
                    <a:lnB>
                      <a:noFill/>
                    </a:lnB>
                  </a:tcPr>
                </a:tc>
                <a:extLst>
                  <a:ext uri="{0D108BD9-81ED-4DB2-BD59-A6C34878D82A}">
                    <a16:rowId xmlns:a16="http://schemas.microsoft.com/office/drawing/2014/main" val="159894980"/>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West Sussex</a:t>
                      </a:r>
                    </a:p>
                  </a:txBody>
                  <a:tcPr marL="9525" marR="9525" marT="9525" marB="0">
                    <a:lnL>
                      <a:noFill/>
                    </a:lnL>
                    <a:lnR>
                      <a:noFill/>
                    </a:lnR>
                    <a:lnT>
                      <a:noFill/>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587</a:t>
                      </a:r>
                    </a:p>
                  </a:txBody>
                  <a:tcPr marL="9525" marR="9525" marT="9525" marB="0">
                    <a:lnL>
                      <a:noFill/>
                    </a:lnL>
                    <a:lnR>
                      <a:noFill/>
                    </a:lnR>
                    <a:lnT>
                      <a:noFill/>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54 per 100,000 ESP, 95% CI: 49-58</a:t>
                      </a:r>
                    </a:p>
                  </a:txBody>
                  <a:tcPr marL="9525" marR="9525" marT="9525" marB="0">
                    <a:lnL>
                      <a:noFill/>
                    </a:lnL>
                    <a:lnR>
                      <a:noFill/>
                    </a:lnR>
                    <a:lnT>
                      <a:noFill/>
                    </a:lnT>
                    <a:lnB>
                      <a:noFill/>
                    </a:lnB>
                  </a:tcPr>
                </a:tc>
                <a:extLst>
                  <a:ext uri="{0D108BD9-81ED-4DB2-BD59-A6C34878D82A}">
                    <a16:rowId xmlns:a16="http://schemas.microsoft.com/office/drawing/2014/main" val="2182307260"/>
                  </a:ext>
                </a:extLst>
              </a:tr>
              <a:tr h="203200">
                <a:tc>
                  <a:txBody>
                    <a:bodyPr/>
                    <a:lstStyle/>
                    <a:p>
                      <a:pPr algn="l"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Adur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 per 100,000 ESP, 95% CI: 35-68</a:t>
                      </a:r>
                    </a:p>
                  </a:txBody>
                  <a:tcPr marL="9525" marR="9525" marT="9525" marB="0">
                    <a:lnL>
                      <a:noFill/>
                    </a:lnL>
                    <a:lnR>
                      <a:noFill/>
                    </a:lnR>
                    <a:lnT>
                      <a:noFill/>
                    </a:lnT>
                    <a:lnB>
                      <a:noFill/>
                    </a:lnB>
                  </a:tcPr>
                </a:tc>
                <a:extLst>
                  <a:ext uri="{0D108BD9-81ED-4DB2-BD59-A6C34878D82A}">
                    <a16:rowId xmlns:a16="http://schemas.microsoft.com/office/drawing/2014/main" val="791748730"/>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Arun</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24 per 100,000 ESP, 95% CI: 18-31</a:t>
                      </a:r>
                    </a:p>
                  </a:txBody>
                  <a:tcPr marL="9525" marR="9525" marT="9525" marB="0">
                    <a:lnL>
                      <a:noFill/>
                    </a:lnL>
                    <a:lnR>
                      <a:noFill/>
                    </a:lnR>
                    <a:lnT>
                      <a:noFill/>
                    </a:lnT>
                    <a:lnB>
                      <a:noFill/>
                    </a:lnB>
                  </a:tcPr>
                </a:tc>
                <a:extLst>
                  <a:ext uri="{0D108BD9-81ED-4DB2-BD59-A6C34878D82A}">
                    <a16:rowId xmlns:a16="http://schemas.microsoft.com/office/drawing/2014/main" val="1691029379"/>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Chichester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41 per 100,000 ESP, 95% CI: 32-52</a:t>
                      </a:r>
                    </a:p>
                  </a:txBody>
                  <a:tcPr marL="9525" marR="9525" marT="9525" marB="0">
                    <a:lnL>
                      <a:noFill/>
                    </a:lnL>
                    <a:lnR>
                      <a:noFill/>
                    </a:lnR>
                    <a:lnT>
                      <a:noFill/>
                    </a:lnT>
                    <a:lnB>
                      <a:noFill/>
                    </a:lnB>
                  </a:tcPr>
                </a:tc>
                <a:extLst>
                  <a:ext uri="{0D108BD9-81ED-4DB2-BD59-A6C34878D82A}">
                    <a16:rowId xmlns:a16="http://schemas.microsoft.com/office/drawing/2014/main" val="1845785093"/>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Crawley</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82 per 100,000 ESP, 95% CI: 64-104</a:t>
                      </a:r>
                    </a:p>
                  </a:txBody>
                  <a:tcPr marL="9525" marR="9525" marT="9525" marB="0">
                    <a:lnL>
                      <a:noFill/>
                    </a:lnL>
                    <a:lnR>
                      <a:noFill/>
                    </a:lnR>
                    <a:lnT>
                      <a:noFill/>
                    </a:lnT>
                    <a:lnB>
                      <a:noFill/>
                    </a:lnB>
                  </a:tcPr>
                </a:tc>
                <a:extLst>
                  <a:ext uri="{0D108BD9-81ED-4DB2-BD59-A6C34878D82A}">
                    <a16:rowId xmlns:a16="http://schemas.microsoft.com/office/drawing/2014/main" val="2649127067"/>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Horsham</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107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61 per 100,000 ESP, 95% CI: 49-72</a:t>
                      </a:r>
                    </a:p>
                  </a:txBody>
                  <a:tcPr marL="9525" marR="9525" marT="9525" marB="0">
                    <a:lnL>
                      <a:noFill/>
                    </a:lnL>
                    <a:lnR>
                      <a:noFill/>
                    </a:lnR>
                    <a:lnT>
                      <a:noFill/>
                    </a:lnT>
                    <a:lnB>
                      <a:noFill/>
                    </a:lnB>
                  </a:tcPr>
                </a:tc>
                <a:extLst>
                  <a:ext uri="{0D108BD9-81ED-4DB2-BD59-A6C34878D82A}">
                    <a16:rowId xmlns:a16="http://schemas.microsoft.com/office/drawing/2014/main" val="2446158513"/>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Mid Sussex</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159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93 per 100,000 ESP, 95% CI: 78-107</a:t>
                      </a:r>
                    </a:p>
                  </a:txBody>
                  <a:tcPr marL="9525" marR="9525" marT="9525" marB="0">
                    <a:lnL>
                      <a:noFill/>
                    </a:lnL>
                    <a:lnR>
                      <a:noFill/>
                    </a:lnR>
                    <a:lnT>
                      <a:noFill/>
                    </a:lnT>
                    <a:lnB>
                      <a:noFill/>
                    </a:lnB>
                  </a:tcPr>
                </a:tc>
                <a:extLst>
                  <a:ext uri="{0D108BD9-81ED-4DB2-BD59-A6C34878D82A}">
                    <a16:rowId xmlns:a16="http://schemas.microsoft.com/office/drawing/2014/main" val="1971022408"/>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Worthing</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 per 100,000 ESP, 95% CI: 38-61</a:t>
                      </a:r>
                    </a:p>
                  </a:txBody>
                  <a:tcPr marL="9525" marR="9525" marT="9525" marB="0">
                    <a:lnL>
                      <a:noFill/>
                    </a:lnL>
                    <a:lnR>
                      <a:noFill/>
                    </a:lnR>
                    <a:lnT>
                      <a:noFill/>
                    </a:lnT>
                    <a:lnB>
                      <a:noFill/>
                    </a:lnB>
                  </a:tcPr>
                </a:tc>
                <a:extLst>
                  <a:ext uri="{0D108BD9-81ED-4DB2-BD59-A6C34878D82A}">
                    <a16:rowId xmlns:a16="http://schemas.microsoft.com/office/drawing/2014/main" val="758851605"/>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South East</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6,511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 per 100,000 ESP, 95% CI: 66-69</a:t>
                      </a:r>
                    </a:p>
                  </a:txBody>
                  <a:tcPr marL="9525" marR="9525" marT="9525" marB="0">
                    <a:lnL>
                      <a:noFill/>
                    </a:lnL>
                    <a:lnR>
                      <a:noFill/>
                    </a:lnR>
                    <a:lnT>
                      <a:noFill/>
                    </a:lnT>
                    <a:lnB>
                      <a:noFill/>
                    </a:lnB>
                  </a:tcPr>
                </a:tc>
                <a:extLst>
                  <a:ext uri="{0D108BD9-81ED-4DB2-BD59-A6C34878D82A}">
                    <a16:rowId xmlns:a16="http://schemas.microsoft.com/office/drawing/2014/main" val="389828747"/>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England</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44,359</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82 per 100,000 ESP, 95% CI: 81-83</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242487"/>
                  </a:ext>
                </a:extLst>
              </a:tr>
            </a:tbl>
          </a:graphicData>
        </a:graphic>
      </p:graphicFrame>
      <p:sp>
        <p:nvSpPr>
          <p:cNvPr id="13" name="TextBox 12">
            <a:extLst>
              <a:ext uri="{FF2B5EF4-FFF2-40B4-BE49-F238E27FC236}">
                <a16:creationId xmlns:a16="http://schemas.microsoft.com/office/drawing/2014/main" id="{6A9EF060-54FD-F94D-875A-D4D286E41BA3}"/>
              </a:ext>
            </a:extLst>
          </p:cNvPr>
          <p:cNvSpPr txBox="1"/>
          <p:nvPr/>
        </p:nvSpPr>
        <p:spPr>
          <a:xfrm>
            <a:off x="8179264" y="3291357"/>
            <a:ext cx="3661199" cy="1569660"/>
          </a:xfrm>
          <a:prstGeom prst="rect">
            <a:avLst/>
          </a:prstGeom>
          <a:noFill/>
        </p:spPr>
        <p:txBody>
          <a:bodyPr wrap="square" rtlCol="0">
            <a:spAutoFit/>
          </a:bodyPr>
          <a:lstStyle/>
          <a:p>
            <a:r>
              <a:rPr lang="en-GB" sz="1200" dirty="0"/>
              <a:t>Age-standardised rates of Covid-19 mortality are higher among men compared with women.</a:t>
            </a:r>
          </a:p>
          <a:p>
            <a:pPr marL="285750" indent="-285750">
              <a:buFont typeface="Arial" panose="020B0604020202020204" pitchFamily="34" charset="0"/>
              <a:buChar char="•"/>
            </a:pPr>
            <a:endParaRPr lang="en-GB" sz="1200" dirty="0"/>
          </a:p>
          <a:p>
            <a:r>
              <a:rPr lang="en-GB" sz="1200" dirty="0"/>
              <a:t>Although numbers are small, there are some clear differences at lower tier local authority level, with Crawley, Mid Sussex, Brighton and Hove and Lewes having significantly higher rates of mortality compared with other areas.</a:t>
            </a:r>
          </a:p>
        </p:txBody>
      </p:sp>
    </p:spTree>
    <p:extLst>
      <p:ext uri="{BB962C8B-B14F-4D97-AF65-F5344CB8AC3E}">
        <p14:creationId xmlns:p14="http://schemas.microsoft.com/office/powerpoint/2010/main" val="3011954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6A812C-9069-DB44-9568-679750A8B92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5" cy="6357025"/>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317 lower tier local authority areas (2019 boundaries).</a:t>
            </a:r>
          </a:p>
        </p:txBody>
      </p:sp>
    </p:spTree>
    <p:extLst>
      <p:ext uri="{BB962C8B-B14F-4D97-AF65-F5344CB8AC3E}">
        <p14:creationId xmlns:p14="http://schemas.microsoft.com/office/powerpoint/2010/main" val="1208965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B9BD98-3315-1D4A-B3F9-FC6578E4553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3" y="375874"/>
            <a:ext cx="11018843" cy="6357025"/>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173 upper tier local authority areas (2019 boundaries).</a:t>
            </a:r>
          </a:p>
        </p:txBody>
      </p:sp>
    </p:spTree>
    <p:extLst>
      <p:ext uri="{BB962C8B-B14F-4D97-AF65-F5344CB8AC3E}">
        <p14:creationId xmlns:p14="http://schemas.microsoft.com/office/powerpoint/2010/main" val="1839130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6" y="295835"/>
            <a:ext cx="11236174" cy="6266328"/>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Tree>
    <p:extLst>
      <p:ext uri="{BB962C8B-B14F-4D97-AF65-F5344CB8AC3E}">
        <p14:creationId xmlns:p14="http://schemas.microsoft.com/office/powerpoint/2010/main" val="3386558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6" y="295835"/>
            <a:ext cx="11236174" cy="6266327"/>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Tree>
    <p:extLst>
      <p:ext uri="{BB962C8B-B14F-4D97-AF65-F5344CB8AC3E}">
        <p14:creationId xmlns:p14="http://schemas.microsoft.com/office/powerpoint/2010/main" val="936345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C8F1659-8E68-8A4E-941D-2EC4AD975E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63117" y="798605"/>
            <a:ext cx="3792071" cy="3792071"/>
          </a:xfrm>
          <a:prstGeom prst="rect">
            <a:avLst/>
          </a:prstGeom>
        </p:spPr>
      </p:pic>
      <p:pic>
        <p:nvPicPr>
          <p:cNvPr id="5" name="Picture 4">
            <a:extLst>
              <a:ext uri="{FF2B5EF4-FFF2-40B4-BE49-F238E27FC236}">
                <a16:creationId xmlns:a16="http://schemas.microsoft.com/office/drawing/2014/main" id="{5B1E5F22-61E3-174D-85F5-0315995A7A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8328" y="2345019"/>
            <a:ext cx="5534805" cy="2818651"/>
          </a:xfrm>
          <a:prstGeom prst="rect">
            <a:avLst/>
          </a:prstGeom>
        </p:spPr>
      </p:pic>
      <p:sp>
        <p:nvSpPr>
          <p:cNvPr id="19" name="TextBox 18">
            <a:extLst>
              <a:ext uri="{FF2B5EF4-FFF2-40B4-BE49-F238E27FC236}">
                <a16:creationId xmlns:a16="http://schemas.microsoft.com/office/drawing/2014/main" id="{85871802-EE64-1F40-9F44-6305A0DF452B}"/>
              </a:ext>
            </a:extLst>
          </p:cNvPr>
          <p:cNvSpPr txBox="1"/>
          <p:nvPr/>
        </p:nvSpPr>
        <p:spPr>
          <a:xfrm>
            <a:off x="7351225" y="687642"/>
            <a:ext cx="4785541" cy="307777"/>
          </a:xfrm>
          <a:prstGeom prst="rect">
            <a:avLst/>
          </a:prstGeom>
          <a:noFill/>
        </p:spPr>
        <p:txBody>
          <a:bodyPr wrap="none" rtlCol="0">
            <a:spAutoFit/>
          </a:bodyPr>
          <a:lstStyle/>
          <a:p>
            <a:r>
              <a:rPr lang="en-US" sz="1400" b="1" dirty="0"/>
              <a:t>All cause mortality; Brighton and Hove; week ending 12</a:t>
            </a:r>
            <a:r>
              <a:rPr lang="en-US" sz="1400" b="1" baseline="30000" dirty="0"/>
              <a:t>th</a:t>
            </a:r>
            <a:r>
              <a:rPr lang="en-US" sz="1400" b="1" dirty="0"/>
              <a:t> June</a:t>
            </a:r>
          </a:p>
        </p:txBody>
      </p:sp>
      <p:pic>
        <p:nvPicPr>
          <p:cNvPr id="8" name="Picture 7">
            <a:extLst>
              <a:ext uri="{FF2B5EF4-FFF2-40B4-BE49-F238E27FC236}">
                <a16:creationId xmlns:a16="http://schemas.microsoft.com/office/drawing/2014/main" id="{A8BC4978-92E9-8247-9685-65E8C6C9C38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58327" y="297018"/>
            <a:ext cx="5534805" cy="2049927"/>
          </a:xfrm>
          <a:prstGeom prst="rect">
            <a:avLst/>
          </a:prstGeom>
        </p:spPr>
      </p:pic>
      <p:graphicFrame>
        <p:nvGraphicFramePr>
          <p:cNvPr id="9" name="Table 8">
            <a:extLst>
              <a:ext uri="{FF2B5EF4-FFF2-40B4-BE49-F238E27FC236}">
                <a16:creationId xmlns:a16="http://schemas.microsoft.com/office/drawing/2014/main" id="{B7146101-DC6C-EB41-8C4E-4071F160C26B}"/>
              </a:ext>
            </a:extLst>
          </p:cNvPr>
          <p:cNvGraphicFramePr>
            <a:graphicFrameLocks noGrp="1"/>
          </p:cNvGraphicFramePr>
          <p:nvPr>
            <p:extLst>
              <p:ext uri="{D42A27DB-BD31-4B8C-83A1-F6EECF244321}">
                <p14:modId xmlns:p14="http://schemas.microsoft.com/office/powerpoint/2010/main" val="2362611637"/>
              </p:ext>
            </p:extLst>
          </p:nvPr>
        </p:nvGraphicFramePr>
        <p:xfrm>
          <a:off x="323205" y="5267669"/>
          <a:ext cx="11405092" cy="1440327"/>
        </p:xfrm>
        <a:graphic>
          <a:graphicData uri="http://schemas.openxmlformats.org/drawingml/2006/table">
            <a:tbl>
              <a:tblPr/>
              <a:tblGrid>
                <a:gridCol w="600268">
                  <a:extLst>
                    <a:ext uri="{9D8B030D-6E8A-4147-A177-3AD203B41FA5}">
                      <a16:colId xmlns:a16="http://schemas.microsoft.com/office/drawing/2014/main" val="1998575075"/>
                    </a:ext>
                  </a:extLst>
                </a:gridCol>
                <a:gridCol w="450201">
                  <a:extLst>
                    <a:ext uri="{9D8B030D-6E8A-4147-A177-3AD203B41FA5}">
                      <a16:colId xmlns:a16="http://schemas.microsoft.com/office/drawing/2014/main" val="4082139058"/>
                    </a:ext>
                  </a:extLst>
                </a:gridCol>
                <a:gridCol w="450201">
                  <a:extLst>
                    <a:ext uri="{9D8B030D-6E8A-4147-A177-3AD203B41FA5}">
                      <a16:colId xmlns:a16="http://schemas.microsoft.com/office/drawing/2014/main" val="1877115370"/>
                    </a:ext>
                  </a:extLst>
                </a:gridCol>
                <a:gridCol w="450201">
                  <a:extLst>
                    <a:ext uri="{9D8B030D-6E8A-4147-A177-3AD203B41FA5}">
                      <a16:colId xmlns:a16="http://schemas.microsoft.com/office/drawing/2014/main" val="696609331"/>
                    </a:ext>
                  </a:extLst>
                </a:gridCol>
                <a:gridCol w="450201">
                  <a:extLst>
                    <a:ext uri="{9D8B030D-6E8A-4147-A177-3AD203B41FA5}">
                      <a16:colId xmlns:a16="http://schemas.microsoft.com/office/drawing/2014/main" val="945435690"/>
                    </a:ext>
                  </a:extLst>
                </a:gridCol>
                <a:gridCol w="450201">
                  <a:extLst>
                    <a:ext uri="{9D8B030D-6E8A-4147-A177-3AD203B41FA5}">
                      <a16:colId xmlns:a16="http://schemas.microsoft.com/office/drawing/2014/main" val="4099392816"/>
                    </a:ext>
                  </a:extLst>
                </a:gridCol>
                <a:gridCol w="450201">
                  <a:extLst>
                    <a:ext uri="{9D8B030D-6E8A-4147-A177-3AD203B41FA5}">
                      <a16:colId xmlns:a16="http://schemas.microsoft.com/office/drawing/2014/main" val="2492613715"/>
                    </a:ext>
                  </a:extLst>
                </a:gridCol>
                <a:gridCol w="450201">
                  <a:extLst>
                    <a:ext uri="{9D8B030D-6E8A-4147-A177-3AD203B41FA5}">
                      <a16:colId xmlns:a16="http://schemas.microsoft.com/office/drawing/2014/main" val="4065020466"/>
                    </a:ext>
                  </a:extLst>
                </a:gridCol>
                <a:gridCol w="450201">
                  <a:extLst>
                    <a:ext uri="{9D8B030D-6E8A-4147-A177-3AD203B41FA5}">
                      <a16:colId xmlns:a16="http://schemas.microsoft.com/office/drawing/2014/main" val="1865002551"/>
                    </a:ext>
                  </a:extLst>
                </a:gridCol>
                <a:gridCol w="450201">
                  <a:extLst>
                    <a:ext uri="{9D8B030D-6E8A-4147-A177-3AD203B41FA5}">
                      <a16:colId xmlns:a16="http://schemas.microsoft.com/office/drawing/2014/main" val="3813846355"/>
                    </a:ext>
                  </a:extLst>
                </a:gridCol>
                <a:gridCol w="450201">
                  <a:extLst>
                    <a:ext uri="{9D8B030D-6E8A-4147-A177-3AD203B41FA5}">
                      <a16:colId xmlns:a16="http://schemas.microsoft.com/office/drawing/2014/main" val="234630756"/>
                    </a:ext>
                  </a:extLst>
                </a:gridCol>
                <a:gridCol w="450201">
                  <a:extLst>
                    <a:ext uri="{9D8B030D-6E8A-4147-A177-3AD203B41FA5}">
                      <a16:colId xmlns:a16="http://schemas.microsoft.com/office/drawing/2014/main" val="3725478471"/>
                    </a:ext>
                  </a:extLst>
                </a:gridCol>
                <a:gridCol w="450201">
                  <a:extLst>
                    <a:ext uri="{9D8B030D-6E8A-4147-A177-3AD203B41FA5}">
                      <a16:colId xmlns:a16="http://schemas.microsoft.com/office/drawing/2014/main" val="2828013913"/>
                    </a:ext>
                  </a:extLst>
                </a:gridCol>
                <a:gridCol w="450201">
                  <a:extLst>
                    <a:ext uri="{9D8B030D-6E8A-4147-A177-3AD203B41FA5}">
                      <a16:colId xmlns:a16="http://schemas.microsoft.com/office/drawing/2014/main" val="2637868432"/>
                    </a:ext>
                  </a:extLst>
                </a:gridCol>
                <a:gridCol w="450201">
                  <a:extLst>
                    <a:ext uri="{9D8B030D-6E8A-4147-A177-3AD203B41FA5}">
                      <a16:colId xmlns:a16="http://schemas.microsoft.com/office/drawing/2014/main" val="1956483777"/>
                    </a:ext>
                  </a:extLst>
                </a:gridCol>
                <a:gridCol w="450201">
                  <a:extLst>
                    <a:ext uri="{9D8B030D-6E8A-4147-A177-3AD203B41FA5}">
                      <a16:colId xmlns:a16="http://schemas.microsoft.com/office/drawing/2014/main" val="1653521048"/>
                    </a:ext>
                  </a:extLst>
                </a:gridCol>
                <a:gridCol w="450201">
                  <a:extLst>
                    <a:ext uri="{9D8B030D-6E8A-4147-A177-3AD203B41FA5}">
                      <a16:colId xmlns:a16="http://schemas.microsoft.com/office/drawing/2014/main" val="2665635879"/>
                    </a:ext>
                  </a:extLst>
                </a:gridCol>
                <a:gridCol w="450201">
                  <a:extLst>
                    <a:ext uri="{9D8B030D-6E8A-4147-A177-3AD203B41FA5}">
                      <a16:colId xmlns:a16="http://schemas.microsoft.com/office/drawing/2014/main" val="2210826613"/>
                    </a:ext>
                  </a:extLst>
                </a:gridCol>
                <a:gridCol w="450201">
                  <a:extLst>
                    <a:ext uri="{9D8B030D-6E8A-4147-A177-3AD203B41FA5}">
                      <a16:colId xmlns:a16="http://schemas.microsoft.com/office/drawing/2014/main" val="1066874851"/>
                    </a:ext>
                  </a:extLst>
                </a:gridCol>
                <a:gridCol w="450201">
                  <a:extLst>
                    <a:ext uri="{9D8B030D-6E8A-4147-A177-3AD203B41FA5}">
                      <a16:colId xmlns:a16="http://schemas.microsoft.com/office/drawing/2014/main" val="1570344299"/>
                    </a:ext>
                  </a:extLst>
                </a:gridCol>
                <a:gridCol w="450201">
                  <a:extLst>
                    <a:ext uri="{9D8B030D-6E8A-4147-A177-3AD203B41FA5}">
                      <a16:colId xmlns:a16="http://schemas.microsoft.com/office/drawing/2014/main" val="3799185299"/>
                    </a:ext>
                  </a:extLst>
                </a:gridCol>
                <a:gridCol w="450201">
                  <a:extLst>
                    <a:ext uri="{9D8B030D-6E8A-4147-A177-3AD203B41FA5}">
                      <a16:colId xmlns:a16="http://schemas.microsoft.com/office/drawing/2014/main" val="577733187"/>
                    </a:ext>
                  </a:extLst>
                </a:gridCol>
                <a:gridCol w="450201">
                  <a:extLst>
                    <a:ext uri="{9D8B030D-6E8A-4147-A177-3AD203B41FA5}">
                      <a16:colId xmlns:a16="http://schemas.microsoft.com/office/drawing/2014/main" val="2851271479"/>
                    </a:ext>
                  </a:extLst>
                </a:gridCol>
                <a:gridCol w="450201">
                  <a:extLst>
                    <a:ext uri="{9D8B030D-6E8A-4147-A177-3AD203B41FA5}">
                      <a16:colId xmlns:a16="http://schemas.microsoft.com/office/drawing/2014/main" val="4173096911"/>
                    </a:ext>
                  </a:extLst>
                </a:gridCol>
                <a:gridCol w="450201">
                  <a:extLst>
                    <a:ext uri="{9D8B030D-6E8A-4147-A177-3AD203B41FA5}">
                      <a16:colId xmlns:a16="http://schemas.microsoft.com/office/drawing/2014/main" val="857751430"/>
                    </a:ext>
                  </a:extLst>
                </a:gridCol>
              </a:tblGrid>
              <a:tr h="392817">
                <a:tc>
                  <a:txBody>
                    <a:bodyPr/>
                    <a:lstStyle/>
                    <a:p>
                      <a:pPr algn="l" fontAlgn="t"/>
                      <a:r>
                        <a:rPr lang="en-GB" sz="900" b="1" i="0" u="none" strike="noStrike" dirty="0">
                          <a:solidFill>
                            <a:srgbClr val="000000"/>
                          </a:solidFill>
                          <a:effectLst/>
                          <a:latin typeface="Calibri" panose="020F0502020204030204" pitchFamily="34" charset="0"/>
                        </a:rPr>
                        <a:t>Place of death</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a:t>
                      </a:r>
                      <a:r>
                        <a:rPr lang="en-GB" sz="900" b="1" i="0" u="none" strike="noStrike" baseline="30000" dirty="0">
                          <a:solidFill>
                            <a:srgbClr val="000000"/>
                          </a:solidFill>
                          <a:effectLst/>
                          <a:latin typeface="Calibri" panose="020F0502020204030204" pitchFamily="34" charset="0"/>
                        </a:rPr>
                        <a:t>rd</a:t>
                      </a:r>
                      <a:r>
                        <a:rPr lang="en-GB" sz="9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10</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17</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24</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31</a:t>
                      </a:r>
                      <a:r>
                        <a:rPr lang="en-GB" sz="900" b="1" i="0" u="none" strike="noStrike" baseline="30000" dirty="0">
                          <a:solidFill>
                            <a:srgbClr val="000000"/>
                          </a:solidFill>
                          <a:effectLst/>
                          <a:latin typeface="Calibri" panose="020F0502020204030204" pitchFamily="34" charset="0"/>
                        </a:rPr>
                        <a:t>st</a:t>
                      </a:r>
                      <a:r>
                        <a:rPr lang="en-GB" sz="9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7</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14</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21</a:t>
                      </a:r>
                      <a:r>
                        <a:rPr lang="en-GB" sz="900" b="1" i="0" u="none" strike="noStrike" baseline="30000" dirty="0">
                          <a:solidFill>
                            <a:srgbClr val="000000"/>
                          </a:solidFill>
                          <a:effectLst/>
                          <a:latin typeface="Calibri" panose="020F0502020204030204" pitchFamily="34" charset="0"/>
                        </a:rPr>
                        <a:t>st</a:t>
                      </a:r>
                      <a:r>
                        <a:rPr lang="en-GB" sz="9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28</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6</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13</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20</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27</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a:t>
                      </a:r>
                      <a:r>
                        <a:rPr lang="en-GB" sz="900" b="1" i="0" u="none" strike="noStrike" baseline="30000" dirty="0">
                          <a:solidFill>
                            <a:srgbClr val="000000"/>
                          </a:solidFill>
                          <a:effectLst/>
                          <a:latin typeface="Calibri" panose="020F0502020204030204" pitchFamily="34" charset="0"/>
                        </a:rPr>
                        <a:t>rd</a:t>
                      </a:r>
                      <a:r>
                        <a:rPr lang="en-GB" sz="9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10</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17</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24</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a:t>
                      </a:r>
                      <a:r>
                        <a:rPr lang="en-GB" sz="900" b="1" i="0" u="none" strike="noStrike" baseline="30000" dirty="0">
                          <a:solidFill>
                            <a:srgbClr val="000000"/>
                          </a:solidFill>
                          <a:effectLst/>
                          <a:latin typeface="Calibri" panose="020F0502020204030204" pitchFamily="34" charset="0"/>
                        </a:rPr>
                        <a:t>st</a:t>
                      </a:r>
                      <a:r>
                        <a:rPr lang="en-GB" sz="900" b="1" i="0" u="none" strike="noStrike" dirty="0">
                          <a:solidFill>
                            <a:srgbClr val="000000"/>
                          </a:solidFill>
                          <a:effectLst/>
                          <a:latin typeface="Calibri" panose="020F0502020204030204" pitchFamily="34" charset="0"/>
                        </a:rPr>
                        <a:t> 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8</a:t>
                      </a:r>
                      <a:r>
                        <a:rPr lang="en-GB" sz="900" b="1" i="0" u="none" strike="noStrike" baseline="30000" dirty="0">
                          <a:solidFill>
                            <a:srgbClr val="000000"/>
                          </a:solidFill>
                          <a:effectLst/>
                          <a:latin typeface="Calibri" panose="020F0502020204030204" pitchFamily="34" charset="0"/>
                        </a:rPr>
                        <a:t>th</a:t>
                      </a:r>
                      <a:endParaRPr lang="en-GB" sz="900" b="1" i="0" u="none" strike="noStrike" dirty="0">
                        <a:solidFill>
                          <a:srgbClr val="000000"/>
                        </a:solidFill>
                        <a:effectLst/>
                        <a:latin typeface="Calibri" panose="020F0502020204030204" pitchFamily="34" charset="0"/>
                      </a:endParaRPr>
                    </a:p>
                    <a:p>
                      <a:pPr algn="r" fontAlgn="b"/>
                      <a:r>
                        <a:rPr lang="en-GB" sz="9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15</a:t>
                      </a:r>
                      <a:r>
                        <a:rPr lang="en-GB" sz="900" b="1" i="0" u="none" strike="noStrike" baseline="30000" dirty="0">
                          <a:solidFill>
                            <a:srgbClr val="000000"/>
                          </a:solidFill>
                          <a:effectLst/>
                          <a:latin typeface="Calibri" panose="020F0502020204030204" pitchFamily="34" charset="0"/>
                        </a:rPr>
                        <a:t>th</a:t>
                      </a:r>
                      <a:endParaRPr lang="en-GB" sz="900" b="1" i="0" u="none" strike="noStrike" dirty="0">
                        <a:solidFill>
                          <a:srgbClr val="000000"/>
                        </a:solidFill>
                        <a:effectLst/>
                        <a:latin typeface="Calibri" panose="020F0502020204030204" pitchFamily="34" charset="0"/>
                      </a:endParaRPr>
                    </a:p>
                    <a:p>
                      <a:pPr algn="r" fontAlgn="b"/>
                      <a:r>
                        <a:rPr lang="en-GB" sz="9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22</a:t>
                      </a:r>
                      <a:r>
                        <a:rPr lang="en-GB" sz="900" b="1" i="0" u="none" strike="noStrike" baseline="30000" dirty="0">
                          <a:solidFill>
                            <a:srgbClr val="000000"/>
                          </a:solidFill>
                          <a:effectLst/>
                          <a:latin typeface="Calibri" panose="020F0502020204030204" pitchFamily="34" charset="0"/>
                        </a:rPr>
                        <a:t>nd</a:t>
                      </a:r>
                      <a:endParaRPr lang="en-GB" sz="900" b="1" i="0" u="none" strike="noStrike" dirty="0">
                        <a:solidFill>
                          <a:srgbClr val="000000"/>
                        </a:solidFill>
                        <a:effectLst/>
                        <a:latin typeface="Calibri" panose="020F0502020204030204" pitchFamily="34" charset="0"/>
                      </a:endParaRPr>
                    </a:p>
                    <a:p>
                      <a:pPr algn="r" fontAlgn="b"/>
                      <a:r>
                        <a:rPr lang="en-GB" sz="9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29</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5</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Jun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12</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Jun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2826419"/>
                  </a:ext>
                </a:extLst>
              </a:tr>
              <a:tr h="209502">
                <a:tc>
                  <a:txBody>
                    <a:bodyPr/>
                    <a:lstStyle/>
                    <a:p>
                      <a:pPr algn="l" fontAlgn="b"/>
                      <a:r>
                        <a:rPr lang="en-GB" sz="900" b="0" i="0" u="none" strike="noStrike" dirty="0">
                          <a:solidFill>
                            <a:srgbClr val="000000"/>
                          </a:solidFill>
                          <a:effectLst/>
                          <a:latin typeface="Calibri" panose="020F0502020204030204" pitchFamily="34" charset="0"/>
                        </a:rPr>
                        <a:t>Home</a:t>
                      </a:r>
                    </a:p>
                  </a:txBody>
                  <a:tcPr marL="8676" marR="8676" marT="8676"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34%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28%</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39%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42%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34%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28%</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36%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33%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83494214"/>
                  </a:ext>
                </a:extLst>
              </a:tr>
              <a:tr h="209502">
                <a:tc>
                  <a:txBody>
                    <a:bodyPr/>
                    <a:lstStyle/>
                    <a:p>
                      <a:pPr algn="l" fontAlgn="b"/>
                      <a:r>
                        <a:rPr lang="en-GB" sz="900" b="0" i="0" u="none" strike="noStrike" dirty="0">
                          <a:solidFill>
                            <a:srgbClr val="000000"/>
                          </a:solidFill>
                          <a:effectLst/>
                          <a:latin typeface="Calibri" panose="020F0502020204030204" pitchFamily="34" charset="0"/>
                        </a:rPr>
                        <a:t>Care home</a:t>
                      </a:r>
                    </a:p>
                  </a:txBody>
                  <a:tcPr marL="8676" marR="8676" marT="8676"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25%</a:t>
                      </a:r>
                    </a:p>
                  </a:txBody>
                  <a:tcPr marL="9525" marR="9525" marT="9525" marB="0">
                    <a:lnL>
                      <a:noFill/>
                    </a:lnL>
                    <a:lnR>
                      <a:noFill/>
                    </a:lnR>
                    <a:lnT>
                      <a:noFill/>
                    </a:lnT>
                    <a:lnB>
                      <a:noFill/>
                    </a:lnB>
                  </a:tcPr>
                </a:tc>
                <a:extLst>
                  <a:ext uri="{0D108BD9-81ED-4DB2-BD59-A6C34878D82A}">
                    <a16:rowId xmlns:a16="http://schemas.microsoft.com/office/drawing/2014/main" val="3486745811"/>
                  </a:ext>
                </a:extLst>
              </a:tr>
              <a:tr h="209502">
                <a:tc>
                  <a:txBody>
                    <a:bodyPr/>
                    <a:lstStyle/>
                    <a:p>
                      <a:pPr algn="l" fontAlgn="b"/>
                      <a:r>
                        <a:rPr lang="en-GB" sz="900" b="0" i="0" u="none" strike="noStrike" dirty="0">
                          <a:solidFill>
                            <a:srgbClr val="000000"/>
                          </a:solidFill>
                          <a:effectLst/>
                          <a:latin typeface="Calibri" panose="020F0502020204030204" pitchFamily="34" charset="0"/>
                        </a:rPr>
                        <a:t>Hospital</a:t>
                      </a:r>
                    </a:p>
                  </a:txBody>
                  <a:tcPr marL="8676" marR="8676" marT="8676"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29%</a:t>
                      </a:r>
                    </a:p>
                  </a:txBody>
                  <a:tcPr marL="9525" marR="9525" marT="9525" marB="0">
                    <a:lnL>
                      <a:noFill/>
                    </a:lnL>
                    <a:lnR>
                      <a:noFill/>
                    </a:lnR>
                    <a:lnT>
                      <a:noFill/>
                    </a:lnT>
                    <a:lnB>
                      <a:noFill/>
                    </a:lnB>
                  </a:tcPr>
                </a:tc>
                <a:extLst>
                  <a:ext uri="{0D108BD9-81ED-4DB2-BD59-A6C34878D82A}">
                    <a16:rowId xmlns:a16="http://schemas.microsoft.com/office/drawing/2014/main" val="3907424521"/>
                  </a:ext>
                </a:extLst>
              </a:tr>
              <a:tr h="209502">
                <a:tc>
                  <a:txBody>
                    <a:bodyPr/>
                    <a:lstStyle/>
                    <a:p>
                      <a:pPr algn="l" fontAlgn="b"/>
                      <a:r>
                        <a:rPr lang="en-GB" sz="900" b="0" i="0" u="none" strike="noStrike" dirty="0">
                          <a:solidFill>
                            <a:srgbClr val="000000"/>
                          </a:solidFill>
                          <a:effectLst/>
                          <a:latin typeface="Calibri" panose="020F0502020204030204" pitchFamily="34" charset="0"/>
                        </a:rPr>
                        <a:t>Hospice</a:t>
                      </a:r>
                    </a:p>
                  </a:txBody>
                  <a:tcPr marL="8676" marR="8676" marT="8676"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13%</a:t>
                      </a:r>
                    </a:p>
                  </a:txBody>
                  <a:tcPr marL="9525" marR="9525" marT="9525" marB="0">
                    <a:lnL>
                      <a:noFill/>
                    </a:lnL>
                    <a:lnR>
                      <a:noFill/>
                    </a:lnR>
                    <a:lnT>
                      <a:noFill/>
                    </a:lnT>
                    <a:lnB>
                      <a:noFill/>
                    </a:lnB>
                  </a:tcPr>
                </a:tc>
                <a:extLst>
                  <a:ext uri="{0D108BD9-81ED-4DB2-BD59-A6C34878D82A}">
                    <a16:rowId xmlns:a16="http://schemas.microsoft.com/office/drawing/2014/main" val="2258398269"/>
                  </a:ext>
                </a:extLst>
              </a:tr>
              <a:tr h="209502">
                <a:tc>
                  <a:txBody>
                    <a:bodyPr/>
                    <a:lstStyle/>
                    <a:p>
                      <a:pPr algn="l" fontAlgn="b"/>
                      <a:r>
                        <a:rPr lang="en-GB" sz="900" b="0" i="0" u="none" strike="noStrike" dirty="0">
                          <a:solidFill>
                            <a:srgbClr val="000000"/>
                          </a:solidFill>
                          <a:effectLst/>
                          <a:latin typeface="Calibri" panose="020F0502020204030204" pitchFamily="34" charset="0"/>
                        </a:rPr>
                        <a:t>Elsewhere </a:t>
                      </a:r>
                    </a:p>
                  </a:txBody>
                  <a:tcPr marL="8676" marR="8676" marT="8676"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1791022"/>
                  </a:ext>
                </a:extLst>
              </a:tr>
            </a:tbl>
          </a:graphicData>
        </a:graphic>
      </p:graphicFrame>
    </p:spTree>
    <p:extLst>
      <p:ext uri="{BB962C8B-B14F-4D97-AF65-F5344CB8AC3E}">
        <p14:creationId xmlns:p14="http://schemas.microsoft.com/office/powerpoint/2010/main" val="1920055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901" y="462429"/>
            <a:ext cx="4876799" cy="3231654"/>
          </a:xfrm>
          <a:prstGeom prst="rect">
            <a:avLst/>
          </a:prstGeom>
          <a:noFill/>
        </p:spPr>
        <p:txBody>
          <a:bodyPr wrap="square" rtlCol="0">
            <a:spAutoFit/>
          </a:bodyPr>
          <a:lstStyle/>
          <a:p>
            <a:pPr marL="285750" indent="-285750">
              <a:buFont typeface="Arial" panose="020B0604020202020204" pitchFamily="34" charset="0"/>
              <a:buChar char="•"/>
            </a:pPr>
            <a:r>
              <a:rPr lang="en-GB" sz="1200" dirty="0"/>
              <a:t>Crude rates of deaths where Covid-19 is mentioned as an underlying cause or contributing factor has risen locally.</a:t>
            </a:r>
          </a:p>
          <a:p>
            <a:endParaRPr lang="en-GB" sz="1200" dirty="0"/>
          </a:p>
          <a:p>
            <a:pPr marL="285750" indent="-285750">
              <a:buFont typeface="Arial" panose="020B0604020202020204" pitchFamily="34" charset="0"/>
              <a:buChar char="•"/>
            </a:pPr>
            <a:r>
              <a:rPr lang="en-GB" sz="1200" dirty="0">
                <a:solidFill>
                  <a:schemeClr val="accent5"/>
                </a:solidFill>
              </a:rPr>
              <a:t>The denominator is the number of beds in care homes (all; nursing and residential) in each area as reported by Care Quality Care (CQC) on the 31st of March 2019. The rate of Covid-19 deaths is given per 1,000 care home beds.</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 table below shows the change in deaths occurring in the last two weeks of reporting.</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200" dirty="0">
              <a:solidFill>
                <a:srgbClr val="FF0000"/>
              </a:solidFill>
            </a:endParaRPr>
          </a:p>
          <a:p>
            <a:pPr marL="285750" indent="-285750">
              <a:buFont typeface="Arial" panose="020B0604020202020204" pitchFamily="34" charset="0"/>
              <a:buChar char="•"/>
            </a:pPr>
            <a:r>
              <a:rPr lang="en-GB" sz="1200" dirty="0">
                <a:solidFill>
                  <a:srgbClr val="FF0000"/>
                </a:solidFill>
              </a:rPr>
              <a:t>Also note that deaths (particularly in the most recent week) may be revised if the were not registered by the 20</a:t>
            </a:r>
            <a:r>
              <a:rPr lang="en-GB" sz="1200" baseline="30000" dirty="0">
                <a:solidFill>
                  <a:srgbClr val="FF0000"/>
                </a:solidFill>
              </a:rPr>
              <a:t>th</a:t>
            </a:r>
            <a:r>
              <a:rPr lang="en-GB" sz="1200" dirty="0">
                <a:solidFill>
                  <a:srgbClr val="FF0000"/>
                </a:solidFill>
              </a:rPr>
              <a:t> June. </a:t>
            </a:r>
          </a:p>
          <a:p>
            <a:pPr marL="285750" indent="-285750">
              <a:buFont typeface="Arial" panose="020B0604020202020204" pitchFamily="34" charset="0"/>
              <a:buChar char="•"/>
            </a:pPr>
            <a:endParaRPr lang="en-GB" sz="12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815246" cy="307777"/>
          </a:xfrm>
          <a:prstGeom prst="rect">
            <a:avLst/>
          </a:prstGeom>
          <a:noFill/>
        </p:spPr>
        <p:txBody>
          <a:bodyPr wrap="none" rtlCol="0">
            <a:spAutoFit/>
          </a:bodyPr>
          <a:lstStyle/>
          <a:p>
            <a:r>
              <a:rPr lang="en-US" sz="1400" b="1" dirty="0"/>
              <a:t>Crude rate of Covid-19 mortality in Care Homes; to week ending 12/06/2020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extLst>
              <p:ext uri="{D42A27DB-BD31-4B8C-83A1-F6EECF244321}">
                <p14:modId xmlns:p14="http://schemas.microsoft.com/office/powerpoint/2010/main" val="2767818469"/>
              </p:ext>
            </p:extLst>
          </p:nvPr>
        </p:nvGraphicFramePr>
        <p:xfrm>
          <a:off x="7167283" y="4632801"/>
          <a:ext cx="4876799" cy="1702428"/>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5303">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5th 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12th 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 beds</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0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26.1 (19.7-33.9)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0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-33.3%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18.5 (15.7-21.7)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00" b="0" i="0" u="none" strike="noStrike">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-57.1%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282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27.5 (24.4-30.9)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00" b="0" i="0" u="none" strike="noStrike">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491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23.8 (21.7-26)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00" b="0" i="0" u="none" strike="noStrike">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441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13,844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30.4 (29.9-30.9)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7109901" y="4294247"/>
            <a:ext cx="3752117" cy="276999"/>
          </a:xfrm>
          <a:prstGeom prst="rect">
            <a:avLst/>
          </a:prstGeom>
          <a:noFill/>
        </p:spPr>
        <p:txBody>
          <a:bodyPr wrap="none" rtlCol="0">
            <a:spAutoFit/>
          </a:bodyPr>
          <a:lstStyle/>
          <a:p>
            <a:r>
              <a:rPr lang="en-US" sz="1200" b="1" dirty="0"/>
              <a:t>Last two-week change Covid-19 mortality in care homes</a:t>
            </a:r>
          </a:p>
        </p:txBody>
      </p:sp>
      <p:sp>
        <p:nvSpPr>
          <p:cNvPr id="8" name="TextBox 7">
            <a:extLst>
              <a:ext uri="{FF2B5EF4-FFF2-40B4-BE49-F238E27FC236}">
                <a16:creationId xmlns:a16="http://schemas.microsoft.com/office/drawing/2014/main" id="{BB693E2E-AF77-8142-8812-30390613EBBA}"/>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9" name="TextBox 8">
            <a:extLst>
              <a:ext uri="{FF2B5EF4-FFF2-40B4-BE49-F238E27FC236}">
                <a16:creationId xmlns:a16="http://schemas.microsoft.com/office/drawing/2014/main" id="{841CE0B7-38DF-6948-B1FF-4CACF001BDAA}"/>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10" name="TextBox 9">
            <a:extLst>
              <a:ext uri="{FF2B5EF4-FFF2-40B4-BE49-F238E27FC236}">
                <a16:creationId xmlns:a16="http://schemas.microsoft.com/office/drawing/2014/main" id="{D1BFC7EA-81D5-4742-93CA-2BDB9C4B6F98}"/>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11" name="TextBox 10">
            <a:extLst>
              <a:ext uri="{FF2B5EF4-FFF2-40B4-BE49-F238E27FC236}">
                <a16:creationId xmlns:a16="http://schemas.microsoft.com/office/drawing/2014/main" id="{EB8C2DA1-3341-E64B-8F0D-7F61DA92159B}"/>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342479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283394" y="1151693"/>
            <a:ext cx="4456347" cy="4832092"/>
          </a:xfrm>
          <a:prstGeom prst="rect">
            <a:avLst/>
          </a:prstGeom>
          <a:noFill/>
        </p:spPr>
        <p:txBody>
          <a:bodyPr wrap="square" rtlCol="0">
            <a:spAutoFit/>
          </a:bodyPr>
          <a:lstStyle/>
          <a:p>
            <a:pPr marL="285750" indent="-285750">
              <a:buFont typeface="Arial" panose="020B0604020202020204" pitchFamily="34" charset="0"/>
              <a:buChar char="•"/>
            </a:pPr>
            <a:r>
              <a:rPr lang="en-GB" sz="1400" dirty="0"/>
              <a:t>The processes for registering deaths naturally take time and so the Care Quality Commission, have begun reporting the number of deaths they have been notified as soon as it is practicably possible to support the response to Covid-19.</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chemeClr val="accent5"/>
                </a:solidFill>
              </a:rPr>
              <a:t>Death notifications by date of notification are provided weekly at the same time as the ONS release. Death notifications take on average 4 days to receive and process. These are not officially registered deaths and can be subject to revision and verification. Data are for April 10th onwards.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rgbClr val="FF0000"/>
                </a:solidFill>
              </a:rPr>
              <a:t>Note: Notifications only include those received by 5pm on 19</a:t>
            </a:r>
            <a:r>
              <a:rPr lang="en-GB" sz="1400" baseline="30000" dirty="0">
                <a:solidFill>
                  <a:srgbClr val="FF0000"/>
                </a:solidFill>
              </a:rPr>
              <a:t>th</a:t>
            </a:r>
            <a:r>
              <a:rPr lang="en-GB" sz="1400" dirty="0">
                <a:solidFill>
                  <a:srgbClr val="FF0000"/>
                </a:solidFill>
              </a:rPr>
              <a:t> June.</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As at 19th June there have been 52 Covid-19 deaths notified to Care Quality Commission from Brighton and Hove care homes.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This is 36.4% of the 143 deaths notified to CQC between 10th April and 19th June.</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7212744" cy="307777"/>
          </a:xfrm>
          <a:prstGeom prst="rect">
            <a:avLst/>
          </a:prstGeom>
          <a:noFill/>
        </p:spPr>
        <p:txBody>
          <a:bodyPr wrap="none" rtlCol="0">
            <a:spAutoFit/>
          </a:bodyPr>
          <a:lstStyle/>
          <a:p>
            <a:r>
              <a:rPr lang="en-US" sz="1400" dirty="0"/>
              <a:t>Daily care home deaths notified to the Care Quality Commission; Brighton and Hove 19/06/2020</a:t>
            </a:r>
          </a:p>
        </p:txBody>
      </p:sp>
      <p:pic>
        <p:nvPicPr>
          <p:cNvPr id="15" name="Content Placeholder 5">
            <a:extLst>
              <a:ext uri="{FF2B5EF4-FFF2-40B4-BE49-F238E27FC236}">
                <a16:creationId xmlns:a16="http://schemas.microsoft.com/office/drawing/2014/main" id="{62948E25-D1A7-C547-9F2D-24AA75F626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787" y="3683000"/>
            <a:ext cx="6773326" cy="3174997"/>
          </a:xfrm>
          <a:prstGeom prst="rect">
            <a:avLst/>
          </a:prstGeom>
        </p:spPr>
      </p:pic>
      <p:pic>
        <p:nvPicPr>
          <p:cNvPr id="6" name="Content Placeholder 5">
            <a:extLst>
              <a:ext uri="{FF2B5EF4-FFF2-40B4-BE49-F238E27FC236}">
                <a16:creationId xmlns:a16="http://schemas.microsoft.com/office/drawing/2014/main" id="{2B96C540-2745-134E-A74D-B4FB3480EA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787" y="508001"/>
            <a:ext cx="6773326" cy="3174997"/>
          </a:xfrm>
          <a:prstGeom prst="rect">
            <a:avLst/>
          </a:prstGeom>
        </p:spPr>
      </p:pic>
    </p:spTree>
    <p:extLst>
      <p:ext uri="{BB962C8B-B14F-4D97-AF65-F5344CB8AC3E}">
        <p14:creationId xmlns:p14="http://schemas.microsoft.com/office/powerpoint/2010/main" val="3848103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372939" y="1021698"/>
            <a:ext cx="4456347" cy="2492990"/>
          </a:xfrm>
          <a:prstGeom prst="rect">
            <a:avLst/>
          </a:prstGeom>
          <a:noFill/>
        </p:spPr>
        <p:txBody>
          <a:bodyPr wrap="square" rtlCol="0">
            <a:spAutoFit/>
          </a:bodyPr>
          <a:lstStyle/>
          <a:p>
            <a:pPr fontAlgn="base"/>
            <a:r>
              <a:rPr lang="en-GB" sz="1200" dirty="0"/>
              <a:t>This is the number of deaths of patients who have died in hospitals in England and had tested positive for Covid-19 at time of death. All deaths are recorded against the date of death rather than the day the deaths were announced.</a:t>
            </a:r>
          </a:p>
          <a:p>
            <a:pPr fontAlgn="base"/>
            <a:endParaRPr lang="en-GB" sz="1200" dirty="0"/>
          </a:p>
          <a:p>
            <a:pPr fontAlgn="base"/>
            <a:r>
              <a:rPr lang="en-GB" sz="1200" dirty="0"/>
              <a:t>These figures are updated at 2pm each day and include confirmed death cases reported at 5pm the previous day. The totals reported at 5pm on each day may not include all deaths that occurred on that day or on recent prior days due to operational pressures.</a:t>
            </a:r>
          </a:p>
          <a:p>
            <a:pPr fontAlgn="base"/>
            <a:endParaRPr lang="en-GB" sz="1200" dirty="0"/>
          </a:p>
          <a:p>
            <a:pPr fontAlgn="base"/>
            <a:r>
              <a:rPr lang="en-GB" sz="1200" dirty="0"/>
              <a:t>Data are provided daily by NHS Trusts and PHE Health protection teams to NHS England and only once confirmed family have been notified of the death.</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940985" cy="276999"/>
          </a:xfrm>
          <a:prstGeom prst="rect">
            <a:avLst/>
          </a:prstGeom>
          <a:noFill/>
        </p:spPr>
        <p:txBody>
          <a:bodyPr wrap="none" rtlCol="0">
            <a:spAutoFit/>
          </a:bodyPr>
          <a:lstStyle/>
          <a:p>
            <a:r>
              <a:rPr lang="en-US" sz="1200" b="1" dirty="0"/>
              <a:t>Daily hospital deaths notified to Department for Health and Social Care; up to 21/06/2020</a:t>
            </a:r>
          </a:p>
        </p:txBody>
      </p:sp>
      <p:graphicFrame>
        <p:nvGraphicFramePr>
          <p:cNvPr id="2" name="Table 1">
            <a:extLst>
              <a:ext uri="{FF2B5EF4-FFF2-40B4-BE49-F238E27FC236}">
                <a16:creationId xmlns:a16="http://schemas.microsoft.com/office/drawing/2014/main" id="{CB192F57-9DAE-5643-8BCF-EAA40131B4F6}"/>
              </a:ext>
            </a:extLst>
          </p:cNvPr>
          <p:cNvGraphicFramePr>
            <a:graphicFrameLocks noGrp="1"/>
          </p:cNvGraphicFramePr>
          <p:nvPr>
            <p:extLst>
              <p:ext uri="{D42A27DB-BD31-4B8C-83A1-F6EECF244321}">
                <p14:modId xmlns:p14="http://schemas.microsoft.com/office/powerpoint/2010/main" val="2469982226"/>
              </p:ext>
            </p:extLst>
          </p:nvPr>
        </p:nvGraphicFramePr>
        <p:xfrm>
          <a:off x="526774" y="4386806"/>
          <a:ext cx="10942983" cy="1490149"/>
        </p:xfrm>
        <a:graphic>
          <a:graphicData uri="http://schemas.openxmlformats.org/drawingml/2006/table">
            <a:tbl>
              <a:tblPr/>
              <a:tblGrid>
                <a:gridCol w="2663948">
                  <a:extLst>
                    <a:ext uri="{9D8B030D-6E8A-4147-A177-3AD203B41FA5}">
                      <a16:colId xmlns:a16="http://schemas.microsoft.com/office/drawing/2014/main" val="2832231145"/>
                    </a:ext>
                  </a:extLst>
                </a:gridCol>
                <a:gridCol w="410108">
                  <a:extLst>
                    <a:ext uri="{9D8B030D-6E8A-4147-A177-3AD203B41FA5}">
                      <a16:colId xmlns:a16="http://schemas.microsoft.com/office/drawing/2014/main" val="1784724123"/>
                    </a:ext>
                  </a:extLst>
                </a:gridCol>
                <a:gridCol w="410108">
                  <a:extLst>
                    <a:ext uri="{9D8B030D-6E8A-4147-A177-3AD203B41FA5}">
                      <a16:colId xmlns:a16="http://schemas.microsoft.com/office/drawing/2014/main" val="3090388681"/>
                    </a:ext>
                  </a:extLst>
                </a:gridCol>
                <a:gridCol w="410108">
                  <a:extLst>
                    <a:ext uri="{9D8B030D-6E8A-4147-A177-3AD203B41FA5}">
                      <a16:colId xmlns:a16="http://schemas.microsoft.com/office/drawing/2014/main" val="3907487108"/>
                    </a:ext>
                  </a:extLst>
                </a:gridCol>
                <a:gridCol w="410108">
                  <a:extLst>
                    <a:ext uri="{9D8B030D-6E8A-4147-A177-3AD203B41FA5}">
                      <a16:colId xmlns:a16="http://schemas.microsoft.com/office/drawing/2014/main" val="1569287406"/>
                    </a:ext>
                  </a:extLst>
                </a:gridCol>
                <a:gridCol w="410108">
                  <a:extLst>
                    <a:ext uri="{9D8B030D-6E8A-4147-A177-3AD203B41FA5}">
                      <a16:colId xmlns:a16="http://schemas.microsoft.com/office/drawing/2014/main" val="3413061140"/>
                    </a:ext>
                  </a:extLst>
                </a:gridCol>
                <a:gridCol w="410108">
                  <a:extLst>
                    <a:ext uri="{9D8B030D-6E8A-4147-A177-3AD203B41FA5}">
                      <a16:colId xmlns:a16="http://schemas.microsoft.com/office/drawing/2014/main" val="2459781641"/>
                    </a:ext>
                  </a:extLst>
                </a:gridCol>
                <a:gridCol w="410108">
                  <a:extLst>
                    <a:ext uri="{9D8B030D-6E8A-4147-A177-3AD203B41FA5}">
                      <a16:colId xmlns:a16="http://schemas.microsoft.com/office/drawing/2014/main" val="2741019677"/>
                    </a:ext>
                  </a:extLst>
                </a:gridCol>
                <a:gridCol w="410108">
                  <a:extLst>
                    <a:ext uri="{9D8B030D-6E8A-4147-A177-3AD203B41FA5}">
                      <a16:colId xmlns:a16="http://schemas.microsoft.com/office/drawing/2014/main" val="3285910510"/>
                    </a:ext>
                  </a:extLst>
                </a:gridCol>
                <a:gridCol w="410108">
                  <a:extLst>
                    <a:ext uri="{9D8B030D-6E8A-4147-A177-3AD203B41FA5}">
                      <a16:colId xmlns:a16="http://schemas.microsoft.com/office/drawing/2014/main" val="2084136325"/>
                    </a:ext>
                  </a:extLst>
                </a:gridCol>
                <a:gridCol w="410108">
                  <a:extLst>
                    <a:ext uri="{9D8B030D-6E8A-4147-A177-3AD203B41FA5}">
                      <a16:colId xmlns:a16="http://schemas.microsoft.com/office/drawing/2014/main" val="3410605578"/>
                    </a:ext>
                  </a:extLst>
                </a:gridCol>
                <a:gridCol w="410108">
                  <a:extLst>
                    <a:ext uri="{9D8B030D-6E8A-4147-A177-3AD203B41FA5}">
                      <a16:colId xmlns:a16="http://schemas.microsoft.com/office/drawing/2014/main" val="3582155694"/>
                    </a:ext>
                  </a:extLst>
                </a:gridCol>
                <a:gridCol w="410108">
                  <a:extLst>
                    <a:ext uri="{9D8B030D-6E8A-4147-A177-3AD203B41FA5}">
                      <a16:colId xmlns:a16="http://schemas.microsoft.com/office/drawing/2014/main" val="4084785375"/>
                    </a:ext>
                  </a:extLst>
                </a:gridCol>
                <a:gridCol w="410108">
                  <a:extLst>
                    <a:ext uri="{9D8B030D-6E8A-4147-A177-3AD203B41FA5}">
                      <a16:colId xmlns:a16="http://schemas.microsoft.com/office/drawing/2014/main" val="211728114"/>
                    </a:ext>
                  </a:extLst>
                </a:gridCol>
                <a:gridCol w="410108">
                  <a:extLst>
                    <a:ext uri="{9D8B030D-6E8A-4147-A177-3AD203B41FA5}">
                      <a16:colId xmlns:a16="http://schemas.microsoft.com/office/drawing/2014/main" val="2046670233"/>
                    </a:ext>
                  </a:extLst>
                </a:gridCol>
                <a:gridCol w="837931">
                  <a:extLst>
                    <a:ext uri="{9D8B030D-6E8A-4147-A177-3AD203B41FA5}">
                      <a16:colId xmlns:a16="http://schemas.microsoft.com/office/drawing/2014/main" val="1875615419"/>
                    </a:ext>
                  </a:extLst>
                </a:gridCol>
                <a:gridCol w="1699592">
                  <a:extLst>
                    <a:ext uri="{9D8B030D-6E8A-4147-A177-3AD203B41FA5}">
                      <a16:colId xmlns:a16="http://schemas.microsoft.com/office/drawing/2014/main" val="1359824775"/>
                    </a:ext>
                  </a:extLst>
                </a:gridCol>
              </a:tblGrid>
              <a:tr h="392048">
                <a:tc>
                  <a:txBody>
                    <a:bodyPr/>
                    <a:lstStyle/>
                    <a:p>
                      <a:pPr algn="l" fontAlgn="b"/>
                      <a:r>
                        <a:rPr lang="en-GB" sz="900" b="1" i="0" u="none" strike="noStrike" dirty="0">
                          <a:solidFill>
                            <a:srgbClr val="000000"/>
                          </a:solidFill>
                          <a:effectLst/>
                          <a:latin typeface="Calibri" panose="020F0502020204030204" pitchFamily="34" charset="0"/>
                        </a:rPr>
                        <a:t>Trust</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8th </a:t>
                      </a:r>
                    </a:p>
                    <a:p>
                      <a:pPr algn="r" fontAlgn="b"/>
                      <a:r>
                        <a:rPr lang="en-GB" sz="900" b="1" i="0" u="none" strike="noStrike" dirty="0">
                          <a:solidFill>
                            <a:srgbClr val="000000"/>
                          </a:solidFill>
                          <a:effectLst/>
                          <a:latin typeface="Calibri" panose="020F0502020204030204" pitchFamily="34" charset="0"/>
                        </a:rPr>
                        <a:t>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9th </a:t>
                      </a:r>
                    </a:p>
                    <a:p>
                      <a:pPr algn="r" fontAlgn="b"/>
                      <a:r>
                        <a:rPr lang="en-GB" sz="900" b="1" i="0" u="none" strike="noStrike" dirty="0">
                          <a:solidFill>
                            <a:srgbClr val="000000"/>
                          </a:solidFill>
                          <a:effectLst/>
                          <a:latin typeface="Calibri" panose="020F0502020204030204" pitchFamily="34" charset="0"/>
                        </a:rPr>
                        <a:t>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10th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11th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12th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13th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14th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15th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16th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17th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a:solidFill>
                            <a:srgbClr val="000000"/>
                          </a:solidFill>
                          <a:effectLst/>
                          <a:latin typeface="Calibri" panose="020F0502020204030204" pitchFamily="34" charset="0"/>
                        </a:rPr>
                        <a:t>18th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a:solidFill>
                            <a:srgbClr val="000000"/>
                          </a:solidFill>
                          <a:effectLst/>
                          <a:latin typeface="Calibri" panose="020F0502020204030204" pitchFamily="34" charset="0"/>
                        </a:rPr>
                        <a:t>19th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20th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21st </a:t>
                      </a:r>
                    </a:p>
                    <a:p>
                      <a:pPr algn="r" fontAlgn="b"/>
                      <a:r>
                        <a:rPr lang="en-GB" sz="900" b="1" i="0" u="none" strike="noStrike" dirty="0">
                          <a:solidFill>
                            <a:srgbClr val="000000"/>
                          </a:solidFill>
                          <a:effectLst/>
                          <a:latin typeface="Calibri" panose="020F0502020204030204" pitchFamily="34" charset="0"/>
                        </a:rPr>
                        <a:t>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Total deaths reported in Trust so far</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Crude rate deaths per 100,000 emergency catchment population</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7894899"/>
                  </a:ext>
                </a:extLst>
              </a:tr>
              <a:tr h="169706">
                <a:tc>
                  <a:txBody>
                    <a:bodyPr/>
                    <a:lstStyle/>
                    <a:p>
                      <a:pPr algn="l" fontAlgn="b"/>
                      <a:r>
                        <a:rPr lang="en-GB" sz="900" b="0" i="0" u="none" strike="noStrike">
                          <a:solidFill>
                            <a:srgbClr val="000000"/>
                          </a:solidFill>
                          <a:effectLst/>
                          <a:latin typeface="Calibri" panose="020F0502020204030204" pitchFamily="34" charset="0"/>
                        </a:rPr>
                        <a:t>Brighton and Sussex University Hospitals NHS Trust</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143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26.7 per 100,000 (22.5-31.4)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2662738"/>
                  </a:ext>
                </a:extLst>
              </a:tr>
              <a:tr h="166977">
                <a:tc>
                  <a:txBody>
                    <a:bodyPr/>
                    <a:lstStyle/>
                    <a:p>
                      <a:pPr algn="l" fontAlgn="b"/>
                      <a:r>
                        <a:rPr lang="en-GB" sz="900" b="0" i="0" u="none" strike="noStrike">
                          <a:solidFill>
                            <a:srgbClr val="000000"/>
                          </a:solidFill>
                          <a:effectLst/>
                          <a:latin typeface="Calibri" panose="020F0502020204030204" pitchFamily="34" charset="0"/>
                        </a:rPr>
                        <a:t>East Sussex Healthcare NHS Trust</a:t>
                      </a:r>
                    </a:p>
                  </a:txBody>
                  <a:tcPr marL="9525" marR="9525" marT="9525" marB="0" anchor="b">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86</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23.6 per 100,000 (18.9-29.1)</a:t>
                      </a:r>
                    </a:p>
                  </a:txBody>
                  <a:tcPr marL="9525" marR="9525" marT="9525" marB="0" anchor="b">
                    <a:lnL>
                      <a:noFill/>
                    </a:lnL>
                    <a:lnR>
                      <a:noFill/>
                    </a:lnR>
                    <a:lnT>
                      <a:noFill/>
                    </a:lnT>
                    <a:lnB>
                      <a:noFill/>
                    </a:lnB>
                  </a:tcPr>
                </a:tc>
                <a:extLst>
                  <a:ext uri="{0D108BD9-81ED-4DB2-BD59-A6C34878D82A}">
                    <a16:rowId xmlns:a16="http://schemas.microsoft.com/office/drawing/2014/main" val="2823211010"/>
                  </a:ext>
                </a:extLst>
              </a:tr>
              <a:tr h="166977">
                <a:tc>
                  <a:txBody>
                    <a:bodyPr/>
                    <a:lstStyle/>
                    <a:p>
                      <a:pPr algn="l" fontAlgn="b"/>
                      <a:r>
                        <a:rPr lang="en-GB" sz="900" b="0" i="0" u="none" strike="noStrike">
                          <a:solidFill>
                            <a:srgbClr val="000000"/>
                          </a:solidFill>
                          <a:effectLst/>
                          <a:latin typeface="Calibri" panose="020F0502020204030204" pitchFamily="34" charset="0"/>
                        </a:rPr>
                        <a:t>Surrey and Sussex Healthcare NHS Trust</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254</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66.4 per 100,000 (58.5-75.1)</a:t>
                      </a:r>
                    </a:p>
                  </a:txBody>
                  <a:tcPr marL="9525" marR="9525" marT="9525" marB="0" anchor="b">
                    <a:lnL>
                      <a:noFill/>
                    </a:lnL>
                    <a:lnR>
                      <a:noFill/>
                    </a:lnR>
                    <a:lnT>
                      <a:noFill/>
                    </a:lnT>
                    <a:lnB>
                      <a:noFill/>
                    </a:lnB>
                  </a:tcPr>
                </a:tc>
                <a:extLst>
                  <a:ext uri="{0D108BD9-81ED-4DB2-BD59-A6C34878D82A}">
                    <a16:rowId xmlns:a16="http://schemas.microsoft.com/office/drawing/2014/main" val="2892782944"/>
                  </a:ext>
                </a:extLst>
              </a:tr>
              <a:tr h="190832">
                <a:tc>
                  <a:txBody>
                    <a:bodyPr/>
                    <a:lstStyle/>
                    <a:p>
                      <a:pPr algn="l" fontAlgn="b"/>
                      <a:r>
                        <a:rPr lang="en-GB" sz="900" b="0" i="0" u="none" strike="noStrike">
                          <a:solidFill>
                            <a:srgbClr val="000000"/>
                          </a:solidFill>
                          <a:effectLst/>
                          <a:latin typeface="Calibri" panose="020F0502020204030204" pitchFamily="34" charset="0"/>
                        </a:rPr>
                        <a:t>Sussex Community NHS Foundation Trust</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17</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3216640812"/>
                  </a:ext>
                </a:extLst>
              </a:tr>
              <a:tr h="159026">
                <a:tc>
                  <a:txBody>
                    <a:bodyPr/>
                    <a:lstStyle/>
                    <a:p>
                      <a:pPr algn="l" fontAlgn="b"/>
                      <a:r>
                        <a:rPr lang="en-GB" sz="900" b="0" i="0" u="none" strike="noStrike">
                          <a:solidFill>
                            <a:srgbClr val="000000"/>
                          </a:solidFill>
                          <a:effectLst/>
                          <a:latin typeface="Calibri" panose="020F0502020204030204" pitchFamily="34" charset="0"/>
                        </a:rPr>
                        <a:t>Western Sussex Hospitals NHS Foundation Trust</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112</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23.5 per 100,000 (19.3-28.3)</a:t>
                      </a:r>
                    </a:p>
                  </a:txBody>
                  <a:tcPr marL="9525" marR="9525" marT="9525" marB="0" anchor="b">
                    <a:lnL>
                      <a:noFill/>
                    </a:lnL>
                    <a:lnR>
                      <a:noFill/>
                    </a:lnR>
                    <a:lnT>
                      <a:noFill/>
                    </a:lnT>
                    <a:lnB>
                      <a:noFill/>
                    </a:lnB>
                  </a:tcPr>
                </a:tc>
                <a:extLst>
                  <a:ext uri="{0D108BD9-81ED-4DB2-BD59-A6C34878D82A}">
                    <a16:rowId xmlns:a16="http://schemas.microsoft.com/office/drawing/2014/main" val="950255750"/>
                  </a:ext>
                </a:extLst>
              </a:tr>
              <a:tr h="215626">
                <a:tc>
                  <a:txBody>
                    <a:bodyPr/>
                    <a:lstStyle/>
                    <a:p>
                      <a:pPr algn="l" fontAlgn="b"/>
                      <a:r>
                        <a:rPr lang="en-GB" sz="900" b="0" i="0" u="none" strike="noStrike">
                          <a:solidFill>
                            <a:srgbClr val="000000"/>
                          </a:solidFill>
                          <a:effectLst/>
                          <a:latin typeface="Calibri" panose="020F0502020204030204" pitchFamily="34" charset="0"/>
                        </a:rPr>
                        <a:t>England</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66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63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72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36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25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dirty="0">
                          <a:solidFill>
                            <a:srgbClr val="000000"/>
                          </a:solidFill>
                          <a:effectLst/>
                          <a:latin typeface="Calibri" panose="020F0502020204030204" pitchFamily="34" charset="0"/>
                        </a:rPr>
                        <a:t>28,337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6690161"/>
                  </a:ext>
                </a:extLst>
              </a:tr>
            </a:tbl>
          </a:graphicData>
        </a:graphic>
      </p:graphicFrame>
      <p:pic>
        <p:nvPicPr>
          <p:cNvPr id="4" name="Picture 3">
            <a:extLst>
              <a:ext uri="{FF2B5EF4-FFF2-40B4-BE49-F238E27FC236}">
                <a16:creationId xmlns:a16="http://schemas.microsoft.com/office/drawing/2014/main" id="{AAADFE9C-BC6D-8F4B-93A5-0CCF259F14C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2715" y="657361"/>
            <a:ext cx="6556193" cy="3338802"/>
          </a:xfrm>
          <a:prstGeom prst="rect">
            <a:avLst/>
          </a:prstGeom>
        </p:spPr>
      </p:pic>
      <p:sp>
        <p:nvSpPr>
          <p:cNvPr id="6" name="TextBox 5">
            <a:extLst>
              <a:ext uri="{FF2B5EF4-FFF2-40B4-BE49-F238E27FC236}">
                <a16:creationId xmlns:a16="http://schemas.microsoft.com/office/drawing/2014/main" id="{892B1B61-9857-5544-846B-EC87B21B5D0E}"/>
              </a:ext>
            </a:extLst>
          </p:cNvPr>
          <p:cNvSpPr txBox="1"/>
          <p:nvPr/>
        </p:nvSpPr>
        <p:spPr>
          <a:xfrm>
            <a:off x="6878537" y="5867488"/>
            <a:ext cx="2917769" cy="400110"/>
          </a:xfrm>
          <a:prstGeom prst="rect">
            <a:avLst/>
          </a:prstGeom>
          <a:noFill/>
        </p:spPr>
        <p:txBody>
          <a:bodyPr wrap="square" rtlCol="0">
            <a:spAutoFit/>
          </a:bodyPr>
          <a:lstStyle/>
          <a:p>
            <a:pPr fontAlgn="base"/>
            <a:r>
              <a:rPr lang="en-GB" sz="1000" dirty="0">
                <a:solidFill>
                  <a:srgbClr val="FF0000"/>
                </a:solidFill>
              </a:rPr>
              <a:t>These five days should be treated </a:t>
            </a:r>
          </a:p>
          <a:p>
            <a:pPr fontAlgn="base"/>
            <a:r>
              <a:rPr lang="en-GB" sz="1000" dirty="0">
                <a:solidFill>
                  <a:srgbClr val="FF0000"/>
                </a:solidFill>
              </a:rPr>
              <a:t>as incomplete.</a:t>
            </a:r>
          </a:p>
        </p:txBody>
      </p:sp>
      <p:sp>
        <p:nvSpPr>
          <p:cNvPr id="7" name="TextBox 6">
            <a:extLst>
              <a:ext uri="{FF2B5EF4-FFF2-40B4-BE49-F238E27FC236}">
                <a16:creationId xmlns:a16="http://schemas.microsoft.com/office/drawing/2014/main" id="{F21DF931-447C-2D40-9704-B2152AA0DF9F}"/>
              </a:ext>
            </a:extLst>
          </p:cNvPr>
          <p:cNvSpPr txBox="1"/>
          <p:nvPr/>
        </p:nvSpPr>
        <p:spPr>
          <a:xfrm>
            <a:off x="362714" y="4109807"/>
            <a:ext cx="6515823" cy="276999"/>
          </a:xfrm>
          <a:prstGeom prst="rect">
            <a:avLst/>
          </a:prstGeom>
          <a:noFill/>
        </p:spPr>
        <p:txBody>
          <a:bodyPr wrap="none" rtlCol="0">
            <a:spAutoFit/>
          </a:bodyPr>
          <a:lstStyle/>
          <a:p>
            <a:r>
              <a:rPr lang="en-US" sz="1200" b="1" dirty="0"/>
              <a:t>Daily hospital deaths notified to Department for Health and Social Care; last 14 days to 21/06/2020</a:t>
            </a:r>
          </a:p>
        </p:txBody>
      </p:sp>
    </p:spTree>
    <p:extLst>
      <p:ext uri="{BB962C8B-B14F-4D97-AF65-F5344CB8AC3E}">
        <p14:creationId xmlns:p14="http://schemas.microsoft.com/office/powerpoint/2010/main" val="300991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Overall Table – Deaths by Date of Occurrence</a:t>
            </a:r>
            <a:endParaRPr lang="en-GB" dirty="0">
              <a:solidFill>
                <a:schemeClr val="bg1"/>
              </a:solidFill>
            </a:endParaRPr>
          </a:p>
        </p:txBody>
      </p:sp>
      <p:graphicFrame>
        <p:nvGraphicFramePr>
          <p:cNvPr id="2" name="Table 1">
            <a:extLst>
              <a:ext uri="{FF2B5EF4-FFF2-40B4-BE49-F238E27FC236}">
                <a16:creationId xmlns:a16="http://schemas.microsoft.com/office/drawing/2014/main" id="{63D52FAF-64A0-2F4B-BD99-5CD8B6672EAF}"/>
              </a:ext>
            </a:extLst>
          </p:cNvPr>
          <p:cNvGraphicFramePr>
            <a:graphicFrameLocks noGrp="1"/>
          </p:cNvGraphicFramePr>
          <p:nvPr>
            <p:extLst>
              <p:ext uri="{D42A27DB-BD31-4B8C-83A1-F6EECF244321}">
                <p14:modId xmlns:p14="http://schemas.microsoft.com/office/powerpoint/2010/main" val="427429928"/>
              </p:ext>
            </p:extLst>
          </p:nvPr>
        </p:nvGraphicFramePr>
        <p:xfrm>
          <a:off x="377687" y="866741"/>
          <a:ext cx="11520004" cy="5444407"/>
        </p:xfrm>
        <a:graphic>
          <a:graphicData uri="http://schemas.openxmlformats.org/drawingml/2006/table">
            <a:tbl>
              <a:tblPr/>
              <a:tblGrid>
                <a:gridCol w="968884">
                  <a:extLst>
                    <a:ext uri="{9D8B030D-6E8A-4147-A177-3AD203B41FA5}">
                      <a16:colId xmlns:a16="http://schemas.microsoft.com/office/drawing/2014/main" val="914011533"/>
                    </a:ext>
                  </a:extLst>
                </a:gridCol>
                <a:gridCol w="439630">
                  <a:extLst>
                    <a:ext uri="{9D8B030D-6E8A-4147-A177-3AD203B41FA5}">
                      <a16:colId xmlns:a16="http://schemas.microsoft.com/office/drawing/2014/main" val="1234676251"/>
                    </a:ext>
                  </a:extLst>
                </a:gridCol>
                <a:gridCol w="439630">
                  <a:extLst>
                    <a:ext uri="{9D8B030D-6E8A-4147-A177-3AD203B41FA5}">
                      <a16:colId xmlns:a16="http://schemas.microsoft.com/office/drawing/2014/main" val="4290614221"/>
                    </a:ext>
                  </a:extLst>
                </a:gridCol>
                <a:gridCol w="439630">
                  <a:extLst>
                    <a:ext uri="{9D8B030D-6E8A-4147-A177-3AD203B41FA5}">
                      <a16:colId xmlns:a16="http://schemas.microsoft.com/office/drawing/2014/main" val="3570678717"/>
                    </a:ext>
                  </a:extLst>
                </a:gridCol>
                <a:gridCol w="439630">
                  <a:extLst>
                    <a:ext uri="{9D8B030D-6E8A-4147-A177-3AD203B41FA5}">
                      <a16:colId xmlns:a16="http://schemas.microsoft.com/office/drawing/2014/main" val="3557013875"/>
                    </a:ext>
                  </a:extLst>
                </a:gridCol>
                <a:gridCol w="439630">
                  <a:extLst>
                    <a:ext uri="{9D8B030D-6E8A-4147-A177-3AD203B41FA5}">
                      <a16:colId xmlns:a16="http://schemas.microsoft.com/office/drawing/2014/main" val="3143303423"/>
                    </a:ext>
                  </a:extLst>
                </a:gridCol>
                <a:gridCol w="439630">
                  <a:extLst>
                    <a:ext uri="{9D8B030D-6E8A-4147-A177-3AD203B41FA5}">
                      <a16:colId xmlns:a16="http://schemas.microsoft.com/office/drawing/2014/main" val="811113895"/>
                    </a:ext>
                  </a:extLst>
                </a:gridCol>
                <a:gridCol w="439630">
                  <a:extLst>
                    <a:ext uri="{9D8B030D-6E8A-4147-A177-3AD203B41FA5}">
                      <a16:colId xmlns:a16="http://schemas.microsoft.com/office/drawing/2014/main" val="3260015052"/>
                    </a:ext>
                  </a:extLst>
                </a:gridCol>
                <a:gridCol w="439630">
                  <a:extLst>
                    <a:ext uri="{9D8B030D-6E8A-4147-A177-3AD203B41FA5}">
                      <a16:colId xmlns:a16="http://schemas.microsoft.com/office/drawing/2014/main" val="3530290400"/>
                    </a:ext>
                  </a:extLst>
                </a:gridCol>
                <a:gridCol w="439630">
                  <a:extLst>
                    <a:ext uri="{9D8B030D-6E8A-4147-A177-3AD203B41FA5}">
                      <a16:colId xmlns:a16="http://schemas.microsoft.com/office/drawing/2014/main" val="1016590592"/>
                    </a:ext>
                  </a:extLst>
                </a:gridCol>
                <a:gridCol w="439630">
                  <a:extLst>
                    <a:ext uri="{9D8B030D-6E8A-4147-A177-3AD203B41FA5}">
                      <a16:colId xmlns:a16="http://schemas.microsoft.com/office/drawing/2014/main" val="845157241"/>
                    </a:ext>
                  </a:extLst>
                </a:gridCol>
                <a:gridCol w="439630">
                  <a:extLst>
                    <a:ext uri="{9D8B030D-6E8A-4147-A177-3AD203B41FA5}">
                      <a16:colId xmlns:a16="http://schemas.microsoft.com/office/drawing/2014/main" val="2611672487"/>
                    </a:ext>
                  </a:extLst>
                </a:gridCol>
                <a:gridCol w="439630">
                  <a:extLst>
                    <a:ext uri="{9D8B030D-6E8A-4147-A177-3AD203B41FA5}">
                      <a16:colId xmlns:a16="http://schemas.microsoft.com/office/drawing/2014/main" val="3459487358"/>
                    </a:ext>
                  </a:extLst>
                </a:gridCol>
                <a:gridCol w="439630">
                  <a:extLst>
                    <a:ext uri="{9D8B030D-6E8A-4147-A177-3AD203B41FA5}">
                      <a16:colId xmlns:a16="http://schemas.microsoft.com/office/drawing/2014/main" val="2298555161"/>
                    </a:ext>
                  </a:extLst>
                </a:gridCol>
                <a:gridCol w="439630">
                  <a:extLst>
                    <a:ext uri="{9D8B030D-6E8A-4147-A177-3AD203B41FA5}">
                      <a16:colId xmlns:a16="http://schemas.microsoft.com/office/drawing/2014/main" val="1233904622"/>
                    </a:ext>
                  </a:extLst>
                </a:gridCol>
                <a:gridCol w="439630">
                  <a:extLst>
                    <a:ext uri="{9D8B030D-6E8A-4147-A177-3AD203B41FA5}">
                      <a16:colId xmlns:a16="http://schemas.microsoft.com/office/drawing/2014/main" val="1647108581"/>
                    </a:ext>
                  </a:extLst>
                </a:gridCol>
                <a:gridCol w="439630">
                  <a:extLst>
                    <a:ext uri="{9D8B030D-6E8A-4147-A177-3AD203B41FA5}">
                      <a16:colId xmlns:a16="http://schemas.microsoft.com/office/drawing/2014/main" val="4131586401"/>
                    </a:ext>
                  </a:extLst>
                </a:gridCol>
                <a:gridCol w="439630">
                  <a:extLst>
                    <a:ext uri="{9D8B030D-6E8A-4147-A177-3AD203B41FA5}">
                      <a16:colId xmlns:a16="http://schemas.microsoft.com/office/drawing/2014/main" val="3701799912"/>
                    </a:ext>
                  </a:extLst>
                </a:gridCol>
                <a:gridCol w="439630">
                  <a:extLst>
                    <a:ext uri="{9D8B030D-6E8A-4147-A177-3AD203B41FA5}">
                      <a16:colId xmlns:a16="http://schemas.microsoft.com/office/drawing/2014/main" val="43166036"/>
                    </a:ext>
                  </a:extLst>
                </a:gridCol>
                <a:gridCol w="439630">
                  <a:extLst>
                    <a:ext uri="{9D8B030D-6E8A-4147-A177-3AD203B41FA5}">
                      <a16:colId xmlns:a16="http://schemas.microsoft.com/office/drawing/2014/main" val="2252693503"/>
                    </a:ext>
                  </a:extLst>
                </a:gridCol>
                <a:gridCol w="439630">
                  <a:extLst>
                    <a:ext uri="{9D8B030D-6E8A-4147-A177-3AD203B41FA5}">
                      <a16:colId xmlns:a16="http://schemas.microsoft.com/office/drawing/2014/main" val="2937568516"/>
                    </a:ext>
                  </a:extLst>
                </a:gridCol>
                <a:gridCol w="439630">
                  <a:extLst>
                    <a:ext uri="{9D8B030D-6E8A-4147-A177-3AD203B41FA5}">
                      <a16:colId xmlns:a16="http://schemas.microsoft.com/office/drawing/2014/main" val="1943748713"/>
                    </a:ext>
                  </a:extLst>
                </a:gridCol>
                <a:gridCol w="439630">
                  <a:extLst>
                    <a:ext uri="{9D8B030D-6E8A-4147-A177-3AD203B41FA5}">
                      <a16:colId xmlns:a16="http://schemas.microsoft.com/office/drawing/2014/main" val="1603286018"/>
                    </a:ext>
                  </a:extLst>
                </a:gridCol>
                <a:gridCol w="439630">
                  <a:extLst>
                    <a:ext uri="{9D8B030D-6E8A-4147-A177-3AD203B41FA5}">
                      <a16:colId xmlns:a16="http://schemas.microsoft.com/office/drawing/2014/main" val="1306586795"/>
                    </a:ext>
                  </a:extLst>
                </a:gridCol>
                <a:gridCol w="439630">
                  <a:extLst>
                    <a:ext uri="{9D8B030D-6E8A-4147-A177-3AD203B41FA5}">
                      <a16:colId xmlns:a16="http://schemas.microsoft.com/office/drawing/2014/main" val="177939970"/>
                    </a:ext>
                  </a:extLst>
                </a:gridCol>
              </a:tblGrid>
              <a:tr h="248874">
                <a:tc rowSpan="2">
                  <a:txBody>
                    <a:bodyPr/>
                    <a:lstStyle/>
                    <a:p>
                      <a:pPr algn="l" fontAlgn="ctr"/>
                      <a:r>
                        <a:rPr lang="en-GB" sz="1000" b="0" i="0" u="none" strike="noStrike" dirty="0">
                          <a:solidFill>
                            <a:srgbClr val="000000"/>
                          </a:solidFill>
                          <a:effectLst/>
                          <a:latin typeface="Calibri" panose="020F0502020204030204" pitchFamily="34" charset="0"/>
                        </a:rPr>
                        <a:t>All cause deaths</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4">
                  <a:txBody>
                    <a:bodyPr/>
                    <a:lstStyle/>
                    <a:p>
                      <a:pPr algn="ctr" fontAlgn="t"/>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3016094"/>
                  </a:ext>
                </a:extLst>
              </a:tr>
              <a:tr h="466060">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12th </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9046336"/>
                  </a:ext>
                </a:extLst>
              </a:tr>
              <a:tr h="248874">
                <a:tc>
                  <a:txBody>
                    <a:bodyPr/>
                    <a:lstStyle/>
                    <a:p>
                      <a:pPr algn="l" fontAlgn="ctr"/>
                      <a:r>
                        <a:rPr lang="en-GB" sz="1000" b="0" i="0" u="none" strike="noStrike" dirty="0">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682018"/>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105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5116283"/>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5853072"/>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419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565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580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492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388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358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321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290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283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1290901"/>
                  </a:ext>
                </a:extLst>
              </a:tr>
              <a:tr h="248874">
                <a:tc rowSpan="2">
                  <a:txBody>
                    <a:bodyPr/>
                    <a:lstStyle/>
                    <a:p>
                      <a:pPr algn="l" fontAlgn="ctr"/>
                      <a:r>
                        <a:rPr lang="en-GB" sz="1000" b="0" i="0" u="none" strike="noStrike" dirty="0">
                          <a:solidFill>
                            <a:srgbClr val="000000"/>
                          </a:solidFill>
                          <a:effectLst/>
                          <a:latin typeface="Calibri" panose="020F0502020204030204" pitchFamily="34" charset="0"/>
                        </a:rPr>
                        <a:t>Covid-19</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24">
                  <a:txBody>
                    <a:bodyPr/>
                    <a:lstStyle/>
                    <a:p>
                      <a:pPr algn="ctr" fontAlgn="b"/>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
                      <a:endParaRPr lang="en-GB" sz="1050" b="1"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3892648388"/>
                  </a:ext>
                </a:extLst>
              </a:tr>
              <a:tr h="424914">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12th </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94153242"/>
                  </a:ext>
                </a:extLst>
              </a:tr>
              <a:tr h="248874">
                <a:tc>
                  <a:txBody>
                    <a:bodyPr/>
                    <a:lstStyle/>
                    <a:p>
                      <a:pPr algn="l" fontAlgn="ctr"/>
                      <a:r>
                        <a:rPr lang="en-GB" sz="100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24065012"/>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002117417"/>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80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88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52138801"/>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74153091"/>
                  </a:ext>
                </a:extLst>
              </a:tr>
              <a:tr h="248874">
                <a:tc rowSpan="2">
                  <a:txBody>
                    <a:bodyPr/>
                    <a:lstStyle/>
                    <a:p>
                      <a:pPr algn="l" fontAlgn="ctr"/>
                      <a:r>
                        <a:rPr lang="en-GB" sz="1000" b="0" i="0" u="none" strike="noStrike" dirty="0">
                          <a:solidFill>
                            <a:srgbClr val="000000"/>
                          </a:solidFill>
                          <a:effectLst/>
                          <a:latin typeface="Calibri" panose="020F0502020204030204" pitchFamily="34" charset="0"/>
                        </a:rPr>
                        <a:t>Non-Covid-19</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gridSpan="24">
                  <a:txBody>
                    <a:bodyPr/>
                    <a:lstStyle/>
                    <a:p>
                      <a:pPr algn="ctr" fontAlgn="b"/>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extLst>
                  <a:ext uri="{0D108BD9-81ED-4DB2-BD59-A6C34878D82A}">
                    <a16:rowId xmlns:a16="http://schemas.microsoft.com/office/drawing/2014/main" val="3652180403"/>
                  </a:ext>
                </a:extLst>
              </a:tr>
              <a:tr h="432231">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12th </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03815630"/>
                  </a:ext>
                </a:extLst>
              </a:tr>
              <a:tr h="248874">
                <a:tc>
                  <a:txBody>
                    <a:bodyPr/>
                    <a:lstStyle/>
                    <a:p>
                      <a:pPr algn="l" fontAlgn="ctr"/>
                      <a:r>
                        <a:rPr lang="en-GB" sz="100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dirty="0">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54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21766632"/>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101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492149522"/>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224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15794121"/>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348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dirty="0">
                          <a:solidFill>
                            <a:srgbClr val="000000"/>
                          </a:solidFill>
                          <a:effectLst/>
                          <a:latin typeface="Calibri" panose="020F0502020204030204" pitchFamily="34" charset="0"/>
                        </a:rPr>
                        <a:t>268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237863320"/>
                  </a:ext>
                </a:extLst>
              </a:tr>
            </a:tbl>
          </a:graphicData>
        </a:graphic>
      </p:graphicFrame>
    </p:spTree>
    <p:extLst>
      <p:ext uri="{BB962C8B-B14F-4D97-AF65-F5344CB8AC3E}">
        <p14:creationId xmlns:p14="http://schemas.microsoft.com/office/powerpoint/2010/main" val="3971805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177922-7E67-2240-9572-34A03ED0BF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 y="289278"/>
            <a:ext cx="6095995" cy="3104441"/>
          </a:xfrm>
          <a:prstGeom prst="rect">
            <a:avLst/>
          </a:prstGeom>
        </p:spPr>
      </p:pic>
      <p:pic>
        <p:nvPicPr>
          <p:cNvPr id="11" name="Picture 10">
            <a:extLst>
              <a:ext uri="{FF2B5EF4-FFF2-40B4-BE49-F238E27FC236}">
                <a16:creationId xmlns:a16="http://schemas.microsoft.com/office/drawing/2014/main" id="{02D4BFC4-BBB9-9D47-B40D-67CDE5E033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2" y="289278"/>
            <a:ext cx="6095995" cy="3104441"/>
          </a:xfrm>
          <a:prstGeom prst="rect">
            <a:avLst/>
          </a:prstGeom>
        </p:spPr>
      </p:pic>
      <p:pic>
        <p:nvPicPr>
          <p:cNvPr id="12" name="Picture 11">
            <a:extLst>
              <a:ext uri="{FF2B5EF4-FFF2-40B4-BE49-F238E27FC236}">
                <a16:creationId xmlns:a16="http://schemas.microsoft.com/office/drawing/2014/main" id="{6F2E192D-C962-514B-A4F8-91B068744D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 y="3464278"/>
            <a:ext cx="6095995" cy="3104441"/>
          </a:xfrm>
          <a:prstGeom prst="rect">
            <a:avLst/>
          </a:prstGeom>
        </p:spPr>
      </p:pic>
      <p:pic>
        <p:nvPicPr>
          <p:cNvPr id="13" name="Picture 12">
            <a:extLst>
              <a:ext uri="{FF2B5EF4-FFF2-40B4-BE49-F238E27FC236}">
                <a16:creationId xmlns:a16="http://schemas.microsoft.com/office/drawing/2014/main" id="{6EE1D72C-32CE-B04F-81DB-82497943426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096002" y="3464278"/>
            <a:ext cx="6095995" cy="3104441"/>
          </a:xfrm>
          <a:prstGeom prst="rect">
            <a:avLst/>
          </a:prstGeom>
        </p:spPr>
      </p:pic>
      <p:sp>
        <p:nvSpPr>
          <p:cNvPr id="14" name="TextBox 13">
            <a:extLst>
              <a:ext uri="{FF2B5EF4-FFF2-40B4-BE49-F238E27FC236}">
                <a16:creationId xmlns:a16="http://schemas.microsoft.com/office/drawing/2014/main" id="{1628DCB8-BE7F-1844-9D00-178FFE84D254}"/>
              </a:ext>
            </a:extLst>
          </p:cNvPr>
          <p:cNvSpPr txBox="1"/>
          <p:nvPr/>
        </p:nvSpPr>
        <p:spPr>
          <a:xfrm>
            <a:off x="9758077" y="6568722"/>
            <a:ext cx="3109784" cy="276999"/>
          </a:xfrm>
          <a:prstGeom prst="rect">
            <a:avLst/>
          </a:prstGeom>
          <a:noFill/>
        </p:spPr>
        <p:txBody>
          <a:bodyPr wrap="square" rtlCol="0">
            <a:spAutoFit/>
          </a:bodyPr>
          <a:lstStyle/>
          <a:p>
            <a:r>
              <a:rPr lang="en-US" sz="1200" dirty="0"/>
              <a:t>Source: Office for National Statistics</a:t>
            </a:r>
          </a:p>
        </p:txBody>
      </p:sp>
    </p:spTree>
    <p:extLst>
      <p:ext uri="{BB962C8B-B14F-4D97-AF65-F5344CB8AC3E}">
        <p14:creationId xmlns:p14="http://schemas.microsoft.com/office/powerpoint/2010/main" val="330971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274859" y="1134258"/>
            <a:ext cx="4531121" cy="3416320"/>
          </a:xfrm>
          <a:prstGeom prst="rect">
            <a:avLst/>
          </a:prstGeom>
          <a:noFill/>
        </p:spPr>
        <p:txBody>
          <a:bodyPr wrap="square" rtlCol="0">
            <a:spAutoFit/>
          </a:bodyPr>
          <a:lstStyle/>
          <a:p>
            <a:pPr marL="285750" indent="-285750">
              <a:buFont typeface="Arial" panose="020B0604020202020204" pitchFamily="34" charset="0"/>
              <a:buChar char="•"/>
            </a:pPr>
            <a:r>
              <a:rPr lang="en-GB" sz="1200" i="1" dirty="0">
                <a:solidFill>
                  <a:schemeClr val="accent5"/>
                </a:solidFill>
              </a:rPr>
              <a:t>A crude rate is calculated using the mid-2018 population estimates (all ages) for each area. Note that</a:t>
            </a:r>
            <a:r>
              <a:rPr lang="en-GB" sz="1200" b="1" i="1" dirty="0">
                <a:solidFill>
                  <a:schemeClr val="accent5"/>
                </a:solidFill>
              </a:rPr>
              <a:t> </a:t>
            </a:r>
            <a:r>
              <a:rPr lang="en-GB" sz="1200" i="1" dirty="0">
                <a:solidFill>
                  <a:schemeClr val="accent5"/>
                </a:solidFill>
              </a:rPr>
              <a:t>some areas in Sussex, particularly West Sussex, have an older population compared with England and so the rate is usually, and expectedly, above the national rate. </a:t>
            </a:r>
          </a:p>
          <a:p>
            <a:pPr marL="285750" indent="-285750">
              <a:buFont typeface="Arial" panose="020B0604020202020204" pitchFamily="34" charset="0"/>
              <a:buChar char="•"/>
            </a:pPr>
            <a:endParaRPr lang="en-GB" sz="1200" i="1" dirty="0">
              <a:solidFill>
                <a:srgbClr val="FF0000"/>
              </a:solidFill>
            </a:endParaRPr>
          </a:p>
          <a:p>
            <a:pPr marL="285750" indent="-285750">
              <a:buFont typeface="Arial" panose="020B0604020202020204" pitchFamily="34" charset="0"/>
              <a:buChar char="•"/>
            </a:pPr>
            <a:r>
              <a:rPr lang="en-GB" sz="1200" dirty="0"/>
              <a:t>The crude rate of death has risen considerably nationally and locally.</a:t>
            </a:r>
          </a:p>
          <a:p>
            <a:endParaRPr lang="en-GB" sz="1200" dirty="0"/>
          </a:p>
          <a:p>
            <a:pPr marL="285750" indent="-285750">
              <a:buFont typeface="Arial" panose="020B0604020202020204" pitchFamily="34" charset="0"/>
              <a:buChar char="•"/>
            </a:pPr>
            <a:r>
              <a:rPr lang="en-GB" sz="1200" dirty="0"/>
              <a:t>This increase started towards the end of March but appears to be declining in some areas. </a:t>
            </a:r>
          </a:p>
          <a:p>
            <a:endParaRPr lang="en-GB" sz="1200" dirty="0"/>
          </a:p>
          <a:p>
            <a:pPr marL="285750" indent="-285750">
              <a:buFont typeface="Arial" panose="020B0604020202020204" pitchFamily="34" charset="0"/>
              <a:buChar char="•"/>
            </a:pPr>
            <a:r>
              <a:rPr lang="en-GB" sz="1200" dirty="0"/>
              <a:t>This graph shows the considerable increase at a national level, so that local and national crude rates are similar.</a:t>
            </a:r>
          </a:p>
          <a:p>
            <a:pPr marL="285750" indent="-285750">
              <a:buFont typeface="Arial" panose="020B0604020202020204" pitchFamily="34" charset="0"/>
              <a:buChar char="•"/>
            </a:pPr>
            <a:endParaRPr lang="en-GB" sz="1200" i="1" dirty="0">
              <a:solidFill>
                <a:schemeClr val="accent1"/>
              </a:solidFill>
            </a:endParaRPr>
          </a:p>
          <a:p>
            <a:pPr marL="285750" indent="-285750">
              <a:buFont typeface="Arial" panose="020B0604020202020204" pitchFamily="34" charset="0"/>
              <a:buChar char="•"/>
            </a:pPr>
            <a:r>
              <a:rPr lang="en-GB" sz="1200" i="1" dirty="0">
                <a:solidFill>
                  <a:srgbClr val="FF0000"/>
                </a:solidFill>
              </a:rPr>
              <a:t>An age/sex standardised rates are not currently available for the weekly ONS release, although cumulative data for a shorter time period are presented later in this slide deck.</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4639603" cy="307777"/>
          </a:xfrm>
          <a:prstGeom prst="rect">
            <a:avLst/>
          </a:prstGeom>
          <a:noFill/>
        </p:spPr>
        <p:txBody>
          <a:bodyPr wrap="none" rtlCol="0">
            <a:spAutoFit/>
          </a:bodyPr>
          <a:lstStyle/>
          <a:p>
            <a:r>
              <a:rPr lang="en-US" sz="1400" dirty="0"/>
              <a:t>Crude rate of all cause mortality; to week ending 12/06/2020</a:t>
            </a:r>
          </a:p>
        </p:txBody>
      </p:sp>
      <p:sp>
        <p:nvSpPr>
          <p:cNvPr id="5" name="TextBox 4">
            <a:extLst>
              <a:ext uri="{FF2B5EF4-FFF2-40B4-BE49-F238E27FC236}">
                <a16:creationId xmlns:a16="http://schemas.microsoft.com/office/drawing/2014/main" id="{B09C64CC-B7B0-E34D-9EDA-4936C2BD7DF4}"/>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6" name="TextBox 5">
            <a:extLst>
              <a:ext uri="{FF2B5EF4-FFF2-40B4-BE49-F238E27FC236}">
                <a16:creationId xmlns:a16="http://schemas.microsoft.com/office/drawing/2014/main" id="{BA3E0863-E53D-CC4C-87AF-45A7F6558593}"/>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7" name="TextBox 6">
            <a:extLst>
              <a:ext uri="{FF2B5EF4-FFF2-40B4-BE49-F238E27FC236}">
                <a16:creationId xmlns:a16="http://schemas.microsoft.com/office/drawing/2014/main" id="{1B3D0AC2-5B69-DD41-80B1-0E9F1B7F43C6}"/>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8" name="TextBox 7">
            <a:extLst>
              <a:ext uri="{FF2B5EF4-FFF2-40B4-BE49-F238E27FC236}">
                <a16:creationId xmlns:a16="http://schemas.microsoft.com/office/drawing/2014/main" id="{5E852C7B-16E9-4641-BE05-82CFAFD44C1C}"/>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199336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751" y="411140"/>
            <a:ext cx="4769225" cy="3231654"/>
          </a:xfrm>
          <a:prstGeom prst="rect">
            <a:avLst/>
          </a:prstGeom>
          <a:noFill/>
        </p:spPr>
        <p:txBody>
          <a:bodyPr wrap="square" rtlCol="0">
            <a:spAutoFit/>
          </a:bodyPr>
          <a:lstStyle/>
          <a:p>
            <a:pPr marL="285750" indent="-285750">
              <a:buFont typeface="Arial" panose="020B0604020202020204" pitchFamily="34" charset="0"/>
              <a:buChar char="•"/>
            </a:pPr>
            <a:r>
              <a:rPr lang="en-GB" sz="1200" dirty="0"/>
              <a:t>Crude rates of deaths where Covid-19 is mentioned as an underlying cause or contributing factor has risen locally.</a:t>
            </a:r>
          </a:p>
          <a:p>
            <a:endParaRPr lang="en-GB" sz="1200" dirty="0"/>
          </a:p>
          <a:p>
            <a:pPr marL="285750" indent="-285750">
              <a:buFont typeface="Arial" panose="020B0604020202020204" pitchFamily="34" charset="0"/>
              <a:buChar char="•"/>
            </a:pPr>
            <a:r>
              <a:rPr lang="en-GB" sz="1200" dirty="0"/>
              <a:t>In April the rate rose locally but was significantly lower than in England although rates are now statistically similar to national rates per 100,000 population.</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 table below shows the change in deaths occurring in the last two weeks of reporting.</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200" dirty="0">
              <a:solidFill>
                <a:srgbClr val="FF0000"/>
              </a:solidFill>
            </a:endParaRPr>
          </a:p>
          <a:p>
            <a:pPr marL="285750" indent="-285750">
              <a:buFont typeface="Arial" panose="020B0604020202020204" pitchFamily="34" charset="0"/>
              <a:buChar char="•"/>
            </a:pPr>
            <a:r>
              <a:rPr lang="en-GB" sz="1200" dirty="0">
                <a:solidFill>
                  <a:srgbClr val="FF0000"/>
                </a:solidFill>
              </a:rPr>
              <a:t>Also note that deaths (particularly in the most recent week) may be revised if the were not registered by the 20</a:t>
            </a:r>
            <a:r>
              <a:rPr lang="en-GB" sz="1200" baseline="30000" dirty="0">
                <a:solidFill>
                  <a:srgbClr val="FF0000"/>
                </a:solidFill>
              </a:rPr>
              <a:t>th</a:t>
            </a:r>
            <a:r>
              <a:rPr lang="en-GB" sz="1200" dirty="0">
                <a:solidFill>
                  <a:srgbClr val="FF0000"/>
                </a:solidFill>
              </a:rPr>
              <a:t> June. </a:t>
            </a:r>
          </a:p>
          <a:p>
            <a:pPr marL="285750" indent="-285750">
              <a:buFont typeface="Arial" panose="020B0604020202020204" pitchFamily="34" charset="0"/>
              <a:buChar char="•"/>
            </a:pPr>
            <a:endParaRPr lang="en-GB" sz="12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4659545" cy="307777"/>
          </a:xfrm>
          <a:prstGeom prst="rect">
            <a:avLst/>
          </a:prstGeom>
          <a:noFill/>
        </p:spPr>
        <p:txBody>
          <a:bodyPr wrap="none" rtlCol="0">
            <a:spAutoFit/>
          </a:bodyPr>
          <a:lstStyle/>
          <a:p>
            <a:r>
              <a:rPr lang="en-US" sz="1400" dirty="0"/>
              <a:t>Crude rate of Covid-19 mortality; to week ending 12/06/2020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extLst>
              <p:ext uri="{D42A27DB-BD31-4B8C-83A1-F6EECF244321}">
                <p14:modId xmlns:p14="http://schemas.microsoft.com/office/powerpoint/2010/main" val="1416483661"/>
              </p:ext>
            </p:extLst>
          </p:nvPr>
        </p:nvGraphicFramePr>
        <p:xfrm>
          <a:off x="7055965" y="4251138"/>
          <a:ext cx="4876799" cy="1698625"/>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1500">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5th</a:t>
                      </a:r>
                    </a:p>
                    <a:p>
                      <a:pPr algn="r" fontAlgn="t"/>
                      <a:r>
                        <a:rPr lang="en-GB" sz="1050" b="1" i="0" u="none" strike="noStrike" dirty="0">
                          <a:solidFill>
                            <a:srgbClr val="000000"/>
                          </a:solidFill>
                          <a:effectLst/>
                          <a:latin typeface="Calibri" panose="020F0502020204030204" pitchFamily="34" charset="0"/>
                        </a:rPr>
                        <a:t>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12th 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0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51.7 (43.7-60.6)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0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-55.60%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339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61.1 (54.8-68)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00" b="0" i="0" u="none" strike="noStrike" dirty="0">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-46.70%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609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70.9 (65.4-76.8)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00" b="0" i="0" u="none" strike="noStrike" dirty="0">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-42.30%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1,098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64.4 (60.7-68.4)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00" b="0" i="0" u="none" strike="noStrike" dirty="0">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1,206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817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-32.30%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46,425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82.9 (82.2-83.7)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6974729" y="3974139"/>
            <a:ext cx="2815386" cy="276999"/>
          </a:xfrm>
          <a:prstGeom prst="rect">
            <a:avLst/>
          </a:prstGeom>
          <a:noFill/>
        </p:spPr>
        <p:txBody>
          <a:bodyPr wrap="none" rtlCol="0">
            <a:spAutoFit/>
          </a:bodyPr>
          <a:lstStyle/>
          <a:p>
            <a:r>
              <a:rPr lang="en-US" sz="1200" dirty="0"/>
              <a:t>Last two-week change Covid-19 mortality</a:t>
            </a:r>
          </a:p>
        </p:txBody>
      </p:sp>
      <p:sp>
        <p:nvSpPr>
          <p:cNvPr id="8" name="TextBox 7">
            <a:extLst>
              <a:ext uri="{FF2B5EF4-FFF2-40B4-BE49-F238E27FC236}">
                <a16:creationId xmlns:a16="http://schemas.microsoft.com/office/drawing/2014/main" id="{76A6B2F1-DC6D-1E4D-81D5-B3BDA8FBF10B}"/>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9" name="TextBox 8">
            <a:extLst>
              <a:ext uri="{FF2B5EF4-FFF2-40B4-BE49-F238E27FC236}">
                <a16:creationId xmlns:a16="http://schemas.microsoft.com/office/drawing/2014/main" id="{55D435B3-411D-FA48-8D1D-0A98D85C0AAB}"/>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10" name="TextBox 9">
            <a:extLst>
              <a:ext uri="{FF2B5EF4-FFF2-40B4-BE49-F238E27FC236}">
                <a16:creationId xmlns:a16="http://schemas.microsoft.com/office/drawing/2014/main" id="{5302E579-8CEE-F149-AF51-BA368BA519CF}"/>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11" name="TextBox 10">
            <a:extLst>
              <a:ext uri="{FF2B5EF4-FFF2-40B4-BE49-F238E27FC236}">
                <a16:creationId xmlns:a16="http://schemas.microsoft.com/office/drawing/2014/main" id="{696C89DA-4097-F742-8955-C599863259E2}"/>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1938870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02CCB9D-1775-2E47-8F9F-0D7FCAAF92BE}"/>
              </a:ext>
            </a:extLst>
          </p:cNvPr>
          <p:cNvGraphicFramePr>
            <a:graphicFrameLocks noGrp="1"/>
          </p:cNvGraphicFramePr>
          <p:nvPr>
            <p:extLst>
              <p:ext uri="{D42A27DB-BD31-4B8C-83A1-F6EECF244321}">
                <p14:modId xmlns:p14="http://schemas.microsoft.com/office/powerpoint/2010/main" val="2077431690"/>
              </p:ext>
            </p:extLst>
          </p:nvPr>
        </p:nvGraphicFramePr>
        <p:xfrm>
          <a:off x="287357" y="1546698"/>
          <a:ext cx="11563754" cy="1982439"/>
        </p:xfrm>
        <a:graphic>
          <a:graphicData uri="http://schemas.openxmlformats.org/drawingml/2006/table">
            <a:tbl>
              <a:tblPr/>
              <a:tblGrid>
                <a:gridCol w="682702">
                  <a:extLst>
                    <a:ext uri="{9D8B030D-6E8A-4147-A177-3AD203B41FA5}">
                      <a16:colId xmlns:a16="http://schemas.microsoft.com/office/drawing/2014/main" val="2328472390"/>
                    </a:ext>
                  </a:extLst>
                </a:gridCol>
                <a:gridCol w="1230617">
                  <a:extLst>
                    <a:ext uri="{9D8B030D-6E8A-4147-A177-3AD203B41FA5}">
                      <a16:colId xmlns:a16="http://schemas.microsoft.com/office/drawing/2014/main" val="1755620868"/>
                    </a:ext>
                  </a:extLst>
                </a:gridCol>
                <a:gridCol w="1041009">
                  <a:extLst>
                    <a:ext uri="{9D8B030D-6E8A-4147-A177-3AD203B41FA5}">
                      <a16:colId xmlns:a16="http://schemas.microsoft.com/office/drawing/2014/main" val="2085154622"/>
                    </a:ext>
                  </a:extLst>
                </a:gridCol>
                <a:gridCol w="1252021">
                  <a:extLst>
                    <a:ext uri="{9D8B030D-6E8A-4147-A177-3AD203B41FA5}">
                      <a16:colId xmlns:a16="http://schemas.microsoft.com/office/drawing/2014/main" val="4093615030"/>
                    </a:ext>
                  </a:extLst>
                </a:gridCol>
                <a:gridCol w="1156623">
                  <a:extLst>
                    <a:ext uri="{9D8B030D-6E8A-4147-A177-3AD203B41FA5}">
                      <a16:colId xmlns:a16="http://schemas.microsoft.com/office/drawing/2014/main" val="1785137804"/>
                    </a:ext>
                  </a:extLst>
                </a:gridCol>
                <a:gridCol w="763668">
                  <a:extLst>
                    <a:ext uri="{9D8B030D-6E8A-4147-A177-3AD203B41FA5}">
                      <a16:colId xmlns:a16="http://schemas.microsoft.com/office/drawing/2014/main" val="2484058275"/>
                    </a:ext>
                  </a:extLst>
                </a:gridCol>
                <a:gridCol w="1186280">
                  <a:extLst>
                    <a:ext uri="{9D8B030D-6E8A-4147-A177-3AD203B41FA5}">
                      <a16:colId xmlns:a16="http://schemas.microsoft.com/office/drawing/2014/main" val="2283668615"/>
                    </a:ext>
                  </a:extLst>
                </a:gridCol>
                <a:gridCol w="1047880">
                  <a:extLst>
                    <a:ext uri="{9D8B030D-6E8A-4147-A177-3AD203B41FA5}">
                      <a16:colId xmlns:a16="http://schemas.microsoft.com/office/drawing/2014/main" val="2290395827"/>
                    </a:ext>
                  </a:extLst>
                </a:gridCol>
                <a:gridCol w="1067652">
                  <a:extLst>
                    <a:ext uri="{9D8B030D-6E8A-4147-A177-3AD203B41FA5}">
                      <a16:colId xmlns:a16="http://schemas.microsoft.com/office/drawing/2014/main" val="3263881194"/>
                    </a:ext>
                  </a:extLst>
                </a:gridCol>
                <a:gridCol w="1008337">
                  <a:extLst>
                    <a:ext uri="{9D8B030D-6E8A-4147-A177-3AD203B41FA5}">
                      <a16:colId xmlns:a16="http://schemas.microsoft.com/office/drawing/2014/main" val="2158711689"/>
                    </a:ext>
                  </a:extLst>
                </a:gridCol>
                <a:gridCol w="1126965">
                  <a:extLst>
                    <a:ext uri="{9D8B030D-6E8A-4147-A177-3AD203B41FA5}">
                      <a16:colId xmlns:a16="http://schemas.microsoft.com/office/drawing/2014/main" val="3699747758"/>
                    </a:ext>
                  </a:extLst>
                </a:gridCol>
              </a:tblGrid>
              <a:tr h="719424">
                <a:tc>
                  <a:txBody>
                    <a:bodyPr/>
                    <a:lstStyle/>
                    <a:p>
                      <a:pPr algn="l" fontAlgn="t"/>
                      <a:r>
                        <a:rPr lang="en-GB" sz="900" b="1" i="0" u="none" strike="noStrike" dirty="0">
                          <a:solidFill>
                            <a:srgbClr val="000000"/>
                          </a:solidFill>
                          <a:effectLst/>
                          <a:latin typeface="Calibri" panose="020F0502020204030204" pitchFamily="34" charset="0"/>
                        </a:rPr>
                        <a:t>Name</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All cause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Covid-19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deaths occurring in week that are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latest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all cause deaths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all cause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deaths attributed to Covid-19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deaths to date in 2020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proportion of deaths to date attributed to Covid-19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3293320"/>
                  </a:ext>
                </a:extLst>
              </a:tr>
              <a:tr h="420083">
                <a:tc>
                  <a:txBody>
                    <a:bodyPr/>
                    <a:lstStyle/>
                    <a:p>
                      <a:pPr algn="l" fontAlgn="b"/>
                      <a:r>
                        <a:rPr lang="en-GB" sz="900" b="0" i="0" u="none" strike="noStrike" dirty="0">
                          <a:solidFill>
                            <a:srgbClr val="000000"/>
                          </a:solidFill>
                          <a:effectLst/>
                          <a:latin typeface="Calibri" panose="020F0502020204030204" pitchFamily="34" charset="0"/>
                        </a:rPr>
                        <a:t>Brighton and Hove</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24 deaths </a:t>
                      </a:r>
                    </a:p>
                    <a:p>
                      <a:pPr algn="r" fontAlgn="b"/>
                      <a:r>
                        <a:rPr lang="en-GB" sz="900" b="0" i="0" u="none" strike="noStrike" dirty="0">
                          <a:solidFill>
                            <a:srgbClr val="000000"/>
                          </a:solidFill>
                          <a:effectLst/>
                          <a:latin typeface="Calibri" panose="020F0502020204030204" pitchFamily="34" charset="0"/>
                        </a:rPr>
                        <a:t>(8 per 100,000, </a:t>
                      </a:r>
                    </a:p>
                    <a:p>
                      <a:pPr algn="r" fontAlgn="b"/>
                      <a:r>
                        <a:rPr lang="en-GB" sz="900" b="0" i="0" u="none" strike="noStrike" dirty="0">
                          <a:solidFill>
                            <a:srgbClr val="000000"/>
                          </a:solidFill>
                          <a:effectLst/>
                          <a:latin typeface="Calibri" panose="020F0502020204030204" pitchFamily="34" charset="0"/>
                        </a:rPr>
                        <a:t>95% CI: 5-12)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3 deaths </a:t>
                      </a:r>
                    </a:p>
                    <a:p>
                      <a:pPr algn="r" fontAlgn="b"/>
                      <a:r>
                        <a:rPr lang="en-GB" sz="900" b="0" i="0" u="none" strike="noStrike" dirty="0">
                          <a:solidFill>
                            <a:srgbClr val="000000"/>
                          </a:solidFill>
                          <a:effectLst/>
                          <a:latin typeface="Calibri" panose="020F0502020204030204" pitchFamily="34" charset="0"/>
                        </a:rPr>
                        <a:t>(1 per 100,000, </a:t>
                      </a:r>
                    </a:p>
                    <a:p>
                      <a:pPr algn="r" fontAlgn="b"/>
                      <a:r>
                        <a:rPr lang="en-GB" sz="900" b="0" i="0" u="none" strike="noStrike" dirty="0">
                          <a:solidFill>
                            <a:srgbClr val="000000"/>
                          </a:solidFill>
                          <a:effectLst/>
                          <a:latin typeface="Calibri" panose="020F0502020204030204" pitchFamily="34" charset="0"/>
                        </a:rPr>
                        <a:t>95% CI: 0-3)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12.5%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6th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1,053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16th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150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14.2%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41093303"/>
                  </a:ext>
                </a:extLst>
              </a:tr>
              <a:tr h="420083">
                <a:tc>
                  <a:txBody>
                    <a:bodyPr/>
                    <a:lstStyle/>
                    <a:p>
                      <a:pPr algn="l" fontAlgn="b"/>
                      <a:r>
                        <a:rPr lang="en-GB" sz="900" b="0" i="0" u="none" strike="noStrike">
                          <a:solidFill>
                            <a:srgbClr val="000000"/>
                          </a:solidFill>
                          <a:effectLst/>
                          <a:latin typeface="Calibri" panose="020F0502020204030204" pitchFamily="34" charset="0"/>
                        </a:rPr>
                        <a:t>East Sussex</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105 deaths </a:t>
                      </a:r>
                    </a:p>
                    <a:p>
                      <a:pPr algn="r" fontAlgn="b"/>
                      <a:r>
                        <a:rPr lang="en-GB" sz="900" b="0" i="0" u="none" strike="noStrike" dirty="0">
                          <a:solidFill>
                            <a:srgbClr val="000000"/>
                          </a:solidFill>
                          <a:effectLst/>
                          <a:latin typeface="Calibri" panose="020F0502020204030204" pitchFamily="34" charset="0"/>
                        </a:rPr>
                        <a:t>(19 per 100,000, </a:t>
                      </a:r>
                    </a:p>
                    <a:p>
                      <a:pPr algn="r" fontAlgn="b"/>
                      <a:r>
                        <a:rPr lang="en-GB" sz="900" b="0" i="0" u="none" strike="noStrike" dirty="0">
                          <a:solidFill>
                            <a:srgbClr val="000000"/>
                          </a:solidFill>
                          <a:effectLst/>
                          <a:latin typeface="Calibri" panose="020F0502020204030204" pitchFamily="34" charset="0"/>
                        </a:rPr>
                        <a:t>95% CI: 15-23)</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4 deaths </a:t>
                      </a:r>
                    </a:p>
                    <a:p>
                      <a:pPr algn="r" fontAlgn="b"/>
                      <a:r>
                        <a:rPr lang="en-GB" sz="900" b="0" i="0" u="none" strike="noStrike" dirty="0">
                          <a:solidFill>
                            <a:srgbClr val="000000"/>
                          </a:solidFill>
                          <a:effectLst/>
                          <a:latin typeface="Calibri" panose="020F0502020204030204" pitchFamily="34" charset="0"/>
                        </a:rPr>
                        <a:t>(1 per 100,000, </a:t>
                      </a:r>
                    </a:p>
                    <a:p>
                      <a:pPr algn="r" fontAlgn="b"/>
                      <a:r>
                        <a:rPr lang="en-GB" sz="900" b="0" i="0" u="none" strike="noStrike" dirty="0">
                          <a:solidFill>
                            <a:srgbClr val="000000"/>
                          </a:solidFill>
                          <a:effectLst/>
                          <a:latin typeface="Calibri" panose="020F0502020204030204" pitchFamily="34" charset="0"/>
                        </a:rPr>
                        <a:t>95% CI: 0-2)</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3,380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1st</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339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extLst>
                  <a:ext uri="{0D108BD9-81ED-4DB2-BD59-A6C34878D82A}">
                    <a16:rowId xmlns:a16="http://schemas.microsoft.com/office/drawing/2014/main" val="3320522040"/>
                  </a:ext>
                </a:extLst>
              </a:tr>
              <a:tr h="328676">
                <a:tc>
                  <a:txBody>
                    <a:bodyPr/>
                    <a:lstStyle/>
                    <a:p>
                      <a:pPr algn="l" fontAlgn="b"/>
                      <a:r>
                        <a:rPr lang="en-GB" sz="900" b="0" i="0" u="none" strike="noStrike" dirty="0">
                          <a:solidFill>
                            <a:srgbClr val="000000"/>
                          </a:solidFill>
                          <a:effectLst/>
                          <a:latin typeface="Calibri" panose="020F0502020204030204" pitchFamily="34" charset="0"/>
                        </a:rPr>
                        <a:t>West Sussex</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154 deaths </a:t>
                      </a:r>
                    </a:p>
                    <a:p>
                      <a:pPr algn="r" fontAlgn="b"/>
                      <a:r>
                        <a:rPr lang="en-GB" sz="900" b="0" i="0" u="none" strike="noStrike" dirty="0">
                          <a:solidFill>
                            <a:srgbClr val="000000"/>
                          </a:solidFill>
                          <a:effectLst/>
                          <a:latin typeface="Calibri" panose="020F0502020204030204" pitchFamily="34" charset="0"/>
                        </a:rPr>
                        <a:t>(18 per 100,000, </a:t>
                      </a:r>
                    </a:p>
                    <a:p>
                      <a:pPr algn="r" fontAlgn="b"/>
                      <a:r>
                        <a:rPr lang="en-GB" sz="900" b="0" i="0" u="none" strike="noStrike" dirty="0">
                          <a:solidFill>
                            <a:srgbClr val="000000"/>
                          </a:solidFill>
                          <a:effectLst/>
                          <a:latin typeface="Calibri" panose="020F0502020204030204" pitchFamily="34" charset="0"/>
                        </a:rPr>
                        <a:t>95% CI: 15-21)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8 deaths </a:t>
                      </a:r>
                    </a:p>
                    <a:p>
                      <a:pPr algn="r" fontAlgn="b"/>
                      <a:r>
                        <a:rPr lang="en-GB" sz="900" b="0" i="0" u="none" strike="noStrike" dirty="0">
                          <a:solidFill>
                            <a:srgbClr val="000000"/>
                          </a:solidFill>
                          <a:effectLst/>
                          <a:latin typeface="Calibri" panose="020F0502020204030204" pitchFamily="34" charset="0"/>
                        </a:rPr>
                        <a:t>(1 per 100,000, </a:t>
                      </a:r>
                    </a:p>
                    <a:p>
                      <a:pPr algn="r" fontAlgn="b"/>
                      <a:r>
                        <a:rPr lang="en-GB" sz="900" b="0" i="0" u="none" strike="noStrike" dirty="0">
                          <a:solidFill>
                            <a:srgbClr val="000000"/>
                          </a:solidFill>
                          <a:effectLst/>
                          <a:latin typeface="Calibri" panose="020F0502020204030204" pitchFamily="34" charset="0"/>
                        </a:rPr>
                        <a:t>95% CI: 0-2)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5.2%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10th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5,114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2nd</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609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12th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11.9%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13th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2576107"/>
                  </a:ext>
                </a:extLst>
              </a:tr>
            </a:tbl>
          </a:graphicData>
        </a:graphic>
      </p:graphicFrame>
      <p:sp>
        <p:nvSpPr>
          <p:cNvPr id="7" name="TextBox 6">
            <a:extLst>
              <a:ext uri="{FF2B5EF4-FFF2-40B4-BE49-F238E27FC236}">
                <a16:creationId xmlns:a16="http://schemas.microsoft.com/office/drawing/2014/main" id="{07E138C8-98F9-8D4E-BCDF-0EA0E50113B8}"/>
              </a:ext>
            </a:extLst>
          </p:cNvPr>
          <p:cNvSpPr txBox="1"/>
          <p:nvPr/>
        </p:nvSpPr>
        <p:spPr>
          <a:xfrm>
            <a:off x="184111" y="1208144"/>
            <a:ext cx="7008650" cy="307777"/>
          </a:xfrm>
          <a:prstGeom prst="rect">
            <a:avLst/>
          </a:prstGeom>
          <a:noFill/>
        </p:spPr>
        <p:txBody>
          <a:bodyPr wrap="none" rtlCol="0">
            <a:spAutoFit/>
          </a:bodyPr>
          <a:lstStyle/>
          <a:p>
            <a:r>
              <a:rPr lang="en-US" sz="1400" b="1" dirty="0"/>
              <a:t>Mortality summary tables; ONS death occurrence data; all deaths; week ending 12/06/2020</a:t>
            </a:r>
          </a:p>
        </p:txBody>
      </p:sp>
      <p:graphicFrame>
        <p:nvGraphicFramePr>
          <p:cNvPr id="8" name="Table 7">
            <a:extLst>
              <a:ext uri="{FF2B5EF4-FFF2-40B4-BE49-F238E27FC236}">
                <a16:creationId xmlns:a16="http://schemas.microsoft.com/office/drawing/2014/main" id="{D88FBBB4-81E3-AE44-80A8-5CBB52C1F200}"/>
              </a:ext>
            </a:extLst>
          </p:cNvPr>
          <p:cNvGraphicFramePr>
            <a:graphicFrameLocks noGrp="1"/>
          </p:cNvGraphicFramePr>
          <p:nvPr>
            <p:extLst>
              <p:ext uri="{D42A27DB-BD31-4B8C-83A1-F6EECF244321}">
                <p14:modId xmlns:p14="http://schemas.microsoft.com/office/powerpoint/2010/main" val="2309143334"/>
              </p:ext>
            </p:extLst>
          </p:nvPr>
        </p:nvGraphicFramePr>
        <p:xfrm>
          <a:off x="306172" y="4292841"/>
          <a:ext cx="11563754" cy="1909176"/>
        </p:xfrm>
        <a:graphic>
          <a:graphicData uri="http://schemas.openxmlformats.org/drawingml/2006/table">
            <a:tbl>
              <a:tblPr/>
              <a:tblGrid>
                <a:gridCol w="822913">
                  <a:extLst>
                    <a:ext uri="{9D8B030D-6E8A-4147-A177-3AD203B41FA5}">
                      <a16:colId xmlns:a16="http://schemas.microsoft.com/office/drawing/2014/main" val="1846249280"/>
                    </a:ext>
                  </a:extLst>
                </a:gridCol>
                <a:gridCol w="1470234">
                  <a:extLst>
                    <a:ext uri="{9D8B030D-6E8A-4147-A177-3AD203B41FA5}">
                      <a16:colId xmlns:a16="http://schemas.microsoft.com/office/drawing/2014/main" val="1706611446"/>
                    </a:ext>
                  </a:extLst>
                </a:gridCol>
                <a:gridCol w="1294228">
                  <a:extLst>
                    <a:ext uri="{9D8B030D-6E8A-4147-A177-3AD203B41FA5}">
                      <a16:colId xmlns:a16="http://schemas.microsoft.com/office/drawing/2014/main" val="2265666369"/>
                    </a:ext>
                  </a:extLst>
                </a:gridCol>
                <a:gridCol w="900332">
                  <a:extLst>
                    <a:ext uri="{9D8B030D-6E8A-4147-A177-3AD203B41FA5}">
                      <a16:colId xmlns:a16="http://schemas.microsoft.com/office/drawing/2014/main" val="2930854665"/>
                    </a:ext>
                  </a:extLst>
                </a:gridCol>
                <a:gridCol w="1195754">
                  <a:extLst>
                    <a:ext uri="{9D8B030D-6E8A-4147-A177-3AD203B41FA5}">
                      <a16:colId xmlns:a16="http://schemas.microsoft.com/office/drawing/2014/main" val="1696373253"/>
                    </a:ext>
                  </a:extLst>
                </a:gridCol>
                <a:gridCol w="815926">
                  <a:extLst>
                    <a:ext uri="{9D8B030D-6E8A-4147-A177-3AD203B41FA5}">
                      <a16:colId xmlns:a16="http://schemas.microsoft.com/office/drawing/2014/main" val="1565301830"/>
                    </a:ext>
                  </a:extLst>
                </a:gridCol>
                <a:gridCol w="844062">
                  <a:extLst>
                    <a:ext uri="{9D8B030D-6E8A-4147-A177-3AD203B41FA5}">
                      <a16:colId xmlns:a16="http://schemas.microsoft.com/office/drawing/2014/main" val="572029508"/>
                    </a:ext>
                  </a:extLst>
                </a:gridCol>
                <a:gridCol w="829996">
                  <a:extLst>
                    <a:ext uri="{9D8B030D-6E8A-4147-A177-3AD203B41FA5}">
                      <a16:colId xmlns:a16="http://schemas.microsoft.com/office/drawing/2014/main" val="3455814930"/>
                    </a:ext>
                  </a:extLst>
                </a:gridCol>
                <a:gridCol w="1083213">
                  <a:extLst>
                    <a:ext uri="{9D8B030D-6E8A-4147-A177-3AD203B41FA5}">
                      <a16:colId xmlns:a16="http://schemas.microsoft.com/office/drawing/2014/main" val="4156328815"/>
                    </a:ext>
                  </a:extLst>
                </a:gridCol>
                <a:gridCol w="1266089">
                  <a:extLst>
                    <a:ext uri="{9D8B030D-6E8A-4147-A177-3AD203B41FA5}">
                      <a16:colId xmlns:a16="http://schemas.microsoft.com/office/drawing/2014/main" val="2975533255"/>
                    </a:ext>
                  </a:extLst>
                </a:gridCol>
                <a:gridCol w="1041007">
                  <a:extLst>
                    <a:ext uri="{9D8B030D-6E8A-4147-A177-3AD203B41FA5}">
                      <a16:colId xmlns:a16="http://schemas.microsoft.com/office/drawing/2014/main" val="1209324188"/>
                    </a:ext>
                  </a:extLst>
                </a:gridCol>
              </a:tblGrid>
              <a:tr h="883458">
                <a:tc>
                  <a:txBody>
                    <a:bodyPr/>
                    <a:lstStyle/>
                    <a:p>
                      <a:pPr algn="l" fontAlgn="t"/>
                      <a:r>
                        <a:rPr lang="en-GB" sz="900" b="1" i="0" u="none" strike="noStrike" dirty="0">
                          <a:solidFill>
                            <a:srgbClr val="000000"/>
                          </a:solidFill>
                          <a:effectLst/>
                          <a:latin typeface="Calibri" panose="020F0502020204030204" pitchFamily="34" charset="0"/>
                        </a:rPr>
                        <a:t>Name</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All cause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Covid-19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care home deaths occurring in week that are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latest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all cause care home deaths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Total number of care home deaths attributed to Covid-19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Proportion of care home deaths to date in 2020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cumulative all cause care home deaths crude rate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proportion of care home deaths to date attributed to Covid-19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53211"/>
                  </a:ext>
                </a:extLst>
              </a:tr>
              <a:tr h="333955">
                <a:tc>
                  <a:txBody>
                    <a:bodyPr/>
                    <a:lstStyle/>
                    <a:p>
                      <a:pPr algn="l" fontAlgn="b"/>
                      <a:r>
                        <a:rPr lang="en-GB" sz="900" b="0" i="0" u="none" strike="noStrike" dirty="0">
                          <a:solidFill>
                            <a:srgbClr val="000000"/>
                          </a:solidFill>
                          <a:effectLst/>
                          <a:latin typeface="Calibri" panose="020F0502020204030204" pitchFamily="34" charset="0"/>
                        </a:rPr>
                        <a:t>Brighton and Hove</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6 deaths (3 per 1,000 care home beds, 95% CI: 1-6)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 deaths (1 per 1,000 care home beds, 95% CI: 0-3)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33.3%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4th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297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56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18.9%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15th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11th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34962653"/>
                  </a:ext>
                </a:extLst>
              </a:tr>
              <a:tr h="341906">
                <a:tc>
                  <a:txBody>
                    <a:bodyPr/>
                    <a:lstStyle/>
                    <a:p>
                      <a:pPr algn="l" fontAlgn="b"/>
                      <a:r>
                        <a:rPr lang="en-GB" sz="900" b="0" i="0" u="none" strike="noStrike" dirty="0">
                          <a:solidFill>
                            <a:srgbClr val="000000"/>
                          </a:solidFill>
                          <a:effectLst/>
                          <a:latin typeface="Calibri" panose="020F0502020204030204" pitchFamily="34" charset="0"/>
                        </a:rPr>
                        <a:t>East Sussex</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33 deaths (4 per 1,000 care home beds, 95% CI: 3-6)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 deaths (0 per 1,000 care home beds, 95% CI: 0-1)</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6.1%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1,159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153</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13.2%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16th</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12th</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11th</a:t>
                      </a:r>
                    </a:p>
                  </a:txBody>
                  <a:tcPr marL="9525" marR="9525" marT="9525" marB="0">
                    <a:lnL>
                      <a:noFill/>
                    </a:lnL>
                    <a:lnR>
                      <a:noFill/>
                    </a:lnR>
                    <a:lnT>
                      <a:noFill/>
                    </a:lnT>
                    <a:lnB>
                      <a:noFill/>
                    </a:lnB>
                  </a:tcPr>
                </a:tc>
                <a:extLst>
                  <a:ext uri="{0D108BD9-81ED-4DB2-BD59-A6C34878D82A}">
                    <a16:rowId xmlns:a16="http://schemas.microsoft.com/office/drawing/2014/main" val="1335730683"/>
                  </a:ext>
                </a:extLst>
              </a:tr>
              <a:tr h="349857">
                <a:tc>
                  <a:txBody>
                    <a:bodyPr/>
                    <a:lstStyle/>
                    <a:p>
                      <a:pPr algn="l" fontAlgn="b"/>
                      <a:r>
                        <a:rPr lang="en-GB" sz="900" b="0" i="0" u="none" strike="noStrike" dirty="0">
                          <a:solidFill>
                            <a:srgbClr val="000000"/>
                          </a:solidFill>
                          <a:effectLst/>
                          <a:latin typeface="Calibri" panose="020F0502020204030204" pitchFamily="34" charset="0"/>
                        </a:rPr>
                        <a:t>West Sussex</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39 deaths (4 per 1,000 care home beds, 95% CI: 3-5)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 deaths (0 per 1,000 care home beds, 95% CI: 0-1)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7.7%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12th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1,792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282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15.7%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8th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7th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7th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767793"/>
                  </a:ext>
                </a:extLst>
              </a:tr>
            </a:tbl>
          </a:graphicData>
        </a:graphic>
      </p:graphicFrame>
      <p:sp>
        <p:nvSpPr>
          <p:cNvPr id="9" name="TextBox 8">
            <a:extLst>
              <a:ext uri="{FF2B5EF4-FFF2-40B4-BE49-F238E27FC236}">
                <a16:creationId xmlns:a16="http://schemas.microsoft.com/office/drawing/2014/main" id="{5B489CF0-FC21-604E-AC3D-7683014253A9}"/>
              </a:ext>
            </a:extLst>
          </p:cNvPr>
          <p:cNvSpPr txBox="1"/>
          <p:nvPr/>
        </p:nvSpPr>
        <p:spPr>
          <a:xfrm>
            <a:off x="184111" y="297391"/>
            <a:ext cx="4570769" cy="815608"/>
          </a:xfrm>
          <a:prstGeom prst="rect">
            <a:avLst/>
          </a:prstGeom>
          <a:noFill/>
        </p:spPr>
        <p:txBody>
          <a:bodyPr wrap="square" rtlCol="0">
            <a:spAutoFit/>
          </a:bodyPr>
          <a:lstStyle/>
          <a:p>
            <a:r>
              <a:rPr lang="en-GB" sz="1200" dirty="0">
                <a:solidFill>
                  <a:schemeClr val="accent1"/>
                </a:solidFill>
              </a:rPr>
              <a:t>Areas are compared against their 15 statistical nearest neighbours. Ranks are therefore out of 16 with 1 being the highest and 16 being the lowest.</a:t>
            </a:r>
          </a:p>
          <a:p>
            <a:pPr marL="285750" indent="-285750">
              <a:buFont typeface="Arial" panose="020B0604020202020204" pitchFamily="34" charset="0"/>
              <a:buChar char="•"/>
            </a:pPr>
            <a:endParaRPr lang="en-GB" sz="1100" dirty="0"/>
          </a:p>
        </p:txBody>
      </p:sp>
      <p:sp>
        <p:nvSpPr>
          <p:cNvPr id="10" name="TextBox 9">
            <a:extLst>
              <a:ext uri="{FF2B5EF4-FFF2-40B4-BE49-F238E27FC236}">
                <a16:creationId xmlns:a16="http://schemas.microsoft.com/office/drawing/2014/main" id="{F9B4E437-2E05-2742-B58E-74F9F0CF9067}"/>
              </a:ext>
            </a:extLst>
          </p:cNvPr>
          <p:cNvSpPr txBox="1"/>
          <p:nvPr/>
        </p:nvSpPr>
        <p:spPr>
          <a:xfrm>
            <a:off x="6096000" y="296515"/>
            <a:ext cx="5382562" cy="807913"/>
          </a:xfrm>
          <a:prstGeom prst="rect">
            <a:avLst/>
          </a:prstGeom>
          <a:noFill/>
        </p:spPr>
        <p:txBody>
          <a:bodyPr wrap="square" rtlCol="0">
            <a:spAutoFit/>
          </a:bodyPr>
          <a:lstStyle/>
          <a:p>
            <a:r>
              <a:rPr lang="en-GB" sz="1200" i="1" dirty="0"/>
              <a:t>Statistical nearest neighbours are derived by The Chartered Institute of Public Finance and Accountancy (CIPFA) to group local authorities based on population characteristics, socioeconomic indicators, household and mortality characteristics. </a:t>
            </a:r>
          </a:p>
          <a:p>
            <a:pPr marL="285750" indent="-285750">
              <a:buFont typeface="Arial" panose="020B0604020202020204" pitchFamily="34" charset="0"/>
              <a:buChar char="•"/>
            </a:pPr>
            <a:endParaRPr lang="en-GB" sz="1050" i="1" dirty="0"/>
          </a:p>
        </p:txBody>
      </p:sp>
      <p:sp>
        <p:nvSpPr>
          <p:cNvPr id="11" name="TextBox 10">
            <a:extLst>
              <a:ext uri="{FF2B5EF4-FFF2-40B4-BE49-F238E27FC236}">
                <a16:creationId xmlns:a16="http://schemas.microsoft.com/office/drawing/2014/main" id="{CB437164-6205-734A-9306-3858EA2C40A2}"/>
              </a:ext>
            </a:extLst>
          </p:cNvPr>
          <p:cNvSpPr txBox="1"/>
          <p:nvPr/>
        </p:nvSpPr>
        <p:spPr>
          <a:xfrm>
            <a:off x="193856" y="3936793"/>
            <a:ext cx="7866449" cy="307777"/>
          </a:xfrm>
          <a:prstGeom prst="rect">
            <a:avLst/>
          </a:prstGeom>
          <a:noFill/>
        </p:spPr>
        <p:txBody>
          <a:bodyPr wrap="none" rtlCol="0">
            <a:spAutoFit/>
          </a:bodyPr>
          <a:lstStyle/>
          <a:p>
            <a:r>
              <a:rPr lang="en-US" sz="1400" b="1" dirty="0"/>
              <a:t>Mortality summary tables; ONS death occurrence data; deaths in care homes; week ending 12/06/2020</a:t>
            </a:r>
          </a:p>
        </p:txBody>
      </p:sp>
    </p:spTree>
    <p:extLst>
      <p:ext uri="{BB962C8B-B14F-4D97-AF65-F5344CB8AC3E}">
        <p14:creationId xmlns:p14="http://schemas.microsoft.com/office/powerpoint/2010/main" val="3624477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5975" y="198311"/>
            <a:ext cx="6906578" cy="2557991"/>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80743" y="30463"/>
            <a:ext cx="4295343" cy="276999"/>
          </a:xfrm>
          <a:prstGeom prst="rect">
            <a:avLst/>
          </a:prstGeom>
          <a:noFill/>
        </p:spPr>
        <p:txBody>
          <a:bodyPr wrap="none" rtlCol="0">
            <a:spAutoFit/>
          </a:bodyPr>
          <a:lstStyle/>
          <a:p>
            <a:r>
              <a:rPr lang="en-US" sz="1200" b="1" dirty="0"/>
              <a:t>All cause mortality; persons; occurring 01/03/2020 – 31-05-2020</a:t>
            </a:r>
          </a:p>
        </p:txBody>
      </p:sp>
      <p:pic>
        <p:nvPicPr>
          <p:cNvPr id="7" name="Picture 6">
            <a:extLst>
              <a:ext uri="{FF2B5EF4-FFF2-40B4-BE49-F238E27FC236}">
                <a16:creationId xmlns:a16="http://schemas.microsoft.com/office/drawing/2014/main" id="{25F0495D-45A9-A04C-966B-E431861EC1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4381" y="4135412"/>
            <a:ext cx="7920256" cy="2722588"/>
          </a:xfrm>
          <a:prstGeom prst="rect">
            <a:avLst/>
          </a:prstGeom>
        </p:spPr>
      </p:pic>
      <p:graphicFrame>
        <p:nvGraphicFramePr>
          <p:cNvPr id="12" name="Table 11">
            <a:extLst>
              <a:ext uri="{FF2B5EF4-FFF2-40B4-BE49-F238E27FC236}">
                <a16:creationId xmlns:a16="http://schemas.microsoft.com/office/drawing/2014/main" id="{5EAB8FA6-A567-4347-9FC3-11202657D1B5}"/>
              </a:ext>
            </a:extLst>
          </p:cNvPr>
          <p:cNvGraphicFramePr>
            <a:graphicFrameLocks noGrp="1"/>
          </p:cNvGraphicFramePr>
          <p:nvPr/>
        </p:nvGraphicFramePr>
        <p:xfrm>
          <a:off x="180923" y="307462"/>
          <a:ext cx="4313237" cy="3768725"/>
        </p:xfrm>
        <a:graphic>
          <a:graphicData uri="http://schemas.openxmlformats.org/drawingml/2006/table">
            <a:tbl>
              <a:tblPr/>
              <a:tblGrid>
                <a:gridCol w="1131042">
                  <a:extLst>
                    <a:ext uri="{9D8B030D-6E8A-4147-A177-3AD203B41FA5}">
                      <a16:colId xmlns:a16="http://schemas.microsoft.com/office/drawing/2014/main" val="3348641187"/>
                    </a:ext>
                  </a:extLst>
                </a:gridCol>
                <a:gridCol w="705695">
                  <a:extLst>
                    <a:ext uri="{9D8B030D-6E8A-4147-A177-3AD203B41FA5}">
                      <a16:colId xmlns:a16="http://schemas.microsoft.com/office/drawing/2014/main" val="2964828882"/>
                    </a:ext>
                  </a:extLst>
                </a:gridCol>
                <a:gridCol w="2476500">
                  <a:extLst>
                    <a:ext uri="{9D8B030D-6E8A-4147-A177-3AD203B41FA5}">
                      <a16:colId xmlns:a16="http://schemas.microsoft.com/office/drawing/2014/main" val="3046529794"/>
                    </a:ext>
                  </a:extLst>
                </a:gridCol>
              </a:tblGrid>
              <a:tr h="203200">
                <a:tc>
                  <a:txBody>
                    <a:bodyPr/>
                    <a:lstStyle/>
                    <a:p>
                      <a:pPr algn="l" fontAlgn="b"/>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All cause deaths</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Age-standardised rate per 100,000</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647434"/>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Brighton and Hove</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8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643</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8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291 per 100,000 ESP, 95% CI: 268-314</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62334746"/>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 Sussex</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1,890</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240 per 100,000 ESP, 95% CI: 229-251</a:t>
                      </a:r>
                    </a:p>
                  </a:txBody>
                  <a:tcPr marL="9525" marR="9525" marT="9525" marB="0">
                    <a:lnL>
                      <a:noFill/>
                    </a:lnL>
                    <a:lnR>
                      <a:noFill/>
                    </a:lnR>
                    <a:lnT>
                      <a:noFill/>
                    </a:lnT>
                    <a:lnB>
                      <a:noFill/>
                    </a:lnB>
                  </a:tcPr>
                </a:tc>
                <a:extLst>
                  <a:ext uri="{0D108BD9-81ED-4DB2-BD59-A6C34878D82A}">
                    <a16:rowId xmlns:a16="http://schemas.microsoft.com/office/drawing/2014/main" val="4036213815"/>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Eastbourne</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348</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226 per 100,000 ESP, 95% CI: 202-251</a:t>
                      </a:r>
                    </a:p>
                  </a:txBody>
                  <a:tcPr marL="9525" marR="9525" marT="9525" marB="0">
                    <a:lnL>
                      <a:noFill/>
                    </a:lnL>
                    <a:lnR>
                      <a:noFill/>
                    </a:lnR>
                    <a:lnT>
                      <a:noFill/>
                    </a:lnT>
                    <a:lnB>
                      <a:noFill/>
                    </a:lnB>
                  </a:tcPr>
                </a:tc>
                <a:extLst>
                  <a:ext uri="{0D108BD9-81ED-4DB2-BD59-A6C34878D82A}">
                    <a16:rowId xmlns:a16="http://schemas.microsoft.com/office/drawing/2014/main" val="1743834981"/>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Hastings</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252</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 per 100,000 ESP, 95% CI: 223-287</a:t>
                      </a:r>
                    </a:p>
                  </a:txBody>
                  <a:tcPr marL="9525" marR="9525" marT="9525" marB="0">
                    <a:lnL>
                      <a:noFill/>
                    </a:lnL>
                    <a:lnR>
                      <a:noFill/>
                    </a:lnR>
                    <a:lnT>
                      <a:noFill/>
                    </a:lnT>
                    <a:lnB>
                      <a:noFill/>
                    </a:lnB>
                  </a:tcPr>
                </a:tc>
                <a:extLst>
                  <a:ext uri="{0D108BD9-81ED-4DB2-BD59-A6C34878D82A}">
                    <a16:rowId xmlns:a16="http://schemas.microsoft.com/office/drawing/2014/main" val="1438262859"/>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Lewes</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405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271 per 100,000 ESP, 95% CI: 244-297</a:t>
                      </a:r>
                    </a:p>
                  </a:txBody>
                  <a:tcPr marL="9525" marR="9525" marT="9525" marB="0">
                    <a:lnL>
                      <a:noFill/>
                    </a:lnL>
                    <a:lnR>
                      <a:noFill/>
                    </a:lnR>
                    <a:lnT>
                      <a:noFill/>
                    </a:lnT>
                    <a:lnB>
                      <a:noFill/>
                    </a:lnB>
                  </a:tcPr>
                </a:tc>
                <a:extLst>
                  <a:ext uri="{0D108BD9-81ED-4DB2-BD59-A6C34878D82A}">
                    <a16:rowId xmlns:a16="http://schemas.microsoft.com/office/drawing/2014/main" val="4129805438"/>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Rother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369</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225 per 100,000 ESP, 95% CI: 201-248</a:t>
                      </a:r>
                    </a:p>
                  </a:txBody>
                  <a:tcPr marL="9525" marR="9525" marT="9525" marB="0">
                    <a:lnL>
                      <a:noFill/>
                    </a:lnL>
                    <a:lnR>
                      <a:noFill/>
                    </a:lnR>
                    <a:lnT>
                      <a:noFill/>
                    </a:lnT>
                    <a:lnB>
                      <a:noFill/>
                    </a:lnB>
                  </a:tcPr>
                </a:tc>
                <a:extLst>
                  <a:ext uri="{0D108BD9-81ED-4DB2-BD59-A6C34878D82A}">
                    <a16:rowId xmlns:a16="http://schemas.microsoft.com/office/drawing/2014/main" val="159894980"/>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Wealden</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516</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232 per 100,000 ESP, 95% CI: 212-253</a:t>
                      </a:r>
                    </a:p>
                  </a:txBody>
                  <a:tcPr marL="9525" marR="9525" marT="9525" marB="0">
                    <a:lnL>
                      <a:noFill/>
                    </a:lnL>
                    <a:lnR>
                      <a:noFill/>
                    </a:lnR>
                    <a:lnT>
                      <a:noFill/>
                    </a:lnT>
                    <a:lnB>
                      <a:noFill/>
                    </a:lnB>
                  </a:tcPr>
                </a:tc>
                <a:extLst>
                  <a:ext uri="{0D108BD9-81ED-4DB2-BD59-A6C34878D82A}">
                    <a16:rowId xmlns:a16="http://schemas.microsoft.com/office/drawing/2014/main" val="791748730"/>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West Sussex</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2,990</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276 per 100,000 ESP, 95% CI: 266-286</a:t>
                      </a:r>
                    </a:p>
                  </a:txBody>
                  <a:tcPr marL="9525" marR="9525" marT="9525" marB="0">
                    <a:lnL>
                      <a:noFill/>
                    </a:lnL>
                    <a:lnR>
                      <a:noFill/>
                    </a:lnR>
                    <a:lnT>
                      <a:noFill/>
                    </a:lnT>
                    <a:lnB>
                      <a:noFill/>
                    </a:lnB>
                  </a:tcPr>
                </a:tc>
                <a:extLst>
                  <a:ext uri="{0D108BD9-81ED-4DB2-BD59-A6C34878D82A}">
                    <a16:rowId xmlns:a16="http://schemas.microsoft.com/office/drawing/2014/main" val="1691029379"/>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Adur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227</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287 per 100,000 ESP, 95% CI: 250-325</a:t>
                      </a:r>
                    </a:p>
                  </a:txBody>
                  <a:tcPr marL="9525" marR="9525" marT="9525" marB="0">
                    <a:lnL>
                      <a:noFill/>
                    </a:lnL>
                    <a:lnR>
                      <a:noFill/>
                    </a:lnR>
                    <a:lnT>
                      <a:noFill/>
                    </a:lnT>
                    <a:lnB>
                      <a:noFill/>
                    </a:lnB>
                  </a:tcPr>
                </a:tc>
                <a:extLst>
                  <a:ext uri="{0D108BD9-81ED-4DB2-BD59-A6C34878D82A}">
                    <a16:rowId xmlns:a16="http://schemas.microsoft.com/office/drawing/2014/main" val="1845785093"/>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Arun</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621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 per 100,000 ESP, 95% CI: 235-276</a:t>
                      </a:r>
                    </a:p>
                  </a:txBody>
                  <a:tcPr marL="9525" marR="9525" marT="9525" marB="0">
                    <a:lnL>
                      <a:noFill/>
                    </a:lnL>
                    <a:lnR>
                      <a:noFill/>
                    </a:lnR>
                    <a:lnT>
                      <a:noFill/>
                    </a:lnT>
                    <a:lnB>
                      <a:noFill/>
                    </a:lnB>
                  </a:tcPr>
                </a:tc>
                <a:extLst>
                  <a:ext uri="{0D108BD9-81ED-4DB2-BD59-A6C34878D82A}">
                    <a16:rowId xmlns:a16="http://schemas.microsoft.com/office/drawing/2014/main" val="2649127067"/>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Chichester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471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259 per 100,000 ESP, 95% CI: 235-283</a:t>
                      </a:r>
                    </a:p>
                  </a:txBody>
                  <a:tcPr marL="9525" marR="9525" marT="9525" marB="0">
                    <a:lnL>
                      <a:noFill/>
                    </a:lnL>
                    <a:lnR>
                      <a:noFill/>
                    </a:lnR>
                    <a:lnT>
                      <a:noFill/>
                    </a:lnT>
                    <a:lnB>
                      <a:noFill/>
                    </a:lnB>
                  </a:tcPr>
                </a:tc>
                <a:extLst>
                  <a:ext uri="{0D108BD9-81ED-4DB2-BD59-A6C34878D82A}">
                    <a16:rowId xmlns:a16="http://schemas.microsoft.com/office/drawing/2014/main" val="2446158513"/>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Crawley</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293 per 100,000 ESP, 95% CI: 256-329</a:t>
                      </a:r>
                    </a:p>
                  </a:txBody>
                  <a:tcPr marL="9525" marR="9525" marT="9525" marB="0">
                    <a:lnL>
                      <a:noFill/>
                    </a:lnL>
                    <a:lnR>
                      <a:noFill/>
                    </a:lnR>
                    <a:lnT>
                      <a:noFill/>
                    </a:lnT>
                    <a:lnB>
                      <a:noFill/>
                    </a:lnB>
                  </a:tcPr>
                </a:tc>
                <a:extLst>
                  <a:ext uri="{0D108BD9-81ED-4DB2-BD59-A6C34878D82A}">
                    <a16:rowId xmlns:a16="http://schemas.microsoft.com/office/drawing/2014/main" val="1971022408"/>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Horsham</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475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270 per 100,000 ESP, 95% CI: 246-295</a:t>
                      </a:r>
                    </a:p>
                  </a:txBody>
                  <a:tcPr marL="9525" marR="9525" marT="9525" marB="0">
                    <a:lnL>
                      <a:noFill/>
                    </a:lnL>
                    <a:lnR>
                      <a:noFill/>
                    </a:lnR>
                    <a:lnT>
                      <a:noFill/>
                    </a:lnT>
                    <a:lnB>
                      <a:noFill/>
                    </a:lnB>
                  </a:tcPr>
                </a:tc>
                <a:extLst>
                  <a:ext uri="{0D108BD9-81ED-4DB2-BD59-A6C34878D82A}">
                    <a16:rowId xmlns:a16="http://schemas.microsoft.com/office/drawing/2014/main" val="758851605"/>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Mid Sussex</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519</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304 per 100,000 ESP, 95% CI: 278-331</a:t>
                      </a:r>
                    </a:p>
                  </a:txBody>
                  <a:tcPr marL="9525" marR="9525" marT="9525" marB="0">
                    <a:lnL>
                      <a:noFill/>
                    </a:lnL>
                    <a:lnR>
                      <a:noFill/>
                    </a:lnR>
                    <a:lnT>
                      <a:noFill/>
                    </a:lnT>
                    <a:lnB>
                      <a:noFill/>
                    </a:lnB>
                  </a:tcPr>
                </a:tc>
                <a:extLst>
                  <a:ext uri="{0D108BD9-81ED-4DB2-BD59-A6C34878D82A}">
                    <a16:rowId xmlns:a16="http://schemas.microsoft.com/office/drawing/2014/main" val="735549494"/>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Worthing</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422</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295 per 100,000 ESP, 95% CI: 267-324</a:t>
                      </a:r>
                    </a:p>
                  </a:txBody>
                  <a:tcPr marL="9525" marR="9525" marT="9525" marB="0">
                    <a:lnL>
                      <a:noFill/>
                    </a:lnL>
                    <a:lnR>
                      <a:noFill/>
                    </a:lnR>
                    <a:lnT>
                      <a:noFill/>
                    </a:lnT>
                    <a:lnB>
                      <a:noFill/>
                    </a:lnB>
                  </a:tcPr>
                </a:tc>
                <a:extLst>
                  <a:ext uri="{0D108BD9-81ED-4DB2-BD59-A6C34878D82A}">
                    <a16:rowId xmlns:a16="http://schemas.microsoft.com/office/drawing/2014/main" val="4000566928"/>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South East</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27,021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280 per 100,000 ESP, 95% CI: 276-283</a:t>
                      </a:r>
                    </a:p>
                  </a:txBody>
                  <a:tcPr marL="9525" marR="9525" marT="9525" marB="0">
                    <a:lnL>
                      <a:noFill/>
                    </a:lnL>
                    <a:lnR>
                      <a:noFill/>
                    </a:lnR>
                    <a:lnT>
                      <a:noFill/>
                    </a:lnT>
                    <a:lnB>
                      <a:noFill/>
                    </a:lnB>
                  </a:tcPr>
                </a:tc>
                <a:extLst>
                  <a:ext uri="{0D108BD9-81ED-4DB2-BD59-A6C34878D82A}">
                    <a16:rowId xmlns:a16="http://schemas.microsoft.com/office/drawing/2014/main" val="389828747"/>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England</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170,194</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315 per 100,000 ESP, 95% CI: 313-316</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242487"/>
                  </a:ext>
                </a:extLst>
              </a:tr>
            </a:tbl>
          </a:graphicData>
        </a:graphic>
      </p:graphicFrame>
      <p:sp>
        <p:nvSpPr>
          <p:cNvPr id="13" name="TextBox 12">
            <a:extLst>
              <a:ext uri="{FF2B5EF4-FFF2-40B4-BE49-F238E27FC236}">
                <a16:creationId xmlns:a16="http://schemas.microsoft.com/office/drawing/2014/main" id="{6A9EF060-54FD-F94D-875A-D4D286E41BA3}"/>
              </a:ext>
            </a:extLst>
          </p:cNvPr>
          <p:cNvSpPr txBox="1"/>
          <p:nvPr/>
        </p:nvSpPr>
        <p:spPr>
          <a:xfrm>
            <a:off x="5919184" y="2868473"/>
            <a:ext cx="4769225" cy="646331"/>
          </a:xfrm>
          <a:prstGeom prst="rect">
            <a:avLst/>
          </a:prstGeom>
          <a:noFill/>
        </p:spPr>
        <p:txBody>
          <a:bodyPr wrap="square" rtlCol="0">
            <a:spAutoFit/>
          </a:bodyPr>
          <a:lstStyle/>
          <a:p>
            <a:r>
              <a:rPr lang="en-GB" sz="1200" dirty="0"/>
              <a:t>Differences in age-standardised rates of all cause mortality are generally only statistically significant at upper tier Local Authority level, with men consistently having a higher age-standardised mortality rate than women.</a:t>
            </a:r>
          </a:p>
        </p:txBody>
      </p:sp>
    </p:spTree>
    <p:extLst>
      <p:ext uri="{BB962C8B-B14F-4D97-AF65-F5344CB8AC3E}">
        <p14:creationId xmlns:p14="http://schemas.microsoft.com/office/powerpoint/2010/main" val="556400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7F0F9250-F8F3-754C-8599-D7209A30A11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6" cy="6357026"/>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317 lower tier local authority areas (2019 boundaries).</a:t>
            </a:r>
          </a:p>
        </p:txBody>
      </p:sp>
    </p:spTree>
    <p:extLst>
      <p:ext uri="{BB962C8B-B14F-4D97-AF65-F5344CB8AC3E}">
        <p14:creationId xmlns:p14="http://schemas.microsoft.com/office/powerpoint/2010/main" val="2930379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08E1D3-D99F-3B46-B8E8-29EE4E61AF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5" cy="6357026"/>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173 upper tier local authority areas (2019 boundaries).</a:t>
            </a:r>
          </a:p>
        </p:txBody>
      </p:sp>
    </p:spTree>
    <p:extLst>
      <p:ext uri="{BB962C8B-B14F-4D97-AF65-F5344CB8AC3E}">
        <p14:creationId xmlns:p14="http://schemas.microsoft.com/office/powerpoint/2010/main" val="3785618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9" ma:contentTypeDescription="Create a new document." ma:contentTypeScope="" ma:versionID="3d4c84dd436a2dd46158f839ec96b034">
  <xsd:schema xmlns:xsd="http://www.w3.org/2001/XMLSchema" xmlns:xs="http://www.w3.org/2001/XMLSchema" xmlns:p="http://schemas.microsoft.com/office/2006/metadata/properties" xmlns:ns3="224975ee-2a82-4127-83fc-66d22c2f747a" targetNamespace="http://schemas.microsoft.com/office/2006/metadata/properties" ma:root="true" ma:fieldsID="c358b2c758520c67a1db2a1ee32aa594"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D4767B-5383-44FB-9A3B-9AEF1F2918AA}">
  <ds:schemaRefs>
    <ds:schemaRef ds:uri="http://schemas.microsoft.com/office/infopath/2007/PartnerControls"/>
    <ds:schemaRef ds:uri="224975ee-2a82-4127-83fc-66d22c2f747a"/>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607508B-3B16-4EE2-AF23-C8753FCBF3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5D77C8-0A5C-4560-9A5F-4D49EA6C08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12357</TotalTime>
  <Words>3643</Words>
  <Application>Microsoft Macintosh PowerPoint</Application>
  <PresentationFormat>Widescreen</PresentationFormat>
  <Paragraphs>1062</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Clay</dc:creator>
  <cp:lastModifiedBy>Microsoft Office User</cp:lastModifiedBy>
  <cp:revision>176</cp:revision>
  <dcterms:created xsi:type="dcterms:W3CDTF">2020-04-23T12:41:56Z</dcterms:created>
  <dcterms:modified xsi:type="dcterms:W3CDTF">2020-06-23T09:07:48Z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