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2629"/>
    <a:srgbClr val="3ECC26"/>
    <a:srgbClr val="E7AF27"/>
    <a:srgbClr val="8E8E8E"/>
    <a:srgbClr val="349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29"/>
    <p:restoredTop sz="89879"/>
  </p:normalViewPr>
  <p:slideViewPr>
    <p:cSldViewPr snapToGrid="0" snapToObjects="1">
      <p:cViewPr varScale="1">
        <p:scale>
          <a:sx n="143" d="100"/>
          <a:sy n="143" d="100"/>
        </p:scale>
        <p:origin x="5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DAA85-5411-AC4E-AA6B-FE9B24DF832F}" type="datetimeFigureOut">
              <a:rPr lang="en-US" smtClean="0"/>
              <a:t>6/4/20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866AC-D446-794A-AA4D-717ADD805424}" type="slidenum">
              <a:rPr lang="en-US" smtClean="0"/>
              <a:t>‹#›</a:t>
            </a:fld>
            <a:endParaRPr lang="en-US"/>
          </a:p>
        </p:txBody>
      </p:sp>
    </p:spTree>
    <p:extLst>
      <p:ext uri="{BB962C8B-B14F-4D97-AF65-F5344CB8AC3E}">
        <p14:creationId xmlns:p14="http://schemas.microsoft.com/office/powerpoint/2010/main" val="23772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Most indicators broken down by ethnicity have very small numbers and as such indicators included here are largely national or regional although where possible local data is used.</a:t>
            </a:r>
          </a:p>
          <a:p>
            <a:endParaRPr lang="en-US" dirty="0"/>
          </a:p>
        </p:txBody>
      </p:sp>
      <p:sp>
        <p:nvSpPr>
          <p:cNvPr id="4" name="Slide Number Placeholder 3"/>
          <p:cNvSpPr>
            <a:spLocks noGrp="1"/>
          </p:cNvSpPr>
          <p:nvPr>
            <p:ph type="sldNum" sz="quarter" idx="5"/>
          </p:nvPr>
        </p:nvSpPr>
        <p:spPr/>
        <p:txBody>
          <a:bodyPr/>
          <a:lstStyle/>
          <a:p>
            <a:fld id="{511866AC-D446-794A-AA4D-717ADD805424}" type="slidenum">
              <a:rPr lang="en-US" smtClean="0"/>
              <a:t>1</a:t>
            </a:fld>
            <a:endParaRPr lang="en-US"/>
          </a:p>
        </p:txBody>
      </p:sp>
    </p:spTree>
    <p:extLst>
      <p:ext uri="{BB962C8B-B14F-4D97-AF65-F5344CB8AC3E}">
        <p14:creationId xmlns:p14="http://schemas.microsoft.com/office/powerpoint/2010/main" val="260699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indicators are available for different dates, be careful to note which data are for which dates.</a:t>
            </a:r>
          </a:p>
          <a:p>
            <a:endParaRPr lang="en-US" dirty="0"/>
          </a:p>
          <a:p>
            <a:r>
              <a:rPr lang="en-US" dirty="0"/>
              <a:t>Raw data for the age </a:t>
            </a:r>
            <a:r>
              <a:rPr lang="en-US" dirty="0" err="1"/>
              <a:t>standardised</a:t>
            </a:r>
            <a:r>
              <a:rPr lang="en-US" dirty="0"/>
              <a:t> diagnosis rates are unavailable to recreate the figure, so this has been copied verbatim from the disparities in the risk and outcomes from COVID-19 report.</a:t>
            </a:r>
          </a:p>
          <a:p>
            <a:endParaRPr lang="en-US" dirty="0"/>
          </a:p>
          <a:p>
            <a:r>
              <a:rPr lang="en-GB" sz="1200" kern="1200" dirty="0">
                <a:solidFill>
                  <a:schemeClr val="tx1"/>
                </a:solidFill>
                <a:effectLst/>
                <a:latin typeface="+mn-lt"/>
                <a:ea typeface="+mn-ea"/>
                <a:cs typeface="+mn-cs"/>
              </a:rPr>
              <a:t>Rates are not adjusted for some factors that may influence the likelihood of becoming infected, such as geographical location. The rates in the Other ethnic group are likely to be an overestimate due to the difference in the method of allocating ethnicity codes to the cases data and the population data used to calculate the rates. </a:t>
            </a:r>
            <a:endParaRPr lang="en-GB" dirty="0"/>
          </a:p>
          <a:p>
            <a:endParaRPr lang="en-US" dirty="0"/>
          </a:p>
        </p:txBody>
      </p:sp>
      <p:sp>
        <p:nvSpPr>
          <p:cNvPr id="4" name="Slide Number Placeholder 3"/>
          <p:cNvSpPr>
            <a:spLocks noGrp="1"/>
          </p:cNvSpPr>
          <p:nvPr>
            <p:ph type="sldNum" sz="quarter" idx="5"/>
          </p:nvPr>
        </p:nvSpPr>
        <p:spPr/>
        <p:txBody>
          <a:bodyPr/>
          <a:lstStyle/>
          <a:p>
            <a:fld id="{511866AC-D446-794A-AA4D-717ADD805424}" type="slidenum">
              <a:rPr lang="en-US" smtClean="0"/>
              <a:t>2</a:t>
            </a:fld>
            <a:endParaRPr lang="en-US"/>
          </a:p>
        </p:txBody>
      </p:sp>
    </p:spTree>
    <p:extLst>
      <p:ext uri="{BB962C8B-B14F-4D97-AF65-F5344CB8AC3E}">
        <p14:creationId xmlns:p14="http://schemas.microsoft.com/office/powerpoint/2010/main" val="351994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on ethnicity missing for 91% of total patients</a:t>
            </a:r>
          </a:p>
        </p:txBody>
      </p:sp>
      <p:sp>
        <p:nvSpPr>
          <p:cNvPr id="4" name="Slide Number Placeholder 3"/>
          <p:cNvSpPr>
            <a:spLocks noGrp="1"/>
          </p:cNvSpPr>
          <p:nvPr>
            <p:ph type="sldNum" sz="quarter" idx="5"/>
          </p:nvPr>
        </p:nvSpPr>
        <p:spPr/>
        <p:txBody>
          <a:bodyPr/>
          <a:lstStyle/>
          <a:p>
            <a:fld id="{511866AC-D446-794A-AA4D-717ADD805424}" type="slidenum">
              <a:rPr lang="en-US" smtClean="0"/>
              <a:t>3</a:t>
            </a:fld>
            <a:endParaRPr lang="en-US"/>
          </a:p>
        </p:txBody>
      </p:sp>
    </p:spTree>
    <p:extLst>
      <p:ext uri="{BB962C8B-B14F-4D97-AF65-F5344CB8AC3E}">
        <p14:creationId xmlns:p14="http://schemas.microsoft.com/office/powerpoint/2010/main" val="8958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rates in the Other ethnic group are likely to be an overestimate due to the difference in the method of allocating ethnicity codes to the cases/mortality data and the population data used to calculate the rates.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The survival analysis does not adjust for comorbidities and obesity, which are considered to have an impact on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Excess mortality is the number of deaths by sex and ethnic group in the period 20 March to 7 May against the number of deaths that would be expected for corresponding dates in 2014 to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a:p>
            <a:endParaRPr lang="en-US" dirty="0"/>
          </a:p>
        </p:txBody>
      </p:sp>
      <p:sp>
        <p:nvSpPr>
          <p:cNvPr id="4" name="Slide Number Placeholder 3"/>
          <p:cNvSpPr>
            <a:spLocks noGrp="1"/>
          </p:cNvSpPr>
          <p:nvPr>
            <p:ph type="sldNum" sz="quarter" idx="5"/>
          </p:nvPr>
        </p:nvSpPr>
        <p:spPr/>
        <p:txBody>
          <a:bodyPr/>
          <a:lstStyle/>
          <a:p>
            <a:fld id="{511866AC-D446-794A-AA4D-717ADD805424}" type="slidenum">
              <a:rPr lang="en-US" smtClean="0"/>
              <a:t>4</a:t>
            </a:fld>
            <a:endParaRPr lang="en-US"/>
          </a:p>
        </p:txBody>
      </p:sp>
    </p:spTree>
    <p:extLst>
      <p:ext uri="{BB962C8B-B14F-4D97-AF65-F5344CB8AC3E}">
        <p14:creationId xmlns:p14="http://schemas.microsoft.com/office/powerpoint/2010/main" val="7124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BE6D-C406-9B48-BA52-62CE68066D5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E8CB8F-3B9E-1643-A611-50DCB0D94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D7A40BD-7D2E-3B4D-9B6B-CE2A42B36B8A}"/>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5" name="Footer Placeholder 4">
            <a:extLst>
              <a:ext uri="{FF2B5EF4-FFF2-40B4-BE49-F238E27FC236}">
                <a16:creationId xmlns:a16="http://schemas.microsoft.com/office/drawing/2014/main" id="{B8F49B50-79A4-E245-B923-D247B573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E4372-1224-5A4D-BFED-0D6AE4603D4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57628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3F74-E882-1A4A-B5FE-9F1717D481A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278397-DC8F-9F4B-BB51-E6D92830F5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473C00-7B3F-DB48-8EC4-6C55AA5E301B}"/>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5" name="Footer Placeholder 4">
            <a:extLst>
              <a:ext uri="{FF2B5EF4-FFF2-40B4-BE49-F238E27FC236}">
                <a16:creationId xmlns:a16="http://schemas.microsoft.com/office/drawing/2014/main" id="{49FC7F13-0324-3340-8736-1CA8BB07E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4B8D6-D874-434B-BA86-AA5F7525D15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256425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A45F-EE6D-4F49-BE97-DB9130A67D1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556049-7D7D-6C40-97CA-8CE494D22E2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1B4A16-1CAE-B247-9887-3AFB869D29E0}"/>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5" name="Footer Placeholder 4">
            <a:extLst>
              <a:ext uri="{FF2B5EF4-FFF2-40B4-BE49-F238E27FC236}">
                <a16:creationId xmlns:a16="http://schemas.microsoft.com/office/drawing/2014/main" id="{5B6B6D8E-EF88-AC48-B934-01C659D4B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0E9E0-B215-CE41-AA54-5DFC8C5E4FD8}"/>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761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3113-E164-C64A-A6EB-92EBDD8F59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A0E366F-0B5F-4D4A-BBFC-6E0696A250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3B7A46-7CA9-7048-A0F7-FDA422D1283A}"/>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5" name="Footer Placeholder 4">
            <a:extLst>
              <a:ext uri="{FF2B5EF4-FFF2-40B4-BE49-F238E27FC236}">
                <a16:creationId xmlns:a16="http://schemas.microsoft.com/office/drawing/2014/main" id="{1353BE51-0507-9E40-BE1E-8F07CE41D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D2396-F42E-2248-9BE5-56114FEB734C}"/>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414534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DD-C440-CE4A-96FC-FD176E726F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B4CDC3F-AF71-084A-B0EF-612944F1D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556498-737A-5648-9364-F12B8015E0E2}"/>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5" name="Footer Placeholder 4">
            <a:extLst>
              <a:ext uri="{FF2B5EF4-FFF2-40B4-BE49-F238E27FC236}">
                <a16:creationId xmlns:a16="http://schemas.microsoft.com/office/drawing/2014/main" id="{3B00733D-A3B0-7844-932E-259B89D74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2BCA9-949D-8646-9337-043250E1791E}"/>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34602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102F-DEAD-5342-ADC1-CEF64AA774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06C547-921B-D749-B131-31D7F8BF91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39015-5EFE-9044-84EB-91701DECEA3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5B2D88F-70F8-7A43-AC00-6B46EF45A175}"/>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6" name="Footer Placeholder 5">
            <a:extLst>
              <a:ext uri="{FF2B5EF4-FFF2-40B4-BE49-F238E27FC236}">
                <a16:creationId xmlns:a16="http://schemas.microsoft.com/office/drawing/2014/main" id="{9D595CDF-BDBB-414C-AA1D-63237F53C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9E3A1-9E96-F24E-9B06-C2A658918BA7}"/>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28832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BF38-16B4-E447-92E4-481679FAAC3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56D65C1-5BD8-104F-BEE1-8C2714D05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0B39A1-B9AF-E24B-A63B-2CA8F3FDBC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AF79CB-92A6-8E41-9C5A-9E2E64415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384D39-DC9F-0145-B276-CA465B8D88D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8D005E7-5E51-8845-BDBE-9BFE6B8CC68C}"/>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8" name="Footer Placeholder 7">
            <a:extLst>
              <a:ext uri="{FF2B5EF4-FFF2-40B4-BE49-F238E27FC236}">
                <a16:creationId xmlns:a16="http://schemas.microsoft.com/office/drawing/2014/main" id="{86D2DFD8-D08C-7F4E-A524-A76F850F23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6E7155-DF10-DB4F-BD95-0CD45D008B9A}"/>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285620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CC05-2E5F-5041-BCC2-9F63B5FDA47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A9810A-B217-6E4F-96C4-7665DA49C8FE}"/>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4" name="Footer Placeholder 3">
            <a:extLst>
              <a:ext uri="{FF2B5EF4-FFF2-40B4-BE49-F238E27FC236}">
                <a16:creationId xmlns:a16="http://schemas.microsoft.com/office/drawing/2014/main" id="{4AC98315-ABC1-3742-BBEF-63D6189DF6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200C78-E933-B848-A81D-5D43FBC76F59}"/>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42393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9F4F6-E562-AD49-A92B-3BDA47BDA198}"/>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3" name="Footer Placeholder 2">
            <a:extLst>
              <a:ext uri="{FF2B5EF4-FFF2-40B4-BE49-F238E27FC236}">
                <a16:creationId xmlns:a16="http://schemas.microsoft.com/office/drawing/2014/main" id="{639C9ED0-4A46-F344-854B-4E22E192A4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15918-A461-FF43-B032-D7F0D2D142D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73026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FF8C-AB5C-0948-8181-F355206D14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D565A0-BF99-6F4B-B0BB-86A42E266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FCB3D7-3E4B-524B-A822-F1F27C8FB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36DD8F-B5EE-5747-A845-893562270B1F}"/>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6" name="Footer Placeholder 5">
            <a:extLst>
              <a:ext uri="{FF2B5EF4-FFF2-40B4-BE49-F238E27FC236}">
                <a16:creationId xmlns:a16="http://schemas.microsoft.com/office/drawing/2014/main" id="{5632FC1F-452F-594D-8789-C7296674B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D4CDF-A5EB-1F46-8343-7E092E37BA81}"/>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74687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741D-F1AD-C945-A41C-B258EE512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874C30-5956-6845-AA31-B6ECE7E3F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179E55-74E9-B54C-BC67-706B3ABA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CF3D6F-B77C-1941-AC2D-6306A052770B}"/>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6" name="Footer Placeholder 5">
            <a:extLst>
              <a:ext uri="{FF2B5EF4-FFF2-40B4-BE49-F238E27FC236}">
                <a16:creationId xmlns:a16="http://schemas.microsoft.com/office/drawing/2014/main" id="{ABA01202-3DE1-A04C-89C6-B89A16E3C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E1686-3B0A-F74D-A9BF-BD8B7CC977D3}"/>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68151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67265-57A6-BE4C-BF73-9DD9BC14F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CAB3F8-A964-CC4D-8BB2-200F9E9F4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3BF33E-AD5A-0047-B653-5F942A3929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28770-6A5F-9043-805A-ACDF2D4D4846}" type="datetimeFigureOut">
              <a:rPr lang="en-US" smtClean="0"/>
              <a:t>6/4/20</a:t>
            </a:fld>
            <a:endParaRPr lang="en-US"/>
          </a:p>
        </p:txBody>
      </p:sp>
      <p:sp>
        <p:nvSpPr>
          <p:cNvPr id="5" name="Footer Placeholder 4">
            <a:extLst>
              <a:ext uri="{FF2B5EF4-FFF2-40B4-BE49-F238E27FC236}">
                <a16:creationId xmlns:a16="http://schemas.microsoft.com/office/drawing/2014/main" id="{074A2C75-9721-5441-8582-9B2E6E027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A7AD33-371B-FC40-B7D8-575B63706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81CAA-A148-DF4B-8321-75420DEF3FBE}" type="slidenum">
              <a:rPr lang="en-US" smtClean="0"/>
              <a:t>‹#›</a:t>
            </a:fld>
            <a:endParaRPr lang="en-US"/>
          </a:p>
        </p:txBody>
      </p:sp>
    </p:spTree>
    <p:extLst>
      <p:ext uri="{BB962C8B-B14F-4D97-AF65-F5344CB8AC3E}">
        <p14:creationId xmlns:p14="http://schemas.microsoft.com/office/powerpoint/2010/main" val="3975791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29AC40-E9CB-7B4A-99B7-C6A3FA70C511}"/>
              </a:ext>
            </a:extLst>
          </p:cNvPr>
          <p:cNvSpPr/>
          <p:nvPr/>
        </p:nvSpPr>
        <p:spPr>
          <a:xfrm>
            <a:off x="-7608" y="0"/>
            <a:ext cx="12192000" cy="606582"/>
          </a:xfrm>
          <a:prstGeom prst="rect">
            <a:avLst/>
          </a:prstGeom>
          <a:solidFill>
            <a:srgbClr val="8E8E8E"/>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5" name="Oval 4">
            <a:extLst>
              <a:ext uri="{FF2B5EF4-FFF2-40B4-BE49-F238E27FC236}">
                <a16:creationId xmlns:a16="http://schemas.microsoft.com/office/drawing/2014/main" id="{D4D1B000-21E0-2F4C-A18C-9D4E5ED1BC28}"/>
              </a:ext>
            </a:extLst>
          </p:cNvPr>
          <p:cNvSpPr/>
          <p:nvPr/>
        </p:nvSpPr>
        <p:spPr>
          <a:xfrm>
            <a:off x="172015" y="860079"/>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Pre-birth to Early Years</a:t>
            </a:r>
          </a:p>
        </p:txBody>
      </p:sp>
      <p:sp>
        <p:nvSpPr>
          <p:cNvPr id="6" name="Oval 5">
            <a:extLst>
              <a:ext uri="{FF2B5EF4-FFF2-40B4-BE49-F238E27FC236}">
                <a16:creationId xmlns:a16="http://schemas.microsoft.com/office/drawing/2014/main" id="{9B476CFB-EC4F-E441-AB88-0A886404BE00}"/>
              </a:ext>
            </a:extLst>
          </p:cNvPr>
          <p:cNvSpPr/>
          <p:nvPr/>
        </p:nvSpPr>
        <p:spPr>
          <a:xfrm>
            <a:off x="5707077" y="772615"/>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School Years</a:t>
            </a:r>
          </a:p>
        </p:txBody>
      </p:sp>
      <p:sp>
        <p:nvSpPr>
          <p:cNvPr id="7" name="Oval 6">
            <a:extLst>
              <a:ext uri="{FF2B5EF4-FFF2-40B4-BE49-F238E27FC236}">
                <a16:creationId xmlns:a16="http://schemas.microsoft.com/office/drawing/2014/main" id="{D2EA31C9-D8F1-5345-B0B5-C3096A830DC7}"/>
              </a:ext>
            </a:extLst>
          </p:cNvPr>
          <p:cNvSpPr/>
          <p:nvPr/>
        </p:nvSpPr>
        <p:spPr>
          <a:xfrm>
            <a:off x="6338641" y="2422905"/>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Early Working Life</a:t>
            </a:r>
          </a:p>
        </p:txBody>
      </p:sp>
      <p:sp>
        <p:nvSpPr>
          <p:cNvPr id="8" name="Oval 7">
            <a:extLst>
              <a:ext uri="{FF2B5EF4-FFF2-40B4-BE49-F238E27FC236}">
                <a16:creationId xmlns:a16="http://schemas.microsoft.com/office/drawing/2014/main" id="{4E03BA64-E35C-BB4B-BB4D-022F8F3D75D8}"/>
              </a:ext>
            </a:extLst>
          </p:cNvPr>
          <p:cNvSpPr/>
          <p:nvPr/>
        </p:nvSpPr>
        <p:spPr>
          <a:xfrm>
            <a:off x="9462186" y="3953054"/>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Mid Working Life to Retirement</a:t>
            </a:r>
          </a:p>
        </p:txBody>
      </p:sp>
      <p:sp>
        <p:nvSpPr>
          <p:cNvPr id="9" name="Oval 8">
            <a:extLst>
              <a:ext uri="{FF2B5EF4-FFF2-40B4-BE49-F238E27FC236}">
                <a16:creationId xmlns:a16="http://schemas.microsoft.com/office/drawing/2014/main" id="{57947CDB-51BE-6B43-8D49-46BAD73577B2}"/>
              </a:ext>
            </a:extLst>
          </p:cNvPr>
          <p:cNvSpPr/>
          <p:nvPr/>
        </p:nvSpPr>
        <p:spPr>
          <a:xfrm>
            <a:off x="3388279" y="5553505"/>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Retirement to Older Age</a:t>
            </a:r>
          </a:p>
        </p:txBody>
      </p:sp>
      <p:cxnSp>
        <p:nvCxnSpPr>
          <p:cNvPr id="11" name="Straight Connector 10">
            <a:extLst>
              <a:ext uri="{FF2B5EF4-FFF2-40B4-BE49-F238E27FC236}">
                <a16:creationId xmlns:a16="http://schemas.microsoft.com/office/drawing/2014/main" id="{083B59CE-988E-844C-8694-B8CE81E220CD}"/>
              </a:ext>
            </a:extLst>
          </p:cNvPr>
          <p:cNvCxnSpPr>
            <a:cxnSpLocks/>
          </p:cNvCxnSpPr>
          <p:nvPr/>
        </p:nvCxnSpPr>
        <p:spPr>
          <a:xfrm>
            <a:off x="1121120" y="1294646"/>
            <a:ext cx="285433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9D28FBB-28DB-3E4C-AE95-DD9C7A52B2DE}"/>
              </a:ext>
            </a:extLst>
          </p:cNvPr>
          <p:cNvGrpSpPr/>
          <p:nvPr/>
        </p:nvGrpSpPr>
        <p:grpSpPr>
          <a:xfrm>
            <a:off x="4060571" y="1158647"/>
            <a:ext cx="271602" cy="271602"/>
            <a:chOff x="4200805" y="1158842"/>
            <a:chExt cx="271602" cy="271602"/>
          </a:xfrm>
        </p:grpSpPr>
        <p:sp>
          <p:nvSpPr>
            <p:cNvPr id="13" name="Oval 12">
              <a:extLst>
                <a:ext uri="{FF2B5EF4-FFF2-40B4-BE49-F238E27FC236}">
                  <a16:creationId xmlns:a16="http://schemas.microsoft.com/office/drawing/2014/main" id="{35BCD816-464F-394B-889F-ED180B6079E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Arrow Connector 14">
              <a:extLst>
                <a:ext uri="{FF2B5EF4-FFF2-40B4-BE49-F238E27FC236}">
                  <a16:creationId xmlns:a16="http://schemas.microsoft.com/office/drawing/2014/main" id="{BA256CAD-F38E-4D49-B60E-33896B386AEA}"/>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59C83E6-8291-DC43-B6DA-2863242E3D3B}"/>
              </a:ext>
            </a:extLst>
          </p:cNvPr>
          <p:cNvSpPr/>
          <p:nvPr/>
        </p:nvSpPr>
        <p:spPr>
          <a:xfrm>
            <a:off x="6965374" y="116892"/>
            <a:ext cx="396000" cy="396000"/>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Better</a:t>
            </a:r>
          </a:p>
        </p:txBody>
      </p:sp>
      <p:sp>
        <p:nvSpPr>
          <p:cNvPr id="33" name="Oval 32">
            <a:extLst>
              <a:ext uri="{FF2B5EF4-FFF2-40B4-BE49-F238E27FC236}">
                <a16:creationId xmlns:a16="http://schemas.microsoft.com/office/drawing/2014/main" id="{FCE77C2A-AE1A-DC42-980E-0EA57A895326}"/>
              </a:ext>
            </a:extLst>
          </p:cNvPr>
          <p:cNvSpPr/>
          <p:nvPr/>
        </p:nvSpPr>
        <p:spPr>
          <a:xfrm>
            <a:off x="1140966" y="713016"/>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a:extLst>
              <a:ext uri="{FF2B5EF4-FFF2-40B4-BE49-F238E27FC236}">
                <a16:creationId xmlns:a16="http://schemas.microsoft.com/office/drawing/2014/main" id="{EA822604-EE4B-A146-B415-EDBF6D970B85}"/>
              </a:ext>
            </a:extLst>
          </p:cNvPr>
          <p:cNvSpPr txBox="1"/>
          <p:nvPr/>
        </p:nvSpPr>
        <p:spPr>
          <a:xfrm>
            <a:off x="1032095" y="1277519"/>
            <a:ext cx="885226"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Maternal </a:t>
            </a:r>
          </a:p>
          <a:p>
            <a:r>
              <a:rPr lang="en-US" sz="800" b="1" dirty="0">
                <a:latin typeface="Verdana" panose="020B0604030504040204" pitchFamily="34" charset="0"/>
                <a:ea typeface="Verdana" panose="020B0604030504040204" pitchFamily="34" charset="0"/>
                <a:cs typeface="Verdana" panose="020B0604030504040204" pitchFamily="34" charset="0"/>
              </a:rPr>
              <a:t>mortality</a:t>
            </a:r>
          </a:p>
        </p:txBody>
      </p:sp>
      <p:sp>
        <p:nvSpPr>
          <p:cNvPr id="35" name="Oval 34">
            <a:extLst>
              <a:ext uri="{FF2B5EF4-FFF2-40B4-BE49-F238E27FC236}">
                <a16:creationId xmlns:a16="http://schemas.microsoft.com/office/drawing/2014/main" id="{F9F51380-3D34-A84C-AADC-C2049A4B3CAE}"/>
              </a:ext>
            </a:extLst>
          </p:cNvPr>
          <p:cNvSpPr/>
          <p:nvPr/>
        </p:nvSpPr>
        <p:spPr>
          <a:xfrm>
            <a:off x="3179892" y="705521"/>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nvGrpSpPr>
          <p:cNvPr id="47" name="Group 46">
            <a:extLst>
              <a:ext uri="{FF2B5EF4-FFF2-40B4-BE49-F238E27FC236}">
                <a16:creationId xmlns:a16="http://schemas.microsoft.com/office/drawing/2014/main" id="{8FF9F146-4FDC-4D44-B93C-CAE439037725}"/>
              </a:ext>
            </a:extLst>
          </p:cNvPr>
          <p:cNvGrpSpPr>
            <a:grpSpLocks noChangeAspect="1"/>
          </p:cNvGrpSpPr>
          <p:nvPr/>
        </p:nvGrpSpPr>
        <p:grpSpPr>
          <a:xfrm>
            <a:off x="8316685" y="117939"/>
            <a:ext cx="396002" cy="396000"/>
            <a:chOff x="5017739" y="1879437"/>
            <a:chExt cx="433637" cy="433635"/>
          </a:xfrm>
        </p:grpSpPr>
        <p:sp>
          <p:nvSpPr>
            <p:cNvPr id="44" name="Pie 43">
              <a:extLst>
                <a:ext uri="{FF2B5EF4-FFF2-40B4-BE49-F238E27FC236}">
                  <a16:creationId xmlns:a16="http://schemas.microsoft.com/office/drawing/2014/main" id="{DCCC2EC5-AFC2-FE4B-ADFF-9EDF3DEEA67E}"/>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45" name="Pie 44">
              <a:extLst>
                <a:ext uri="{FF2B5EF4-FFF2-40B4-BE49-F238E27FC236}">
                  <a16:creationId xmlns:a16="http://schemas.microsoft.com/office/drawing/2014/main" id="{4B1785D8-6BB6-F24E-8CA6-CB52B1D57CF3}"/>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46" name="Pie 45">
              <a:extLst>
                <a:ext uri="{FF2B5EF4-FFF2-40B4-BE49-F238E27FC236}">
                  <a16:creationId xmlns:a16="http://schemas.microsoft.com/office/drawing/2014/main" id="{88F4976F-D3FE-4841-A7B8-5883D3C85991}"/>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42" name="Pie 41">
              <a:extLst>
                <a:ext uri="{FF2B5EF4-FFF2-40B4-BE49-F238E27FC236}">
                  <a16:creationId xmlns:a16="http://schemas.microsoft.com/office/drawing/2014/main" id="{DEC2703D-CAE5-CB4E-A5C0-1C61E184A3DA}"/>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sp>
        <p:nvSpPr>
          <p:cNvPr id="36" name="TextBox 35">
            <a:extLst>
              <a:ext uri="{FF2B5EF4-FFF2-40B4-BE49-F238E27FC236}">
                <a16:creationId xmlns:a16="http://schemas.microsoft.com/office/drawing/2014/main" id="{2BE81CC4-4D62-2445-B337-E19484F4B87F}"/>
              </a:ext>
            </a:extLst>
          </p:cNvPr>
          <p:cNvSpPr txBox="1"/>
          <p:nvPr/>
        </p:nvSpPr>
        <p:spPr>
          <a:xfrm>
            <a:off x="3078516" y="1277519"/>
            <a:ext cx="715260"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Infant </a:t>
            </a:r>
          </a:p>
          <a:p>
            <a:r>
              <a:rPr lang="en-US" sz="800" b="1" dirty="0">
                <a:latin typeface="Verdana" panose="020B0604030504040204" pitchFamily="34" charset="0"/>
                <a:ea typeface="Verdana" panose="020B0604030504040204" pitchFamily="34" charset="0"/>
                <a:cs typeface="Verdana" panose="020B0604030504040204" pitchFamily="34" charset="0"/>
              </a:rPr>
              <a:t>mortality</a:t>
            </a:r>
          </a:p>
        </p:txBody>
      </p:sp>
      <p:cxnSp>
        <p:nvCxnSpPr>
          <p:cNvPr id="49" name="Straight Connector 48">
            <a:extLst>
              <a:ext uri="{FF2B5EF4-FFF2-40B4-BE49-F238E27FC236}">
                <a16:creationId xmlns:a16="http://schemas.microsoft.com/office/drawing/2014/main" id="{6B24DA82-1710-AC42-B68F-28673E3B845C}"/>
              </a:ext>
            </a:extLst>
          </p:cNvPr>
          <p:cNvCxnSpPr>
            <a:cxnSpLocks/>
          </p:cNvCxnSpPr>
          <p:nvPr/>
        </p:nvCxnSpPr>
        <p:spPr>
          <a:xfrm>
            <a:off x="4395786" y="1290119"/>
            <a:ext cx="1266579"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2F2790A-E2DF-2F4D-9538-1227AF50A598}"/>
              </a:ext>
            </a:extLst>
          </p:cNvPr>
          <p:cNvSpPr/>
          <p:nvPr/>
        </p:nvSpPr>
        <p:spPr>
          <a:xfrm>
            <a:off x="2115217" y="713016"/>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51" name="Straight Connector 50">
            <a:extLst>
              <a:ext uri="{FF2B5EF4-FFF2-40B4-BE49-F238E27FC236}">
                <a16:creationId xmlns:a16="http://schemas.microsoft.com/office/drawing/2014/main" id="{2F69751C-E3D2-9940-8C56-2085CB3D2F2B}"/>
              </a:ext>
            </a:extLst>
          </p:cNvPr>
          <p:cNvCxnSpPr>
            <a:cxnSpLocks/>
          </p:cNvCxnSpPr>
          <p:nvPr/>
        </p:nvCxnSpPr>
        <p:spPr>
          <a:xfrm>
            <a:off x="6601547" y="1294448"/>
            <a:ext cx="5079707"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B883658-7142-4047-BD55-5B48E337AD39}"/>
              </a:ext>
            </a:extLst>
          </p:cNvPr>
          <p:cNvSpPr txBox="1"/>
          <p:nvPr/>
        </p:nvSpPr>
        <p:spPr>
          <a:xfrm>
            <a:off x="2006346" y="1277519"/>
            <a:ext cx="808235"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First feed </a:t>
            </a:r>
          </a:p>
          <a:p>
            <a:r>
              <a:rPr lang="en-US" sz="800" b="1" dirty="0">
                <a:latin typeface="Verdana" panose="020B0604030504040204" pitchFamily="34" charset="0"/>
                <a:ea typeface="Verdana" panose="020B0604030504040204" pitchFamily="34" charset="0"/>
                <a:cs typeface="Verdana" panose="020B0604030504040204" pitchFamily="34" charset="0"/>
              </a:rPr>
              <a:t>Breastmilk</a:t>
            </a:r>
          </a:p>
        </p:txBody>
      </p:sp>
      <p:sp>
        <p:nvSpPr>
          <p:cNvPr id="53" name="TextBox 52">
            <a:extLst>
              <a:ext uri="{FF2B5EF4-FFF2-40B4-BE49-F238E27FC236}">
                <a16:creationId xmlns:a16="http://schemas.microsoft.com/office/drawing/2014/main" id="{42E38CF5-155C-6D47-A297-1185253C5639}"/>
              </a:ext>
            </a:extLst>
          </p:cNvPr>
          <p:cNvSpPr txBox="1"/>
          <p:nvPr/>
        </p:nvSpPr>
        <p:spPr>
          <a:xfrm>
            <a:off x="8046117" y="1277519"/>
            <a:ext cx="1210588" cy="21544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KS2 Development</a:t>
            </a:r>
          </a:p>
        </p:txBody>
      </p:sp>
      <p:sp>
        <p:nvSpPr>
          <p:cNvPr id="41" name="TextBox 40">
            <a:extLst>
              <a:ext uri="{FF2B5EF4-FFF2-40B4-BE49-F238E27FC236}">
                <a16:creationId xmlns:a16="http://schemas.microsoft.com/office/drawing/2014/main" id="{EF637787-FBDA-9943-9CA4-CCC0B5B46D3A}"/>
              </a:ext>
            </a:extLst>
          </p:cNvPr>
          <p:cNvSpPr txBox="1"/>
          <p:nvPr/>
        </p:nvSpPr>
        <p:spPr>
          <a:xfrm>
            <a:off x="4414999" y="1277519"/>
            <a:ext cx="1164101"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School readiness</a:t>
            </a:r>
          </a:p>
          <a:p>
            <a:r>
              <a:rPr lang="en-US" sz="800" b="1" dirty="0">
                <a:latin typeface="Verdana" panose="020B0604030504040204" pitchFamily="34" charset="0"/>
                <a:ea typeface="Verdana" panose="020B0604030504040204" pitchFamily="34" charset="0"/>
                <a:cs typeface="Verdana" panose="020B0604030504040204" pitchFamily="34" charset="0"/>
              </a:rPr>
              <a:t>KS1 (reception)</a:t>
            </a:r>
          </a:p>
        </p:txBody>
      </p:sp>
      <p:sp>
        <p:nvSpPr>
          <p:cNvPr id="54" name="Oval 53">
            <a:extLst>
              <a:ext uri="{FF2B5EF4-FFF2-40B4-BE49-F238E27FC236}">
                <a16:creationId xmlns:a16="http://schemas.microsoft.com/office/drawing/2014/main" id="{558DC640-06CD-0E45-A260-104FFA9B243D}"/>
              </a:ext>
            </a:extLst>
          </p:cNvPr>
          <p:cNvSpPr/>
          <p:nvPr/>
        </p:nvSpPr>
        <p:spPr>
          <a:xfrm>
            <a:off x="8125635" y="713016"/>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55" name="TextBox 54">
            <a:extLst>
              <a:ext uri="{FF2B5EF4-FFF2-40B4-BE49-F238E27FC236}">
                <a16:creationId xmlns:a16="http://schemas.microsoft.com/office/drawing/2014/main" id="{1FF52A77-8E70-2F45-9DAC-298A499A1583}"/>
              </a:ext>
            </a:extLst>
          </p:cNvPr>
          <p:cNvSpPr txBox="1"/>
          <p:nvPr/>
        </p:nvSpPr>
        <p:spPr>
          <a:xfrm>
            <a:off x="6572183" y="1277519"/>
            <a:ext cx="1332416"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reception pupils </a:t>
            </a:r>
          </a:p>
          <a:p>
            <a:r>
              <a:rPr lang="en-US" sz="800" b="1" dirty="0">
                <a:latin typeface="Verdana" panose="020B0604030504040204" pitchFamily="34" charset="0"/>
                <a:ea typeface="Verdana" panose="020B0604030504040204" pitchFamily="34" charset="0"/>
                <a:cs typeface="Verdana" panose="020B0604030504040204" pitchFamily="34" charset="0"/>
              </a:rPr>
              <a:t>overweight</a:t>
            </a:r>
          </a:p>
        </p:txBody>
      </p:sp>
      <p:sp>
        <p:nvSpPr>
          <p:cNvPr id="57" name="Oval 56">
            <a:extLst>
              <a:ext uri="{FF2B5EF4-FFF2-40B4-BE49-F238E27FC236}">
                <a16:creationId xmlns:a16="http://schemas.microsoft.com/office/drawing/2014/main" id="{7EF8489D-9D8D-424A-93D8-3E7CC7A0A984}"/>
              </a:ext>
            </a:extLst>
          </p:cNvPr>
          <p:cNvSpPr/>
          <p:nvPr/>
        </p:nvSpPr>
        <p:spPr>
          <a:xfrm>
            <a:off x="9472329" y="713016"/>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58" name="TextBox 57">
            <a:extLst>
              <a:ext uri="{FF2B5EF4-FFF2-40B4-BE49-F238E27FC236}">
                <a16:creationId xmlns:a16="http://schemas.microsoft.com/office/drawing/2014/main" id="{A77CAF0D-F45C-2C40-8F95-E668693821E7}"/>
              </a:ext>
            </a:extLst>
          </p:cNvPr>
          <p:cNvSpPr txBox="1"/>
          <p:nvPr/>
        </p:nvSpPr>
        <p:spPr>
          <a:xfrm>
            <a:off x="10706277" y="1298868"/>
            <a:ext cx="806631"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Average 8 </a:t>
            </a:r>
          </a:p>
          <a:p>
            <a:r>
              <a:rPr lang="en-US" sz="800" b="1" dirty="0">
                <a:latin typeface="Verdana" panose="020B0604030504040204" pitchFamily="34" charset="0"/>
                <a:ea typeface="Verdana" panose="020B0604030504040204" pitchFamily="34" charset="0"/>
                <a:cs typeface="Verdana" panose="020B0604030504040204" pitchFamily="34" charset="0"/>
              </a:rPr>
              <a:t>score KS4</a:t>
            </a:r>
          </a:p>
        </p:txBody>
      </p:sp>
      <p:sp>
        <p:nvSpPr>
          <p:cNvPr id="61" name="TextBox 60">
            <a:extLst>
              <a:ext uri="{FF2B5EF4-FFF2-40B4-BE49-F238E27FC236}">
                <a16:creationId xmlns:a16="http://schemas.microsoft.com/office/drawing/2014/main" id="{06BC086A-475B-334D-802C-21AF035D09BB}"/>
              </a:ext>
            </a:extLst>
          </p:cNvPr>
          <p:cNvSpPr txBox="1"/>
          <p:nvPr/>
        </p:nvSpPr>
        <p:spPr>
          <a:xfrm>
            <a:off x="9282393" y="1277519"/>
            <a:ext cx="1143262"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Year 6 pupils </a:t>
            </a:r>
          </a:p>
          <a:p>
            <a:r>
              <a:rPr lang="en-US" sz="800" b="1" dirty="0">
                <a:latin typeface="Verdana" panose="020B0604030504040204" pitchFamily="34" charset="0"/>
                <a:ea typeface="Verdana" panose="020B0604030504040204" pitchFamily="34" charset="0"/>
                <a:cs typeface="Verdana" panose="020B0604030504040204" pitchFamily="34" charset="0"/>
              </a:rPr>
              <a:t>overweight</a:t>
            </a:r>
          </a:p>
        </p:txBody>
      </p:sp>
      <p:grpSp>
        <p:nvGrpSpPr>
          <p:cNvPr id="63" name="Group 62">
            <a:extLst>
              <a:ext uri="{FF2B5EF4-FFF2-40B4-BE49-F238E27FC236}">
                <a16:creationId xmlns:a16="http://schemas.microsoft.com/office/drawing/2014/main" id="{792073D1-D7B0-B64A-821F-0E9733676CB1}"/>
              </a:ext>
            </a:extLst>
          </p:cNvPr>
          <p:cNvGrpSpPr/>
          <p:nvPr/>
        </p:nvGrpSpPr>
        <p:grpSpPr>
          <a:xfrm rot="5400000">
            <a:off x="11767753" y="1132872"/>
            <a:ext cx="271602" cy="271602"/>
            <a:chOff x="4200805" y="1158842"/>
            <a:chExt cx="271602" cy="271602"/>
          </a:xfrm>
        </p:grpSpPr>
        <p:sp>
          <p:nvSpPr>
            <p:cNvPr id="64" name="Oval 63">
              <a:extLst>
                <a:ext uri="{FF2B5EF4-FFF2-40B4-BE49-F238E27FC236}">
                  <a16:creationId xmlns:a16="http://schemas.microsoft.com/office/drawing/2014/main" id="{62307BEF-5760-E04B-907D-0DB62A870DD9}"/>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65" name="Straight Arrow Connector 64">
              <a:extLst>
                <a:ext uri="{FF2B5EF4-FFF2-40B4-BE49-F238E27FC236}">
                  <a16:creationId xmlns:a16="http://schemas.microsoft.com/office/drawing/2014/main" id="{EB91C8CB-440D-8040-8CD3-24366AC7D69D}"/>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67" name="Straight Connector 66">
            <a:extLst>
              <a:ext uri="{FF2B5EF4-FFF2-40B4-BE49-F238E27FC236}">
                <a16:creationId xmlns:a16="http://schemas.microsoft.com/office/drawing/2014/main" id="{7693F00B-B490-F74E-AEC1-45E7A77B368F}"/>
              </a:ext>
            </a:extLst>
          </p:cNvPr>
          <p:cNvCxnSpPr>
            <a:cxnSpLocks/>
          </p:cNvCxnSpPr>
          <p:nvPr/>
        </p:nvCxnSpPr>
        <p:spPr>
          <a:xfrm flipV="1">
            <a:off x="11912107" y="1430249"/>
            <a:ext cx="0" cy="125016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A9CF095-B93C-344F-8A0B-45B0D0A9E3A7}"/>
              </a:ext>
            </a:extLst>
          </p:cNvPr>
          <p:cNvCxnSpPr>
            <a:cxnSpLocks/>
          </p:cNvCxnSpPr>
          <p:nvPr/>
        </p:nvCxnSpPr>
        <p:spPr>
          <a:xfrm>
            <a:off x="7198721" y="2904946"/>
            <a:ext cx="4482533"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362E7ADC-EDC2-3D4A-911B-441141BE15CC}"/>
              </a:ext>
            </a:extLst>
          </p:cNvPr>
          <p:cNvGrpSpPr/>
          <p:nvPr/>
        </p:nvGrpSpPr>
        <p:grpSpPr>
          <a:xfrm rot="10800000">
            <a:off x="11769591" y="2785953"/>
            <a:ext cx="271602" cy="271602"/>
            <a:chOff x="4200805" y="1158842"/>
            <a:chExt cx="271602" cy="271602"/>
          </a:xfrm>
        </p:grpSpPr>
        <p:sp>
          <p:nvSpPr>
            <p:cNvPr id="72" name="Oval 71">
              <a:extLst>
                <a:ext uri="{FF2B5EF4-FFF2-40B4-BE49-F238E27FC236}">
                  <a16:creationId xmlns:a16="http://schemas.microsoft.com/office/drawing/2014/main" id="{03255107-4EB8-BC40-894F-6EB0F72C9D5F}"/>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73" name="Straight Arrow Connector 72">
              <a:extLst>
                <a:ext uri="{FF2B5EF4-FFF2-40B4-BE49-F238E27FC236}">
                  <a16:creationId xmlns:a16="http://schemas.microsoft.com/office/drawing/2014/main" id="{3FC647E9-5BF7-6049-8468-7A63F3F428A7}"/>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52E84592-03CE-1F43-9D98-755E0C091E54}"/>
              </a:ext>
            </a:extLst>
          </p:cNvPr>
          <p:cNvSpPr txBox="1"/>
          <p:nvPr/>
        </p:nvSpPr>
        <p:spPr>
          <a:xfrm>
            <a:off x="10364669" y="2903792"/>
            <a:ext cx="1540806"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of children in</a:t>
            </a:r>
          </a:p>
          <a:p>
            <a:r>
              <a:rPr lang="en-US" sz="800" b="1" dirty="0">
                <a:latin typeface="Verdana" panose="020B0604030504040204" pitchFamily="34" charset="0"/>
                <a:ea typeface="Verdana" panose="020B0604030504040204" pitchFamily="34" charset="0"/>
                <a:cs typeface="Verdana" panose="020B0604030504040204" pitchFamily="34" charset="0"/>
              </a:rPr>
              <a:t>low income households</a:t>
            </a:r>
          </a:p>
        </p:txBody>
      </p:sp>
      <p:sp>
        <p:nvSpPr>
          <p:cNvPr id="76" name="Oval 75">
            <a:extLst>
              <a:ext uri="{FF2B5EF4-FFF2-40B4-BE49-F238E27FC236}">
                <a16:creationId xmlns:a16="http://schemas.microsoft.com/office/drawing/2014/main" id="{FC5D2D8C-D620-2146-9758-D7278865A800}"/>
              </a:ext>
            </a:extLst>
          </p:cNvPr>
          <p:cNvSpPr/>
          <p:nvPr/>
        </p:nvSpPr>
        <p:spPr>
          <a:xfrm>
            <a:off x="10432323" y="2325323"/>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77" name="Oval 76">
            <a:extLst>
              <a:ext uri="{FF2B5EF4-FFF2-40B4-BE49-F238E27FC236}">
                <a16:creationId xmlns:a16="http://schemas.microsoft.com/office/drawing/2014/main" id="{F4A39CD9-5FE9-2F4F-AE02-5A3767695A0F}"/>
              </a:ext>
            </a:extLst>
          </p:cNvPr>
          <p:cNvSpPr/>
          <p:nvPr/>
        </p:nvSpPr>
        <p:spPr>
          <a:xfrm>
            <a:off x="4993591" y="70891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79" name="Oval 78">
            <a:extLst>
              <a:ext uri="{FF2B5EF4-FFF2-40B4-BE49-F238E27FC236}">
                <a16:creationId xmlns:a16="http://schemas.microsoft.com/office/drawing/2014/main" id="{C708694F-5264-3E47-85AC-F7EA60740614}"/>
              </a:ext>
            </a:extLst>
          </p:cNvPr>
          <p:cNvSpPr/>
          <p:nvPr/>
        </p:nvSpPr>
        <p:spPr>
          <a:xfrm>
            <a:off x="8608169" y="70891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0" name="Oval 79">
            <a:extLst>
              <a:ext uri="{FF2B5EF4-FFF2-40B4-BE49-F238E27FC236}">
                <a16:creationId xmlns:a16="http://schemas.microsoft.com/office/drawing/2014/main" id="{C7D3B1F6-89C0-4849-90BC-5FF603036F69}"/>
              </a:ext>
            </a:extLst>
          </p:cNvPr>
          <p:cNvSpPr/>
          <p:nvPr/>
        </p:nvSpPr>
        <p:spPr>
          <a:xfrm>
            <a:off x="11315779" y="692920"/>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3" name="TextBox 82">
            <a:extLst>
              <a:ext uri="{FF2B5EF4-FFF2-40B4-BE49-F238E27FC236}">
                <a16:creationId xmlns:a16="http://schemas.microsoft.com/office/drawing/2014/main" id="{6642103F-7C71-E94E-92AB-785A445A8CEF}"/>
              </a:ext>
            </a:extLst>
          </p:cNvPr>
          <p:cNvSpPr txBox="1"/>
          <p:nvPr/>
        </p:nvSpPr>
        <p:spPr>
          <a:xfrm>
            <a:off x="8751789" y="2922826"/>
            <a:ext cx="1585514" cy="46166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a:t>
            </a:r>
            <a:r>
              <a:rPr lang="en-GB" sz="800" b="1" dirty="0">
                <a:latin typeface="Verdana" panose="020B0604030504040204" pitchFamily="34" charset="0"/>
                <a:ea typeface="Verdana" panose="020B0604030504040204" pitchFamily="34" charset="0"/>
                <a:cs typeface="Verdana" panose="020B0604030504040204" pitchFamily="34" charset="0"/>
              </a:rPr>
              <a:t>16-17-year olds </a:t>
            </a:r>
          </a:p>
          <a:p>
            <a:r>
              <a:rPr lang="en-GB" sz="800" b="1" dirty="0">
                <a:latin typeface="Verdana" panose="020B0604030504040204" pitchFamily="34" charset="0"/>
                <a:ea typeface="Verdana" panose="020B0604030504040204" pitchFamily="34" charset="0"/>
                <a:cs typeface="Verdana" panose="020B0604030504040204" pitchFamily="34" charset="0"/>
              </a:rPr>
              <a:t>Not in Education Employment or Training</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84" name="Oval 83">
            <a:extLst>
              <a:ext uri="{FF2B5EF4-FFF2-40B4-BE49-F238E27FC236}">
                <a16:creationId xmlns:a16="http://schemas.microsoft.com/office/drawing/2014/main" id="{ECE0CEFE-B011-E94F-9A16-DF79B373CB04}"/>
              </a:ext>
            </a:extLst>
          </p:cNvPr>
          <p:cNvSpPr/>
          <p:nvPr/>
        </p:nvSpPr>
        <p:spPr>
          <a:xfrm>
            <a:off x="8831347" y="2325323"/>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5" name="TextBox 84">
            <a:extLst>
              <a:ext uri="{FF2B5EF4-FFF2-40B4-BE49-F238E27FC236}">
                <a16:creationId xmlns:a16="http://schemas.microsoft.com/office/drawing/2014/main" id="{AEF3803F-304F-C949-90F7-3754F18EE358}"/>
              </a:ext>
            </a:extLst>
          </p:cNvPr>
          <p:cNvSpPr txBox="1"/>
          <p:nvPr/>
        </p:nvSpPr>
        <p:spPr>
          <a:xfrm>
            <a:off x="3448794" y="2918842"/>
            <a:ext cx="1468952"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of adults with</a:t>
            </a:r>
          </a:p>
          <a:p>
            <a:r>
              <a:rPr lang="en-US" sz="800" b="1" dirty="0">
                <a:latin typeface="Verdana" panose="020B0604030504040204" pitchFamily="34" charset="0"/>
                <a:ea typeface="Verdana" panose="020B0604030504040204" pitchFamily="34" charset="0"/>
                <a:cs typeface="Verdana" panose="020B0604030504040204" pitchFamily="34" charset="0"/>
              </a:rPr>
              <a:t>common MH disorder</a:t>
            </a:r>
          </a:p>
        </p:txBody>
      </p:sp>
      <p:sp>
        <p:nvSpPr>
          <p:cNvPr id="86" name="Oval 85">
            <a:extLst>
              <a:ext uri="{FF2B5EF4-FFF2-40B4-BE49-F238E27FC236}">
                <a16:creationId xmlns:a16="http://schemas.microsoft.com/office/drawing/2014/main" id="{B5822B1F-D3B6-6043-9A24-BB17E7525FEC}"/>
              </a:ext>
            </a:extLst>
          </p:cNvPr>
          <p:cNvSpPr/>
          <p:nvPr/>
        </p:nvSpPr>
        <p:spPr>
          <a:xfrm>
            <a:off x="3537528" y="2346714"/>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7" name="TextBox 86">
            <a:extLst>
              <a:ext uri="{FF2B5EF4-FFF2-40B4-BE49-F238E27FC236}">
                <a16:creationId xmlns:a16="http://schemas.microsoft.com/office/drawing/2014/main" id="{9C36679E-A16C-2C47-928D-A1D3D86B03EA}"/>
              </a:ext>
            </a:extLst>
          </p:cNvPr>
          <p:cNvSpPr txBox="1"/>
          <p:nvPr/>
        </p:nvSpPr>
        <p:spPr>
          <a:xfrm>
            <a:off x="7184781" y="2900341"/>
            <a:ext cx="1539027" cy="46166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adults receiving</a:t>
            </a:r>
          </a:p>
          <a:p>
            <a:r>
              <a:rPr lang="en-US" sz="800" b="1" dirty="0">
                <a:latin typeface="Verdana" panose="020B0604030504040204" pitchFamily="34" charset="0"/>
                <a:ea typeface="Verdana" panose="020B0604030504040204" pitchFamily="34" charset="0"/>
                <a:cs typeface="Verdana" panose="020B0604030504040204" pitchFamily="34" charset="0"/>
              </a:rPr>
              <a:t>Treatment for MH or </a:t>
            </a:r>
          </a:p>
          <a:p>
            <a:r>
              <a:rPr lang="en-US" sz="800" b="1" dirty="0">
                <a:latin typeface="Verdana" panose="020B0604030504040204" pitchFamily="34" charset="0"/>
                <a:ea typeface="Verdana" panose="020B0604030504040204" pitchFamily="34" charset="0"/>
                <a:cs typeface="Verdana" panose="020B0604030504040204" pitchFamily="34" charset="0"/>
              </a:rPr>
              <a:t>emotional problems</a:t>
            </a:r>
          </a:p>
        </p:txBody>
      </p:sp>
      <p:sp>
        <p:nvSpPr>
          <p:cNvPr id="88" name="Oval 87">
            <a:extLst>
              <a:ext uri="{FF2B5EF4-FFF2-40B4-BE49-F238E27FC236}">
                <a16:creationId xmlns:a16="http://schemas.microsoft.com/office/drawing/2014/main" id="{AA71478A-7A01-DB4F-B021-D591359EA1D0}"/>
              </a:ext>
            </a:extLst>
          </p:cNvPr>
          <p:cNvSpPr/>
          <p:nvPr/>
        </p:nvSpPr>
        <p:spPr>
          <a:xfrm>
            <a:off x="7314572" y="2347130"/>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90" name="Straight Connector 89">
            <a:extLst>
              <a:ext uri="{FF2B5EF4-FFF2-40B4-BE49-F238E27FC236}">
                <a16:creationId xmlns:a16="http://schemas.microsoft.com/office/drawing/2014/main" id="{ECFA7F58-1A0C-E642-8A34-4361F4D8164F}"/>
              </a:ext>
            </a:extLst>
          </p:cNvPr>
          <p:cNvCxnSpPr>
            <a:cxnSpLocks/>
          </p:cNvCxnSpPr>
          <p:nvPr/>
        </p:nvCxnSpPr>
        <p:spPr>
          <a:xfrm flipV="1">
            <a:off x="650789" y="2907048"/>
            <a:ext cx="5407094" cy="18513"/>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53FB6ED-95E2-8440-9437-D4E2C07199F7}"/>
              </a:ext>
            </a:extLst>
          </p:cNvPr>
          <p:cNvSpPr txBox="1"/>
          <p:nvPr/>
        </p:nvSpPr>
        <p:spPr>
          <a:xfrm>
            <a:off x="4941653" y="2889593"/>
            <a:ext cx="962231"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of current </a:t>
            </a:r>
          </a:p>
          <a:p>
            <a:r>
              <a:rPr lang="en-US" sz="800" b="1" dirty="0">
                <a:latin typeface="Verdana" panose="020B0604030504040204" pitchFamily="34" charset="0"/>
                <a:ea typeface="Verdana" panose="020B0604030504040204" pitchFamily="34" charset="0"/>
                <a:cs typeface="Verdana" panose="020B0604030504040204" pitchFamily="34" charset="0"/>
              </a:rPr>
              <a:t>smokers</a:t>
            </a:r>
          </a:p>
        </p:txBody>
      </p:sp>
      <p:sp>
        <p:nvSpPr>
          <p:cNvPr id="94" name="TextBox 93">
            <a:extLst>
              <a:ext uri="{FF2B5EF4-FFF2-40B4-BE49-F238E27FC236}">
                <a16:creationId xmlns:a16="http://schemas.microsoft.com/office/drawing/2014/main" id="{135483D2-EACA-A240-9C0D-314D11D02B30}"/>
              </a:ext>
            </a:extLst>
          </p:cNvPr>
          <p:cNvSpPr txBox="1"/>
          <p:nvPr/>
        </p:nvSpPr>
        <p:spPr>
          <a:xfrm>
            <a:off x="1813335" y="2918361"/>
            <a:ext cx="1253070"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Overcrowding in </a:t>
            </a:r>
          </a:p>
          <a:p>
            <a:r>
              <a:rPr lang="en-US" sz="800" b="1" dirty="0">
                <a:latin typeface="Verdana" panose="020B0604030504040204" pitchFamily="34" charset="0"/>
                <a:ea typeface="Verdana" panose="020B0604030504040204" pitchFamily="34" charset="0"/>
                <a:cs typeface="Verdana" panose="020B0604030504040204" pitchFamily="34" charset="0"/>
              </a:rPr>
              <a:t>households</a:t>
            </a:r>
          </a:p>
        </p:txBody>
      </p:sp>
      <p:sp>
        <p:nvSpPr>
          <p:cNvPr id="95" name="Oval 94">
            <a:extLst>
              <a:ext uri="{FF2B5EF4-FFF2-40B4-BE49-F238E27FC236}">
                <a16:creationId xmlns:a16="http://schemas.microsoft.com/office/drawing/2014/main" id="{2961DF26-7844-484A-816C-7F81EF12ED04}"/>
              </a:ext>
            </a:extLst>
          </p:cNvPr>
          <p:cNvSpPr/>
          <p:nvPr/>
        </p:nvSpPr>
        <p:spPr>
          <a:xfrm>
            <a:off x="1935594" y="2324545"/>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nvGrpSpPr>
          <p:cNvPr id="101" name="Group 100">
            <a:extLst>
              <a:ext uri="{FF2B5EF4-FFF2-40B4-BE49-F238E27FC236}">
                <a16:creationId xmlns:a16="http://schemas.microsoft.com/office/drawing/2014/main" id="{678BD4A0-94B5-2345-B43D-BA9FB28597A6}"/>
              </a:ext>
            </a:extLst>
          </p:cNvPr>
          <p:cNvGrpSpPr/>
          <p:nvPr/>
        </p:nvGrpSpPr>
        <p:grpSpPr>
          <a:xfrm rot="5400000">
            <a:off x="321604" y="2788918"/>
            <a:ext cx="271602" cy="271602"/>
            <a:chOff x="4200805" y="1158842"/>
            <a:chExt cx="271602" cy="271602"/>
          </a:xfrm>
        </p:grpSpPr>
        <p:sp>
          <p:nvSpPr>
            <p:cNvPr id="102" name="Oval 101">
              <a:extLst>
                <a:ext uri="{FF2B5EF4-FFF2-40B4-BE49-F238E27FC236}">
                  <a16:creationId xmlns:a16="http://schemas.microsoft.com/office/drawing/2014/main" id="{EF49819C-7AB6-C143-8041-C1C6661369F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03" name="Straight Arrow Connector 102">
              <a:extLst>
                <a:ext uri="{FF2B5EF4-FFF2-40B4-BE49-F238E27FC236}">
                  <a16:creationId xmlns:a16="http://schemas.microsoft.com/office/drawing/2014/main" id="{105EB64E-DB8B-4443-98F9-BDADB096D180}"/>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104" name="Straight Connector 103">
            <a:extLst>
              <a:ext uri="{FF2B5EF4-FFF2-40B4-BE49-F238E27FC236}">
                <a16:creationId xmlns:a16="http://schemas.microsoft.com/office/drawing/2014/main" id="{F2CE4BE0-9A09-3E42-8BFD-255E0A44AE77}"/>
              </a:ext>
            </a:extLst>
          </p:cNvPr>
          <p:cNvCxnSpPr>
            <a:cxnSpLocks/>
          </p:cNvCxnSpPr>
          <p:nvPr/>
        </p:nvCxnSpPr>
        <p:spPr>
          <a:xfrm flipV="1">
            <a:off x="602055" y="4425901"/>
            <a:ext cx="8781312" cy="3007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1E7ED9-C351-B340-B421-D590D326E34B}"/>
              </a:ext>
            </a:extLst>
          </p:cNvPr>
          <p:cNvCxnSpPr>
            <a:cxnSpLocks/>
          </p:cNvCxnSpPr>
          <p:nvPr/>
        </p:nvCxnSpPr>
        <p:spPr>
          <a:xfrm>
            <a:off x="457405" y="3151900"/>
            <a:ext cx="0" cy="114546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93F65111-42CA-044E-B250-AA313AB661F3}"/>
              </a:ext>
            </a:extLst>
          </p:cNvPr>
          <p:cNvGrpSpPr/>
          <p:nvPr/>
        </p:nvGrpSpPr>
        <p:grpSpPr>
          <a:xfrm>
            <a:off x="340104" y="4321432"/>
            <a:ext cx="271602" cy="271602"/>
            <a:chOff x="4200805" y="1158842"/>
            <a:chExt cx="271602" cy="271602"/>
          </a:xfrm>
        </p:grpSpPr>
        <p:sp>
          <p:nvSpPr>
            <p:cNvPr id="108" name="Oval 107">
              <a:extLst>
                <a:ext uri="{FF2B5EF4-FFF2-40B4-BE49-F238E27FC236}">
                  <a16:creationId xmlns:a16="http://schemas.microsoft.com/office/drawing/2014/main" id="{ECC12A35-E18C-5643-8193-440C01DF03C1}"/>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09" name="Straight Arrow Connector 108">
              <a:extLst>
                <a:ext uri="{FF2B5EF4-FFF2-40B4-BE49-F238E27FC236}">
                  <a16:creationId xmlns:a16="http://schemas.microsoft.com/office/drawing/2014/main" id="{E75E2936-ADEA-0A45-AB4F-EB91E21E704F}"/>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F92C09A2-E2CE-6741-9398-5F639DF0CAA5}"/>
              </a:ext>
            </a:extLst>
          </p:cNvPr>
          <p:cNvSpPr txBox="1"/>
          <p:nvPr/>
        </p:nvSpPr>
        <p:spPr>
          <a:xfrm>
            <a:off x="573737" y="2910852"/>
            <a:ext cx="1075936"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overweight/</a:t>
            </a:r>
          </a:p>
          <a:p>
            <a:r>
              <a:rPr lang="en-US" sz="800" b="1" dirty="0">
                <a:latin typeface="Verdana" panose="020B0604030504040204" pitchFamily="34" charset="0"/>
                <a:ea typeface="Verdana" panose="020B0604030504040204" pitchFamily="34" charset="0"/>
                <a:cs typeface="Verdana" panose="020B0604030504040204" pitchFamily="34" charset="0"/>
              </a:rPr>
              <a:t>obese adults</a:t>
            </a:r>
          </a:p>
        </p:txBody>
      </p:sp>
      <p:sp>
        <p:nvSpPr>
          <p:cNvPr id="113" name="TextBox 112">
            <a:extLst>
              <a:ext uri="{FF2B5EF4-FFF2-40B4-BE49-F238E27FC236}">
                <a16:creationId xmlns:a16="http://schemas.microsoft.com/office/drawing/2014/main" id="{A86BA250-DA43-2046-B92C-A5A2FAA69F95}"/>
              </a:ext>
            </a:extLst>
          </p:cNvPr>
          <p:cNvSpPr txBox="1"/>
          <p:nvPr/>
        </p:nvSpPr>
        <p:spPr>
          <a:xfrm>
            <a:off x="1842390" y="4441916"/>
            <a:ext cx="1357462" cy="46166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in persistently </a:t>
            </a:r>
          </a:p>
          <a:p>
            <a:r>
              <a:rPr lang="en-US" sz="800" b="1" dirty="0">
                <a:latin typeface="Verdana" panose="020B0604030504040204" pitchFamily="34" charset="0"/>
                <a:ea typeface="Verdana" panose="020B0604030504040204" pitchFamily="34" charset="0"/>
                <a:cs typeface="Verdana" panose="020B0604030504040204" pitchFamily="34" charset="0"/>
              </a:rPr>
              <a:t>low income </a:t>
            </a:r>
          </a:p>
          <a:p>
            <a:r>
              <a:rPr lang="en-US" sz="800" b="1" dirty="0">
                <a:latin typeface="Verdana" panose="020B0604030504040204" pitchFamily="34" charset="0"/>
                <a:ea typeface="Verdana" panose="020B0604030504040204" pitchFamily="34" charset="0"/>
                <a:cs typeface="Verdana" panose="020B0604030504040204" pitchFamily="34" charset="0"/>
              </a:rPr>
              <a:t>households</a:t>
            </a:r>
          </a:p>
        </p:txBody>
      </p:sp>
      <p:sp>
        <p:nvSpPr>
          <p:cNvPr id="114" name="Oval 113">
            <a:extLst>
              <a:ext uri="{FF2B5EF4-FFF2-40B4-BE49-F238E27FC236}">
                <a16:creationId xmlns:a16="http://schemas.microsoft.com/office/drawing/2014/main" id="{CB7A739D-BC42-1548-9EED-4216811272BB}"/>
              </a:ext>
            </a:extLst>
          </p:cNvPr>
          <p:cNvSpPr/>
          <p:nvPr/>
        </p:nvSpPr>
        <p:spPr>
          <a:xfrm>
            <a:off x="1947959" y="3856774"/>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17" name="TextBox 116">
            <a:extLst>
              <a:ext uri="{FF2B5EF4-FFF2-40B4-BE49-F238E27FC236}">
                <a16:creationId xmlns:a16="http://schemas.microsoft.com/office/drawing/2014/main" id="{B7C9FEBE-D38E-504C-B006-4B2908BB23C1}"/>
              </a:ext>
            </a:extLst>
          </p:cNvPr>
          <p:cNvSpPr txBox="1"/>
          <p:nvPr/>
        </p:nvSpPr>
        <p:spPr>
          <a:xfrm>
            <a:off x="4472887" y="4416291"/>
            <a:ext cx="1152880"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in elementary</a:t>
            </a:r>
          </a:p>
          <a:p>
            <a:r>
              <a:rPr lang="en-US" sz="800" b="1" dirty="0">
                <a:latin typeface="Verdana" panose="020B0604030504040204" pitchFamily="34" charset="0"/>
                <a:ea typeface="Verdana" panose="020B0604030504040204" pitchFamily="34" charset="0"/>
                <a:cs typeface="Verdana" panose="020B0604030504040204" pitchFamily="34" charset="0"/>
              </a:rPr>
              <a:t>occupations</a:t>
            </a:r>
          </a:p>
        </p:txBody>
      </p:sp>
      <p:sp>
        <p:nvSpPr>
          <p:cNvPr id="118" name="Oval 117">
            <a:extLst>
              <a:ext uri="{FF2B5EF4-FFF2-40B4-BE49-F238E27FC236}">
                <a16:creationId xmlns:a16="http://schemas.microsoft.com/office/drawing/2014/main" id="{99BCD4B1-C4C0-BB40-969D-7A794F4FA070}"/>
              </a:ext>
            </a:extLst>
          </p:cNvPr>
          <p:cNvSpPr/>
          <p:nvPr/>
        </p:nvSpPr>
        <p:spPr>
          <a:xfrm>
            <a:off x="4540541" y="3861450"/>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19" name="TextBox 118">
            <a:extLst>
              <a:ext uri="{FF2B5EF4-FFF2-40B4-BE49-F238E27FC236}">
                <a16:creationId xmlns:a16="http://schemas.microsoft.com/office/drawing/2014/main" id="{EE30288A-2A2C-1C45-B3BA-3A476976800D}"/>
              </a:ext>
            </a:extLst>
          </p:cNvPr>
          <p:cNvSpPr txBox="1"/>
          <p:nvPr/>
        </p:nvSpPr>
        <p:spPr>
          <a:xfrm>
            <a:off x="661881" y="4440335"/>
            <a:ext cx="1058303"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with access </a:t>
            </a:r>
          </a:p>
          <a:p>
            <a:r>
              <a:rPr lang="en-US" sz="800" b="1" dirty="0">
                <a:latin typeface="Verdana" panose="020B0604030504040204" pitchFamily="34" charset="0"/>
                <a:ea typeface="Verdana" panose="020B0604030504040204" pitchFamily="34" charset="0"/>
                <a:cs typeface="Verdana" panose="020B0604030504040204" pitchFamily="34" charset="0"/>
              </a:rPr>
              <a:t>to car/van</a:t>
            </a:r>
          </a:p>
        </p:txBody>
      </p:sp>
      <p:sp>
        <p:nvSpPr>
          <p:cNvPr id="120" name="Oval 119">
            <a:extLst>
              <a:ext uri="{FF2B5EF4-FFF2-40B4-BE49-F238E27FC236}">
                <a16:creationId xmlns:a16="http://schemas.microsoft.com/office/drawing/2014/main" id="{34BCA19C-3DE0-334B-9E51-17EBC9856D2A}"/>
              </a:ext>
            </a:extLst>
          </p:cNvPr>
          <p:cNvSpPr/>
          <p:nvPr/>
        </p:nvSpPr>
        <p:spPr>
          <a:xfrm>
            <a:off x="737030" y="3871703"/>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21" name="Oval 120">
            <a:extLst>
              <a:ext uri="{FF2B5EF4-FFF2-40B4-BE49-F238E27FC236}">
                <a16:creationId xmlns:a16="http://schemas.microsoft.com/office/drawing/2014/main" id="{FE90C22C-861E-9447-9237-3DD474E72413}"/>
              </a:ext>
            </a:extLst>
          </p:cNvPr>
          <p:cNvSpPr/>
          <p:nvPr/>
        </p:nvSpPr>
        <p:spPr>
          <a:xfrm>
            <a:off x="1143473" y="3818032"/>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23" name="TextBox 122">
            <a:extLst>
              <a:ext uri="{FF2B5EF4-FFF2-40B4-BE49-F238E27FC236}">
                <a16:creationId xmlns:a16="http://schemas.microsoft.com/office/drawing/2014/main" id="{D6FE7BE8-0E61-C448-BEC6-FB06A6B7309A}"/>
              </a:ext>
            </a:extLst>
          </p:cNvPr>
          <p:cNvSpPr txBox="1"/>
          <p:nvPr/>
        </p:nvSpPr>
        <p:spPr>
          <a:xfrm>
            <a:off x="7004009" y="6046463"/>
            <a:ext cx="1433406" cy="707886"/>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NHS Health Check </a:t>
            </a:r>
          </a:p>
          <a:p>
            <a:r>
              <a:rPr lang="en-US" sz="800" b="1" dirty="0">
                <a:latin typeface="Verdana" panose="020B0604030504040204" pitchFamily="34" charset="0"/>
                <a:ea typeface="Verdana" panose="020B0604030504040204" pitchFamily="34" charset="0"/>
                <a:cs typeface="Verdana" panose="020B0604030504040204" pitchFamily="34" charset="0"/>
              </a:rPr>
              <a:t>Attendance over time</a:t>
            </a:r>
            <a:endParaRPr lang="en-US" sz="800" dirty="0">
              <a:latin typeface="Verdana" panose="020B0604030504040204" pitchFamily="34" charset="0"/>
              <a:ea typeface="Verdana" panose="020B0604030504040204" pitchFamily="34" charset="0"/>
              <a:cs typeface="Verdana" panose="020B0604030504040204" pitchFamily="34" charset="0"/>
            </a:endParaRPr>
          </a:p>
          <a:p>
            <a:r>
              <a:rPr lang="en-US" sz="800" dirty="0">
                <a:latin typeface="Calibri" panose="020F0502020204030204" pitchFamily="34" charset="0"/>
                <a:ea typeface="Verdana" panose="020B0604030504040204" pitchFamily="34" charset="0"/>
                <a:cs typeface="Calibri" panose="020F0502020204030204" pitchFamily="34" charset="0"/>
              </a:rPr>
              <a:t>Proportion of BAME groups </a:t>
            </a:r>
          </a:p>
          <a:p>
            <a:r>
              <a:rPr lang="en-US" sz="800" dirty="0">
                <a:latin typeface="Calibri" panose="020F0502020204030204" pitchFamily="34" charset="0"/>
                <a:ea typeface="Verdana" panose="020B0604030504040204" pitchFamily="34" charset="0"/>
                <a:cs typeface="Calibri" panose="020F0502020204030204" pitchFamily="34" charset="0"/>
              </a:rPr>
              <a:t>attenders Increasing </a:t>
            </a:r>
          </a:p>
          <a:p>
            <a:r>
              <a:rPr lang="en-US" sz="800" dirty="0">
                <a:latin typeface="Calibri" panose="020F0502020204030204" pitchFamily="34" charset="0"/>
                <a:ea typeface="Verdana" panose="020B0604030504040204" pitchFamily="34" charset="0"/>
                <a:cs typeface="Calibri" panose="020F0502020204030204" pitchFamily="34" charset="0"/>
              </a:rPr>
              <a:t>(22.1% 2017/18)</a:t>
            </a:r>
          </a:p>
        </p:txBody>
      </p:sp>
      <p:sp>
        <p:nvSpPr>
          <p:cNvPr id="124" name="Oval 123">
            <a:extLst>
              <a:ext uri="{FF2B5EF4-FFF2-40B4-BE49-F238E27FC236}">
                <a16:creationId xmlns:a16="http://schemas.microsoft.com/office/drawing/2014/main" id="{95EF54F9-BDB1-1F40-A93B-A0B5C52D0C4B}"/>
              </a:ext>
            </a:extLst>
          </p:cNvPr>
          <p:cNvSpPr/>
          <p:nvPr/>
        </p:nvSpPr>
        <p:spPr>
          <a:xfrm>
            <a:off x="10698814" y="5486923"/>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25" name="Straight Connector 124">
            <a:extLst>
              <a:ext uri="{FF2B5EF4-FFF2-40B4-BE49-F238E27FC236}">
                <a16:creationId xmlns:a16="http://schemas.microsoft.com/office/drawing/2014/main" id="{4D32A371-7C3E-504A-8427-AFF77FBD6871}"/>
              </a:ext>
            </a:extLst>
          </p:cNvPr>
          <p:cNvCxnSpPr>
            <a:cxnSpLocks/>
          </p:cNvCxnSpPr>
          <p:nvPr/>
        </p:nvCxnSpPr>
        <p:spPr>
          <a:xfrm>
            <a:off x="10412730" y="4414170"/>
            <a:ext cx="1316585" cy="13123"/>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A8B105DC-8FED-4F49-8550-82F2B38D1F02}"/>
              </a:ext>
            </a:extLst>
          </p:cNvPr>
          <p:cNvGrpSpPr/>
          <p:nvPr/>
        </p:nvGrpSpPr>
        <p:grpSpPr>
          <a:xfrm rot="5400000">
            <a:off x="11770902" y="4288191"/>
            <a:ext cx="271602" cy="271602"/>
            <a:chOff x="4200805" y="1158842"/>
            <a:chExt cx="271602" cy="271602"/>
          </a:xfrm>
        </p:grpSpPr>
        <p:sp>
          <p:nvSpPr>
            <p:cNvPr id="129" name="Oval 128">
              <a:extLst>
                <a:ext uri="{FF2B5EF4-FFF2-40B4-BE49-F238E27FC236}">
                  <a16:creationId xmlns:a16="http://schemas.microsoft.com/office/drawing/2014/main" id="{05341F19-D362-1041-B948-64441566938C}"/>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30" name="Straight Arrow Connector 129">
              <a:extLst>
                <a:ext uri="{FF2B5EF4-FFF2-40B4-BE49-F238E27FC236}">
                  <a16:creationId xmlns:a16="http://schemas.microsoft.com/office/drawing/2014/main" id="{0F9C4C4E-6C8D-BA48-BEAB-C72383035996}"/>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131" name="Straight Connector 130">
            <a:extLst>
              <a:ext uri="{FF2B5EF4-FFF2-40B4-BE49-F238E27FC236}">
                <a16:creationId xmlns:a16="http://schemas.microsoft.com/office/drawing/2014/main" id="{55F8EED7-AE81-A44A-B769-331C91DA6152}"/>
              </a:ext>
            </a:extLst>
          </p:cNvPr>
          <p:cNvCxnSpPr>
            <a:cxnSpLocks/>
          </p:cNvCxnSpPr>
          <p:nvPr/>
        </p:nvCxnSpPr>
        <p:spPr>
          <a:xfrm flipV="1">
            <a:off x="11915256" y="4585568"/>
            <a:ext cx="0" cy="125016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36A1AF36-7F59-C740-B8EB-918292FDFBDA}"/>
              </a:ext>
            </a:extLst>
          </p:cNvPr>
          <p:cNvGrpSpPr/>
          <p:nvPr/>
        </p:nvGrpSpPr>
        <p:grpSpPr>
          <a:xfrm rot="10800000">
            <a:off x="11772740" y="5941272"/>
            <a:ext cx="271602" cy="271602"/>
            <a:chOff x="4200805" y="1158842"/>
            <a:chExt cx="271602" cy="271602"/>
          </a:xfrm>
        </p:grpSpPr>
        <p:sp>
          <p:nvSpPr>
            <p:cNvPr id="133" name="Oval 132">
              <a:extLst>
                <a:ext uri="{FF2B5EF4-FFF2-40B4-BE49-F238E27FC236}">
                  <a16:creationId xmlns:a16="http://schemas.microsoft.com/office/drawing/2014/main" id="{CA2ADE8D-FFA7-2B47-A5F5-4C99761B6F7A}"/>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34" name="Straight Arrow Connector 133">
              <a:extLst>
                <a:ext uri="{FF2B5EF4-FFF2-40B4-BE49-F238E27FC236}">
                  <a16:creationId xmlns:a16="http://schemas.microsoft.com/office/drawing/2014/main" id="{D7A53683-88E8-A848-9FBE-72D1765E3104}"/>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35" name="TextBox 134">
            <a:extLst>
              <a:ext uri="{FF2B5EF4-FFF2-40B4-BE49-F238E27FC236}">
                <a16:creationId xmlns:a16="http://schemas.microsoft.com/office/drawing/2014/main" id="{AFADD05C-B0E8-8F41-859A-048F9ED0FAFD}"/>
              </a:ext>
            </a:extLst>
          </p:cNvPr>
          <p:cNvSpPr txBox="1"/>
          <p:nvPr/>
        </p:nvSpPr>
        <p:spPr>
          <a:xfrm>
            <a:off x="10620061" y="6079663"/>
            <a:ext cx="1327608" cy="584775"/>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with good/</a:t>
            </a:r>
          </a:p>
          <a:p>
            <a:r>
              <a:rPr lang="en-US" sz="800" b="1" dirty="0">
                <a:latin typeface="Verdana" panose="020B0604030504040204" pitchFamily="34" charset="0"/>
                <a:ea typeface="Verdana" panose="020B0604030504040204" pitchFamily="34" charset="0"/>
                <a:cs typeface="Verdana" panose="020B0604030504040204" pitchFamily="34" charset="0"/>
              </a:rPr>
              <a:t>very good health</a:t>
            </a:r>
          </a:p>
          <a:p>
            <a:r>
              <a:rPr lang="en-US" sz="800" dirty="0">
                <a:latin typeface="Calibri" panose="020F0502020204030204" pitchFamily="34" charset="0"/>
                <a:ea typeface="Verdana" panose="020B0604030504040204" pitchFamily="34" charset="0"/>
                <a:cs typeface="Calibri" panose="020F0502020204030204" pitchFamily="34" charset="0"/>
              </a:rPr>
              <a:t>BAME groups self report</a:t>
            </a:r>
          </a:p>
          <a:p>
            <a:r>
              <a:rPr lang="en-US" sz="800" dirty="0">
                <a:latin typeface="Calibri" panose="020F0502020204030204" pitchFamily="34" charset="0"/>
                <a:ea typeface="Verdana" panose="020B0604030504040204" pitchFamily="34" charset="0"/>
                <a:cs typeface="Calibri" panose="020F0502020204030204" pitchFamily="34" charset="0"/>
              </a:rPr>
              <a:t>Higher rates of good health</a:t>
            </a:r>
          </a:p>
        </p:txBody>
      </p:sp>
      <p:sp>
        <p:nvSpPr>
          <p:cNvPr id="136" name="Oval 135">
            <a:extLst>
              <a:ext uri="{FF2B5EF4-FFF2-40B4-BE49-F238E27FC236}">
                <a16:creationId xmlns:a16="http://schemas.microsoft.com/office/drawing/2014/main" id="{95F0D490-39CB-EA4F-8735-8976B7994EB3}"/>
              </a:ext>
            </a:extLst>
          </p:cNvPr>
          <p:cNvSpPr/>
          <p:nvPr/>
        </p:nvSpPr>
        <p:spPr>
          <a:xfrm>
            <a:off x="8326928" y="3869336"/>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37" name="Oval 136">
            <a:extLst>
              <a:ext uri="{FF2B5EF4-FFF2-40B4-BE49-F238E27FC236}">
                <a16:creationId xmlns:a16="http://schemas.microsoft.com/office/drawing/2014/main" id="{27748DFB-D50B-B94A-BF7B-FB49AE120333}"/>
              </a:ext>
            </a:extLst>
          </p:cNvPr>
          <p:cNvSpPr/>
          <p:nvPr/>
        </p:nvSpPr>
        <p:spPr>
          <a:xfrm>
            <a:off x="11117921" y="5383546"/>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38" name="TextBox 137">
            <a:extLst>
              <a:ext uri="{FF2B5EF4-FFF2-40B4-BE49-F238E27FC236}">
                <a16:creationId xmlns:a16="http://schemas.microsoft.com/office/drawing/2014/main" id="{3502A168-6AE8-C04D-86DB-65C8032CDABB}"/>
              </a:ext>
            </a:extLst>
          </p:cNvPr>
          <p:cNvSpPr txBox="1"/>
          <p:nvPr/>
        </p:nvSpPr>
        <p:spPr>
          <a:xfrm>
            <a:off x="3163735" y="4451642"/>
            <a:ext cx="1124026" cy="461665"/>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living in </a:t>
            </a:r>
          </a:p>
          <a:p>
            <a:r>
              <a:rPr lang="en-US" sz="800" b="1" dirty="0">
                <a:latin typeface="Verdana" panose="020B0604030504040204" pitchFamily="34" charset="0"/>
                <a:ea typeface="Verdana" panose="020B0604030504040204" pitchFamily="34" charset="0"/>
                <a:cs typeface="Verdana" panose="020B0604030504040204" pitchFamily="34" charset="0"/>
              </a:rPr>
              <a:t>most deprived</a:t>
            </a:r>
          </a:p>
          <a:p>
            <a:r>
              <a:rPr lang="en-GB" sz="800" b="1" dirty="0">
                <a:latin typeface="Verdana" panose="020B0604030504040204" pitchFamily="34" charset="0"/>
                <a:ea typeface="Verdana" panose="020B0604030504040204" pitchFamily="34" charset="0"/>
                <a:cs typeface="Verdana" panose="020B0604030504040204" pitchFamily="34" charset="0"/>
              </a:rPr>
              <a:t>neighbourhoods</a:t>
            </a:r>
          </a:p>
        </p:txBody>
      </p:sp>
      <p:sp>
        <p:nvSpPr>
          <p:cNvPr id="139" name="Oval 138">
            <a:extLst>
              <a:ext uri="{FF2B5EF4-FFF2-40B4-BE49-F238E27FC236}">
                <a16:creationId xmlns:a16="http://schemas.microsoft.com/office/drawing/2014/main" id="{7527FBF0-E249-8A48-8880-CF7CC84588DD}"/>
              </a:ext>
            </a:extLst>
          </p:cNvPr>
          <p:cNvSpPr/>
          <p:nvPr/>
        </p:nvSpPr>
        <p:spPr>
          <a:xfrm>
            <a:off x="3246051" y="3860998"/>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42" name="TextBox 141">
            <a:extLst>
              <a:ext uri="{FF2B5EF4-FFF2-40B4-BE49-F238E27FC236}">
                <a16:creationId xmlns:a16="http://schemas.microsoft.com/office/drawing/2014/main" id="{D5E3B05E-58D6-DE41-9652-36E26F06393F}"/>
              </a:ext>
            </a:extLst>
          </p:cNvPr>
          <p:cNvSpPr txBox="1"/>
          <p:nvPr/>
        </p:nvSpPr>
        <p:spPr>
          <a:xfrm>
            <a:off x="5854024" y="4423935"/>
            <a:ext cx="1124026" cy="58477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medical</a:t>
            </a:r>
          </a:p>
          <a:p>
            <a:r>
              <a:rPr lang="en-US" sz="800" b="1" dirty="0">
                <a:latin typeface="Verdana" panose="020B0604030504040204" pitchFamily="34" charset="0"/>
                <a:ea typeface="Verdana" panose="020B0604030504040204" pitchFamily="34" charset="0"/>
                <a:cs typeface="Verdana" panose="020B0604030504040204" pitchFamily="34" charset="0"/>
              </a:rPr>
              <a:t>NHS staff</a:t>
            </a:r>
          </a:p>
          <a:p>
            <a:r>
              <a:rPr lang="en-US" sz="800" dirty="0">
                <a:latin typeface="Calibri" panose="020F0502020204030204" pitchFamily="34" charset="0"/>
                <a:ea typeface="Verdana" panose="020B0604030504040204" pitchFamily="34" charset="0"/>
                <a:cs typeface="Calibri" panose="020F0502020204030204" pitchFamily="34" charset="0"/>
              </a:rPr>
              <a:t>BAME groups make up 45% of medical staff</a:t>
            </a:r>
          </a:p>
        </p:txBody>
      </p:sp>
      <p:sp>
        <p:nvSpPr>
          <p:cNvPr id="144" name="TextBox 143">
            <a:extLst>
              <a:ext uri="{FF2B5EF4-FFF2-40B4-BE49-F238E27FC236}">
                <a16:creationId xmlns:a16="http://schemas.microsoft.com/office/drawing/2014/main" id="{781451BA-7BF8-7241-A248-1661F014CB1D}"/>
              </a:ext>
            </a:extLst>
          </p:cNvPr>
          <p:cNvSpPr txBox="1"/>
          <p:nvPr/>
        </p:nvSpPr>
        <p:spPr>
          <a:xfrm>
            <a:off x="5755499" y="6045718"/>
            <a:ext cx="1429282" cy="707886"/>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Positive GP experience</a:t>
            </a:r>
          </a:p>
          <a:p>
            <a:r>
              <a:rPr lang="en-US" sz="800" dirty="0">
                <a:latin typeface="Calibri" panose="020F0502020204030204" pitchFamily="34" charset="0"/>
                <a:ea typeface="Verdana" panose="020B0604030504040204" pitchFamily="34" charset="0"/>
                <a:cs typeface="Calibri" panose="020F0502020204030204" pitchFamily="34" charset="0"/>
              </a:rPr>
              <a:t>% varies by group (71% among Bangladeshi group to 87% among African groups).</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145" name="Oval 144">
            <a:extLst>
              <a:ext uri="{FF2B5EF4-FFF2-40B4-BE49-F238E27FC236}">
                <a16:creationId xmlns:a16="http://schemas.microsoft.com/office/drawing/2014/main" id="{0B26FE8B-E644-5246-BFE2-E5E06FE0C205}"/>
              </a:ext>
            </a:extLst>
          </p:cNvPr>
          <p:cNvSpPr/>
          <p:nvPr/>
        </p:nvSpPr>
        <p:spPr>
          <a:xfrm>
            <a:off x="8442317" y="5479428"/>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46" name="Straight Connector 145">
            <a:extLst>
              <a:ext uri="{FF2B5EF4-FFF2-40B4-BE49-F238E27FC236}">
                <a16:creationId xmlns:a16="http://schemas.microsoft.com/office/drawing/2014/main" id="{987AE016-07D9-E944-9365-311AE05315F5}"/>
              </a:ext>
            </a:extLst>
          </p:cNvPr>
          <p:cNvCxnSpPr>
            <a:cxnSpLocks/>
          </p:cNvCxnSpPr>
          <p:nvPr/>
        </p:nvCxnSpPr>
        <p:spPr>
          <a:xfrm>
            <a:off x="4332450" y="6054762"/>
            <a:ext cx="7213354" cy="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0BDB7712-8B24-184E-9B89-D4144EE368DF}"/>
              </a:ext>
            </a:extLst>
          </p:cNvPr>
          <p:cNvSpPr txBox="1"/>
          <p:nvPr/>
        </p:nvSpPr>
        <p:spPr>
          <a:xfrm>
            <a:off x="4248359" y="6039875"/>
            <a:ext cx="1671940"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Average hospital patient satisfaction score</a:t>
            </a:r>
          </a:p>
        </p:txBody>
      </p:sp>
      <p:sp>
        <p:nvSpPr>
          <p:cNvPr id="148" name="Oval 147">
            <a:extLst>
              <a:ext uri="{FF2B5EF4-FFF2-40B4-BE49-F238E27FC236}">
                <a16:creationId xmlns:a16="http://schemas.microsoft.com/office/drawing/2014/main" id="{5CE92C30-5657-984B-947E-2D116FD3FD88}"/>
              </a:ext>
            </a:extLst>
          </p:cNvPr>
          <p:cNvSpPr/>
          <p:nvPr/>
        </p:nvSpPr>
        <p:spPr>
          <a:xfrm>
            <a:off x="7093760" y="5470224"/>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49" name="TextBox 148">
            <a:extLst>
              <a:ext uri="{FF2B5EF4-FFF2-40B4-BE49-F238E27FC236}">
                <a16:creationId xmlns:a16="http://schemas.microsoft.com/office/drawing/2014/main" id="{87A341EC-4FB8-1F4B-8A3C-BE24248BA8A8}"/>
              </a:ext>
            </a:extLst>
          </p:cNvPr>
          <p:cNvSpPr txBox="1"/>
          <p:nvPr/>
        </p:nvSpPr>
        <p:spPr>
          <a:xfrm>
            <a:off x="7102122" y="4422345"/>
            <a:ext cx="1067921" cy="707886"/>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non-medical</a:t>
            </a:r>
          </a:p>
          <a:p>
            <a:r>
              <a:rPr lang="en-US" sz="800" b="1" dirty="0">
                <a:latin typeface="Verdana" panose="020B0604030504040204" pitchFamily="34" charset="0"/>
                <a:ea typeface="Verdana" panose="020B0604030504040204" pitchFamily="34" charset="0"/>
                <a:cs typeface="Verdana" panose="020B0604030504040204" pitchFamily="34" charset="0"/>
              </a:rPr>
              <a:t>NHS staff</a:t>
            </a:r>
          </a:p>
          <a:p>
            <a:r>
              <a:rPr lang="en-US" sz="800" dirty="0">
                <a:latin typeface="Calibri" panose="020F0502020204030204" pitchFamily="34" charset="0"/>
                <a:ea typeface="Verdana" panose="020B0604030504040204" pitchFamily="34" charset="0"/>
                <a:cs typeface="Calibri" panose="020F0502020204030204" pitchFamily="34" charset="0"/>
              </a:rPr>
              <a:t>BAME groups </a:t>
            </a:r>
          </a:p>
          <a:p>
            <a:r>
              <a:rPr lang="en-US" sz="800" dirty="0">
                <a:latin typeface="Calibri" panose="020F0502020204030204" pitchFamily="34" charset="0"/>
                <a:ea typeface="Verdana" panose="020B0604030504040204" pitchFamily="34" charset="0"/>
                <a:cs typeface="Calibri" panose="020F0502020204030204" pitchFamily="34" charset="0"/>
              </a:rPr>
              <a:t>make up 18% of </a:t>
            </a:r>
          </a:p>
          <a:p>
            <a:r>
              <a:rPr lang="en-US" sz="800" dirty="0">
                <a:latin typeface="Calibri" panose="020F0502020204030204" pitchFamily="34" charset="0"/>
                <a:ea typeface="Verdana" panose="020B0604030504040204" pitchFamily="34" charset="0"/>
                <a:cs typeface="Calibri" panose="020F0502020204030204" pitchFamily="34" charset="0"/>
              </a:rPr>
              <a:t>non-medical staff</a:t>
            </a:r>
          </a:p>
        </p:txBody>
      </p:sp>
      <p:sp>
        <p:nvSpPr>
          <p:cNvPr id="150" name="Oval 149">
            <a:extLst>
              <a:ext uri="{FF2B5EF4-FFF2-40B4-BE49-F238E27FC236}">
                <a16:creationId xmlns:a16="http://schemas.microsoft.com/office/drawing/2014/main" id="{F2535FF8-8713-4548-9C93-B13AB482DDA3}"/>
              </a:ext>
            </a:extLst>
          </p:cNvPr>
          <p:cNvSpPr/>
          <p:nvPr/>
        </p:nvSpPr>
        <p:spPr>
          <a:xfrm>
            <a:off x="5920299" y="3855653"/>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rgbClr val="3ECC26"/>
              </a:solidFill>
              <a:latin typeface="Verdana" panose="020B0604030504040204" pitchFamily="34" charset="0"/>
              <a:ea typeface="Verdana" panose="020B0604030504040204" pitchFamily="34" charset="0"/>
              <a:cs typeface="Verdana" panose="020B0604030504040204" pitchFamily="34" charset="0"/>
            </a:endParaRPr>
          </a:p>
        </p:txBody>
      </p:sp>
      <p:sp>
        <p:nvSpPr>
          <p:cNvPr id="153" name="TextBox 152">
            <a:extLst>
              <a:ext uri="{FF2B5EF4-FFF2-40B4-BE49-F238E27FC236}">
                <a16:creationId xmlns:a16="http://schemas.microsoft.com/office/drawing/2014/main" id="{ACE73246-91F1-4C49-8E13-868881130A05}"/>
              </a:ext>
            </a:extLst>
          </p:cNvPr>
          <p:cNvSpPr txBox="1"/>
          <p:nvPr/>
        </p:nvSpPr>
        <p:spPr>
          <a:xfrm>
            <a:off x="10364669" y="4415276"/>
            <a:ext cx="1604458" cy="830997"/>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NHS staff </a:t>
            </a:r>
          </a:p>
          <a:p>
            <a:r>
              <a:rPr lang="en-US" sz="800" b="1" dirty="0">
                <a:latin typeface="Verdana" panose="020B0604030504040204" pitchFamily="34" charset="0"/>
                <a:ea typeface="Verdana" panose="020B0604030504040204" pitchFamily="34" charset="0"/>
                <a:cs typeface="Verdana" panose="020B0604030504040204" pitchFamily="34" charset="0"/>
              </a:rPr>
              <a:t>discrimination at Work</a:t>
            </a:r>
          </a:p>
          <a:p>
            <a:r>
              <a:rPr lang="en-US" sz="800" dirty="0">
                <a:latin typeface="Calibri" panose="020F0502020204030204" pitchFamily="34" charset="0"/>
                <a:ea typeface="Verdana" panose="020B0604030504040204" pitchFamily="34" charset="0"/>
                <a:cs typeface="Calibri" panose="020F0502020204030204" pitchFamily="34" charset="0"/>
              </a:rPr>
              <a:t>Proportion of non-White </a:t>
            </a:r>
          </a:p>
          <a:p>
            <a:r>
              <a:rPr lang="en-US" sz="800" dirty="0">
                <a:latin typeface="Calibri" panose="020F0502020204030204" pitchFamily="34" charset="0"/>
                <a:ea typeface="Verdana" panose="020B0604030504040204" pitchFamily="34" charset="0"/>
                <a:cs typeface="Calibri" panose="020F0502020204030204" pitchFamily="34" charset="0"/>
              </a:rPr>
              <a:t>staff experiencing </a:t>
            </a:r>
          </a:p>
          <a:p>
            <a:r>
              <a:rPr lang="en-US" sz="800" dirty="0">
                <a:latin typeface="Calibri" panose="020F0502020204030204" pitchFamily="34" charset="0"/>
                <a:ea typeface="Verdana" panose="020B0604030504040204" pitchFamily="34" charset="0"/>
                <a:cs typeface="Calibri" panose="020F0502020204030204" pitchFamily="34" charset="0"/>
              </a:rPr>
              <a:t>discrimination double </a:t>
            </a:r>
          </a:p>
          <a:p>
            <a:r>
              <a:rPr lang="en-US" sz="800" dirty="0">
                <a:latin typeface="Calibri" panose="020F0502020204030204" pitchFamily="34" charset="0"/>
                <a:ea typeface="Verdana" panose="020B0604030504040204" pitchFamily="34" charset="0"/>
                <a:cs typeface="Calibri" panose="020F0502020204030204" pitchFamily="34" charset="0"/>
              </a:rPr>
              <a:t>that of White groups</a:t>
            </a:r>
          </a:p>
        </p:txBody>
      </p:sp>
      <p:sp>
        <p:nvSpPr>
          <p:cNvPr id="154" name="Oval 153">
            <a:extLst>
              <a:ext uri="{FF2B5EF4-FFF2-40B4-BE49-F238E27FC236}">
                <a16:creationId xmlns:a16="http://schemas.microsoft.com/office/drawing/2014/main" id="{88A5431B-F88B-A84A-B141-221FFC7E069D}"/>
              </a:ext>
            </a:extLst>
          </p:cNvPr>
          <p:cNvSpPr/>
          <p:nvPr/>
        </p:nvSpPr>
        <p:spPr>
          <a:xfrm>
            <a:off x="7187004" y="3877970"/>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55" name="TextBox 154">
            <a:extLst>
              <a:ext uri="{FF2B5EF4-FFF2-40B4-BE49-F238E27FC236}">
                <a16:creationId xmlns:a16="http://schemas.microsoft.com/office/drawing/2014/main" id="{96E9D11B-F333-9344-9B5D-AB5D25FD01CF}"/>
              </a:ext>
            </a:extLst>
          </p:cNvPr>
          <p:cNvSpPr txBox="1"/>
          <p:nvPr/>
        </p:nvSpPr>
        <p:spPr>
          <a:xfrm>
            <a:off x="8245262" y="4422345"/>
            <a:ext cx="1335622" cy="707886"/>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non-medical</a:t>
            </a:r>
          </a:p>
          <a:p>
            <a:r>
              <a:rPr lang="en-US" sz="800" b="1" dirty="0">
                <a:latin typeface="Verdana" panose="020B0604030504040204" pitchFamily="34" charset="0"/>
                <a:ea typeface="Verdana" panose="020B0604030504040204" pitchFamily="34" charset="0"/>
                <a:cs typeface="Verdana" panose="020B0604030504040204" pitchFamily="34" charset="0"/>
              </a:rPr>
              <a:t>NHS senior grades</a:t>
            </a:r>
            <a:endParaRPr lang="en-US" sz="800" dirty="0">
              <a:latin typeface="Verdana" panose="020B0604030504040204" pitchFamily="34" charset="0"/>
              <a:ea typeface="Verdana" panose="020B0604030504040204" pitchFamily="34" charset="0"/>
              <a:cs typeface="Verdana" panose="020B0604030504040204" pitchFamily="34" charset="0"/>
            </a:endParaRPr>
          </a:p>
          <a:p>
            <a:r>
              <a:rPr lang="en-US" sz="800" dirty="0">
                <a:latin typeface="Calibri" panose="020F0502020204030204" pitchFamily="34" charset="0"/>
                <a:ea typeface="Verdana" panose="020B0604030504040204" pitchFamily="34" charset="0"/>
                <a:cs typeface="Calibri" panose="020F0502020204030204" pitchFamily="34" charset="0"/>
              </a:rPr>
              <a:t>BAME groups represent</a:t>
            </a:r>
          </a:p>
          <a:p>
            <a:r>
              <a:rPr lang="en-US" sz="800" dirty="0">
                <a:latin typeface="Calibri" panose="020F0502020204030204" pitchFamily="34" charset="0"/>
                <a:ea typeface="Verdana" panose="020B0604030504040204" pitchFamily="34" charset="0"/>
                <a:cs typeface="Calibri" panose="020F0502020204030204" pitchFamily="34" charset="0"/>
              </a:rPr>
              <a:t>7% of very senior managers</a:t>
            </a:r>
          </a:p>
          <a:p>
            <a:r>
              <a:rPr lang="en-US" sz="800" dirty="0">
                <a:latin typeface="Calibri" panose="020F0502020204030204" pitchFamily="34" charset="0"/>
                <a:ea typeface="Verdana" panose="020B0604030504040204" pitchFamily="34" charset="0"/>
                <a:cs typeface="Calibri" panose="020F0502020204030204" pitchFamily="34" charset="0"/>
              </a:rPr>
              <a:t>And 17% of support roles.</a:t>
            </a:r>
          </a:p>
        </p:txBody>
      </p:sp>
      <p:sp>
        <p:nvSpPr>
          <p:cNvPr id="156" name="Oval 155">
            <a:extLst>
              <a:ext uri="{FF2B5EF4-FFF2-40B4-BE49-F238E27FC236}">
                <a16:creationId xmlns:a16="http://schemas.microsoft.com/office/drawing/2014/main" id="{F1CB2E54-504C-9D42-90AB-65C5A58F4547}"/>
              </a:ext>
            </a:extLst>
          </p:cNvPr>
          <p:cNvSpPr/>
          <p:nvPr/>
        </p:nvSpPr>
        <p:spPr>
          <a:xfrm>
            <a:off x="10456297" y="3844269"/>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69" name="TextBox 168">
            <a:extLst>
              <a:ext uri="{FF2B5EF4-FFF2-40B4-BE49-F238E27FC236}">
                <a16:creationId xmlns:a16="http://schemas.microsoft.com/office/drawing/2014/main" id="{962FD276-084E-584B-963E-AE41ABAA08A1}"/>
              </a:ext>
            </a:extLst>
          </p:cNvPr>
          <p:cNvSpPr txBox="1"/>
          <p:nvPr/>
        </p:nvSpPr>
        <p:spPr>
          <a:xfrm>
            <a:off x="0" y="4757"/>
            <a:ext cx="3733381"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WEST SUSSEX PUBLIC HEALTH AND SOCIAL RESEARCH UNIT</a:t>
            </a:r>
          </a:p>
        </p:txBody>
      </p:sp>
      <p:sp>
        <p:nvSpPr>
          <p:cNvPr id="170" name="TextBox 169">
            <a:extLst>
              <a:ext uri="{FF2B5EF4-FFF2-40B4-BE49-F238E27FC236}">
                <a16:creationId xmlns:a16="http://schemas.microsoft.com/office/drawing/2014/main" id="{245E624F-1000-5E48-A7BA-2F3356C1CBFF}"/>
              </a:ext>
            </a:extLst>
          </p:cNvPr>
          <p:cNvSpPr txBox="1"/>
          <p:nvPr/>
        </p:nvSpPr>
        <p:spPr>
          <a:xfrm>
            <a:off x="-15216" y="157137"/>
            <a:ext cx="6825496"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A life course view of health and wider wellbeing outcomes - BAME </a:t>
            </a:r>
          </a:p>
        </p:txBody>
      </p:sp>
      <p:sp>
        <p:nvSpPr>
          <p:cNvPr id="173" name="Oval 172">
            <a:extLst>
              <a:ext uri="{FF2B5EF4-FFF2-40B4-BE49-F238E27FC236}">
                <a16:creationId xmlns:a16="http://schemas.microsoft.com/office/drawing/2014/main" id="{A6477C97-63D1-CA44-88E7-4EDA54263B17}"/>
              </a:ext>
            </a:extLst>
          </p:cNvPr>
          <p:cNvSpPr/>
          <p:nvPr/>
        </p:nvSpPr>
        <p:spPr>
          <a:xfrm>
            <a:off x="7415811" y="115071"/>
            <a:ext cx="396000" cy="3960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N/A</a:t>
            </a:r>
          </a:p>
        </p:txBody>
      </p:sp>
      <p:sp>
        <p:nvSpPr>
          <p:cNvPr id="174" name="Oval 173">
            <a:extLst>
              <a:ext uri="{FF2B5EF4-FFF2-40B4-BE49-F238E27FC236}">
                <a16:creationId xmlns:a16="http://schemas.microsoft.com/office/drawing/2014/main" id="{E0771219-3578-9642-B87D-CF963E66B746}"/>
              </a:ext>
            </a:extLst>
          </p:cNvPr>
          <p:cNvSpPr/>
          <p:nvPr/>
        </p:nvSpPr>
        <p:spPr>
          <a:xfrm>
            <a:off x="7866248" y="103513"/>
            <a:ext cx="396000" cy="396000"/>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Worse</a:t>
            </a:r>
          </a:p>
        </p:txBody>
      </p:sp>
      <p:sp>
        <p:nvSpPr>
          <p:cNvPr id="175" name="TextBox 174">
            <a:extLst>
              <a:ext uri="{FF2B5EF4-FFF2-40B4-BE49-F238E27FC236}">
                <a16:creationId xmlns:a16="http://schemas.microsoft.com/office/drawing/2014/main" id="{D6771790-3712-2644-B5D0-D0652B4BB562}"/>
              </a:ext>
            </a:extLst>
          </p:cNvPr>
          <p:cNvSpPr txBox="1"/>
          <p:nvPr/>
        </p:nvSpPr>
        <p:spPr>
          <a:xfrm>
            <a:off x="8760858" y="46166"/>
            <a:ext cx="3365868" cy="523220"/>
          </a:xfrm>
          <a:prstGeom prst="rect">
            <a:avLst/>
          </a:prstGeom>
          <a:noFill/>
        </p:spPr>
        <p:txBody>
          <a:bodyPr wrap="square" rtlCol="0">
            <a:spAutoFit/>
          </a:bodyPr>
          <a:lstStyle/>
          <a:p>
            <a:pPr algn="just"/>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Indicators generally compare White ethnic groups with other groups to say where outcomes are better or worse for minority ethnic groups. In some cases, findings are complex with some minority groups better and others worse. These are marked by </a:t>
            </a:r>
            <a:r>
              <a:rPr lang="en-US" sz="700" dirty="0" err="1">
                <a:solidFill>
                  <a:schemeClr val="bg1"/>
                </a:solidFill>
                <a:latin typeface="Verdana" panose="020B0604030504040204" pitchFamily="34" charset="0"/>
                <a:ea typeface="Verdana" panose="020B0604030504040204" pitchFamily="34" charset="0"/>
                <a:cs typeface="Verdana" panose="020B0604030504040204" pitchFamily="34" charset="0"/>
              </a:rPr>
              <a:t>multi-coloured</a:t>
            </a:r>
            <a:r>
              <a:rPr lang="en-US" sz="700">
                <a:solidFill>
                  <a:schemeClr val="bg1"/>
                </a:solidFill>
                <a:latin typeface="Verdana" panose="020B0604030504040204" pitchFamily="34" charset="0"/>
                <a:ea typeface="Verdana" panose="020B0604030504040204" pitchFamily="34" charset="0"/>
                <a:cs typeface="Verdana" panose="020B0604030504040204" pitchFamily="34" charset="0"/>
              </a:rPr>
              <a:t> icons.</a:t>
            </a:r>
          </a:p>
        </p:txBody>
      </p:sp>
      <p:cxnSp>
        <p:nvCxnSpPr>
          <p:cNvPr id="177" name="Straight Connector 176">
            <a:extLst>
              <a:ext uri="{FF2B5EF4-FFF2-40B4-BE49-F238E27FC236}">
                <a16:creationId xmlns:a16="http://schemas.microsoft.com/office/drawing/2014/main" id="{C3FFC8D6-0EBD-4549-A0EA-09FCCCB6DB79}"/>
              </a:ext>
            </a:extLst>
          </p:cNvPr>
          <p:cNvCxnSpPr>
            <a:cxnSpLocks/>
          </p:cNvCxnSpPr>
          <p:nvPr/>
        </p:nvCxnSpPr>
        <p:spPr>
          <a:xfrm flipV="1">
            <a:off x="244840" y="6054762"/>
            <a:ext cx="3077255" cy="11728"/>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37DD4064-2560-624E-A0C0-5D11D0F6426D}"/>
              </a:ext>
            </a:extLst>
          </p:cNvPr>
          <p:cNvGrpSpPr/>
          <p:nvPr/>
        </p:nvGrpSpPr>
        <p:grpSpPr>
          <a:xfrm rot="10800000">
            <a:off x="6007695" y="2772839"/>
            <a:ext cx="271602" cy="271602"/>
            <a:chOff x="4200805" y="1158842"/>
            <a:chExt cx="271602" cy="271602"/>
          </a:xfrm>
        </p:grpSpPr>
        <p:sp>
          <p:nvSpPr>
            <p:cNvPr id="180" name="Oval 179">
              <a:extLst>
                <a:ext uri="{FF2B5EF4-FFF2-40B4-BE49-F238E27FC236}">
                  <a16:creationId xmlns:a16="http://schemas.microsoft.com/office/drawing/2014/main" id="{7E6A31F4-383E-4C4C-B0A5-2EC0D5B2B98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81" name="Straight Arrow Connector 180">
              <a:extLst>
                <a:ext uri="{FF2B5EF4-FFF2-40B4-BE49-F238E27FC236}">
                  <a16:creationId xmlns:a16="http://schemas.microsoft.com/office/drawing/2014/main" id="{1C74C291-552F-2846-9B51-D48612B50D40}"/>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C845BFCF-1264-884A-8F37-566EECAA4163}"/>
              </a:ext>
            </a:extLst>
          </p:cNvPr>
          <p:cNvGrpSpPr/>
          <p:nvPr/>
        </p:nvGrpSpPr>
        <p:grpSpPr>
          <a:xfrm>
            <a:off x="5566699" y="4270125"/>
            <a:ext cx="271602" cy="271602"/>
            <a:chOff x="4200805" y="1158842"/>
            <a:chExt cx="271602" cy="271602"/>
          </a:xfrm>
        </p:grpSpPr>
        <p:sp>
          <p:nvSpPr>
            <p:cNvPr id="183" name="Oval 182">
              <a:extLst>
                <a:ext uri="{FF2B5EF4-FFF2-40B4-BE49-F238E27FC236}">
                  <a16:creationId xmlns:a16="http://schemas.microsoft.com/office/drawing/2014/main" id="{D03A2265-E005-0642-9771-E44DCB42991A}"/>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84" name="Straight Arrow Connector 183">
              <a:extLst>
                <a:ext uri="{FF2B5EF4-FFF2-40B4-BE49-F238E27FC236}">
                  <a16:creationId xmlns:a16="http://schemas.microsoft.com/office/drawing/2014/main" id="{0B798A02-B4E7-5A47-9E60-9E52AA9601F7}"/>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85" name="TextBox 184">
            <a:extLst>
              <a:ext uri="{FF2B5EF4-FFF2-40B4-BE49-F238E27FC236}">
                <a16:creationId xmlns:a16="http://schemas.microsoft.com/office/drawing/2014/main" id="{C6E2AFCB-7656-5E46-B531-E4A81E3AA28A}"/>
              </a:ext>
            </a:extLst>
          </p:cNvPr>
          <p:cNvSpPr txBox="1"/>
          <p:nvPr/>
        </p:nvSpPr>
        <p:spPr>
          <a:xfrm>
            <a:off x="9454691" y="6061559"/>
            <a:ext cx="995785"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with LTC in</a:t>
            </a:r>
          </a:p>
          <a:p>
            <a:r>
              <a:rPr lang="en-US" sz="800" b="1" dirty="0">
                <a:latin typeface="Verdana" panose="020B0604030504040204" pitchFamily="34" charset="0"/>
                <a:ea typeface="Verdana" panose="020B0604030504040204" pitchFamily="34" charset="0"/>
                <a:cs typeface="Verdana" panose="020B0604030504040204" pitchFamily="34" charset="0"/>
              </a:rPr>
              <a:t>Employment</a:t>
            </a:r>
          </a:p>
        </p:txBody>
      </p:sp>
      <p:sp>
        <p:nvSpPr>
          <p:cNvPr id="188" name="TextBox 187">
            <a:extLst>
              <a:ext uri="{FF2B5EF4-FFF2-40B4-BE49-F238E27FC236}">
                <a16:creationId xmlns:a16="http://schemas.microsoft.com/office/drawing/2014/main" id="{C3789395-56F2-1541-9AFD-2465FFFE2EB6}"/>
              </a:ext>
            </a:extLst>
          </p:cNvPr>
          <p:cNvSpPr txBox="1"/>
          <p:nvPr/>
        </p:nvSpPr>
        <p:spPr>
          <a:xfrm>
            <a:off x="8284293" y="6062542"/>
            <a:ext cx="1260253" cy="707886"/>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with support</a:t>
            </a:r>
          </a:p>
          <a:p>
            <a:r>
              <a:rPr lang="en-US" sz="800" b="1" dirty="0">
                <a:latin typeface="Verdana" panose="020B0604030504040204" pitchFamily="34" charset="0"/>
                <a:ea typeface="Verdana" panose="020B0604030504040204" pitchFamily="34" charset="0"/>
                <a:cs typeface="Verdana" panose="020B0604030504040204" pitchFamily="34" charset="0"/>
              </a:rPr>
              <a:t>to manage LTC</a:t>
            </a:r>
          </a:p>
          <a:p>
            <a:r>
              <a:rPr lang="en-US" sz="800" dirty="0">
                <a:latin typeface="Calibri" panose="020F0502020204030204" pitchFamily="34" charset="0"/>
                <a:ea typeface="Verdana" panose="020B0604030504040204" pitchFamily="34" charset="0"/>
                <a:cs typeface="Calibri" panose="020F0502020204030204" pitchFamily="34" charset="0"/>
              </a:rPr>
              <a:t>BAME groups feel significantly less supported</a:t>
            </a:r>
          </a:p>
        </p:txBody>
      </p:sp>
      <p:sp>
        <p:nvSpPr>
          <p:cNvPr id="189" name="TextBox 188">
            <a:extLst>
              <a:ext uri="{FF2B5EF4-FFF2-40B4-BE49-F238E27FC236}">
                <a16:creationId xmlns:a16="http://schemas.microsoft.com/office/drawing/2014/main" id="{21EC6498-B52A-7A4F-8CDF-A2B09A8EB0F3}"/>
              </a:ext>
            </a:extLst>
          </p:cNvPr>
          <p:cNvSpPr txBox="1"/>
          <p:nvPr/>
        </p:nvSpPr>
        <p:spPr>
          <a:xfrm>
            <a:off x="0" y="398225"/>
            <a:ext cx="5500944" cy="200055"/>
          </a:xfrm>
          <a:prstGeom prst="rect">
            <a:avLst/>
          </a:prstGeom>
          <a:noFill/>
        </p:spPr>
        <p:txBody>
          <a:bodyPr wrap="square" rtlCol="0">
            <a:spAutoFit/>
          </a:bodyPr>
          <a:lstStyle/>
          <a:p>
            <a:pPr algn="just"/>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Indicators vary widely in </a:t>
            </a:r>
            <a:r>
              <a:rPr lang="en-US" sz="700" dirty="0" err="1">
                <a:solidFill>
                  <a:schemeClr val="bg1"/>
                </a:solidFill>
                <a:latin typeface="Verdana" panose="020B0604030504040204" pitchFamily="34" charset="0"/>
                <a:ea typeface="Verdana" panose="020B0604030504040204" pitchFamily="34" charset="0"/>
                <a:cs typeface="Verdana" panose="020B0604030504040204" pitchFamily="34" charset="0"/>
              </a:rPr>
              <a:t>categorisation</a:t>
            </a:r>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 of ethnic groups and time periods covered. </a:t>
            </a:r>
          </a:p>
        </p:txBody>
      </p:sp>
      <p:sp>
        <p:nvSpPr>
          <p:cNvPr id="191" name="TextBox 190">
            <a:extLst>
              <a:ext uri="{FF2B5EF4-FFF2-40B4-BE49-F238E27FC236}">
                <a16:creationId xmlns:a16="http://schemas.microsoft.com/office/drawing/2014/main" id="{448B9DE6-208F-5F42-9205-50E3DF10B7A6}"/>
              </a:ext>
            </a:extLst>
          </p:cNvPr>
          <p:cNvSpPr txBox="1"/>
          <p:nvPr/>
        </p:nvSpPr>
        <p:spPr>
          <a:xfrm>
            <a:off x="2483129" y="6065562"/>
            <a:ext cx="691215" cy="21544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Diabetes</a:t>
            </a:r>
          </a:p>
        </p:txBody>
      </p:sp>
      <p:sp>
        <p:nvSpPr>
          <p:cNvPr id="192" name="TextBox 191">
            <a:extLst>
              <a:ext uri="{FF2B5EF4-FFF2-40B4-BE49-F238E27FC236}">
                <a16:creationId xmlns:a16="http://schemas.microsoft.com/office/drawing/2014/main" id="{B976C1A7-DE0A-C046-9B36-6C6C2B4AD031}"/>
              </a:ext>
            </a:extLst>
          </p:cNvPr>
          <p:cNvSpPr txBox="1"/>
          <p:nvPr/>
        </p:nvSpPr>
        <p:spPr>
          <a:xfrm>
            <a:off x="1244921" y="6065562"/>
            <a:ext cx="1229824" cy="21544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Asthma and COPD</a:t>
            </a:r>
          </a:p>
        </p:txBody>
      </p:sp>
      <p:sp>
        <p:nvSpPr>
          <p:cNvPr id="193" name="TextBox 192">
            <a:extLst>
              <a:ext uri="{FF2B5EF4-FFF2-40B4-BE49-F238E27FC236}">
                <a16:creationId xmlns:a16="http://schemas.microsoft.com/office/drawing/2014/main" id="{1A7E13C7-185E-C544-84C1-FD147CA2B8D7}"/>
              </a:ext>
            </a:extLst>
          </p:cNvPr>
          <p:cNvSpPr txBox="1"/>
          <p:nvPr/>
        </p:nvSpPr>
        <p:spPr>
          <a:xfrm>
            <a:off x="85240" y="6057748"/>
            <a:ext cx="1062115" cy="46166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Hypertension </a:t>
            </a:r>
          </a:p>
          <a:p>
            <a:r>
              <a:rPr lang="en-US" sz="800" b="1" dirty="0">
                <a:latin typeface="Verdana" panose="020B0604030504040204" pitchFamily="34" charset="0"/>
                <a:ea typeface="Verdana" panose="020B0604030504040204" pitchFamily="34" charset="0"/>
                <a:cs typeface="Verdana" panose="020B0604030504040204" pitchFamily="34" charset="0"/>
              </a:rPr>
              <a:t>prevalence</a:t>
            </a:r>
          </a:p>
          <a:p>
            <a:endParaRPr lang="en-US" sz="8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94" name="Group 193">
            <a:extLst>
              <a:ext uri="{FF2B5EF4-FFF2-40B4-BE49-F238E27FC236}">
                <a16:creationId xmlns:a16="http://schemas.microsoft.com/office/drawing/2014/main" id="{7901C3FB-F8D5-8240-8F33-1AE95AB884CD}"/>
              </a:ext>
            </a:extLst>
          </p:cNvPr>
          <p:cNvGrpSpPr>
            <a:grpSpLocks noChangeAspect="1"/>
          </p:cNvGrpSpPr>
          <p:nvPr/>
        </p:nvGrpSpPr>
        <p:grpSpPr>
          <a:xfrm>
            <a:off x="2592278" y="5490068"/>
            <a:ext cx="432002" cy="432000"/>
            <a:chOff x="5017739" y="1879437"/>
            <a:chExt cx="433637" cy="433635"/>
          </a:xfrm>
        </p:grpSpPr>
        <p:sp>
          <p:nvSpPr>
            <p:cNvPr id="195" name="Pie 194">
              <a:extLst>
                <a:ext uri="{FF2B5EF4-FFF2-40B4-BE49-F238E27FC236}">
                  <a16:creationId xmlns:a16="http://schemas.microsoft.com/office/drawing/2014/main" id="{89AF57DA-2826-264F-8B57-7B1E51AF8FA6}"/>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96" name="Pie 195">
              <a:extLst>
                <a:ext uri="{FF2B5EF4-FFF2-40B4-BE49-F238E27FC236}">
                  <a16:creationId xmlns:a16="http://schemas.microsoft.com/office/drawing/2014/main" id="{147EEA53-6F60-A442-A08D-1A28B27E7405}"/>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97" name="Pie 196">
              <a:extLst>
                <a:ext uri="{FF2B5EF4-FFF2-40B4-BE49-F238E27FC236}">
                  <a16:creationId xmlns:a16="http://schemas.microsoft.com/office/drawing/2014/main" id="{BD4339E5-9B16-2441-B8C5-0BC03BE0C041}"/>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98" name="Pie 197">
              <a:extLst>
                <a:ext uri="{FF2B5EF4-FFF2-40B4-BE49-F238E27FC236}">
                  <a16:creationId xmlns:a16="http://schemas.microsoft.com/office/drawing/2014/main" id="{533DD238-E5DF-0F4D-929A-E2E755893519}"/>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199" name="Oval 198">
            <a:extLst>
              <a:ext uri="{FF2B5EF4-FFF2-40B4-BE49-F238E27FC236}">
                <a16:creationId xmlns:a16="http://schemas.microsoft.com/office/drawing/2014/main" id="{B1E7901C-DBED-7C40-BE62-77836821CD51}"/>
              </a:ext>
            </a:extLst>
          </p:cNvPr>
          <p:cNvSpPr/>
          <p:nvPr/>
        </p:nvSpPr>
        <p:spPr>
          <a:xfrm>
            <a:off x="738915" y="5409781"/>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00" name="Oval 199">
            <a:extLst>
              <a:ext uri="{FF2B5EF4-FFF2-40B4-BE49-F238E27FC236}">
                <a16:creationId xmlns:a16="http://schemas.microsoft.com/office/drawing/2014/main" id="{319740D6-A05C-3848-B5A9-C8529AF8257B}"/>
              </a:ext>
            </a:extLst>
          </p:cNvPr>
          <p:cNvSpPr/>
          <p:nvPr/>
        </p:nvSpPr>
        <p:spPr>
          <a:xfrm>
            <a:off x="1800963" y="540644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01" name="Oval 200">
            <a:extLst>
              <a:ext uri="{FF2B5EF4-FFF2-40B4-BE49-F238E27FC236}">
                <a16:creationId xmlns:a16="http://schemas.microsoft.com/office/drawing/2014/main" id="{69201855-7EF9-EB4C-A3FF-22C949336D7A}"/>
              </a:ext>
            </a:extLst>
          </p:cNvPr>
          <p:cNvSpPr/>
          <p:nvPr/>
        </p:nvSpPr>
        <p:spPr>
          <a:xfrm>
            <a:off x="3022120" y="5409143"/>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02" name="Group 201">
            <a:extLst>
              <a:ext uri="{FF2B5EF4-FFF2-40B4-BE49-F238E27FC236}">
                <a16:creationId xmlns:a16="http://schemas.microsoft.com/office/drawing/2014/main" id="{25C788D5-C261-444E-9044-CF4EA97EA000}"/>
              </a:ext>
            </a:extLst>
          </p:cNvPr>
          <p:cNvGrpSpPr>
            <a:grpSpLocks noChangeAspect="1"/>
          </p:cNvGrpSpPr>
          <p:nvPr/>
        </p:nvGrpSpPr>
        <p:grpSpPr>
          <a:xfrm>
            <a:off x="338423" y="5490068"/>
            <a:ext cx="432002" cy="432000"/>
            <a:chOff x="5017739" y="1879437"/>
            <a:chExt cx="433637" cy="433635"/>
          </a:xfrm>
        </p:grpSpPr>
        <p:sp>
          <p:nvSpPr>
            <p:cNvPr id="203" name="Pie 202">
              <a:extLst>
                <a:ext uri="{FF2B5EF4-FFF2-40B4-BE49-F238E27FC236}">
                  <a16:creationId xmlns:a16="http://schemas.microsoft.com/office/drawing/2014/main" id="{BEFAD1E3-E00F-E741-8495-3F0149170617}"/>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4" name="Pie 203">
              <a:extLst>
                <a:ext uri="{FF2B5EF4-FFF2-40B4-BE49-F238E27FC236}">
                  <a16:creationId xmlns:a16="http://schemas.microsoft.com/office/drawing/2014/main" id="{E4B1A447-B254-B744-918E-27B84413E103}"/>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5" name="Pie 204">
              <a:extLst>
                <a:ext uri="{FF2B5EF4-FFF2-40B4-BE49-F238E27FC236}">
                  <a16:creationId xmlns:a16="http://schemas.microsoft.com/office/drawing/2014/main" id="{32FC891C-71E1-2940-AFE0-096D0B3A7E39}"/>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6" name="Pie 205">
              <a:extLst>
                <a:ext uri="{FF2B5EF4-FFF2-40B4-BE49-F238E27FC236}">
                  <a16:creationId xmlns:a16="http://schemas.microsoft.com/office/drawing/2014/main" id="{52B92BEA-8F8F-EC48-9513-97361F004A72}"/>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07" name="Group 206">
            <a:extLst>
              <a:ext uri="{FF2B5EF4-FFF2-40B4-BE49-F238E27FC236}">
                <a16:creationId xmlns:a16="http://schemas.microsoft.com/office/drawing/2014/main" id="{D4DD97D7-415D-6C4C-9D1D-9889BD920958}"/>
              </a:ext>
            </a:extLst>
          </p:cNvPr>
          <p:cNvGrpSpPr>
            <a:grpSpLocks noChangeAspect="1"/>
          </p:cNvGrpSpPr>
          <p:nvPr/>
        </p:nvGrpSpPr>
        <p:grpSpPr>
          <a:xfrm>
            <a:off x="1343843" y="5490068"/>
            <a:ext cx="432002" cy="432000"/>
            <a:chOff x="5017739" y="1879437"/>
            <a:chExt cx="433637" cy="433635"/>
          </a:xfrm>
        </p:grpSpPr>
        <p:sp>
          <p:nvSpPr>
            <p:cNvPr id="208" name="Pie 207">
              <a:extLst>
                <a:ext uri="{FF2B5EF4-FFF2-40B4-BE49-F238E27FC236}">
                  <a16:creationId xmlns:a16="http://schemas.microsoft.com/office/drawing/2014/main" id="{61A79120-4538-9043-B93C-1CF757357F7D}"/>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9" name="Pie 208">
              <a:extLst>
                <a:ext uri="{FF2B5EF4-FFF2-40B4-BE49-F238E27FC236}">
                  <a16:creationId xmlns:a16="http://schemas.microsoft.com/office/drawing/2014/main" id="{FD6C6E58-433C-F845-8E6E-6D49035A26CC}"/>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0" name="Pie 209">
              <a:extLst>
                <a:ext uri="{FF2B5EF4-FFF2-40B4-BE49-F238E27FC236}">
                  <a16:creationId xmlns:a16="http://schemas.microsoft.com/office/drawing/2014/main" id="{46575208-E058-D64F-A21F-6B919F5B6D4C}"/>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1" name="Pie 210">
              <a:extLst>
                <a:ext uri="{FF2B5EF4-FFF2-40B4-BE49-F238E27FC236}">
                  <a16:creationId xmlns:a16="http://schemas.microsoft.com/office/drawing/2014/main" id="{4C576886-ACC7-6743-949A-9A24704BAE04}"/>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12" name="Group 211">
            <a:extLst>
              <a:ext uri="{FF2B5EF4-FFF2-40B4-BE49-F238E27FC236}">
                <a16:creationId xmlns:a16="http://schemas.microsoft.com/office/drawing/2014/main" id="{BFE0241E-9BC5-FB47-B459-39B88D3B70EF}"/>
              </a:ext>
            </a:extLst>
          </p:cNvPr>
          <p:cNvGrpSpPr>
            <a:grpSpLocks noChangeAspect="1"/>
          </p:cNvGrpSpPr>
          <p:nvPr/>
        </p:nvGrpSpPr>
        <p:grpSpPr>
          <a:xfrm>
            <a:off x="4494247" y="713016"/>
            <a:ext cx="432002" cy="432000"/>
            <a:chOff x="5017739" y="1879437"/>
            <a:chExt cx="433637" cy="433635"/>
          </a:xfrm>
        </p:grpSpPr>
        <p:sp>
          <p:nvSpPr>
            <p:cNvPr id="213" name="Pie 212">
              <a:extLst>
                <a:ext uri="{FF2B5EF4-FFF2-40B4-BE49-F238E27FC236}">
                  <a16:creationId xmlns:a16="http://schemas.microsoft.com/office/drawing/2014/main" id="{9EE79B42-9C7D-BE4E-87DB-8A5BEB6355BD}"/>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4" name="Pie 213">
              <a:extLst>
                <a:ext uri="{FF2B5EF4-FFF2-40B4-BE49-F238E27FC236}">
                  <a16:creationId xmlns:a16="http://schemas.microsoft.com/office/drawing/2014/main" id="{D3A9D540-67A4-444B-973B-A81217709B7E}"/>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5" name="Pie 214">
              <a:extLst>
                <a:ext uri="{FF2B5EF4-FFF2-40B4-BE49-F238E27FC236}">
                  <a16:creationId xmlns:a16="http://schemas.microsoft.com/office/drawing/2014/main" id="{B3078A3F-1A23-C540-8448-0720B6FCFCCB}"/>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6" name="Pie 215">
              <a:extLst>
                <a:ext uri="{FF2B5EF4-FFF2-40B4-BE49-F238E27FC236}">
                  <a16:creationId xmlns:a16="http://schemas.microsoft.com/office/drawing/2014/main" id="{E097B636-6A7A-3142-B26A-A870E1F00A39}"/>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17" name="Group 216">
            <a:extLst>
              <a:ext uri="{FF2B5EF4-FFF2-40B4-BE49-F238E27FC236}">
                <a16:creationId xmlns:a16="http://schemas.microsoft.com/office/drawing/2014/main" id="{C481A291-87D7-854F-B36A-F341FA3E7A7F}"/>
              </a:ext>
            </a:extLst>
          </p:cNvPr>
          <p:cNvGrpSpPr>
            <a:grpSpLocks noChangeAspect="1"/>
          </p:cNvGrpSpPr>
          <p:nvPr/>
        </p:nvGrpSpPr>
        <p:grpSpPr>
          <a:xfrm>
            <a:off x="6677383" y="713016"/>
            <a:ext cx="432002" cy="432000"/>
            <a:chOff x="5017739" y="1879437"/>
            <a:chExt cx="433637" cy="433635"/>
          </a:xfrm>
        </p:grpSpPr>
        <p:sp>
          <p:nvSpPr>
            <p:cNvPr id="218" name="Pie 217">
              <a:extLst>
                <a:ext uri="{FF2B5EF4-FFF2-40B4-BE49-F238E27FC236}">
                  <a16:creationId xmlns:a16="http://schemas.microsoft.com/office/drawing/2014/main" id="{971482E8-C721-804C-8C27-9A8F853CC255}"/>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9" name="Pie 218">
              <a:extLst>
                <a:ext uri="{FF2B5EF4-FFF2-40B4-BE49-F238E27FC236}">
                  <a16:creationId xmlns:a16="http://schemas.microsoft.com/office/drawing/2014/main" id="{E1566EE7-2D8C-BF4D-8DBD-CAA3CCCBABCF}"/>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0" name="Pie 219">
              <a:extLst>
                <a:ext uri="{FF2B5EF4-FFF2-40B4-BE49-F238E27FC236}">
                  <a16:creationId xmlns:a16="http://schemas.microsoft.com/office/drawing/2014/main" id="{B5CEB62E-45B4-4947-8607-9E42DE97F0F3}"/>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1" name="Pie 220">
              <a:extLst>
                <a:ext uri="{FF2B5EF4-FFF2-40B4-BE49-F238E27FC236}">
                  <a16:creationId xmlns:a16="http://schemas.microsoft.com/office/drawing/2014/main" id="{4D5DCECB-4F6B-0E44-A11E-5EF2E313A93E}"/>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158" name="Group 157">
            <a:extLst>
              <a:ext uri="{FF2B5EF4-FFF2-40B4-BE49-F238E27FC236}">
                <a16:creationId xmlns:a16="http://schemas.microsoft.com/office/drawing/2014/main" id="{3C3934E9-E4E0-5448-B543-8145144E68E2}"/>
              </a:ext>
            </a:extLst>
          </p:cNvPr>
          <p:cNvGrpSpPr>
            <a:grpSpLocks noChangeAspect="1"/>
          </p:cNvGrpSpPr>
          <p:nvPr/>
        </p:nvGrpSpPr>
        <p:grpSpPr>
          <a:xfrm>
            <a:off x="5041387" y="2327247"/>
            <a:ext cx="432002" cy="432000"/>
            <a:chOff x="5017739" y="1879437"/>
            <a:chExt cx="433637" cy="433635"/>
          </a:xfrm>
        </p:grpSpPr>
        <p:sp>
          <p:nvSpPr>
            <p:cNvPr id="159" name="Pie 158">
              <a:extLst>
                <a:ext uri="{FF2B5EF4-FFF2-40B4-BE49-F238E27FC236}">
                  <a16:creationId xmlns:a16="http://schemas.microsoft.com/office/drawing/2014/main" id="{E76F7EF7-5AF6-714C-B358-1878DD76D0D2}"/>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0" name="Pie 159">
              <a:extLst>
                <a:ext uri="{FF2B5EF4-FFF2-40B4-BE49-F238E27FC236}">
                  <a16:creationId xmlns:a16="http://schemas.microsoft.com/office/drawing/2014/main" id="{18631C9C-4FF5-064C-B2FE-C7E2EF6D0122}"/>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1" name="Pie 160">
              <a:extLst>
                <a:ext uri="{FF2B5EF4-FFF2-40B4-BE49-F238E27FC236}">
                  <a16:creationId xmlns:a16="http://schemas.microsoft.com/office/drawing/2014/main" id="{7F29BB6D-F739-5F49-8FF1-920B5476F4DA}"/>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4" name="Pie 163">
              <a:extLst>
                <a:ext uri="{FF2B5EF4-FFF2-40B4-BE49-F238E27FC236}">
                  <a16:creationId xmlns:a16="http://schemas.microsoft.com/office/drawing/2014/main" id="{5FA192CB-3727-CD45-B7A9-AA1CCCD737C9}"/>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165" name="TextBox 164">
            <a:extLst>
              <a:ext uri="{FF2B5EF4-FFF2-40B4-BE49-F238E27FC236}">
                <a16:creationId xmlns:a16="http://schemas.microsoft.com/office/drawing/2014/main" id="{D1260704-123C-1149-9EF6-EBBD2EB4B9E4}"/>
              </a:ext>
            </a:extLst>
          </p:cNvPr>
          <p:cNvSpPr txBox="1"/>
          <p:nvPr/>
        </p:nvSpPr>
        <p:spPr>
          <a:xfrm>
            <a:off x="1028059" y="1557684"/>
            <a:ext cx="1087158" cy="523220"/>
          </a:xfrm>
          <a:prstGeom prst="rect">
            <a:avLst/>
          </a:prstGeom>
          <a:noFill/>
        </p:spPr>
        <p:txBody>
          <a:bodyPr wrap="square" rtlCol="0">
            <a:spAutoFit/>
          </a:bodyPr>
          <a:lstStyle/>
          <a:p>
            <a:r>
              <a:rPr lang="en-US" sz="700">
                <a:latin typeface="Verdana" panose="020B0604030504040204" pitchFamily="34" charset="0"/>
                <a:ea typeface="Verdana" panose="020B0604030504040204" pitchFamily="34" charset="0"/>
                <a:cs typeface="Verdana" panose="020B0604030504040204" pitchFamily="34" charset="0"/>
              </a:rPr>
              <a:t>Black women 5x more likely to die compared to white women.</a:t>
            </a:r>
          </a:p>
        </p:txBody>
      </p:sp>
      <p:grpSp>
        <p:nvGrpSpPr>
          <p:cNvPr id="166" name="Group 165">
            <a:extLst>
              <a:ext uri="{FF2B5EF4-FFF2-40B4-BE49-F238E27FC236}">
                <a16:creationId xmlns:a16="http://schemas.microsoft.com/office/drawing/2014/main" id="{6F8C03FB-E20F-B148-9467-CB44792DA840}"/>
              </a:ext>
            </a:extLst>
          </p:cNvPr>
          <p:cNvGrpSpPr>
            <a:grpSpLocks noChangeAspect="1"/>
          </p:cNvGrpSpPr>
          <p:nvPr/>
        </p:nvGrpSpPr>
        <p:grpSpPr>
          <a:xfrm>
            <a:off x="10818994" y="716544"/>
            <a:ext cx="432002" cy="432000"/>
            <a:chOff x="5017739" y="1879437"/>
            <a:chExt cx="433637" cy="433635"/>
          </a:xfrm>
        </p:grpSpPr>
        <p:sp>
          <p:nvSpPr>
            <p:cNvPr id="167" name="Pie 166">
              <a:extLst>
                <a:ext uri="{FF2B5EF4-FFF2-40B4-BE49-F238E27FC236}">
                  <a16:creationId xmlns:a16="http://schemas.microsoft.com/office/drawing/2014/main" id="{4135F3D6-878A-6B41-B6DA-F73CBBEDBCF7}"/>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8" name="Pie 167">
              <a:extLst>
                <a:ext uri="{FF2B5EF4-FFF2-40B4-BE49-F238E27FC236}">
                  <a16:creationId xmlns:a16="http://schemas.microsoft.com/office/drawing/2014/main" id="{9BF77B51-BA34-F345-B269-979B1FF4775E}"/>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71" name="Pie 170">
              <a:extLst>
                <a:ext uri="{FF2B5EF4-FFF2-40B4-BE49-F238E27FC236}">
                  <a16:creationId xmlns:a16="http://schemas.microsoft.com/office/drawing/2014/main" id="{C6A90D6C-61F1-B14E-BF47-873C7957B99B}"/>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72" name="Pie 171">
              <a:extLst>
                <a:ext uri="{FF2B5EF4-FFF2-40B4-BE49-F238E27FC236}">
                  <a16:creationId xmlns:a16="http://schemas.microsoft.com/office/drawing/2014/main" id="{558A8842-68BE-CF49-8740-40026C05261E}"/>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22" name="Group 221">
            <a:extLst>
              <a:ext uri="{FF2B5EF4-FFF2-40B4-BE49-F238E27FC236}">
                <a16:creationId xmlns:a16="http://schemas.microsoft.com/office/drawing/2014/main" id="{AD513BB0-865E-654A-9CEC-157863651A1C}"/>
              </a:ext>
            </a:extLst>
          </p:cNvPr>
          <p:cNvGrpSpPr>
            <a:grpSpLocks noChangeAspect="1"/>
          </p:cNvGrpSpPr>
          <p:nvPr/>
        </p:nvGrpSpPr>
        <p:grpSpPr>
          <a:xfrm>
            <a:off x="654386" y="2334789"/>
            <a:ext cx="432002" cy="432000"/>
            <a:chOff x="5017739" y="1879437"/>
            <a:chExt cx="433637" cy="433635"/>
          </a:xfrm>
        </p:grpSpPr>
        <p:sp>
          <p:nvSpPr>
            <p:cNvPr id="223" name="Pie 222">
              <a:extLst>
                <a:ext uri="{FF2B5EF4-FFF2-40B4-BE49-F238E27FC236}">
                  <a16:creationId xmlns:a16="http://schemas.microsoft.com/office/drawing/2014/main" id="{627AC12D-870A-9C44-836E-82076938DF0E}"/>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4" name="Pie 223">
              <a:extLst>
                <a:ext uri="{FF2B5EF4-FFF2-40B4-BE49-F238E27FC236}">
                  <a16:creationId xmlns:a16="http://schemas.microsoft.com/office/drawing/2014/main" id="{02F9E660-06A6-D143-9538-5664FB4CAD36}"/>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5" name="Pie 224">
              <a:extLst>
                <a:ext uri="{FF2B5EF4-FFF2-40B4-BE49-F238E27FC236}">
                  <a16:creationId xmlns:a16="http://schemas.microsoft.com/office/drawing/2014/main" id="{C8E04D95-FE9D-2041-AA39-C45D38C3550C}"/>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6" name="Pie 225">
              <a:extLst>
                <a:ext uri="{FF2B5EF4-FFF2-40B4-BE49-F238E27FC236}">
                  <a16:creationId xmlns:a16="http://schemas.microsoft.com/office/drawing/2014/main" id="{A68090B3-E19D-574A-9E44-03EC18392296}"/>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27" name="Group 226">
            <a:extLst>
              <a:ext uri="{FF2B5EF4-FFF2-40B4-BE49-F238E27FC236}">
                <a16:creationId xmlns:a16="http://schemas.microsoft.com/office/drawing/2014/main" id="{B59912FA-35C6-1D46-9DFD-4551F2ED8B85}"/>
              </a:ext>
            </a:extLst>
          </p:cNvPr>
          <p:cNvGrpSpPr>
            <a:grpSpLocks noChangeAspect="1"/>
          </p:cNvGrpSpPr>
          <p:nvPr/>
        </p:nvGrpSpPr>
        <p:grpSpPr>
          <a:xfrm>
            <a:off x="9537051" y="5476585"/>
            <a:ext cx="432002" cy="432000"/>
            <a:chOff x="5017739" y="1879437"/>
            <a:chExt cx="433637" cy="433635"/>
          </a:xfrm>
        </p:grpSpPr>
        <p:sp>
          <p:nvSpPr>
            <p:cNvPr id="228" name="Pie 227">
              <a:extLst>
                <a:ext uri="{FF2B5EF4-FFF2-40B4-BE49-F238E27FC236}">
                  <a16:creationId xmlns:a16="http://schemas.microsoft.com/office/drawing/2014/main" id="{160E7AAF-445E-F440-B053-B3E99BD9D143}"/>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9" name="Pie 228">
              <a:extLst>
                <a:ext uri="{FF2B5EF4-FFF2-40B4-BE49-F238E27FC236}">
                  <a16:creationId xmlns:a16="http://schemas.microsoft.com/office/drawing/2014/main" id="{B20D3A8D-DB7F-DC4C-9ECA-1BF06FA830AD}"/>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0" name="Pie 229">
              <a:extLst>
                <a:ext uri="{FF2B5EF4-FFF2-40B4-BE49-F238E27FC236}">
                  <a16:creationId xmlns:a16="http://schemas.microsoft.com/office/drawing/2014/main" id="{F67DB4D6-8EBC-C343-B08E-01D0F439FC6A}"/>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1" name="Pie 230">
              <a:extLst>
                <a:ext uri="{FF2B5EF4-FFF2-40B4-BE49-F238E27FC236}">
                  <a16:creationId xmlns:a16="http://schemas.microsoft.com/office/drawing/2014/main" id="{9EC8EF55-86BF-1E49-B5F4-EFEF291D21BE}"/>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232" name="Oval 231">
            <a:extLst>
              <a:ext uri="{FF2B5EF4-FFF2-40B4-BE49-F238E27FC236}">
                <a16:creationId xmlns:a16="http://schemas.microsoft.com/office/drawing/2014/main" id="{58F8D93A-5585-CD4F-ABCA-0D4BE4D9EDEA}"/>
              </a:ext>
            </a:extLst>
          </p:cNvPr>
          <p:cNvSpPr/>
          <p:nvPr/>
        </p:nvSpPr>
        <p:spPr>
          <a:xfrm>
            <a:off x="8897520" y="5390999"/>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33" name="Group 232">
            <a:extLst>
              <a:ext uri="{FF2B5EF4-FFF2-40B4-BE49-F238E27FC236}">
                <a16:creationId xmlns:a16="http://schemas.microsoft.com/office/drawing/2014/main" id="{5D258200-5F61-7A4C-9C73-14D2DE31A583}"/>
              </a:ext>
            </a:extLst>
          </p:cNvPr>
          <p:cNvGrpSpPr>
            <a:grpSpLocks noChangeAspect="1"/>
          </p:cNvGrpSpPr>
          <p:nvPr/>
        </p:nvGrpSpPr>
        <p:grpSpPr>
          <a:xfrm>
            <a:off x="5810809" y="5463340"/>
            <a:ext cx="432002" cy="432000"/>
            <a:chOff x="5017739" y="1879437"/>
            <a:chExt cx="433637" cy="433635"/>
          </a:xfrm>
        </p:grpSpPr>
        <p:sp>
          <p:nvSpPr>
            <p:cNvPr id="234" name="Pie 233">
              <a:extLst>
                <a:ext uri="{FF2B5EF4-FFF2-40B4-BE49-F238E27FC236}">
                  <a16:creationId xmlns:a16="http://schemas.microsoft.com/office/drawing/2014/main" id="{0CE47C0E-1674-4542-9F2D-F6ACDD6A27D0}"/>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5" name="Pie 234">
              <a:extLst>
                <a:ext uri="{FF2B5EF4-FFF2-40B4-BE49-F238E27FC236}">
                  <a16:creationId xmlns:a16="http://schemas.microsoft.com/office/drawing/2014/main" id="{4448A3F9-DD06-E440-9B35-8FD6BA61B579}"/>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6" name="Pie 235">
              <a:extLst>
                <a:ext uri="{FF2B5EF4-FFF2-40B4-BE49-F238E27FC236}">
                  <a16:creationId xmlns:a16="http://schemas.microsoft.com/office/drawing/2014/main" id="{52C81954-14A2-9849-868B-9BE5FDD4D13D}"/>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7" name="Pie 236">
              <a:extLst>
                <a:ext uri="{FF2B5EF4-FFF2-40B4-BE49-F238E27FC236}">
                  <a16:creationId xmlns:a16="http://schemas.microsoft.com/office/drawing/2014/main" id="{47498AEE-1BB5-9448-AB00-C7B92085A38B}"/>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238" name="Oval 237">
            <a:extLst>
              <a:ext uri="{FF2B5EF4-FFF2-40B4-BE49-F238E27FC236}">
                <a16:creationId xmlns:a16="http://schemas.microsoft.com/office/drawing/2014/main" id="{E41F568A-A9B1-8D4D-AB1B-0E6B185C6173}"/>
              </a:ext>
            </a:extLst>
          </p:cNvPr>
          <p:cNvSpPr/>
          <p:nvPr/>
        </p:nvSpPr>
        <p:spPr>
          <a:xfrm>
            <a:off x="6179778" y="5311544"/>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39" name="Group 238">
            <a:extLst>
              <a:ext uri="{FF2B5EF4-FFF2-40B4-BE49-F238E27FC236}">
                <a16:creationId xmlns:a16="http://schemas.microsoft.com/office/drawing/2014/main" id="{B6534E3F-531F-A14E-9FF8-5C86A31003D7}"/>
              </a:ext>
            </a:extLst>
          </p:cNvPr>
          <p:cNvGrpSpPr>
            <a:grpSpLocks noChangeAspect="1"/>
          </p:cNvGrpSpPr>
          <p:nvPr/>
        </p:nvGrpSpPr>
        <p:grpSpPr>
          <a:xfrm>
            <a:off x="4355099" y="5469617"/>
            <a:ext cx="432002" cy="432000"/>
            <a:chOff x="5017739" y="1879437"/>
            <a:chExt cx="433637" cy="433635"/>
          </a:xfrm>
        </p:grpSpPr>
        <p:sp>
          <p:nvSpPr>
            <p:cNvPr id="240" name="Pie 239">
              <a:extLst>
                <a:ext uri="{FF2B5EF4-FFF2-40B4-BE49-F238E27FC236}">
                  <a16:creationId xmlns:a16="http://schemas.microsoft.com/office/drawing/2014/main" id="{1ECD99F7-F93C-EA48-BCD9-14E82EAA0A4E}"/>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41" name="Pie 240">
              <a:extLst>
                <a:ext uri="{FF2B5EF4-FFF2-40B4-BE49-F238E27FC236}">
                  <a16:creationId xmlns:a16="http://schemas.microsoft.com/office/drawing/2014/main" id="{A3EE8E38-D940-924C-B92D-45FE7F877E7D}"/>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42" name="Pie 241">
              <a:extLst>
                <a:ext uri="{FF2B5EF4-FFF2-40B4-BE49-F238E27FC236}">
                  <a16:creationId xmlns:a16="http://schemas.microsoft.com/office/drawing/2014/main" id="{46BE540A-05C1-FD4A-AB84-55602346A795}"/>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43" name="Pie 242">
              <a:extLst>
                <a:ext uri="{FF2B5EF4-FFF2-40B4-BE49-F238E27FC236}">
                  <a16:creationId xmlns:a16="http://schemas.microsoft.com/office/drawing/2014/main" id="{9E10B23A-41FB-134C-961D-B726C528A3B0}"/>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249" name="TextBox 248">
            <a:extLst>
              <a:ext uri="{FF2B5EF4-FFF2-40B4-BE49-F238E27FC236}">
                <a16:creationId xmlns:a16="http://schemas.microsoft.com/office/drawing/2014/main" id="{9E6DBEE9-AF21-1D40-877C-838DB8D75454}"/>
              </a:ext>
            </a:extLst>
          </p:cNvPr>
          <p:cNvSpPr txBox="1"/>
          <p:nvPr/>
        </p:nvSpPr>
        <p:spPr>
          <a:xfrm>
            <a:off x="1026766" y="1124705"/>
            <a:ext cx="612668"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2015-17</a:t>
            </a:r>
          </a:p>
        </p:txBody>
      </p:sp>
      <p:sp>
        <p:nvSpPr>
          <p:cNvPr id="251" name="TextBox 250">
            <a:extLst>
              <a:ext uri="{FF2B5EF4-FFF2-40B4-BE49-F238E27FC236}">
                <a16:creationId xmlns:a16="http://schemas.microsoft.com/office/drawing/2014/main" id="{42844B77-5E8F-A54B-904F-3FAA80F50A96}"/>
              </a:ext>
            </a:extLst>
          </p:cNvPr>
          <p:cNvSpPr txBox="1"/>
          <p:nvPr/>
        </p:nvSpPr>
        <p:spPr>
          <a:xfrm>
            <a:off x="2018586" y="1117246"/>
            <a:ext cx="612668"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52" name="TextBox 251">
            <a:extLst>
              <a:ext uri="{FF2B5EF4-FFF2-40B4-BE49-F238E27FC236}">
                <a16:creationId xmlns:a16="http://schemas.microsoft.com/office/drawing/2014/main" id="{188F421C-1406-0E4A-B061-94E81CE74247}"/>
              </a:ext>
            </a:extLst>
          </p:cNvPr>
          <p:cNvSpPr txBox="1"/>
          <p:nvPr/>
        </p:nvSpPr>
        <p:spPr>
          <a:xfrm>
            <a:off x="1995052" y="1547943"/>
            <a:ext cx="1171605" cy="630942"/>
          </a:xfrm>
          <a:prstGeom prst="rect">
            <a:avLst/>
          </a:prstGeom>
          <a:noFill/>
        </p:spPr>
        <p:txBody>
          <a:bodyPr wrap="square" rtlCol="0">
            <a:spAutoFit/>
          </a:bodyPr>
          <a:lstStyle/>
          <a:p>
            <a:r>
              <a:rPr lang="en-US" sz="700">
                <a:latin typeface="Verdana" panose="020B0604030504040204" pitchFamily="34" charset="0"/>
                <a:ea typeface="Verdana" panose="020B0604030504040204" pitchFamily="34" charset="0"/>
                <a:cs typeface="Verdana" panose="020B0604030504040204" pitchFamily="34" charset="0"/>
              </a:rPr>
              <a:t>All BAME groups sig higher % whose first milk is breastmilk (~75% compared to 65% in White groups)</a:t>
            </a:r>
          </a:p>
        </p:txBody>
      </p:sp>
      <p:sp>
        <p:nvSpPr>
          <p:cNvPr id="253" name="TextBox 252">
            <a:extLst>
              <a:ext uri="{FF2B5EF4-FFF2-40B4-BE49-F238E27FC236}">
                <a16:creationId xmlns:a16="http://schemas.microsoft.com/office/drawing/2014/main" id="{4B475E5F-4460-7B47-BE8F-6756B590CADD}"/>
              </a:ext>
            </a:extLst>
          </p:cNvPr>
          <p:cNvSpPr txBox="1"/>
          <p:nvPr/>
        </p:nvSpPr>
        <p:spPr>
          <a:xfrm>
            <a:off x="3061427" y="1557389"/>
            <a:ext cx="1271022" cy="630942"/>
          </a:xfrm>
          <a:prstGeom prst="rect">
            <a:avLst/>
          </a:prstGeom>
          <a:noFill/>
        </p:spPr>
        <p:txBody>
          <a:bodyPr wrap="square" rtlCol="0">
            <a:spAutoFit/>
          </a:bodyPr>
          <a:lstStyle/>
          <a:p>
            <a:r>
              <a:rPr lang="en-US" sz="700">
                <a:latin typeface="Verdana" panose="020B0604030504040204" pitchFamily="34" charset="0"/>
                <a:ea typeface="Verdana" panose="020B0604030504040204" pitchFamily="34" charset="0"/>
                <a:cs typeface="Verdana" panose="020B0604030504040204" pitchFamily="34" charset="0"/>
              </a:rPr>
              <a:t>All BAME groups (exc. White other) sig higher rate per 1,000 births compared to White British (3.7 per 1,000)</a:t>
            </a:r>
          </a:p>
        </p:txBody>
      </p:sp>
      <p:sp>
        <p:nvSpPr>
          <p:cNvPr id="254" name="TextBox 253">
            <a:extLst>
              <a:ext uri="{FF2B5EF4-FFF2-40B4-BE49-F238E27FC236}">
                <a16:creationId xmlns:a16="http://schemas.microsoft.com/office/drawing/2014/main" id="{13B9C893-4E7E-1E4A-ADCD-A17B35922B18}"/>
              </a:ext>
            </a:extLst>
          </p:cNvPr>
          <p:cNvSpPr txBox="1"/>
          <p:nvPr/>
        </p:nvSpPr>
        <p:spPr>
          <a:xfrm>
            <a:off x="3078516" y="1114066"/>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2017</a:t>
            </a:r>
          </a:p>
        </p:txBody>
      </p:sp>
      <p:sp>
        <p:nvSpPr>
          <p:cNvPr id="255" name="TextBox 254">
            <a:extLst>
              <a:ext uri="{FF2B5EF4-FFF2-40B4-BE49-F238E27FC236}">
                <a16:creationId xmlns:a16="http://schemas.microsoft.com/office/drawing/2014/main" id="{CDFC1729-DECD-B74F-AF38-CBA4EA6770EE}"/>
              </a:ext>
            </a:extLst>
          </p:cNvPr>
          <p:cNvSpPr txBox="1"/>
          <p:nvPr/>
        </p:nvSpPr>
        <p:spPr>
          <a:xfrm>
            <a:off x="4405213" y="1549756"/>
            <a:ext cx="1605107" cy="738664"/>
          </a:xfrm>
          <a:prstGeom prst="rect">
            <a:avLst/>
          </a:prstGeom>
          <a:noFill/>
        </p:spPr>
        <p:txBody>
          <a:bodyPr wrap="square" rtlCol="0">
            <a:spAutoFit/>
          </a:bodyPr>
          <a:lstStyle/>
          <a:p>
            <a:r>
              <a:rPr lang="en-US" sz="700">
                <a:latin typeface="Verdana" panose="020B0604030504040204" pitchFamily="34" charset="0"/>
                <a:ea typeface="Verdana" panose="020B0604030504040204" pitchFamily="34" charset="0"/>
                <a:cs typeface="Verdana" panose="020B0604030504040204" pitchFamily="34" charset="0"/>
              </a:rPr>
              <a:t>Proportion of children from Chinese ethnic groups sig higher than other groups </a:t>
            </a:r>
          </a:p>
          <a:p>
            <a:r>
              <a:rPr lang="en-US" sz="700">
                <a:latin typeface="Verdana" panose="020B0604030504040204" pitchFamily="34" charset="0"/>
                <a:ea typeface="Verdana" panose="020B0604030504040204" pitchFamily="34" charset="0"/>
                <a:cs typeface="Verdana" panose="020B0604030504040204" pitchFamily="34" charset="0"/>
              </a:rPr>
              <a:t>(</a:t>
            </a:r>
            <a:r>
              <a:rPr lang="en-US" sz="700" err="1">
                <a:latin typeface="Verdana" panose="020B0604030504040204" pitchFamily="34" charset="0"/>
                <a:ea typeface="Verdana" panose="020B0604030504040204" pitchFamily="34" charset="0"/>
                <a:cs typeface="Verdana" panose="020B0604030504040204" pitchFamily="34" charset="0"/>
              </a:rPr>
              <a:t>inc.</a:t>
            </a:r>
            <a:r>
              <a:rPr lang="en-US" sz="700">
                <a:latin typeface="Verdana" panose="020B0604030504040204" pitchFamily="34" charset="0"/>
                <a:ea typeface="Verdana" panose="020B0604030504040204" pitchFamily="34" charset="0"/>
                <a:cs typeface="Verdana" panose="020B0604030504040204" pitchFamily="34" charset="0"/>
              </a:rPr>
              <a:t> White) meeting expected levels of development at KS1 nationally.</a:t>
            </a:r>
          </a:p>
        </p:txBody>
      </p:sp>
      <p:sp>
        <p:nvSpPr>
          <p:cNvPr id="256" name="TextBox 255">
            <a:extLst>
              <a:ext uri="{FF2B5EF4-FFF2-40B4-BE49-F238E27FC236}">
                <a16:creationId xmlns:a16="http://schemas.microsoft.com/office/drawing/2014/main" id="{1BB886C2-A27D-8B4C-8FD7-AAA751D61A42}"/>
              </a:ext>
            </a:extLst>
          </p:cNvPr>
          <p:cNvSpPr txBox="1"/>
          <p:nvPr/>
        </p:nvSpPr>
        <p:spPr>
          <a:xfrm>
            <a:off x="4403215" y="1116097"/>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57" name="TextBox 256">
            <a:extLst>
              <a:ext uri="{FF2B5EF4-FFF2-40B4-BE49-F238E27FC236}">
                <a16:creationId xmlns:a16="http://schemas.microsoft.com/office/drawing/2014/main" id="{F58EEA6F-FE3B-264D-987F-E961699AD3F2}"/>
              </a:ext>
            </a:extLst>
          </p:cNvPr>
          <p:cNvSpPr txBox="1"/>
          <p:nvPr/>
        </p:nvSpPr>
        <p:spPr>
          <a:xfrm>
            <a:off x="6569552" y="1110711"/>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59" name="TextBox 258">
            <a:extLst>
              <a:ext uri="{FF2B5EF4-FFF2-40B4-BE49-F238E27FC236}">
                <a16:creationId xmlns:a16="http://schemas.microsoft.com/office/drawing/2014/main" id="{00A4851C-D4B9-DB46-9995-843D944E381F}"/>
              </a:ext>
            </a:extLst>
          </p:cNvPr>
          <p:cNvSpPr txBox="1"/>
          <p:nvPr/>
        </p:nvSpPr>
        <p:spPr>
          <a:xfrm>
            <a:off x="6567320" y="1565739"/>
            <a:ext cx="1605107" cy="830997"/>
          </a:xfrm>
          <a:prstGeom prst="rect">
            <a:avLst/>
          </a:prstGeom>
          <a:noFill/>
        </p:spPr>
        <p:txBody>
          <a:bodyPr wrap="square" rtlCol="0">
            <a:spAutoFit/>
          </a:bodyPr>
          <a:lstStyle/>
          <a:p>
            <a:r>
              <a:rPr lang="en-GB" sz="800"/>
              <a:t>Reception pupils in Black ethnic groups have sig higher prevalence of being classed as overweight than any other group.  White groups sig higher than other BAME groups.</a:t>
            </a:r>
          </a:p>
        </p:txBody>
      </p:sp>
      <p:sp>
        <p:nvSpPr>
          <p:cNvPr id="260" name="TextBox 259">
            <a:extLst>
              <a:ext uri="{FF2B5EF4-FFF2-40B4-BE49-F238E27FC236}">
                <a16:creationId xmlns:a16="http://schemas.microsoft.com/office/drawing/2014/main" id="{F85A124B-9478-8444-AB26-1206AC0258F4}"/>
              </a:ext>
            </a:extLst>
          </p:cNvPr>
          <p:cNvSpPr txBox="1"/>
          <p:nvPr/>
        </p:nvSpPr>
        <p:spPr>
          <a:xfrm>
            <a:off x="8053883" y="1401826"/>
            <a:ext cx="1358300" cy="954107"/>
          </a:xfrm>
          <a:prstGeom prst="rect">
            <a:avLst/>
          </a:prstGeom>
          <a:noFill/>
        </p:spPr>
        <p:txBody>
          <a:bodyPr wrap="square" rtlCol="0">
            <a:spAutoFit/>
          </a:bodyPr>
          <a:lstStyle/>
          <a:p>
            <a:r>
              <a:rPr lang="en-GB" sz="800"/>
              <a:t>Nationally, pupils in Asian, Chinese, and Mixed ethnic minority groups have sig higher proportions of pupils achieving a good level of development at KS2 compared to White groups. </a:t>
            </a:r>
          </a:p>
        </p:txBody>
      </p:sp>
      <p:sp>
        <p:nvSpPr>
          <p:cNvPr id="261" name="TextBox 260">
            <a:extLst>
              <a:ext uri="{FF2B5EF4-FFF2-40B4-BE49-F238E27FC236}">
                <a16:creationId xmlns:a16="http://schemas.microsoft.com/office/drawing/2014/main" id="{7D99EFFB-1188-E441-A2A6-2CB90D3B43D2}"/>
              </a:ext>
            </a:extLst>
          </p:cNvPr>
          <p:cNvSpPr txBox="1"/>
          <p:nvPr/>
        </p:nvSpPr>
        <p:spPr>
          <a:xfrm>
            <a:off x="8040855" y="1112613"/>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62" name="TextBox 261">
            <a:extLst>
              <a:ext uri="{FF2B5EF4-FFF2-40B4-BE49-F238E27FC236}">
                <a16:creationId xmlns:a16="http://schemas.microsoft.com/office/drawing/2014/main" id="{481AE43A-3F64-BC42-81AE-05C37F27A0E3}"/>
              </a:ext>
            </a:extLst>
          </p:cNvPr>
          <p:cNvSpPr txBox="1"/>
          <p:nvPr/>
        </p:nvSpPr>
        <p:spPr>
          <a:xfrm>
            <a:off x="9284927" y="1537618"/>
            <a:ext cx="1598304" cy="830997"/>
          </a:xfrm>
          <a:prstGeom prst="rect">
            <a:avLst/>
          </a:prstGeom>
          <a:noFill/>
        </p:spPr>
        <p:txBody>
          <a:bodyPr wrap="square" rtlCol="0">
            <a:spAutoFit/>
          </a:bodyPr>
          <a:lstStyle/>
          <a:p>
            <a:r>
              <a:rPr lang="en-GB" sz="800"/>
              <a:t>White British pupils have sig lower prevalence of being overweight and obese compared to all ethnic minority groups except White and Asian and Chinese ethnic groups.  </a:t>
            </a:r>
          </a:p>
        </p:txBody>
      </p:sp>
      <p:sp>
        <p:nvSpPr>
          <p:cNvPr id="263" name="TextBox 262">
            <a:extLst>
              <a:ext uri="{FF2B5EF4-FFF2-40B4-BE49-F238E27FC236}">
                <a16:creationId xmlns:a16="http://schemas.microsoft.com/office/drawing/2014/main" id="{382285F1-32E4-334B-8400-0FB6F4C8ECE7}"/>
              </a:ext>
            </a:extLst>
          </p:cNvPr>
          <p:cNvSpPr txBox="1"/>
          <p:nvPr/>
        </p:nvSpPr>
        <p:spPr>
          <a:xfrm>
            <a:off x="9283501" y="1130900"/>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64" name="TextBox 263">
            <a:extLst>
              <a:ext uri="{FF2B5EF4-FFF2-40B4-BE49-F238E27FC236}">
                <a16:creationId xmlns:a16="http://schemas.microsoft.com/office/drawing/2014/main" id="{9D279D41-F219-2748-938B-27B171A1F663}"/>
              </a:ext>
            </a:extLst>
          </p:cNvPr>
          <p:cNvSpPr txBox="1"/>
          <p:nvPr/>
        </p:nvSpPr>
        <p:spPr>
          <a:xfrm>
            <a:off x="10704539" y="1541503"/>
            <a:ext cx="1262975" cy="830997"/>
          </a:xfrm>
          <a:prstGeom prst="rect">
            <a:avLst/>
          </a:prstGeom>
          <a:noFill/>
        </p:spPr>
        <p:txBody>
          <a:bodyPr wrap="square" rtlCol="0">
            <a:spAutoFit/>
          </a:bodyPr>
          <a:lstStyle/>
          <a:p>
            <a:r>
              <a:rPr lang="en-GB" sz="800"/>
              <a:t>Asian, Chinese, and Mixed groups have higher average attainment 8 scores compared to White groups. Black groups have lower scores.</a:t>
            </a:r>
          </a:p>
        </p:txBody>
      </p:sp>
      <p:sp>
        <p:nvSpPr>
          <p:cNvPr id="265" name="TextBox 264">
            <a:extLst>
              <a:ext uri="{FF2B5EF4-FFF2-40B4-BE49-F238E27FC236}">
                <a16:creationId xmlns:a16="http://schemas.microsoft.com/office/drawing/2014/main" id="{5B6CA248-B4B1-4145-A54A-17E5C270923E}"/>
              </a:ext>
            </a:extLst>
          </p:cNvPr>
          <p:cNvSpPr txBox="1"/>
          <p:nvPr/>
        </p:nvSpPr>
        <p:spPr>
          <a:xfrm>
            <a:off x="10696457" y="1132868"/>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66" name="TextBox 265">
            <a:extLst>
              <a:ext uri="{FF2B5EF4-FFF2-40B4-BE49-F238E27FC236}">
                <a16:creationId xmlns:a16="http://schemas.microsoft.com/office/drawing/2014/main" id="{81B19C90-6976-1D49-83EF-2C3943096292}"/>
              </a:ext>
            </a:extLst>
          </p:cNvPr>
          <p:cNvSpPr txBox="1"/>
          <p:nvPr/>
        </p:nvSpPr>
        <p:spPr>
          <a:xfrm>
            <a:off x="10342207" y="2743229"/>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67" name="TextBox 266">
            <a:extLst>
              <a:ext uri="{FF2B5EF4-FFF2-40B4-BE49-F238E27FC236}">
                <a16:creationId xmlns:a16="http://schemas.microsoft.com/office/drawing/2014/main" id="{5F5F42D7-F7FD-4D4B-B237-7947F329F043}"/>
              </a:ext>
            </a:extLst>
          </p:cNvPr>
          <p:cNvSpPr txBox="1"/>
          <p:nvPr/>
        </p:nvSpPr>
        <p:spPr>
          <a:xfrm>
            <a:off x="10365931" y="3146846"/>
            <a:ext cx="1604457" cy="707886"/>
          </a:xfrm>
          <a:prstGeom prst="rect">
            <a:avLst/>
          </a:prstGeom>
          <a:noFill/>
        </p:spPr>
        <p:txBody>
          <a:bodyPr wrap="square" rtlCol="0">
            <a:spAutoFit/>
          </a:bodyPr>
          <a:lstStyle/>
          <a:p>
            <a:r>
              <a:rPr lang="en-GB" sz="800"/>
              <a:t>One in five under 16s from Mixed, Black and other ethnic groups estimated to live in low income households compared to one in 10 from White groups. </a:t>
            </a:r>
          </a:p>
        </p:txBody>
      </p:sp>
      <p:sp>
        <p:nvSpPr>
          <p:cNvPr id="268" name="TextBox 267">
            <a:extLst>
              <a:ext uri="{FF2B5EF4-FFF2-40B4-BE49-F238E27FC236}">
                <a16:creationId xmlns:a16="http://schemas.microsoft.com/office/drawing/2014/main" id="{A91B1D56-5A15-CA48-A6B2-241CF747C629}"/>
              </a:ext>
            </a:extLst>
          </p:cNvPr>
          <p:cNvSpPr txBox="1"/>
          <p:nvPr/>
        </p:nvSpPr>
        <p:spPr>
          <a:xfrm>
            <a:off x="8745631" y="2737878"/>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a:t>
            </a:r>
          </a:p>
        </p:txBody>
      </p:sp>
      <p:sp>
        <p:nvSpPr>
          <p:cNvPr id="16" name="Rectangle 15">
            <a:extLst>
              <a:ext uri="{FF2B5EF4-FFF2-40B4-BE49-F238E27FC236}">
                <a16:creationId xmlns:a16="http://schemas.microsoft.com/office/drawing/2014/main" id="{1DE5AF27-A0C4-FD44-B76A-0516861ED600}"/>
              </a:ext>
            </a:extLst>
          </p:cNvPr>
          <p:cNvSpPr/>
          <p:nvPr/>
        </p:nvSpPr>
        <p:spPr>
          <a:xfrm>
            <a:off x="8759211" y="3287033"/>
            <a:ext cx="1658122" cy="707886"/>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White ethnic groups significantly higher proportion of NEETs compared to other BAME groups, with those in Chinese ethnic groups having the lowest proportion. </a:t>
            </a:r>
            <a:endParaRPr lang="en-US" sz="800">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6DB9060C-BAFF-8846-BF18-43E0D8CC5C79}"/>
              </a:ext>
            </a:extLst>
          </p:cNvPr>
          <p:cNvSpPr/>
          <p:nvPr/>
        </p:nvSpPr>
        <p:spPr>
          <a:xfrm>
            <a:off x="7169791" y="3285789"/>
            <a:ext cx="1730275" cy="584775"/>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14% of White adults aged 16+ received some form of treatment for mental health compared to around 7% for other ethnic minority groups.</a:t>
            </a:r>
            <a:endParaRPr lang="en-US" sz="800">
              <a:latin typeface="Calibri" panose="020F0502020204030204" pitchFamily="34" charset="0"/>
              <a:cs typeface="Calibri" panose="020F0502020204030204" pitchFamily="34" charset="0"/>
            </a:endParaRPr>
          </a:p>
        </p:txBody>
      </p:sp>
      <p:sp>
        <p:nvSpPr>
          <p:cNvPr id="269" name="TextBox 268">
            <a:extLst>
              <a:ext uri="{FF2B5EF4-FFF2-40B4-BE49-F238E27FC236}">
                <a16:creationId xmlns:a16="http://schemas.microsoft.com/office/drawing/2014/main" id="{F84ADA7E-E4E1-D549-AE8A-2503936A0D43}"/>
              </a:ext>
            </a:extLst>
          </p:cNvPr>
          <p:cNvSpPr txBox="1"/>
          <p:nvPr/>
        </p:nvSpPr>
        <p:spPr>
          <a:xfrm>
            <a:off x="7189441" y="2742439"/>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2014</a:t>
            </a:r>
          </a:p>
        </p:txBody>
      </p:sp>
      <p:sp>
        <p:nvSpPr>
          <p:cNvPr id="270" name="Rectangle 269">
            <a:extLst>
              <a:ext uri="{FF2B5EF4-FFF2-40B4-BE49-F238E27FC236}">
                <a16:creationId xmlns:a16="http://schemas.microsoft.com/office/drawing/2014/main" id="{F948345E-FD46-2B48-A3FD-41236415E30B}"/>
              </a:ext>
            </a:extLst>
          </p:cNvPr>
          <p:cNvSpPr/>
          <p:nvPr/>
        </p:nvSpPr>
        <p:spPr>
          <a:xfrm>
            <a:off x="4936225" y="3121903"/>
            <a:ext cx="1616321" cy="830997"/>
          </a:xfrm>
          <a:prstGeom prst="rect">
            <a:avLst/>
          </a:prstGeom>
        </p:spPr>
        <p:txBody>
          <a:bodyPr wrap="square">
            <a:spAutoFit/>
          </a:bodyPr>
          <a:lstStyle/>
          <a:p>
            <a:r>
              <a:rPr lang="en-GB" sz="800"/>
              <a:t>Chinese, Asian, and Black ethnicity groups all have current smoking prevalence rates sig lower than White ethnicity groups. Mixed groups have the highest prevalence (20%)</a:t>
            </a:r>
          </a:p>
        </p:txBody>
      </p:sp>
      <p:sp>
        <p:nvSpPr>
          <p:cNvPr id="271" name="TextBox 270">
            <a:extLst>
              <a:ext uri="{FF2B5EF4-FFF2-40B4-BE49-F238E27FC236}">
                <a16:creationId xmlns:a16="http://schemas.microsoft.com/office/drawing/2014/main" id="{09D2DBB8-654A-CF49-9FD0-040162E14A64}"/>
              </a:ext>
            </a:extLst>
          </p:cNvPr>
          <p:cNvSpPr txBox="1"/>
          <p:nvPr/>
        </p:nvSpPr>
        <p:spPr>
          <a:xfrm>
            <a:off x="4971633" y="2729513"/>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a:t>
            </a:r>
          </a:p>
        </p:txBody>
      </p:sp>
      <p:sp>
        <p:nvSpPr>
          <p:cNvPr id="272" name="TextBox 271">
            <a:extLst>
              <a:ext uri="{FF2B5EF4-FFF2-40B4-BE49-F238E27FC236}">
                <a16:creationId xmlns:a16="http://schemas.microsoft.com/office/drawing/2014/main" id="{A54D889D-D206-214A-9E20-CF96A3A501EE}"/>
              </a:ext>
            </a:extLst>
          </p:cNvPr>
          <p:cNvSpPr txBox="1"/>
          <p:nvPr/>
        </p:nvSpPr>
        <p:spPr>
          <a:xfrm>
            <a:off x="3447999" y="2750741"/>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2014</a:t>
            </a:r>
          </a:p>
        </p:txBody>
      </p:sp>
      <p:sp>
        <p:nvSpPr>
          <p:cNvPr id="18" name="Rectangle 17">
            <a:extLst>
              <a:ext uri="{FF2B5EF4-FFF2-40B4-BE49-F238E27FC236}">
                <a16:creationId xmlns:a16="http://schemas.microsoft.com/office/drawing/2014/main" id="{7ED97BCE-6B33-FD4E-9F8F-E9A64E7EF176}"/>
              </a:ext>
            </a:extLst>
          </p:cNvPr>
          <p:cNvSpPr/>
          <p:nvPr/>
        </p:nvSpPr>
        <p:spPr>
          <a:xfrm>
            <a:off x="3434538" y="3176105"/>
            <a:ext cx="1426447" cy="707886"/>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One in five Mixed ethnicity and Black ethnicity adults report common mental health disorders compared to one in six White British adults </a:t>
            </a:r>
            <a:endParaRPr lang="en-US" sz="800">
              <a:latin typeface="Calibri" panose="020F0502020204030204" pitchFamily="34" charset="0"/>
              <a:cs typeface="Calibri" panose="020F0502020204030204" pitchFamily="34" charset="0"/>
            </a:endParaRPr>
          </a:p>
        </p:txBody>
      </p:sp>
      <p:sp>
        <p:nvSpPr>
          <p:cNvPr id="273" name="TextBox 272">
            <a:extLst>
              <a:ext uri="{FF2B5EF4-FFF2-40B4-BE49-F238E27FC236}">
                <a16:creationId xmlns:a16="http://schemas.microsoft.com/office/drawing/2014/main" id="{8CFBB28F-9635-3249-83C5-7DAE8A436910}"/>
              </a:ext>
            </a:extLst>
          </p:cNvPr>
          <p:cNvSpPr txBox="1"/>
          <p:nvPr/>
        </p:nvSpPr>
        <p:spPr>
          <a:xfrm>
            <a:off x="1818662" y="2737245"/>
            <a:ext cx="1122423"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2014/15-2016/17</a:t>
            </a:r>
          </a:p>
        </p:txBody>
      </p:sp>
      <p:sp>
        <p:nvSpPr>
          <p:cNvPr id="274" name="Rectangle 273">
            <a:extLst>
              <a:ext uri="{FF2B5EF4-FFF2-40B4-BE49-F238E27FC236}">
                <a16:creationId xmlns:a16="http://schemas.microsoft.com/office/drawing/2014/main" id="{FE98F55F-DF60-6D46-B6E2-21F5F5D97151}"/>
              </a:ext>
            </a:extLst>
          </p:cNvPr>
          <p:cNvSpPr/>
          <p:nvPr/>
        </p:nvSpPr>
        <p:spPr>
          <a:xfrm>
            <a:off x="1808601" y="3171823"/>
            <a:ext cx="1535821" cy="584775"/>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Almost a third of Bangladeshi</a:t>
            </a:r>
          </a:p>
          <a:p>
            <a:r>
              <a:rPr lang="en-GB" sz="800">
                <a:latin typeface="Calibri" panose="020F0502020204030204" pitchFamily="34" charset="0"/>
                <a:cs typeface="Calibri" panose="020F0502020204030204" pitchFamily="34" charset="0"/>
              </a:rPr>
              <a:t>Households reported to be overcrowded compared to </a:t>
            </a:r>
          </a:p>
          <a:p>
            <a:r>
              <a:rPr lang="en-GB" sz="800">
                <a:latin typeface="Calibri" panose="020F0502020204030204" pitchFamily="34" charset="0"/>
                <a:cs typeface="Calibri" panose="020F0502020204030204" pitchFamily="34" charset="0"/>
              </a:rPr>
              <a:t>2% of White British households.</a:t>
            </a:r>
            <a:endParaRPr lang="en-US" sz="800">
              <a:latin typeface="Calibri" panose="020F0502020204030204" pitchFamily="34" charset="0"/>
              <a:cs typeface="Calibri" panose="020F0502020204030204" pitchFamily="34" charset="0"/>
            </a:endParaRPr>
          </a:p>
        </p:txBody>
      </p:sp>
      <p:sp>
        <p:nvSpPr>
          <p:cNvPr id="275" name="TextBox 274">
            <a:extLst>
              <a:ext uri="{FF2B5EF4-FFF2-40B4-BE49-F238E27FC236}">
                <a16:creationId xmlns:a16="http://schemas.microsoft.com/office/drawing/2014/main" id="{3846104B-0F2C-A642-B8AE-B94B471C62C8}"/>
              </a:ext>
            </a:extLst>
          </p:cNvPr>
          <p:cNvSpPr txBox="1"/>
          <p:nvPr/>
        </p:nvSpPr>
        <p:spPr>
          <a:xfrm>
            <a:off x="569398" y="2734083"/>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76" name="Rectangle 275">
            <a:extLst>
              <a:ext uri="{FF2B5EF4-FFF2-40B4-BE49-F238E27FC236}">
                <a16:creationId xmlns:a16="http://schemas.microsoft.com/office/drawing/2014/main" id="{DF307400-680F-7146-8332-86C12A705E14}"/>
              </a:ext>
            </a:extLst>
          </p:cNvPr>
          <p:cNvSpPr/>
          <p:nvPr/>
        </p:nvSpPr>
        <p:spPr>
          <a:xfrm>
            <a:off x="561521" y="3151920"/>
            <a:ext cx="1421407" cy="707886"/>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Almost three quarters of Black ethnic groups overweight or obese compared to a third of Chinese ethnic groups.</a:t>
            </a:r>
            <a:endParaRPr lang="en-US" sz="800">
              <a:latin typeface="Calibri" panose="020F0502020204030204" pitchFamily="34" charset="0"/>
              <a:cs typeface="Calibri" panose="020F0502020204030204" pitchFamily="34" charset="0"/>
            </a:endParaRPr>
          </a:p>
        </p:txBody>
      </p:sp>
      <p:sp>
        <p:nvSpPr>
          <p:cNvPr id="277" name="TextBox 276">
            <a:extLst>
              <a:ext uri="{FF2B5EF4-FFF2-40B4-BE49-F238E27FC236}">
                <a16:creationId xmlns:a16="http://schemas.microsoft.com/office/drawing/2014/main" id="{5B272A06-8474-524C-93AF-B982662B9B06}"/>
              </a:ext>
            </a:extLst>
          </p:cNvPr>
          <p:cNvSpPr txBox="1"/>
          <p:nvPr/>
        </p:nvSpPr>
        <p:spPr>
          <a:xfrm>
            <a:off x="664777" y="4284851"/>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2011</a:t>
            </a:r>
          </a:p>
        </p:txBody>
      </p:sp>
      <p:sp>
        <p:nvSpPr>
          <p:cNvPr id="278" name="Rectangle 277">
            <a:extLst>
              <a:ext uri="{FF2B5EF4-FFF2-40B4-BE49-F238E27FC236}">
                <a16:creationId xmlns:a16="http://schemas.microsoft.com/office/drawing/2014/main" id="{0DE85500-3282-294F-B9BF-8D4D7F1E7D16}"/>
              </a:ext>
            </a:extLst>
          </p:cNvPr>
          <p:cNvSpPr/>
          <p:nvPr/>
        </p:nvSpPr>
        <p:spPr>
          <a:xfrm>
            <a:off x="655641" y="4677962"/>
            <a:ext cx="1327287" cy="707886"/>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In some areas the proportion of Black ethnic groups without access to a private care is double that of White ethnic groups.</a:t>
            </a:r>
            <a:endParaRPr lang="en-US" sz="800">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122B90F8-404A-EF42-B28B-C3A20BDA4A90}"/>
              </a:ext>
            </a:extLst>
          </p:cNvPr>
          <p:cNvSpPr/>
          <p:nvPr/>
        </p:nvSpPr>
        <p:spPr>
          <a:xfrm>
            <a:off x="1841283" y="4800514"/>
            <a:ext cx="1357461" cy="584775"/>
          </a:xfrm>
          <a:prstGeom prst="rect">
            <a:avLst/>
          </a:prstGeom>
        </p:spPr>
        <p:txBody>
          <a:bodyPr wrap="square">
            <a:spAutoFit/>
          </a:bodyPr>
          <a:lstStyle/>
          <a:p>
            <a:pPr>
              <a:spcAft>
                <a:spcPts val="0"/>
              </a:spcAft>
            </a:pPr>
            <a:r>
              <a:rPr lang="en-GB" sz="800">
                <a:latin typeface="Calibri" panose="020F0502020204030204" pitchFamily="34" charset="0"/>
                <a:ea typeface="Times New Roman" panose="02020603050405020304" pitchFamily="18" charset="0"/>
                <a:cs typeface="Calibri" panose="020F0502020204030204" pitchFamily="34" charset="0"/>
              </a:rPr>
              <a:t>Higher proportions of BAME groups in persistently low income households compared to White groups.</a:t>
            </a:r>
            <a:endParaRPr lang="en-GB" sz="80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80" name="TextBox 279">
            <a:extLst>
              <a:ext uri="{FF2B5EF4-FFF2-40B4-BE49-F238E27FC236}">
                <a16:creationId xmlns:a16="http://schemas.microsoft.com/office/drawing/2014/main" id="{54D739A8-871B-6645-8D18-824E93700516}"/>
              </a:ext>
            </a:extLst>
          </p:cNvPr>
          <p:cNvSpPr txBox="1"/>
          <p:nvPr/>
        </p:nvSpPr>
        <p:spPr>
          <a:xfrm>
            <a:off x="1838645" y="4286358"/>
            <a:ext cx="1122423"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2014/15-2017/18</a:t>
            </a:r>
          </a:p>
        </p:txBody>
      </p:sp>
      <p:sp>
        <p:nvSpPr>
          <p:cNvPr id="281" name="Rectangle 280">
            <a:extLst>
              <a:ext uri="{FF2B5EF4-FFF2-40B4-BE49-F238E27FC236}">
                <a16:creationId xmlns:a16="http://schemas.microsoft.com/office/drawing/2014/main" id="{93640031-EB25-6141-9C64-A81E50C91E9F}"/>
              </a:ext>
            </a:extLst>
          </p:cNvPr>
          <p:cNvSpPr/>
          <p:nvPr/>
        </p:nvSpPr>
        <p:spPr>
          <a:xfrm>
            <a:off x="3168922" y="4826933"/>
            <a:ext cx="1357461" cy="584775"/>
          </a:xfrm>
          <a:prstGeom prst="rect">
            <a:avLst/>
          </a:prstGeom>
        </p:spPr>
        <p:txBody>
          <a:bodyPr wrap="square">
            <a:spAutoFit/>
          </a:bodyPr>
          <a:lstStyle/>
          <a:p>
            <a:pPr>
              <a:spcAft>
                <a:spcPts val="0"/>
              </a:spcAft>
            </a:pPr>
            <a:r>
              <a:rPr lang="en-GB" sz="800">
                <a:latin typeface="Calibri" panose="020F0502020204030204" pitchFamily="34" charset="0"/>
                <a:ea typeface="Times New Roman" panose="02020603050405020304" pitchFamily="18" charset="0"/>
                <a:cs typeface="Calibri" panose="020F0502020204030204" pitchFamily="34" charset="0"/>
              </a:rPr>
              <a:t>One in five Black ethnic groups live in most deprived neighbourhoods compared to one in 10 White groups.</a:t>
            </a:r>
            <a:endParaRPr lang="en-GB" sz="80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82" name="TextBox 281">
            <a:extLst>
              <a:ext uri="{FF2B5EF4-FFF2-40B4-BE49-F238E27FC236}">
                <a16:creationId xmlns:a16="http://schemas.microsoft.com/office/drawing/2014/main" id="{D7003141-E8D5-EE4C-8F5B-970CB241AE0C}"/>
              </a:ext>
            </a:extLst>
          </p:cNvPr>
          <p:cNvSpPr txBox="1"/>
          <p:nvPr/>
        </p:nvSpPr>
        <p:spPr>
          <a:xfrm>
            <a:off x="3178412" y="4287083"/>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2011</a:t>
            </a:r>
          </a:p>
        </p:txBody>
      </p:sp>
      <p:sp>
        <p:nvSpPr>
          <p:cNvPr id="283" name="TextBox 282">
            <a:extLst>
              <a:ext uri="{FF2B5EF4-FFF2-40B4-BE49-F238E27FC236}">
                <a16:creationId xmlns:a16="http://schemas.microsoft.com/office/drawing/2014/main" id="{63BD1277-EA7D-754A-BF4D-96C47D196566}"/>
              </a:ext>
            </a:extLst>
          </p:cNvPr>
          <p:cNvSpPr txBox="1"/>
          <p:nvPr/>
        </p:nvSpPr>
        <p:spPr>
          <a:xfrm>
            <a:off x="4459080" y="4279255"/>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a:t>
            </a:r>
          </a:p>
        </p:txBody>
      </p:sp>
      <p:sp>
        <p:nvSpPr>
          <p:cNvPr id="22" name="Rectangle 21">
            <a:extLst>
              <a:ext uri="{FF2B5EF4-FFF2-40B4-BE49-F238E27FC236}">
                <a16:creationId xmlns:a16="http://schemas.microsoft.com/office/drawing/2014/main" id="{FD826611-BABF-CE4B-8321-AF5D97D73DC3}"/>
              </a:ext>
            </a:extLst>
          </p:cNvPr>
          <p:cNvSpPr/>
          <p:nvPr/>
        </p:nvSpPr>
        <p:spPr>
          <a:xfrm>
            <a:off x="4463535" y="4653175"/>
            <a:ext cx="1411884" cy="707886"/>
          </a:xfrm>
          <a:prstGeom prst="rect">
            <a:avLst/>
          </a:prstGeom>
        </p:spPr>
        <p:txBody>
          <a:bodyPr wrap="square">
            <a:spAutoFit/>
          </a:bodyPr>
          <a:lstStyle/>
          <a:p>
            <a:r>
              <a:rPr lang="en-GB" sz="800" dirty="0">
                <a:latin typeface="Calibri" panose="020F0502020204030204" pitchFamily="34" charset="0"/>
                <a:ea typeface="Times New Roman" panose="02020603050405020304" pitchFamily="18" charset="0"/>
                <a:cs typeface="Calibri" panose="020F0502020204030204" pitchFamily="34" charset="0"/>
              </a:rPr>
              <a:t>Around 15% of those in Black ethnic minority groups work in elementary occupations compared to 10% of White ethnic groups.</a:t>
            </a:r>
            <a:endParaRPr lang="en-US" sz="800" dirty="0">
              <a:latin typeface="Calibri" panose="020F0502020204030204" pitchFamily="34" charset="0"/>
              <a:cs typeface="Calibri" panose="020F0502020204030204" pitchFamily="34" charset="0"/>
            </a:endParaRPr>
          </a:p>
        </p:txBody>
      </p:sp>
      <p:sp>
        <p:nvSpPr>
          <p:cNvPr id="284" name="TextBox 283">
            <a:extLst>
              <a:ext uri="{FF2B5EF4-FFF2-40B4-BE49-F238E27FC236}">
                <a16:creationId xmlns:a16="http://schemas.microsoft.com/office/drawing/2014/main" id="{4C530DD2-FEF7-A44E-9AFD-7C28FE988311}"/>
              </a:ext>
            </a:extLst>
          </p:cNvPr>
          <p:cNvSpPr txBox="1"/>
          <p:nvPr/>
        </p:nvSpPr>
        <p:spPr>
          <a:xfrm>
            <a:off x="5854323" y="4265408"/>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85" name="TextBox 284">
            <a:extLst>
              <a:ext uri="{FF2B5EF4-FFF2-40B4-BE49-F238E27FC236}">
                <a16:creationId xmlns:a16="http://schemas.microsoft.com/office/drawing/2014/main" id="{8DC0B85B-F5C8-7F42-839B-4751658688C2}"/>
              </a:ext>
            </a:extLst>
          </p:cNvPr>
          <p:cNvSpPr txBox="1"/>
          <p:nvPr/>
        </p:nvSpPr>
        <p:spPr>
          <a:xfrm>
            <a:off x="7102122" y="4263015"/>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86" name="TextBox 285">
            <a:extLst>
              <a:ext uri="{FF2B5EF4-FFF2-40B4-BE49-F238E27FC236}">
                <a16:creationId xmlns:a16="http://schemas.microsoft.com/office/drawing/2014/main" id="{F48D9871-FD7F-D548-9D7D-E25BDACF4A49}"/>
              </a:ext>
            </a:extLst>
          </p:cNvPr>
          <p:cNvSpPr txBox="1"/>
          <p:nvPr/>
        </p:nvSpPr>
        <p:spPr>
          <a:xfrm>
            <a:off x="8241374" y="4253307"/>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87" name="TextBox 286">
            <a:extLst>
              <a:ext uri="{FF2B5EF4-FFF2-40B4-BE49-F238E27FC236}">
                <a16:creationId xmlns:a16="http://schemas.microsoft.com/office/drawing/2014/main" id="{A9DC963A-4A6D-D44B-9EF0-D43E7E59A0B2}"/>
              </a:ext>
            </a:extLst>
          </p:cNvPr>
          <p:cNvSpPr txBox="1"/>
          <p:nvPr/>
        </p:nvSpPr>
        <p:spPr>
          <a:xfrm>
            <a:off x="10346385" y="4236818"/>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a:t>
            </a:r>
          </a:p>
        </p:txBody>
      </p:sp>
      <p:sp>
        <p:nvSpPr>
          <p:cNvPr id="288" name="TextBox 287">
            <a:extLst>
              <a:ext uri="{FF2B5EF4-FFF2-40B4-BE49-F238E27FC236}">
                <a16:creationId xmlns:a16="http://schemas.microsoft.com/office/drawing/2014/main" id="{FD6BC278-F040-1247-818D-81141D804540}"/>
              </a:ext>
            </a:extLst>
          </p:cNvPr>
          <p:cNvSpPr txBox="1"/>
          <p:nvPr/>
        </p:nvSpPr>
        <p:spPr>
          <a:xfrm>
            <a:off x="10620061" y="5872770"/>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2011</a:t>
            </a:r>
            <a:endPar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289" name="TextBox 288">
            <a:extLst>
              <a:ext uri="{FF2B5EF4-FFF2-40B4-BE49-F238E27FC236}">
                <a16:creationId xmlns:a16="http://schemas.microsoft.com/office/drawing/2014/main" id="{D94485E7-EAD8-614D-85DA-5831312F6835}"/>
              </a:ext>
            </a:extLst>
          </p:cNvPr>
          <p:cNvSpPr txBox="1"/>
          <p:nvPr/>
        </p:nvSpPr>
        <p:spPr>
          <a:xfrm>
            <a:off x="9433719" y="5879608"/>
            <a:ext cx="944489"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July-Sept 2019</a:t>
            </a:r>
          </a:p>
        </p:txBody>
      </p:sp>
      <p:sp>
        <p:nvSpPr>
          <p:cNvPr id="290" name="TextBox 289">
            <a:extLst>
              <a:ext uri="{FF2B5EF4-FFF2-40B4-BE49-F238E27FC236}">
                <a16:creationId xmlns:a16="http://schemas.microsoft.com/office/drawing/2014/main" id="{9A9FE30C-6E3C-474B-A348-544F5D64266E}"/>
              </a:ext>
            </a:extLst>
          </p:cNvPr>
          <p:cNvSpPr txBox="1"/>
          <p:nvPr/>
        </p:nvSpPr>
        <p:spPr>
          <a:xfrm>
            <a:off x="9454691" y="6309054"/>
            <a:ext cx="1239442" cy="461665"/>
          </a:xfrm>
          <a:prstGeom prst="rect">
            <a:avLst/>
          </a:prstGeom>
          <a:noFill/>
        </p:spPr>
        <p:txBody>
          <a:bodyPr wrap="none" rtlCol="0">
            <a:spAutoFit/>
          </a:bodyPr>
          <a:lstStyle/>
          <a:p>
            <a:r>
              <a:rPr lang="en-US" sz="800" dirty="0">
                <a:latin typeface="Calibri" panose="020F0502020204030204" pitchFamily="34" charset="0"/>
                <a:ea typeface="Verdana" panose="020B0604030504040204" pitchFamily="34" charset="0"/>
                <a:cs typeface="Calibri" panose="020F0502020204030204" pitchFamily="34" charset="0"/>
              </a:rPr>
              <a:t>Proportion of workers </a:t>
            </a:r>
          </a:p>
          <a:p>
            <a:r>
              <a:rPr lang="en-US" sz="800" dirty="0">
                <a:latin typeface="Calibri" panose="020F0502020204030204" pitchFamily="34" charset="0"/>
                <a:ea typeface="Verdana" panose="020B0604030504040204" pitchFamily="34" charset="0"/>
                <a:cs typeface="Calibri" panose="020F0502020204030204" pitchFamily="34" charset="0"/>
              </a:rPr>
              <a:t>with LTC varies by ethnic </a:t>
            </a:r>
          </a:p>
          <a:p>
            <a:r>
              <a:rPr lang="en-US" sz="800" dirty="0">
                <a:latin typeface="Calibri" panose="020F0502020204030204" pitchFamily="34" charset="0"/>
                <a:ea typeface="Verdana" panose="020B0604030504040204" pitchFamily="34" charset="0"/>
                <a:cs typeface="Calibri" panose="020F0502020204030204" pitchFamily="34" charset="0"/>
              </a:rPr>
              <a:t>group</a:t>
            </a:r>
          </a:p>
        </p:txBody>
      </p:sp>
      <p:sp>
        <p:nvSpPr>
          <p:cNvPr id="291" name="TextBox 290">
            <a:extLst>
              <a:ext uri="{FF2B5EF4-FFF2-40B4-BE49-F238E27FC236}">
                <a16:creationId xmlns:a16="http://schemas.microsoft.com/office/drawing/2014/main" id="{819798DF-490A-A244-B082-F83AA8CE2499}"/>
              </a:ext>
            </a:extLst>
          </p:cNvPr>
          <p:cNvSpPr txBox="1"/>
          <p:nvPr/>
        </p:nvSpPr>
        <p:spPr>
          <a:xfrm>
            <a:off x="8263363" y="5876494"/>
            <a:ext cx="631904"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92" name="TextBox 291">
            <a:extLst>
              <a:ext uri="{FF2B5EF4-FFF2-40B4-BE49-F238E27FC236}">
                <a16:creationId xmlns:a16="http://schemas.microsoft.com/office/drawing/2014/main" id="{246EE777-1CC7-DA4C-948F-C8677C8BF053}"/>
              </a:ext>
            </a:extLst>
          </p:cNvPr>
          <p:cNvSpPr txBox="1"/>
          <p:nvPr/>
        </p:nvSpPr>
        <p:spPr>
          <a:xfrm>
            <a:off x="7012770" y="5874211"/>
            <a:ext cx="631904"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2017/18</a:t>
            </a:r>
          </a:p>
        </p:txBody>
      </p:sp>
      <p:sp>
        <p:nvSpPr>
          <p:cNvPr id="293" name="TextBox 292">
            <a:extLst>
              <a:ext uri="{FF2B5EF4-FFF2-40B4-BE49-F238E27FC236}">
                <a16:creationId xmlns:a16="http://schemas.microsoft.com/office/drawing/2014/main" id="{69559E90-796E-314B-9DE9-75772E267E34}"/>
              </a:ext>
            </a:extLst>
          </p:cNvPr>
          <p:cNvSpPr txBox="1"/>
          <p:nvPr/>
        </p:nvSpPr>
        <p:spPr>
          <a:xfrm>
            <a:off x="5751442" y="5861504"/>
            <a:ext cx="631904"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94" name="TextBox 293">
            <a:extLst>
              <a:ext uri="{FF2B5EF4-FFF2-40B4-BE49-F238E27FC236}">
                <a16:creationId xmlns:a16="http://schemas.microsoft.com/office/drawing/2014/main" id="{926F2A5D-B5E2-A244-9664-52C1AB17907E}"/>
              </a:ext>
            </a:extLst>
          </p:cNvPr>
          <p:cNvSpPr txBox="1"/>
          <p:nvPr/>
        </p:nvSpPr>
        <p:spPr>
          <a:xfrm>
            <a:off x="4252568" y="5871422"/>
            <a:ext cx="631904"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2017/18</a:t>
            </a:r>
          </a:p>
        </p:txBody>
      </p:sp>
      <p:sp>
        <p:nvSpPr>
          <p:cNvPr id="23" name="Rectangle 22">
            <a:extLst>
              <a:ext uri="{FF2B5EF4-FFF2-40B4-BE49-F238E27FC236}">
                <a16:creationId xmlns:a16="http://schemas.microsoft.com/office/drawing/2014/main" id="{5C0FE5EC-ACB7-8847-A6EB-2DD24B7D2CF0}"/>
              </a:ext>
            </a:extLst>
          </p:cNvPr>
          <p:cNvSpPr/>
          <p:nvPr/>
        </p:nvSpPr>
        <p:spPr>
          <a:xfrm>
            <a:off x="4239521" y="6285592"/>
            <a:ext cx="1770799" cy="584775"/>
          </a:xfrm>
          <a:prstGeom prst="rect">
            <a:avLst/>
          </a:prstGeom>
        </p:spPr>
        <p:txBody>
          <a:bodyPr wrap="square">
            <a:spAutoFit/>
          </a:bodyPr>
          <a:lstStyle/>
          <a:p>
            <a:r>
              <a:rPr lang="en-GB" sz="800" dirty="0">
                <a:solidFill>
                  <a:srgbClr val="0B0C0C"/>
                </a:solidFill>
                <a:latin typeface="Calibri" panose="020F0502020204030204" pitchFamily="34" charset="0"/>
                <a:ea typeface="Times New Roman" panose="02020603050405020304" pitchFamily="18" charset="0"/>
                <a:cs typeface="Calibri" panose="020F0502020204030204" pitchFamily="34" charset="0"/>
              </a:rPr>
              <a:t>Inpatients from Bangladeshi, Black Caribbean and other Black backgrounds were least satisfied</a:t>
            </a:r>
          </a:p>
          <a:p>
            <a:r>
              <a:rPr lang="en-GB" sz="800" dirty="0">
                <a:solidFill>
                  <a:srgbClr val="0B0C0C"/>
                </a:solidFill>
                <a:latin typeface="Calibri" panose="020F0502020204030204" pitchFamily="34" charset="0"/>
                <a:ea typeface="Times New Roman" panose="02020603050405020304" pitchFamily="18" charset="0"/>
                <a:cs typeface="Calibri" panose="020F0502020204030204" pitchFamily="34" charset="0"/>
              </a:rPr>
              <a:t>with hospital services</a:t>
            </a:r>
            <a:endParaRPr lang="en-US" sz="800" dirty="0">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59B7BB4D-9891-D04A-89D7-44D9A789F972}"/>
              </a:ext>
            </a:extLst>
          </p:cNvPr>
          <p:cNvSpPr/>
          <p:nvPr/>
        </p:nvSpPr>
        <p:spPr>
          <a:xfrm>
            <a:off x="2476105" y="6180092"/>
            <a:ext cx="1520770" cy="707886"/>
          </a:xfrm>
          <a:prstGeom prst="rect">
            <a:avLst/>
          </a:prstGeom>
        </p:spPr>
        <p:txBody>
          <a:bodyPr wrap="square">
            <a:spAutoFit/>
          </a:bodyPr>
          <a:lstStyle/>
          <a:p>
            <a:r>
              <a:rPr lang="en-GB" sz="800" dirty="0">
                <a:latin typeface="Calibri" panose="020F0502020204030204" pitchFamily="34" charset="0"/>
                <a:ea typeface="Times New Roman" panose="02020603050405020304" pitchFamily="18" charset="0"/>
                <a:cs typeface="Calibri" panose="020F0502020204030204" pitchFamily="34" charset="0"/>
              </a:rPr>
              <a:t>Prevalence ranges </a:t>
            </a:r>
          </a:p>
          <a:p>
            <a:r>
              <a:rPr lang="en-GB" sz="800" dirty="0">
                <a:latin typeface="Calibri" panose="020F0502020204030204" pitchFamily="34" charset="0"/>
                <a:ea typeface="Times New Roman" panose="02020603050405020304" pitchFamily="18" charset="0"/>
                <a:cs typeface="Calibri" panose="020F0502020204030204" pitchFamily="34" charset="0"/>
              </a:rPr>
              <a:t>from 13% among Black Caribbean groups to 4.2% among Chinese groups. Among White groups it is 7.5%</a:t>
            </a:r>
            <a:r>
              <a:rPr lang="en-GB" sz="800" dirty="0">
                <a:latin typeface="Calibri" panose="020F0502020204030204" pitchFamily="34" charset="0"/>
                <a:cs typeface="Calibri" panose="020F0502020204030204" pitchFamily="34" charset="0"/>
              </a:rPr>
              <a:t> </a:t>
            </a:r>
            <a:endParaRPr lang="en-US" sz="800" dirty="0">
              <a:latin typeface="Calibri" panose="020F0502020204030204" pitchFamily="34" charset="0"/>
              <a:cs typeface="Calibri" panose="020F0502020204030204" pitchFamily="34" charset="0"/>
            </a:endParaRPr>
          </a:p>
        </p:txBody>
      </p:sp>
      <p:sp>
        <p:nvSpPr>
          <p:cNvPr id="295" name="TextBox 294">
            <a:extLst>
              <a:ext uri="{FF2B5EF4-FFF2-40B4-BE49-F238E27FC236}">
                <a16:creationId xmlns:a16="http://schemas.microsoft.com/office/drawing/2014/main" id="{428E58C7-E337-7242-8024-9162A769F4B1}"/>
              </a:ext>
            </a:extLst>
          </p:cNvPr>
          <p:cNvSpPr txBox="1"/>
          <p:nvPr/>
        </p:nvSpPr>
        <p:spPr>
          <a:xfrm>
            <a:off x="2475680" y="5879608"/>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96" name="TextBox 295">
            <a:extLst>
              <a:ext uri="{FF2B5EF4-FFF2-40B4-BE49-F238E27FC236}">
                <a16:creationId xmlns:a16="http://schemas.microsoft.com/office/drawing/2014/main" id="{09C8DDC1-6FBE-234F-9E2D-6210453C1711}"/>
              </a:ext>
            </a:extLst>
          </p:cNvPr>
          <p:cNvSpPr txBox="1"/>
          <p:nvPr/>
        </p:nvSpPr>
        <p:spPr>
          <a:xfrm>
            <a:off x="1254135" y="5882828"/>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97" name="TextBox 296">
            <a:extLst>
              <a:ext uri="{FF2B5EF4-FFF2-40B4-BE49-F238E27FC236}">
                <a16:creationId xmlns:a16="http://schemas.microsoft.com/office/drawing/2014/main" id="{7C03F77F-E948-EE41-8D6E-904DA97BC51B}"/>
              </a:ext>
            </a:extLst>
          </p:cNvPr>
          <p:cNvSpPr txBox="1"/>
          <p:nvPr/>
        </p:nvSpPr>
        <p:spPr>
          <a:xfrm>
            <a:off x="252143" y="5877686"/>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7" name="Rectangle 26">
            <a:extLst>
              <a:ext uri="{FF2B5EF4-FFF2-40B4-BE49-F238E27FC236}">
                <a16:creationId xmlns:a16="http://schemas.microsoft.com/office/drawing/2014/main" id="{59C22CD7-A0B1-5A49-B6A7-577416665F6B}"/>
              </a:ext>
            </a:extLst>
          </p:cNvPr>
          <p:cNvSpPr/>
          <p:nvPr/>
        </p:nvSpPr>
        <p:spPr>
          <a:xfrm>
            <a:off x="1243737" y="6182348"/>
            <a:ext cx="1305116" cy="707886"/>
          </a:xfrm>
          <a:prstGeom prst="rect">
            <a:avLst/>
          </a:prstGeom>
        </p:spPr>
        <p:txBody>
          <a:bodyPr wrap="square">
            <a:spAutoFit/>
          </a:bodyPr>
          <a:lstStyle/>
          <a:p>
            <a:pPr>
              <a:spcAft>
                <a:spcPts val="0"/>
              </a:spcAft>
            </a:pPr>
            <a:r>
              <a:rPr lang="en-GB" sz="800" dirty="0">
                <a:latin typeface="Calibri" panose="020F0502020204030204" pitchFamily="34" charset="0"/>
                <a:ea typeface="Times New Roman" panose="02020603050405020304" pitchFamily="18" charset="0"/>
                <a:cs typeface="Calibri" panose="020F0502020204030204" pitchFamily="34" charset="0"/>
              </a:rPr>
              <a:t>White and Mixed White groups report the highest prevalence of breathing conditions such as asthma or COPD.</a:t>
            </a:r>
            <a:endParaRPr lang="en-GB" sz="8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8" name="Rectangle 27">
            <a:extLst>
              <a:ext uri="{FF2B5EF4-FFF2-40B4-BE49-F238E27FC236}">
                <a16:creationId xmlns:a16="http://schemas.microsoft.com/office/drawing/2014/main" id="{917A857C-C033-5D47-B319-B86CDCE58B65}"/>
              </a:ext>
            </a:extLst>
          </p:cNvPr>
          <p:cNvSpPr/>
          <p:nvPr/>
        </p:nvSpPr>
        <p:spPr>
          <a:xfrm>
            <a:off x="78417" y="6296984"/>
            <a:ext cx="1433406" cy="584775"/>
          </a:xfrm>
          <a:prstGeom prst="rect">
            <a:avLst/>
          </a:prstGeom>
        </p:spPr>
        <p:txBody>
          <a:bodyPr wrap="square">
            <a:spAutoFit/>
          </a:bodyPr>
          <a:lstStyle/>
          <a:p>
            <a:r>
              <a:rPr lang="en-GB" sz="800" dirty="0">
                <a:latin typeface="Calibri" panose="020F0502020204030204" pitchFamily="34" charset="0"/>
                <a:ea typeface="Times New Roman" panose="02020603050405020304" pitchFamily="18" charset="0"/>
                <a:cs typeface="Calibri" panose="020F0502020204030204" pitchFamily="34" charset="0"/>
              </a:rPr>
              <a:t>Most BAME groups (except Caribbean) report lower prevalence compared to White groups</a:t>
            </a:r>
            <a:r>
              <a:rPr lang="en-GB" sz="800" dirty="0">
                <a:latin typeface="Calibri" panose="020F0502020204030204" pitchFamily="34" charset="0"/>
                <a:cs typeface="Calibri" panose="020F0502020204030204" pitchFamily="34" charset="0"/>
              </a:rPr>
              <a:t>.</a:t>
            </a:r>
            <a:endParaRPr lang="en-US" sz="800" dirty="0">
              <a:latin typeface="Calibri" panose="020F0502020204030204" pitchFamily="34" charset="0"/>
              <a:cs typeface="Calibri" panose="020F0502020204030204" pitchFamily="34" charset="0"/>
            </a:endParaRPr>
          </a:p>
        </p:txBody>
      </p:sp>
      <p:sp>
        <p:nvSpPr>
          <p:cNvPr id="298" name="Oval 297">
            <a:extLst>
              <a:ext uri="{FF2B5EF4-FFF2-40B4-BE49-F238E27FC236}">
                <a16:creationId xmlns:a16="http://schemas.microsoft.com/office/drawing/2014/main" id="{4B5CF1BD-1960-5849-8345-11B2041C8906}"/>
              </a:ext>
            </a:extLst>
          </p:cNvPr>
          <p:cNvSpPr/>
          <p:nvPr/>
        </p:nvSpPr>
        <p:spPr>
          <a:xfrm>
            <a:off x="43243" y="647373"/>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99" name="TextBox 298">
            <a:extLst>
              <a:ext uri="{FF2B5EF4-FFF2-40B4-BE49-F238E27FC236}">
                <a16:creationId xmlns:a16="http://schemas.microsoft.com/office/drawing/2014/main" id="{6A04384A-5371-E947-A5E3-3FD2CCB0F9FC}"/>
              </a:ext>
            </a:extLst>
          </p:cNvPr>
          <p:cNvSpPr txBox="1"/>
          <p:nvPr/>
        </p:nvSpPr>
        <p:spPr>
          <a:xfrm>
            <a:off x="149530" y="595187"/>
            <a:ext cx="1005403" cy="215444"/>
          </a:xfrm>
          <a:prstGeom prst="rect">
            <a:avLst/>
          </a:prstGeom>
          <a:noFill/>
        </p:spPr>
        <p:txBody>
          <a:bodyPr wrap="none" rtlCol="0">
            <a:spAutoFit/>
          </a:bodyPr>
          <a:lstStyle/>
          <a:p>
            <a:r>
              <a:rPr lang="en-US" sz="800" dirty="0">
                <a:latin typeface="Calibri" panose="020F0502020204030204" pitchFamily="34" charset="0"/>
                <a:ea typeface="Verdana" panose="020B0604030504040204" pitchFamily="34" charset="0"/>
                <a:cs typeface="Calibri" panose="020F0502020204030204" pitchFamily="34" charset="0"/>
              </a:rPr>
              <a:t>Local data available</a:t>
            </a:r>
          </a:p>
        </p:txBody>
      </p:sp>
    </p:spTree>
    <p:extLst>
      <p:ext uri="{BB962C8B-B14F-4D97-AF65-F5344CB8AC3E}">
        <p14:creationId xmlns:p14="http://schemas.microsoft.com/office/powerpoint/2010/main" val="147468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2DE01C-E9F5-0147-8A12-BF308C8AE3EB}"/>
              </a:ext>
            </a:extLst>
          </p:cNvPr>
          <p:cNvSpPr/>
          <p:nvPr/>
        </p:nvSpPr>
        <p:spPr>
          <a:xfrm>
            <a:off x="7608" y="6627168"/>
            <a:ext cx="6088392" cy="230832"/>
          </a:xfrm>
          <a:prstGeom prst="rect">
            <a:avLst/>
          </a:prstGeom>
        </p:spPr>
        <p:txBody>
          <a:bodyPr wrap="square">
            <a:spAutoFit/>
          </a:bodyPr>
          <a:lstStyle/>
          <a:p>
            <a:r>
              <a:rPr lang="en-GB" sz="900" dirty="0">
                <a:latin typeface="Calibri" panose="020F0502020204030204" pitchFamily="34" charset="0"/>
                <a:cs typeface="Calibri" panose="020F0502020204030204" pitchFamily="34" charset="0"/>
              </a:rPr>
              <a:t>Pillar 1 (swab testing in PHE labs and NHS hospitals for those with a clinical need, and the most critical health and care workers) </a:t>
            </a:r>
            <a:endParaRPr lang="en-GB" sz="900" dirty="0">
              <a:effectLst/>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B549D71B-9EEA-994A-8B53-D077FCDDE0B7}"/>
              </a:ext>
            </a:extLst>
          </p:cNvPr>
          <p:cNvSpPr/>
          <p:nvPr/>
        </p:nvSpPr>
        <p:spPr>
          <a:xfrm>
            <a:off x="-7608" y="0"/>
            <a:ext cx="12192000" cy="606582"/>
          </a:xfrm>
          <a:prstGeom prst="rect">
            <a:avLst/>
          </a:prstGeom>
          <a:solidFill>
            <a:srgbClr val="8E8E8E"/>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8" name="Table 7">
            <a:extLst>
              <a:ext uri="{FF2B5EF4-FFF2-40B4-BE49-F238E27FC236}">
                <a16:creationId xmlns:a16="http://schemas.microsoft.com/office/drawing/2014/main" id="{0E4FBD6E-7F7E-EE45-87ED-5C76DC64F986}"/>
              </a:ext>
            </a:extLst>
          </p:cNvPr>
          <p:cNvGraphicFramePr>
            <a:graphicFrameLocks noGrp="1"/>
          </p:cNvGraphicFramePr>
          <p:nvPr>
            <p:extLst>
              <p:ext uri="{D42A27DB-BD31-4B8C-83A1-F6EECF244321}">
                <p14:modId xmlns:p14="http://schemas.microsoft.com/office/powerpoint/2010/main" val="2656269166"/>
              </p:ext>
            </p:extLst>
          </p:nvPr>
        </p:nvGraphicFramePr>
        <p:xfrm>
          <a:off x="139413" y="2626939"/>
          <a:ext cx="4432982" cy="1517382"/>
        </p:xfrm>
        <a:graphic>
          <a:graphicData uri="http://schemas.openxmlformats.org/drawingml/2006/table">
            <a:tbl>
              <a:tblPr firstRow="1" bandRow="1">
                <a:tableStyleId>{2D5ABB26-0587-4C30-8999-92F81FD0307C}</a:tableStyleId>
              </a:tblPr>
              <a:tblGrid>
                <a:gridCol w="2148205">
                  <a:extLst>
                    <a:ext uri="{9D8B030D-6E8A-4147-A177-3AD203B41FA5}">
                      <a16:colId xmlns:a16="http://schemas.microsoft.com/office/drawing/2014/main" val="3809931861"/>
                    </a:ext>
                  </a:extLst>
                </a:gridCol>
                <a:gridCol w="2284777">
                  <a:extLst>
                    <a:ext uri="{9D8B030D-6E8A-4147-A177-3AD203B41FA5}">
                      <a16:colId xmlns:a16="http://schemas.microsoft.com/office/drawing/2014/main" val="3342461103"/>
                    </a:ext>
                  </a:extLst>
                </a:gridCol>
              </a:tblGrid>
              <a:tr h="298182">
                <a:tc>
                  <a:txBody>
                    <a:bodyPr/>
                    <a:lstStyle/>
                    <a:p>
                      <a:r>
                        <a:rPr lang="en-US" sz="1050" b="1" dirty="0"/>
                        <a:t>Ethnicity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050" b="1" dirty="0"/>
                        <a:t>Covid-19 proportion of cases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294743"/>
                  </a:ext>
                </a:extLst>
              </a:tr>
              <a:tr h="183496">
                <a:tc>
                  <a:txBody>
                    <a:bodyPr/>
                    <a:lstStyle/>
                    <a:p>
                      <a:r>
                        <a:rPr lang="en-US" sz="1000" dirty="0"/>
                        <a:t>White</a:t>
                      </a:r>
                    </a:p>
                  </a:txBody>
                  <a:tcPr>
                    <a:lnT w="12700" cap="flat" cmpd="sng" algn="ctr">
                      <a:solidFill>
                        <a:schemeClr val="tx1"/>
                      </a:solidFill>
                      <a:prstDash val="solid"/>
                      <a:round/>
                      <a:headEnd type="none" w="med" len="med"/>
                      <a:tailEnd type="none" w="med" len="med"/>
                    </a:lnT>
                  </a:tcPr>
                </a:tc>
                <a:tc>
                  <a:txBody>
                    <a:bodyPr/>
                    <a:lstStyle/>
                    <a:p>
                      <a:pPr algn="r"/>
                      <a:r>
                        <a:rPr lang="en-US" sz="1000" dirty="0"/>
                        <a:t>82.7%</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3257512"/>
                  </a:ext>
                </a:extLst>
              </a:tr>
              <a:tr h="183496">
                <a:tc>
                  <a:txBody>
                    <a:bodyPr/>
                    <a:lstStyle/>
                    <a:p>
                      <a:r>
                        <a:rPr lang="en-US" sz="1000" dirty="0"/>
                        <a:t>Asian/Asian British</a:t>
                      </a:r>
                    </a:p>
                  </a:txBody>
                  <a:tcPr/>
                </a:tc>
                <a:tc>
                  <a:txBody>
                    <a:bodyPr/>
                    <a:lstStyle/>
                    <a:p>
                      <a:pPr algn="r"/>
                      <a:r>
                        <a:rPr lang="en-US" sz="1000" dirty="0"/>
                        <a:t>8.4%</a:t>
                      </a:r>
                    </a:p>
                  </a:txBody>
                  <a:tcPr/>
                </a:tc>
                <a:extLst>
                  <a:ext uri="{0D108BD9-81ED-4DB2-BD59-A6C34878D82A}">
                    <a16:rowId xmlns:a16="http://schemas.microsoft.com/office/drawing/2014/main" val="2588850950"/>
                  </a:ext>
                </a:extLst>
              </a:tr>
              <a:tr h="205090">
                <a:tc>
                  <a:txBody>
                    <a:bodyPr/>
                    <a:lstStyle/>
                    <a:p>
                      <a:r>
                        <a:rPr lang="en-US" sz="1000" dirty="0"/>
                        <a:t>Black/African/Caribbean/Black British</a:t>
                      </a:r>
                    </a:p>
                  </a:txBody>
                  <a:tcPr/>
                </a:tc>
                <a:tc>
                  <a:txBody>
                    <a:bodyPr/>
                    <a:lstStyle/>
                    <a:p>
                      <a:pPr algn="r"/>
                      <a:r>
                        <a:rPr lang="en-US" sz="1000" dirty="0"/>
                        <a:t>5.1%</a:t>
                      </a:r>
                    </a:p>
                  </a:txBody>
                  <a:tcPr/>
                </a:tc>
                <a:extLst>
                  <a:ext uri="{0D108BD9-81ED-4DB2-BD59-A6C34878D82A}">
                    <a16:rowId xmlns:a16="http://schemas.microsoft.com/office/drawing/2014/main" val="3074089005"/>
                  </a:ext>
                </a:extLst>
              </a:tr>
              <a:tr h="205090">
                <a:tc>
                  <a:txBody>
                    <a:bodyPr/>
                    <a:lstStyle/>
                    <a:p>
                      <a:r>
                        <a:rPr lang="en-US" sz="1000" dirty="0"/>
                        <a:t>Mixed/Multiple ethnic groups</a:t>
                      </a:r>
                    </a:p>
                  </a:txBody>
                  <a:tcPr/>
                </a:tc>
                <a:tc>
                  <a:txBody>
                    <a:bodyPr/>
                    <a:lstStyle/>
                    <a:p>
                      <a:pPr algn="r"/>
                      <a:r>
                        <a:rPr lang="en-US" sz="1000" dirty="0"/>
                        <a:t>1.1%</a:t>
                      </a:r>
                    </a:p>
                  </a:txBody>
                  <a:tcPr/>
                </a:tc>
                <a:extLst>
                  <a:ext uri="{0D108BD9-81ED-4DB2-BD59-A6C34878D82A}">
                    <a16:rowId xmlns:a16="http://schemas.microsoft.com/office/drawing/2014/main" val="1095389294"/>
                  </a:ext>
                </a:extLst>
              </a:tr>
              <a:tr h="0">
                <a:tc>
                  <a:txBody>
                    <a:bodyPr/>
                    <a:lstStyle/>
                    <a:p>
                      <a:r>
                        <a:rPr lang="en-US" sz="1000" dirty="0"/>
                        <a:t>Other ethnic groups</a:t>
                      </a:r>
                    </a:p>
                  </a:txBody>
                  <a:tcPr>
                    <a:lnB w="12700" cap="flat" cmpd="sng" algn="ctr">
                      <a:solidFill>
                        <a:schemeClr val="tx1"/>
                      </a:solidFill>
                      <a:prstDash val="solid"/>
                      <a:round/>
                      <a:headEnd type="none" w="med" len="med"/>
                      <a:tailEnd type="none" w="med" len="med"/>
                    </a:lnB>
                  </a:tcPr>
                </a:tc>
                <a:tc>
                  <a:txBody>
                    <a:bodyPr/>
                    <a:lstStyle/>
                    <a:p>
                      <a:pPr algn="r"/>
                      <a:r>
                        <a:rPr lang="en-US" sz="1000" dirty="0"/>
                        <a:t>2.8%</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5719170"/>
                  </a:ext>
                </a:extLst>
              </a:tr>
            </a:tbl>
          </a:graphicData>
        </a:graphic>
      </p:graphicFrame>
      <p:sp>
        <p:nvSpPr>
          <p:cNvPr id="9" name="Rectangle 8">
            <a:extLst>
              <a:ext uri="{FF2B5EF4-FFF2-40B4-BE49-F238E27FC236}">
                <a16:creationId xmlns:a16="http://schemas.microsoft.com/office/drawing/2014/main" id="{AA12ED0D-16AE-4146-929A-7A802BFF5490}"/>
              </a:ext>
            </a:extLst>
          </p:cNvPr>
          <p:cNvSpPr/>
          <p:nvPr/>
        </p:nvSpPr>
        <p:spPr>
          <a:xfrm>
            <a:off x="139413" y="2153252"/>
            <a:ext cx="4432982" cy="461665"/>
          </a:xfrm>
          <a:prstGeom prst="rect">
            <a:avLst/>
          </a:prstGeom>
        </p:spPr>
        <p:txBody>
          <a:bodyPr wrap="square">
            <a:spAutoFit/>
          </a:bodyPr>
          <a:lstStyle/>
          <a:p>
            <a:r>
              <a:rPr lang="en-US" sz="1200" b="1" dirty="0"/>
              <a:t>Cumulative proportion of confirmed (pillar 1) Covid-19 cases </a:t>
            </a:r>
          </a:p>
          <a:p>
            <a:r>
              <a:rPr lang="en-US" sz="1200" b="1" dirty="0"/>
              <a:t>week 21 (18 to 24 May) - </a:t>
            </a:r>
            <a:r>
              <a:rPr lang="en-GB" sz="1200" b="1" dirty="0"/>
              <a:t>136,779 </a:t>
            </a:r>
            <a:r>
              <a:rPr lang="en-US" sz="1200" b="1" dirty="0"/>
              <a:t>cases</a:t>
            </a:r>
            <a:endParaRPr lang="en-GB" sz="1200" dirty="0"/>
          </a:p>
        </p:txBody>
      </p:sp>
      <p:pic>
        <p:nvPicPr>
          <p:cNvPr id="15" name="Graphic 14" descr="Test tubes">
            <a:extLst>
              <a:ext uri="{FF2B5EF4-FFF2-40B4-BE49-F238E27FC236}">
                <a16:creationId xmlns:a16="http://schemas.microsoft.com/office/drawing/2014/main" id="{3C3D55DF-8F4D-1E47-A93D-ACC46F60D6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113" y="4387315"/>
            <a:ext cx="647700" cy="647700"/>
          </a:xfrm>
          <a:prstGeom prst="rect">
            <a:avLst/>
          </a:prstGeom>
        </p:spPr>
      </p:pic>
      <p:sp>
        <p:nvSpPr>
          <p:cNvPr id="17" name="Rectangle 16">
            <a:extLst>
              <a:ext uri="{FF2B5EF4-FFF2-40B4-BE49-F238E27FC236}">
                <a16:creationId xmlns:a16="http://schemas.microsoft.com/office/drawing/2014/main" id="{B86ED9A7-B0A1-3043-8935-F3383E158280}"/>
              </a:ext>
            </a:extLst>
          </p:cNvPr>
          <p:cNvSpPr/>
          <p:nvPr/>
        </p:nvSpPr>
        <p:spPr>
          <a:xfrm>
            <a:off x="1434813" y="4341833"/>
            <a:ext cx="2679700" cy="738664"/>
          </a:xfrm>
          <a:prstGeom prst="rect">
            <a:avLst/>
          </a:prstGeom>
        </p:spPr>
        <p:txBody>
          <a:bodyPr wrap="square">
            <a:spAutoFit/>
          </a:bodyPr>
          <a:lstStyle/>
          <a:p>
            <a:r>
              <a:rPr lang="en-GB" sz="1400" dirty="0">
                <a:solidFill>
                  <a:srgbClr val="13171D"/>
                </a:solidFill>
                <a:latin typeface="Calibri" panose="020F0502020204030204" pitchFamily="34" charset="0"/>
                <a:cs typeface="Calibri" panose="020F0502020204030204" pitchFamily="34" charset="0"/>
              </a:rPr>
              <a:t>Just over one in six confirmed cases (pillar 1) are from BAME ethnic groups (17.3%)</a:t>
            </a:r>
            <a:endParaRPr lang="en-US" sz="1400" dirty="0">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E1DA8AFC-F682-814F-8CE1-8BCE82AF565D}"/>
              </a:ext>
            </a:extLst>
          </p:cNvPr>
          <p:cNvSpPr/>
          <p:nvPr/>
        </p:nvSpPr>
        <p:spPr>
          <a:xfrm>
            <a:off x="308122" y="950881"/>
            <a:ext cx="4264273" cy="954107"/>
          </a:xfrm>
          <a:prstGeom prst="rect">
            <a:avLst/>
          </a:prstGeom>
        </p:spPr>
        <p:txBody>
          <a:bodyPr wrap="square">
            <a:spAutoFit/>
          </a:bodyPr>
          <a:lstStyle/>
          <a:p>
            <a:pPr algn="just"/>
            <a:r>
              <a:rPr lang="en-GB" sz="1400" dirty="0">
                <a:solidFill>
                  <a:srgbClr val="FF0000"/>
                </a:solidFill>
                <a:latin typeface="Calibri" panose="020F0502020204030204" pitchFamily="34" charset="0"/>
                <a:cs typeface="Calibri" panose="020F0502020204030204" pitchFamily="34" charset="0"/>
              </a:rPr>
              <a:t>Diagnoses rate differences may reflect differences in likelihood of presenting to hospital with a medical need as well as in the likelihood of being tested for Covid-19 and not just in the risk of getting the infection itself.</a:t>
            </a:r>
          </a:p>
        </p:txBody>
      </p:sp>
      <p:sp>
        <p:nvSpPr>
          <p:cNvPr id="19" name="Rectangle 18">
            <a:extLst>
              <a:ext uri="{FF2B5EF4-FFF2-40B4-BE49-F238E27FC236}">
                <a16:creationId xmlns:a16="http://schemas.microsoft.com/office/drawing/2014/main" id="{DCFB0591-E43F-E94C-8F1D-19E9B0FE2950}"/>
              </a:ext>
            </a:extLst>
          </p:cNvPr>
          <p:cNvSpPr/>
          <p:nvPr/>
        </p:nvSpPr>
        <p:spPr>
          <a:xfrm>
            <a:off x="7608" y="652064"/>
            <a:ext cx="2679700" cy="307777"/>
          </a:xfrm>
          <a:prstGeom prst="rect">
            <a:avLst/>
          </a:prstGeom>
        </p:spPr>
        <p:txBody>
          <a:bodyPr wrap="square">
            <a:spAutoFit/>
          </a:bodyPr>
          <a:lstStyle/>
          <a:p>
            <a:r>
              <a:rPr lang="en-GB" sz="1400" b="1" dirty="0">
                <a:solidFill>
                  <a:srgbClr val="13171D"/>
                </a:solidFill>
                <a:latin typeface="Calibri" panose="020F0502020204030204" pitchFamily="34" charset="0"/>
                <a:cs typeface="Calibri" panose="020F0502020204030204" pitchFamily="34" charset="0"/>
              </a:rPr>
              <a:t>Important to remember…</a:t>
            </a:r>
            <a:endParaRPr lang="en-US" sz="1400" b="1"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5C894591-EFB3-5C44-91C6-5F356118E4CA}"/>
              </a:ext>
            </a:extLst>
          </p:cNvPr>
          <p:cNvSpPr txBox="1"/>
          <p:nvPr/>
        </p:nvSpPr>
        <p:spPr>
          <a:xfrm>
            <a:off x="7608" y="172137"/>
            <a:ext cx="12628892"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Confirmed Covid-19 cases </a:t>
            </a:r>
          </a:p>
        </p:txBody>
      </p:sp>
      <p:sp>
        <p:nvSpPr>
          <p:cNvPr id="11" name="Rectangle 10">
            <a:extLst>
              <a:ext uri="{FF2B5EF4-FFF2-40B4-BE49-F238E27FC236}">
                <a16:creationId xmlns:a16="http://schemas.microsoft.com/office/drawing/2014/main" id="{E35F297E-F54E-AD4B-B008-FF43F5EC2A68}"/>
              </a:ext>
            </a:extLst>
          </p:cNvPr>
          <p:cNvSpPr/>
          <p:nvPr/>
        </p:nvSpPr>
        <p:spPr>
          <a:xfrm>
            <a:off x="7213934" y="1090063"/>
            <a:ext cx="3323213" cy="307777"/>
          </a:xfrm>
          <a:prstGeom prst="rect">
            <a:avLst/>
          </a:prstGeom>
        </p:spPr>
        <p:txBody>
          <a:bodyPr wrap="square">
            <a:spAutoFit/>
          </a:bodyPr>
          <a:lstStyle/>
          <a:p>
            <a:r>
              <a:rPr lang="en-GB" sz="1400" dirty="0">
                <a:solidFill>
                  <a:srgbClr val="13171D"/>
                </a:solidFill>
                <a:latin typeface="Calibri" panose="020F0502020204030204" pitchFamily="34" charset="0"/>
                <a:cs typeface="Calibri" panose="020F0502020204030204" pitchFamily="34" charset="0"/>
              </a:rPr>
              <a:t>Ethnicity is known for about 92% of cases.</a:t>
            </a:r>
            <a:endParaRPr lang="en-US" sz="14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5BD3F16F-4101-A049-9AED-3CFCCDB0745F}"/>
              </a:ext>
            </a:extLst>
          </p:cNvPr>
          <p:cNvSpPr/>
          <p:nvPr/>
        </p:nvSpPr>
        <p:spPr>
          <a:xfrm>
            <a:off x="5477934" y="677153"/>
            <a:ext cx="5732340" cy="276999"/>
          </a:xfrm>
          <a:prstGeom prst="rect">
            <a:avLst/>
          </a:prstGeom>
        </p:spPr>
        <p:txBody>
          <a:bodyPr wrap="square">
            <a:spAutoFit/>
          </a:bodyPr>
          <a:lstStyle/>
          <a:p>
            <a:r>
              <a:rPr lang="en-GB" sz="1200" b="1" dirty="0"/>
              <a:t>Disparities in the risk and outcomes from COVID-19; Public Health England 2/6/2020</a:t>
            </a:r>
          </a:p>
        </p:txBody>
      </p:sp>
      <p:sp>
        <p:nvSpPr>
          <p:cNvPr id="3" name="Rectangle 2">
            <a:extLst>
              <a:ext uri="{FF2B5EF4-FFF2-40B4-BE49-F238E27FC236}">
                <a16:creationId xmlns:a16="http://schemas.microsoft.com/office/drawing/2014/main" id="{860491B1-EAE7-5E4E-8B05-56D9790E75DF}"/>
              </a:ext>
            </a:extLst>
          </p:cNvPr>
          <p:cNvSpPr/>
          <p:nvPr/>
        </p:nvSpPr>
        <p:spPr>
          <a:xfrm>
            <a:off x="10236616" y="5626734"/>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486 per 100,000</a:t>
            </a:r>
          </a:p>
        </p:txBody>
      </p:sp>
      <p:sp>
        <p:nvSpPr>
          <p:cNvPr id="14" name="Rectangle 13">
            <a:extLst>
              <a:ext uri="{FF2B5EF4-FFF2-40B4-BE49-F238E27FC236}">
                <a16:creationId xmlns:a16="http://schemas.microsoft.com/office/drawing/2014/main" id="{D3D4A4BE-E391-EE48-AAFA-A8F075E4B70D}"/>
              </a:ext>
            </a:extLst>
          </p:cNvPr>
          <p:cNvSpPr/>
          <p:nvPr/>
        </p:nvSpPr>
        <p:spPr>
          <a:xfrm>
            <a:off x="8314882" y="5609911"/>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649 per 100,000</a:t>
            </a:r>
          </a:p>
        </p:txBody>
      </p:sp>
      <p:sp>
        <p:nvSpPr>
          <p:cNvPr id="18" name="Rectangle 17">
            <a:extLst>
              <a:ext uri="{FF2B5EF4-FFF2-40B4-BE49-F238E27FC236}">
                <a16:creationId xmlns:a16="http://schemas.microsoft.com/office/drawing/2014/main" id="{217BFF9B-23EF-5B45-93A8-6D736F202852}"/>
              </a:ext>
            </a:extLst>
          </p:cNvPr>
          <p:cNvSpPr/>
          <p:nvPr/>
        </p:nvSpPr>
        <p:spPr>
          <a:xfrm>
            <a:off x="10236616" y="4837359"/>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220 per 100,000</a:t>
            </a:r>
          </a:p>
        </p:txBody>
      </p:sp>
      <p:sp>
        <p:nvSpPr>
          <p:cNvPr id="21" name="Rectangle 20">
            <a:extLst>
              <a:ext uri="{FF2B5EF4-FFF2-40B4-BE49-F238E27FC236}">
                <a16:creationId xmlns:a16="http://schemas.microsoft.com/office/drawing/2014/main" id="{68DFA11C-A4B1-074A-91CE-7AF4E8CEE7AD}"/>
              </a:ext>
            </a:extLst>
          </p:cNvPr>
          <p:cNvSpPr/>
          <p:nvPr/>
        </p:nvSpPr>
        <p:spPr>
          <a:xfrm>
            <a:off x="8314882" y="4820536"/>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224 per 100,000</a:t>
            </a:r>
          </a:p>
        </p:txBody>
      </p:sp>
      <p:pic>
        <p:nvPicPr>
          <p:cNvPr id="7" name="Graphic 6" descr="Man and woman">
            <a:extLst>
              <a:ext uri="{FF2B5EF4-FFF2-40B4-BE49-F238E27FC236}">
                <a16:creationId xmlns:a16="http://schemas.microsoft.com/office/drawing/2014/main" id="{202AB71F-3AE9-214D-BC7A-BA3893031F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57120" y="4623297"/>
            <a:ext cx="914400" cy="914400"/>
          </a:xfrm>
          <a:prstGeom prst="rect">
            <a:avLst/>
          </a:prstGeom>
        </p:spPr>
      </p:pic>
      <p:sp>
        <p:nvSpPr>
          <p:cNvPr id="10" name="Rectangle 9">
            <a:extLst>
              <a:ext uri="{FF2B5EF4-FFF2-40B4-BE49-F238E27FC236}">
                <a16:creationId xmlns:a16="http://schemas.microsoft.com/office/drawing/2014/main" id="{0570ACF8-4378-854F-BF22-AA684DF20C17}"/>
              </a:ext>
            </a:extLst>
          </p:cNvPr>
          <p:cNvSpPr/>
          <p:nvPr/>
        </p:nvSpPr>
        <p:spPr>
          <a:xfrm>
            <a:off x="7560445" y="4951105"/>
            <a:ext cx="766941" cy="369332"/>
          </a:xfrm>
          <a:prstGeom prst="rect">
            <a:avLst/>
          </a:prstGeom>
        </p:spPr>
        <p:txBody>
          <a:bodyPr wrap="none">
            <a:spAutoFit/>
          </a:bodyPr>
          <a:lstStyle/>
          <a:p>
            <a:r>
              <a:rPr lang="en-GB" b="1" dirty="0"/>
              <a:t>White</a:t>
            </a:r>
          </a:p>
        </p:txBody>
      </p:sp>
      <p:sp>
        <p:nvSpPr>
          <p:cNvPr id="22" name="Rectangle 21">
            <a:extLst>
              <a:ext uri="{FF2B5EF4-FFF2-40B4-BE49-F238E27FC236}">
                <a16:creationId xmlns:a16="http://schemas.microsoft.com/office/drawing/2014/main" id="{3536DDB9-C276-2341-9EAB-225CEE1FCB4D}"/>
              </a:ext>
            </a:extLst>
          </p:cNvPr>
          <p:cNvSpPr/>
          <p:nvPr/>
        </p:nvSpPr>
        <p:spPr>
          <a:xfrm>
            <a:off x="7560445" y="5724517"/>
            <a:ext cx="691215" cy="369332"/>
          </a:xfrm>
          <a:prstGeom prst="rect">
            <a:avLst/>
          </a:prstGeom>
        </p:spPr>
        <p:txBody>
          <a:bodyPr wrap="none">
            <a:spAutoFit/>
          </a:bodyPr>
          <a:lstStyle/>
          <a:p>
            <a:r>
              <a:rPr lang="en-GB" b="1" dirty="0"/>
              <a:t>Black</a:t>
            </a:r>
          </a:p>
        </p:txBody>
      </p:sp>
      <p:sp>
        <p:nvSpPr>
          <p:cNvPr id="23" name="Rectangle 22">
            <a:extLst>
              <a:ext uri="{FF2B5EF4-FFF2-40B4-BE49-F238E27FC236}">
                <a16:creationId xmlns:a16="http://schemas.microsoft.com/office/drawing/2014/main" id="{F323E39E-394A-4E41-97F6-9F83CF46B836}"/>
              </a:ext>
            </a:extLst>
          </p:cNvPr>
          <p:cNvSpPr/>
          <p:nvPr/>
        </p:nvSpPr>
        <p:spPr>
          <a:xfrm>
            <a:off x="8390608" y="4468027"/>
            <a:ext cx="763351" cy="369332"/>
          </a:xfrm>
          <a:prstGeom prst="rect">
            <a:avLst/>
          </a:prstGeom>
        </p:spPr>
        <p:txBody>
          <a:bodyPr wrap="none">
            <a:spAutoFit/>
          </a:bodyPr>
          <a:lstStyle/>
          <a:p>
            <a:r>
              <a:rPr lang="en-GB" b="1" dirty="0"/>
              <a:t>Males</a:t>
            </a:r>
          </a:p>
        </p:txBody>
      </p:sp>
      <p:sp>
        <p:nvSpPr>
          <p:cNvPr id="24" name="Rectangle 23">
            <a:extLst>
              <a:ext uri="{FF2B5EF4-FFF2-40B4-BE49-F238E27FC236}">
                <a16:creationId xmlns:a16="http://schemas.microsoft.com/office/drawing/2014/main" id="{24F92F1C-58DA-2344-BF9A-8E501A186ABE}"/>
              </a:ext>
            </a:extLst>
          </p:cNvPr>
          <p:cNvSpPr/>
          <p:nvPr/>
        </p:nvSpPr>
        <p:spPr>
          <a:xfrm>
            <a:off x="10274681" y="4451204"/>
            <a:ext cx="966740" cy="369332"/>
          </a:xfrm>
          <a:prstGeom prst="rect">
            <a:avLst/>
          </a:prstGeom>
        </p:spPr>
        <p:txBody>
          <a:bodyPr wrap="none">
            <a:spAutoFit/>
          </a:bodyPr>
          <a:lstStyle/>
          <a:p>
            <a:r>
              <a:rPr lang="en-GB" b="1" dirty="0"/>
              <a:t>Females</a:t>
            </a:r>
          </a:p>
        </p:txBody>
      </p:sp>
      <p:pic>
        <p:nvPicPr>
          <p:cNvPr id="13" name="Picture 12">
            <a:extLst>
              <a:ext uri="{FF2B5EF4-FFF2-40B4-BE49-F238E27FC236}">
                <a16:creationId xmlns:a16="http://schemas.microsoft.com/office/drawing/2014/main" id="{9F521EFB-2755-1A41-A753-4867A00C34C0}"/>
              </a:ext>
            </a:extLst>
          </p:cNvPr>
          <p:cNvPicPr>
            <a:picLocks noChangeAspect="1"/>
          </p:cNvPicPr>
          <p:nvPr/>
        </p:nvPicPr>
        <p:blipFill>
          <a:blip r:embed="rId7"/>
          <a:stretch>
            <a:fillRect/>
          </a:stretch>
        </p:blipFill>
        <p:spPr>
          <a:xfrm>
            <a:off x="9436437" y="5555439"/>
            <a:ext cx="567267" cy="567267"/>
          </a:xfrm>
          <a:prstGeom prst="rect">
            <a:avLst/>
          </a:prstGeom>
        </p:spPr>
      </p:pic>
      <p:sp>
        <p:nvSpPr>
          <p:cNvPr id="27" name="Rectangle 26">
            <a:extLst>
              <a:ext uri="{FF2B5EF4-FFF2-40B4-BE49-F238E27FC236}">
                <a16:creationId xmlns:a16="http://schemas.microsoft.com/office/drawing/2014/main" id="{901E5768-85D0-234C-A4E3-04000962D1AE}"/>
              </a:ext>
            </a:extLst>
          </p:cNvPr>
          <p:cNvSpPr/>
          <p:nvPr/>
        </p:nvSpPr>
        <p:spPr>
          <a:xfrm>
            <a:off x="5292649" y="4706446"/>
            <a:ext cx="2127409" cy="1477328"/>
          </a:xfrm>
          <a:prstGeom prst="rect">
            <a:avLst/>
          </a:prstGeom>
        </p:spPr>
        <p:txBody>
          <a:bodyPr wrap="square">
            <a:spAutoFit/>
          </a:bodyPr>
          <a:lstStyle/>
          <a:p>
            <a:r>
              <a:rPr lang="en-GB" sz="1000" dirty="0">
                <a:solidFill>
                  <a:srgbClr val="13171D"/>
                </a:solidFill>
                <a:latin typeface="Calibri" panose="020F0502020204030204" pitchFamily="34" charset="0"/>
                <a:cs typeface="Calibri" panose="020F0502020204030204" pitchFamily="34" charset="0"/>
              </a:rPr>
              <a:t>Age standardised rates of confirmed diagnoses per 100,000 population are double among Black  females compared to White females.</a:t>
            </a:r>
          </a:p>
          <a:p>
            <a:endParaRPr lang="en-GB" sz="1000" dirty="0">
              <a:solidFill>
                <a:srgbClr val="13171D"/>
              </a:solidFill>
              <a:latin typeface="Calibri" panose="020F0502020204030204" pitchFamily="34" charset="0"/>
              <a:cs typeface="Calibri" panose="020F0502020204030204" pitchFamily="34" charset="0"/>
            </a:endParaRPr>
          </a:p>
          <a:p>
            <a:r>
              <a:rPr lang="en-GB" sz="1000" dirty="0">
                <a:solidFill>
                  <a:srgbClr val="13171D"/>
                </a:solidFill>
                <a:latin typeface="Calibri" panose="020F0502020204030204" pitchFamily="34" charset="0"/>
                <a:cs typeface="Calibri" panose="020F0502020204030204" pitchFamily="34" charset="0"/>
              </a:rPr>
              <a:t>Among males, the diagnosis rate is almost three times higher among Black ethnic groups compared to White groups.</a:t>
            </a:r>
            <a:endParaRPr lang="en-US" sz="1000" dirty="0">
              <a:latin typeface="Calibri" panose="020F0502020204030204" pitchFamily="34" charset="0"/>
              <a:cs typeface="Calibri" panose="020F0502020204030204" pitchFamily="34" charset="0"/>
            </a:endParaRPr>
          </a:p>
        </p:txBody>
      </p:sp>
      <p:pic>
        <p:nvPicPr>
          <p:cNvPr id="30" name="Picture 29">
            <a:extLst>
              <a:ext uri="{FF2B5EF4-FFF2-40B4-BE49-F238E27FC236}">
                <a16:creationId xmlns:a16="http://schemas.microsoft.com/office/drawing/2014/main" id="{B580D283-2C32-A34B-B8EB-E6FCE54D54DD}"/>
              </a:ext>
            </a:extLst>
          </p:cNvPr>
          <p:cNvPicPr>
            <a:picLocks noChangeAspect="1"/>
          </p:cNvPicPr>
          <p:nvPr/>
        </p:nvPicPr>
        <p:blipFill>
          <a:blip r:embed="rId8"/>
          <a:stretch>
            <a:fillRect/>
          </a:stretch>
        </p:blipFill>
        <p:spPr>
          <a:xfrm>
            <a:off x="7002756" y="1802797"/>
            <a:ext cx="4554660" cy="2189666"/>
          </a:xfrm>
          <a:prstGeom prst="rect">
            <a:avLst/>
          </a:prstGeom>
        </p:spPr>
      </p:pic>
      <p:sp>
        <p:nvSpPr>
          <p:cNvPr id="31" name="Rectangle 30">
            <a:extLst>
              <a:ext uri="{FF2B5EF4-FFF2-40B4-BE49-F238E27FC236}">
                <a16:creationId xmlns:a16="http://schemas.microsoft.com/office/drawing/2014/main" id="{6B28960F-A685-E345-80F4-A3E2A17F8634}"/>
              </a:ext>
            </a:extLst>
          </p:cNvPr>
          <p:cNvSpPr/>
          <p:nvPr/>
        </p:nvSpPr>
        <p:spPr>
          <a:xfrm>
            <a:off x="6996931" y="1595079"/>
            <a:ext cx="5045311" cy="261610"/>
          </a:xfrm>
          <a:prstGeom prst="rect">
            <a:avLst/>
          </a:prstGeom>
        </p:spPr>
        <p:txBody>
          <a:bodyPr wrap="square">
            <a:spAutoFit/>
          </a:bodyPr>
          <a:lstStyle/>
          <a:p>
            <a:r>
              <a:rPr lang="en-GB" sz="1100" b="1" dirty="0">
                <a:latin typeface="Calibri" panose="020F0502020204030204" pitchFamily="34" charset="0"/>
                <a:cs typeface="Calibri" panose="020F0502020204030204" pitchFamily="34" charset="0"/>
              </a:rPr>
              <a:t>Age standardised diagnosis rates by ethnicity and sex, as of 13 May 2020, England. </a:t>
            </a:r>
          </a:p>
        </p:txBody>
      </p:sp>
      <p:sp>
        <p:nvSpPr>
          <p:cNvPr id="32" name="Rectangle 31">
            <a:extLst>
              <a:ext uri="{FF2B5EF4-FFF2-40B4-BE49-F238E27FC236}">
                <a16:creationId xmlns:a16="http://schemas.microsoft.com/office/drawing/2014/main" id="{4B434B04-BE48-824D-A7D7-43AF4F061B36}"/>
              </a:ext>
            </a:extLst>
          </p:cNvPr>
          <p:cNvSpPr/>
          <p:nvPr/>
        </p:nvSpPr>
        <p:spPr>
          <a:xfrm>
            <a:off x="8271933" y="3944466"/>
            <a:ext cx="6096000" cy="230832"/>
          </a:xfrm>
          <a:prstGeom prst="rect">
            <a:avLst/>
          </a:prstGeom>
        </p:spPr>
        <p:txBody>
          <a:bodyPr>
            <a:spAutoFit/>
          </a:bodyPr>
          <a:lstStyle/>
          <a:p>
            <a:r>
              <a:rPr lang="en-GB" sz="900" dirty="0">
                <a:latin typeface="Calibri" panose="020F0502020204030204" pitchFamily="34" charset="0"/>
                <a:cs typeface="Calibri" panose="020F0502020204030204" pitchFamily="34" charset="0"/>
              </a:rPr>
              <a:t>Source: Public Health England Second Generation Surveillance System.</a:t>
            </a:r>
            <a:endParaRPr lang="en-US" sz="900" dirty="0"/>
          </a:p>
        </p:txBody>
      </p:sp>
      <p:sp>
        <p:nvSpPr>
          <p:cNvPr id="33" name="Rectangle 32">
            <a:extLst>
              <a:ext uri="{FF2B5EF4-FFF2-40B4-BE49-F238E27FC236}">
                <a16:creationId xmlns:a16="http://schemas.microsoft.com/office/drawing/2014/main" id="{85BCEA57-4F87-C648-8255-14B8BECB5DB2}"/>
              </a:ext>
            </a:extLst>
          </p:cNvPr>
          <p:cNvSpPr/>
          <p:nvPr/>
        </p:nvSpPr>
        <p:spPr>
          <a:xfrm>
            <a:off x="5418397" y="1564235"/>
            <a:ext cx="1575622" cy="1015663"/>
          </a:xfrm>
          <a:prstGeom prst="rect">
            <a:avLst/>
          </a:prstGeom>
        </p:spPr>
        <p:txBody>
          <a:bodyPr wrap="square">
            <a:spAutoFit/>
          </a:bodyPr>
          <a:lstStyle/>
          <a:p>
            <a:pPr algn="just"/>
            <a:r>
              <a:rPr lang="en-GB" sz="1000" dirty="0">
                <a:latin typeface="Calibri" panose="020F0502020204030204" pitchFamily="34" charset="0"/>
                <a:cs typeface="Calibri" panose="020F0502020204030204" pitchFamily="34" charset="0"/>
              </a:rPr>
              <a:t>The highest diagnosis rates of Covid-19 per 100,000 population were among people of Other ethnic groups (1,076 for females and 1,101 for males).</a:t>
            </a:r>
          </a:p>
        </p:txBody>
      </p:sp>
      <p:sp>
        <p:nvSpPr>
          <p:cNvPr id="34" name="Rectangle 33">
            <a:extLst>
              <a:ext uri="{FF2B5EF4-FFF2-40B4-BE49-F238E27FC236}">
                <a16:creationId xmlns:a16="http://schemas.microsoft.com/office/drawing/2014/main" id="{ECC71EEA-BFD3-D649-B5EB-B253426E1BDA}"/>
              </a:ext>
            </a:extLst>
          </p:cNvPr>
          <p:cNvSpPr/>
          <p:nvPr/>
        </p:nvSpPr>
        <p:spPr>
          <a:xfrm>
            <a:off x="9516104" y="6627168"/>
            <a:ext cx="6088392" cy="230832"/>
          </a:xfrm>
          <a:prstGeom prst="rect">
            <a:avLst/>
          </a:prstGeom>
        </p:spPr>
        <p:txBody>
          <a:bodyPr wrap="square">
            <a:spAutoFit/>
          </a:bodyPr>
          <a:lstStyle/>
          <a:p>
            <a:r>
              <a:rPr lang="en-GB" sz="900" dirty="0"/>
              <a:t>Infographic images designed by </a:t>
            </a:r>
            <a:r>
              <a:rPr lang="en-GB" sz="900" dirty="0" err="1"/>
              <a:t>Freepik</a:t>
            </a:r>
            <a:r>
              <a:rPr lang="en-GB" sz="900" dirty="0"/>
              <a:t> from </a:t>
            </a:r>
            <a:r>
              <a:rPr lang="en-GB" sz="900" dirty="0" err="1"/>
              <a:t>Flaticon</a:t>
            </a:r>
            <a:endParaRPr lang="en-GB" sz="9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620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49D71B-9EEA-994A-8B53-D077FCDDE0B7}"/>
              </a:ext>
            </a:extLst>
          </p:cNvPr>
          <p:cNvSpPr/>
          <p:nvPr/>
        </p:nvSpPr>
        <p:spPr>
          <a:xfrm>
            <a:off x="-7608" y="0"/>
            <a:ext cx="12192000" cy="606582"/>
          </a:xfrm>
          <a:prstGeom prst="rect">
            <a:avLst/>
          </a:prstGeom>
          <a:solidFill>
            <a:srgbClr val="8E8E8E"/>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a:extLst>
              <a:ext uri="{FF2B5EF4-FFF2-40B4-BE49-F238E27FC236}">
                <a16:creationId xmlns:a16="http://schemas.microsoft.com/office/drawing/2014/main" id="{14D7D192-29D6-9D4D-864D-A8CA5F51F989}"/>
              </a:ext>
            </a:extLst>
          </p:cNvPr>
          <p:cNvSpPr/>
          <p:nvPr/>
        </p:nvSpPr>
        <p:spPr>
          <a:xfrm>
            <a:off x="177800" y="5773117"/>
            <a:ext cx="5397500" cy="707886"/>
          </a:xfrm>
          <a:prstGeom prst="rect">
            <a:avLst/>
          </a:prstGeom>
        </p:spPr>
        <p:txBody>
          <a:bodyPr wrap="square">
            <a:spAutoFit/>
          </a:bodyPr>
          <a:lstStyle/>
          <a:p>
            <a:pPr algn="just"/>
            <a:r>
              <a:rPr lang="en-GB" sz="1000" dirty="0">
                <a:latin typeface="Calibri" panose="020F0502020204030204" pitchFamily="34" charset="0"/>
                <a:cs typeface="Calibri" panose="020F0502020204030204" pitchFamily="34" charset="0"/>
              </a:rPr>
              <a:t>Data on patients critically ill with confirmed COVID-19 reported to ICNARC up to 4pm on 28 May 2020 from critical care units participating in the Case Mix Programme (the national clinical audit covering all NHS adult, general intensive care and combined intensive care/high dependency units in England, Wales and Northern Ireland, plus some additional specialist and non-NHS critical care units). </a:t>
            </a:r>
          </a:p>
        </p:txBody>
      </p:sp>
      <p:pic>
        <p:nvPicPr>
          <p:cNvPr id="12" name="Picture 11">
            <a:extLst>
              <a:ext uri="{FF2B5EF4-FFF2-40B4-BE49-F238E27FC236}">
                <a16:creationId xmlns:a16="http://schemas.microsoft.com/office/drawing/2014/main" id="{274F1E7A-969E-1849-AF9A-4B5197398850}"/>
              </a:ext>
            </a:extLst>
          </p:cNvPr>
          <p:cNvPicPr>
            <a:picLocks noChangeAspect="1"/>
          </p:cNvPicPr>
          <p:nvPr/>
        </p:nvPicPr>
        <p:blipFill>
          <a:blip r:embed="rId3"/>
          <a:srcRect/>
          <a:stretch/>
        </p:blipFill>
        <p:spPr>
          <a:xfrm>
            <a:off x="410006" y="2256194"/>
            <a:ext cx="4869585" cy="3516923"/>
          </a:xfrm>
          <a:prstGeom prst="rect">
            <a:avLst/>
          </a:prstGeom>
        </p:spPr>
      </p:pic>
      <p:sp>
        <p:nvSpPr>
          <p:cNvPr id="13" name="Rectangle 12">
            <a:extLst>
              <a:ext uri="{FF2B5EF4-FFF2-40B4-BE49-F238E27FC236}">
                <a16:creationId xmlns:a16="http://schemas.microsoft.com/office/drawing/2014/main" id="{92990DE4-A08C-1540-8121-4051D3D50DF5}"/>
              </a:ext>
            </a:extLst>
          </p:cNvPr>
          <p:cNvSpPr/>
          <p:nvPr/>
        </p:nvSpPr>
        <p:spPr>
          <a:xfrm>
            <a:off x="177800" y="718302"/>
            <a:ext cx="5397500" cy="646331"/>
          </a:xfrm>
          <a:prstGeom prst="rect">
            <a:avLst/>
          </a:prstGeom>
        </p:spPr>
        <p:txBody>
          <a:bodyPr wrap="square">
            <a:spAutoFit/>
          </a:bodyPr>
          <a:lstStyle/>
          <a:p>
            <a:pPr algn="just"/>
            <a:r>
              <a:rPr lang="en-GB" sz="1200" dirty="0">
                <a:solidFill>
                  <a:srgbClr val="13171D"/>
                </a:solidFill>
                <a:latin typeface="Calibri" panose="020F0502020204030204" pitchFamily="34" charset="0"/>
                <a:cs typeface="Calibri" panose="020F0502020204030204" pitchFamily="34" charset="0"/>
              </a:rPr>
              <a:t>The audit compares the ethnicity of Covid-19 patients with the demographics of the local authority wards (based on 2011 census) in which those patients live (the best estimate of ethnicity by small area).</a:t>
            </a:r>
            <a:endParaRPr lang="en-US" sz="12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8C09D4CE-F37E-0745-ACEE-C0F44EE03C0E}"/>
              </a:ext>
            </a:extLst>
          </p:cNvPr>
          <p:cNvSpPr txBox="1"/>
          <p:nvPr/>
        </p:nvSpPr>
        <p:spPr>
          <a:xfrm>
            <a:off x="33012" y="147488"/>
            <a:ext cx="12628892"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Hospital Admissions; Intensive Care National Audit Research Centre Report on Covid-19 admissions up to 28/05/2020</a:t>
            </a:r>
          </a:p>
        </p:txBody>
      </p:sp>
      <p:sp>
        <p:nvSpPr>
          <p:cNvPr id="18" name="Rectangle 17">
            <a:extLst>
              <a:ext uri="{FF2B5EF4-FFF2-40B4-BE49-F238E27FC236}">
                <a16:creationId xmlns:a16="http://schemas.microsoft.com/office/drawing/2014/main" id="{74FF12B0-BD8D-674A-9F31-5FB0BABACD9E}"/>
              </a:ext>
            </a:extLst>
          </p:cNvPr>
          <p:cNvSpPr/>
          <p:nvPr/>
        </p:nvSpPr>
        <p:spPr>
          <a:xfrm>
            <a:off x="6096000" y="754070"/>
            <a:ext cx="5397500" cy="307777"/>
          </a:xfrm>
          <a:prstGeom prst="rect">
            <a:avLst/>
          </a:prstGeom>
        </p:spPr>
        <p:txBody>
          <a:bodyPr wrap="square">
            <a:spAutoFit/>
          </a:bodyPr>
          <a:lstStyle/>
          <a:p>
            <a:pPr algn="just"/>
            <a:r>
              <a:rPr lang="en-GB" sz="1400" b="1" dirty="0">
                <a:solidFill>
                  <a:srgbClr val="13171D"/>
                </a:solidFill>
                <a:latin typeface="Calibri" panose="020F0502020204030204" pitchFamily="34" charset="0"/>
                <a:cs typeface="Calibri" panose="020F0502020204030204" pitchFamily="34" charset="0"/>
              </a:rPr>
              <a:t>Compared to White ethnicity patients, non-White patients…</a:t>
            </a:r>
            <a:endParaRPr lang="en-US" sz="1400" b="1" dirty="0">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9726C7CD-6A87-F646-ABF6-3851C7229418}"/>
              </a:ext>
            </a:extLst>
          </p:cNvPr>
          <p:cNvSpPr/>
          <p:nvPr/>
        </p:nvSpPr>
        <p:spPr>
          <a:xfrm>
            <a:off x="6384494" y="1066990"/>
            <a:ext cx="5397500" cy="2246769"/>
          </a:xfrm>
          <a:prstGeom prst="rect">
            <a:avLst/>
          </a:prstGeom>
        </p:spPr>
        <p:txBody>
          <a:bodyPr wrap="square">
            <a:spAutoFit/>
          </a:bodyPr>
          <a:lstStyle/>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…were on average, five years younger (55.6 compared to 60.6)</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…had greater levels of residential deprivation (31.3% of non-White patients lived in the most deprived </a:t>
            </a:r>
            <a:r>
              <a:rPr lang="en-US" sz="1400" dirty="0" err="1">
                <a:latin typeface="Calibri" panose="020F0502020204030204" pitchFamily="34" charset="0"/>
                <a:cs typeface="Calibri" panose="020F0502020204030204" pitchFamily="34" charset="0"/>
              </a:rPr>
              <a:t>neighbourhoods</a:t>
            </a:r>
            <a:r>
              <a:rPr lang="en-US" sz="1400" dirty="0">
                <a:latin typeface="Calibri" panose="020F0502020204030204" pitchFamily="34" charset="0"/>
                <a:cs typeface="Calibri" panose="020F0502020204030204" pitchFamily="34" charset="0"/>
              </a:rPr>
              <a:t> in England compared to 21.9% of White patients).</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…had lower rates of dependency on support for daily activities prior to admission (6.5% compared with 10.8%).</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…had lower rates of severe severe comorbidities (except renal comorbidities).</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…had higher rates of requiring mechanical ventilation in the first 24 hours of critical care (68.8% compared to 57.8% of White patients).</a:t>
            </a:r>
          </a:p>
        </p:txBody>
      </p:sp>
      <p:sp>
        <p:nvSpPr>
          <p:cNvPr id="21" name="Rectangle 20">
            <a:extLst>
              <a:ext uri="{FF2B5EF4-FFF2-40B4-BE49-F238E27FC236}">
                <a16:creationId xmlns:a16="http://schemas.microsoft.com/office/drawing/2014/main" id="{3BC1BFFD-006A-F34C-BB98-49EFBC366E20}"/>
              </a:ext>
            </a:extLst>
          </p:cNvPr>
          <p:cNvSpPr/>
          <p:nvPr/>
        </p:nvSpPr>
        <p:spPr>
          <a:xfrm>
            <a:off x="7709732" y="3444118"/>
            <a:ext cx="4177465" cy="954107"/>
          </a:xfrm>
          <a:prstGeom prst="rect">
            <a:avLst/>
          </a:prstGeom>
        </p:spPr>
        <p:txBody>
          <a:bodyPr wrap="square">
            <a:spAutoFit/>
          </a:bodyPr>
          <a:lstStyle/>
          <a:p>
            <a:pPr algn="just"/>
            <a:r>
              <a:rPr lang="en-GB" sz="1400" dirty="0">
                <a:solidFill>
                  <a:srgbClr val="13171D"/>
                </a:solidFill>
                <a:latin typeface="Calibri" panose="020F0502020204030204" pitchFamily="34" charset="0"/>
                <a:cs typeface="Calibri" panose="020F0502020204030204" pitchFamily="34" charset="0"/>
              </a:rPr>
              <a:t>Higher proportions of those receiving advanced respiratory support were from BAME groups (35.2%) compared to 23.8% who did not require advanced respiratory support.</a:t>
            </a:r>
            <a:endParaRPr lang="en-US" sz="1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32DB561-D804-794C-BEA3-8A60D94BD1A3}"/>
              </a:ext>
            </a:extLst>
          </p:cNvPr>
          <p:cNvPicPr>
            <a:picLocks noChangeAspect="1"/>
          </p:cNvPicPr>
          <p:nvPr/>
        </p:nvPicPr>
        <p:blipFill>
          <a:blip r:embed="rId4"/>
          <a:stretch>
            <a:fillRect/>
          </a:stretch>
        </p:blipFill>
        <p:spPr>
          <a:xfrm>
            <a:off x="6719133" y="3444118"/>
            <a:ext cx="990600" cy="990600"/>
          </a:xfrm>
          <a:prstGeom prst="rect">
            <a:avLst/>
          </a:prstGeom>
        </p:spPr>
      </p:pic>
      <p:sp>
        <p:nvSpPr>
          <p:cNvPr id="22" name="Rectangle 21">
            <a:extLst>
              <a:ext uri="{FF2B5EF4-FFF2-40B4-BE49-F238E27FC236}">
                <a16:creationId xmlns:a16="http://schemas.microsoft.com/office/drawing/2014/main" id="{53917A09-2798-4240-9F77-CA2233E0716B}"/>
              </a:ext>
            </a:extLst>
          </p:cNvPr>
          <p:cNvSpPr/>
          <p:nvPr/>
        </p:nvSpPr>
        <p:spPr>
          <a:xfrm>
            <a:off x="7709733" y="4650618"/>
            <a:ext cx="4177466" cy="738664"/>
          </a:xfrm>
          <a:prstGeom prst="rect">
            <a:avLst/>
          </a:prstGeom>
        </p:spPr>
        <p:txBody>
          <a:bodyPr wrap="square">
            <a:spAutoFit/>
          </a:bodyPr>
          <a:lstStyle/>
          <a:p>
            <a:pPr algn="just"/>
            <a:r>
              <a:rPr lang="en-GB" sz="1400" dirty="0">
                <a:solidFill>
                  <a:srgbClr val="13171D"/>
                </a:solidFill>
                <a:latin typeface="Calibri" panose="020F0502020204030204" pitchFamily="34" charset="0"/>
                <a:cs typeface="Calibri" panose="020F0502020204030204" pitchFamily="34" charset="0"/>
              </a:rPr>
              <a:t>Similarly, higher proportions of those receiving renal support were from BAME groups (39.3%) compared to 29.7% who did not require renal support.</a:t>
            </a:r>
            <a:endParaRPr lang="en-US" sz="1400" dirty="0">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16E1FFDF-7B95-FC40-AA42-B08801C7DE7B}"/>
              </a:ext>
            </a:extLst>
          </p:cNvPr>
          <p:cNvSpPr/>
          <p:nvPr/>
        </p:nvSpPr>
        <p:spPr>
          <a:xfrm>
            <a:off x="9516104" y="6627168"/>
            <a:ext cx="6088392" cy="230832"/>
          </a:xfrm>
          <a:prstGeom prst="rect">
            <a:avLst/>
          </a:prstGeom>
        </p:spPr>
        <p:txBody>
          <a:bodyPr wrap="square">
            <a:spAutoFit/>
          </a:bodyPr>
          <a:lstStyle/>
          <a:p>
            <a:r>
              <a:rPr lang="en-GB" sz="900" dirty="0"/>
              <a:t>Infographic images designed by </a:t>
            </a:r>
            <a:r>
              <a:rPr lang="en-GB" sz="900" dirty="0" err="1"/>
              <a:t>Freepik</a:t>
            </a:r>
            <a:r>
              <a:rPr lang="en-GB" sz="900" dirty="0"/>
              <a:t> from </a:t>
            </a:r>
            <a:r>
              <a:rPr lang="en-GB" sz="900" dirty="0" err="1"/>
              <a:t>Flaticon</a:t>
            </a:r>
            <a:endParaRPr lang="en-GB" sz="900" dirty="0">
              <a:effectLst/>
              <a:latin typeface="Calibri" panose="020F0502020204030204" pitchFamily="34" charset="0"/>
              <a:cs typeface="Calibri" panose="020F0502020204030204" pitchFamily="34" charset="0"/>
            </a:endParaRPr>
          </a:p>
        </p:txBody>
      </p:sp>
      <p:pic>
        <p:nvPicPr>
          <p:cNvPr id="7" name="Graphic 6" descr="Kidneys">
            <a:extLst>
              <a:ext uri="{FF2B5EF4-FFF2-40B4-BE49-F238E27FC236}">
                <a16:creationId xmlns:a16="http://schemas.microsoft.com/office/drawing/2014/main" id="{03AFDC53-8FFC-C846-83CE-AAF67EA7FC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57233" y="4562750"/>
            <a:ext cx="914400" cy="914400"/>
          </a:xfrm>
          <a:prstGeom prst="rect">
            <a:avLst/>
          </a:prstGeom>
        </p:spPr>
      </p:pic>
      <p:sp>
        <p:nvSpPr>
          <p:cNvPr id="11" name="Rectangle 10">
            <a:extLst>
              <a:ext uri="{FF2B5EF4-FFF2-40B4-BE49-F238E27FC236}">
                <a16:creationId xmlns:a16="http://schemas.microsoft.com/office/drawing/2014/main" id="{8622EAAB-7954-824C-9F47-C6FA68702014}"/>
              </a:ext>
            </a:extLst>
          </p:cNvPr>
          <p:cNvSpPr/>
          <p:nvPr/>
        </p:nvSpPr>
        <p:spPr>
          <a:xfrm>
            <a:off x="2925770" y="1473632"/>
            <a:ext cx="2227787" cy="707886"/>
          </a:xfrm>
          <a:prstGeom prst="rect">
            <a:avLst/>
          </a:prstGeom>
        </p:spPr>
        <p:txBody>
          <a:bodyPr wrap="square">
            <a:spAutoFit/>
          </a:bodyPr>
          <a:lstStyle/>
          <a:p>
            <a:pPr algn="just"/>
            <a:r>
              <a:rPr lang="en-GB" sz="1000" b="1" dirty="0">
                <a:solidFill>
                  <a:srgbClr val="13171D"/>
                </a:solidFill>
                <a:latin typeface="Calibri" panose="020F0502020204030204" pitchFamily="34" charset="0"/>
                <a:cs typeface="Calibri" panose="020F0502020204030204" pitchFamily="34" charset="0"/>
              </a:rPr>
              <a:t>One in seven patients were Black, which is twice the proportion of Black people estimated to live in the general population (one in 14)</a:t>
            </a:r>
            <a:endParaRPr lang="en-US" sz="1000" b="1" dirty="0">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41CD70DC-7808-5D4F-9312-4B8CA76B3E79}"/>
              </a:ext>
            </a:extLst>
          </p:cNvPr>
          <p:cNvSpPr/>
          <p:nvPr/>
        </p:nvSpPr>
        <p:spPr>
          <a:xfrm>
            <a:off x="288910" y="1475226"/>
            <a:ext cx="2396496" cy="707886"/>
          </a:xfrm>
          <a:prstGeom prst="rect">
            <a:avLst/>
          </a:prstGeom>
        </p:spPr>
        <p:txBody>
          <a:bodyPr wrap="square">
            <a:spAutoFit/>
          </a:bodyPr>
          <a:lstStyle/>
          <a:p>
            <a:pPr algn="just"/>
            <a:r>
              <a:rPr lang="en-GB" sz="1000" b="1" dirty="0">
                <a:solidFill>
                  <a:srgbClr val="13171D"/>
                </a:solidFill>
                <a:latin typeface="Calibri" panose="020F0502020204030204" pitchFamily="34" charset="0"/>
                <a:cs typeface="Calibri" panose="020F0502020204030204" pitchFamily="34" charset="0"/>
              </a:rPr>
              <a:t>Fewer people from White and Mixed ethnicity backgrounds were admitted to intensive care given the demographics of the areas in which patients live</a:t>
            </a:r>
            <a:endParaRPr lang="en-US" sz="1000" b="1" dirty="0">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B9804188-0242-AB47-8B49-F689BB1518A1}"/>
              </a:ext>
            </a:extLst>
          </p:cNvPr>
          <p:cNvSpPr/>
          <p:nvPr/>
        </p:nvSpPr>
        <p:spPr>
          <a:xfrm>
            <a:off x="7709732" y="5604725"/>
            <a:ext cx="4177467" cy="954107"/>
          </a:xfrm>
          <a:prstGeom prst="rect">
            <a:avLst/>
          </a:prstGeom>
        </p:spPr>
        <p:txBody>
          <a:bodyPr wrap="square">
            <a:spAutoFit/>
          </a:bodyPr>
          <a:lstStyle/>
          <a:p>
            <a:pPr algn="just"/>
            <a:r>
              <a:rPr lang="en-GB" sz="1400" dirty="0">
                <a:solidFill>
                  <a:srgbClr val="13171D"/>
                </a:solidFill>
                <a:latin typeface="Calibri" panose="020F0502020204030204" pitchFamily="34" charset="0"/>
                <a:cs typeface="Calibri" panose="020F0502020204030204" pitchFamily="34" charset="0"/>
              </a:rPr>
              <a:t>58% of White patients were discharged alive from critical care compared to 51.8% of Mixed, 50.9% of Asian, and 53% of Black ethnic groups. 62.4% of ’other’ ethnic groups were discharged alive from critical care.</a:t>
            </a:r>
            <a:endParaRPr lang="en-US" sz="1400" dirty="0">
              <a:latin typeface="Calibri" panose="020F0502020204030204" pitchFamily="34" charset="0"/>
              <a:cs typeface="Calibri" panose="020F0502020204030204" pitchFamily="34" charset="0"/>
            </a:endParaRPr>
          </a:p>
        </p:txBody>
      </p:sp>
      <p:pic>
        <p:nvPicPr>
          <p:cNvPr id="4" name="Graphic 3" descr="Medical">
            <a:extLst>
              <a:ext uri="{FF2B5EF4-FFF2-40B4-BE49-F238E27FC236}">
                <a16:creationId xmlns:a16="http://schemas.microsoft.com/office/drawing/2014/main" id="{901DA4B0-EE3C-604D-A35E-9306CE16D14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7233" y="5604725"/>
            <a:ext cx="914400" cy="914400"/>
          </a:xfrm>
          <a:prstGeom prst="rect">
            <a:avLst/>
          </a:prstGeom>
        </p:spPr>
      </p:pic>
    </p:spTree>
    <p:extLst>
      <p:ext uri="{BB962C8B-B14F-4D97-AF65-F5344CB8AC3E}">
        <p14:creationId xmlns:p14="http://schemas.microsoft.com/office/powerpoint/2010/main" val="390458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95FCE3-A7DB-7C43-91F3-1C222839D757}"/>
              </a:ext>
            </a:extLst>
          </p:cNvPr>
          <p:cNvSpPr/>
          <p:nvPr/>
        </p:nvSpPr>
        <p:spPr>
          <a:xfrm>
            <a:off x="50942" y="6389888"/>
            <a:ext cx="1353671" cy="338554"/>
          </a:xfrm>
          <a:prstGeom prst="rect">
            <a:avLst/>
          </a:prstGeom>
        </p:spPr>
        <p:txBody>
          <a:bodyPr wrap="square">
            <a:spAutoFit/>
          </a:bodyPr>
          <a:lstStyle/>
          <a:p>
            <a:r>
              <a:rPr lang="en-GB" sz="800" dirty="0">
                <a:latin typeface="Calibri" panose="020F0502020204030204" pitchFamily="34" charset="0"/>
                <a:cs typeface="Calibri" panose="020F0502020204030204" pitchFamily="34" charset="0"/>
              </a:rPr>
              <a:t>Ethnicity is know for 99.4% of deaths reported to PHE</a:t>
            </a:r>
          </a:p>
        </p:txBody>
      </p:sp>
      <p:sp>
        <p:nvSpPr>
          <p:cNvPr id="5" name="Rectangle 4">
            <a:extLst>
              <a:ext uri="{FF2B5EF4-FFF2-40B4-BE49-F238E27FC236}">
                <a16:creationId xmlns:a16="http://schemas.microsoft.com/office/drawing/2014/main" id="{37742200-B0E4-9A42-A49A-C239AF0E7C09}"/>
              </a:ext>
            </a:extLst>
          </p:cNvPr>
          <p:cNvSpPr/>
          <p:nvPr/>
        </p:nvSpPr>
        <p:spPr>
          <a:xfrm>
            <a:off x="-7608" y="0"/>
            <a:ext cx="12192000" cy="606582"/>
          </a:xfrm>
          <a:prstGeom prst="rect">
            <a:avLst/>
          </a:prstGeom>
          <a:solidFill>
            <a:srgbClr val="8E8E8E"/>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a:extLst>
              <a:ext uri="{FF2B5EF4-FFF2-40B4-BE49-F238E27FC236}">
                <a16:creationId xmlns:a16="http://schemas.microsoft.com/office/drawing/2014/main" id="{DDEC3DFA-C69E-314D-A3B3-4D72ED973B02}"/>
              </a:ext>
            </a:extLst>
          </p:cNvPr>
          <p:cNvSpPr txBox="1"/>
          <p:nvPr/>
        </p:nvSpPr>
        <p:spPr>
          <a:xfrm>
            <a:off x="33012" y="147488"/>
            <a:ext cx="12628892" cy="307777"/>
          </a:xfrm>
          <a:prstGeom prst="rect">
            <a:avLst/>
          </a:prstGeom>
          <a:noFill/>
        </p:spPr>
        <p:txBody>
          <a:bodyPr wrap="square" rtlCol="0">
            <a:spAutoFit/>
          </a:bodyPr>
          <a:lstStyle/>
          <a:p>
            <a:r>
              <a:rPr lang="en-GB" sz="1400" b="1" dirty="0">
                <a:solidFill>
                  <a:schemeClr val="bg1"/>
                </a:solidFill>
                <a:latin typeface="Calibri" panose="020F0502020204030204" pitchFamily="34" charset="0"/>
                <a:cs typeface="Calibri" panose="020F0502020204030204" pitchFamily="34" charset="0"/>
              </a:rPr>
              <a:t>Deaths reported to Public Health England up to 13/05/2020 (29,673 deaths confirmed)</a:t>
            </a:r>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8297ACA-2D47-D343-B6E4-537C101080B1}"/>
              </a:ext>
            </a:extLst>
          </p:cNvPr>
          <p:cNvPicPr>
            <a:picLocks noChangeAspect="1"/>
          </p:cNvPicPr>
          <p:nvPr/>
        </p:nvPicPr>
        <p:blipFill>
          <a:blip r:embed="rId3"/>
          <a:srcRect/>
          <a:stretch/>
        </p:blipFill>
        <p:spPr>
          <a:xfrm>
            <a:off x="1756451" y="1749010"/>
            <a:ext cx="4480626" cy="2216690"/>
          </a:xfrm>
          <a:prstGeom prst="rect">
            <a:avLst/>
          </a:prstGeom>
        </p:spPr>
      </p:pic>
      <p:sp>
        <p:nvSpPr>
          <p:cNvPr id="8" name="Rectangle 7">
            <a:extLst>
              <a:ext uri="{FF2B5EF4-FFF2-40B4-BE49-F238E27FC236}">
                <a16:creationId xmlns:a16="http://schemas.microsoft.com/office/drawing/2014/main" id="{B4706461-E4E5-7C45-A5E8-27843170A376}"/>
              </a:ext>
            </a:extLst>
          </p:cNvPr>
          <p:cNvSpPr/>
          <p:nvPr/>
        </p:nvSpPr>
        <p:spPr>
          <a:xfrm>
            <a:off x="1570926" y="1538345"/>
            <a:ext cx="5045311" cy="261610"/>
          </a:xfrm>
          <a:prstGeom prst="rect">
            <a:avLst/>
          </a:prstGeom>
        </p:spPr>
        <p:txBody>
          <a:bodyPr wrap="square">
            <a:spAutoFit/>
          </a:bodyPr>
          <a:lstStyle/>
          <a:p>
            <a:r>
              <a:rPr lang="en-GB" sz="1100" b="1" dirty="0">
                <a:latin typeface="Calibri" panose="020F0502020204030204" pitchFamily="34" charset="0"/>
                <a:cs typeface="Calibri" panose="020F0502020204030204" pitchFamily="34" charset="0"/>
              </a:rPr>
              <a:t>Age standardised mortality rates by ethnicity and sex, as of 13 May 2020, England. </a:t>
            </a:r>
          </a:p>
        </p:txBody>
      </p:sp>
      <p:sp>
        <p:nvSpPr>
          <p:cNvPr id="9" name="Rectangle 8">
            <a:extLst>
              <a:ext uri="{FF2B5EF4-FFF2-40B4-BE49-F238E27FC236}">
                <a16:creationId xmlns:a16="http://schemas.microsoft.com/office/drawing/2014/main" id="{9713846A-BF42-4549-AD18-8A62E5D774F7}"/>
              </a:ext>
            </a:extLst>
          </p:cNvPr>
          <p:cNvSpPr/>
          <p:nvPr/>
        </p:nvSpPr>
        <p:spPr>
          <a:xfrm>
            <a:off x="2907754" y="3976700"/>
            <a:ext cx="6096000" cy="230832"/>
          </a:xfrm>
          <a:prstGeom prst="rect">
            <a:avLst/>
          </a:prstGeom>
        </p:spPr>
        <p:txBody>
          <a:bodyPr>
            <a:spAutoFit/>
          </a:bodyPr>
          <a:lstStyle/>
          <a:p>
            <a:r>
              <a:rPr lang="en-GB" sz="900" dirty="0">
                <a:latin typeface="Calibri" panose="020F0502020204030204" pitchFamily="34" charset="0"/>
                <a:cs typeface="Calibri" panose="020F0502020204030204" pitchFamily="34" charset="0"/>
              </a:rPr>
              <a:t>Source: Public Health England Second Generation Surveillance System.</a:t>
            </a:r>
            <a:endParaRPr lang="en-US" sz="900" dirty="0"/>
          </a:p>
        </p:txBody>
      </p:sp>
      <p:sp>
        <p:nvSpPr>
          <p:cNvPr id="2" name="Rectangle 1">
            <a:extLst>
              <a:ext uri="{FF2B5EF4-FFF2-40B4-BE49-F238E27FC236}">
                <a16:creationId xmlns:a16="http://schemas.microsoft.com/office/drawing/2014/main" id="{71B071E0-9905-1343-9333-818580B87290}"/>
              </a:ext>
            </a:extLst>
          </p:cNvPr>
          <p:cNvSpPr/>
          <p:nvPr/>
        </p:nvSpPr>
        <p:spPr>
          <a:xfrm>
            <a:off x="93320" y="706620"/>
            <a:ext cx="2949387" cy="646331"/>
          </a:xfrm>
          <a:prstGeom prst="rect">
            <a:avLst/>
          </a:prstGeom>
        </p:spPr>
        <p:txBody>
          <a:bodyPr wrap="square">
            <a:spAutoFit/>
          </a:bodyPr>
          <a:lstStyle/>
          <a:p>
            <a:r>
              <a:rPr lang="en-GB" sz="1200" b="1" dirty="0">
                <a:latin typeface="Calibri" panose="020F0502020204030204" pitchFamily="34" charset="0"/>
                <a:cs typeface="Calibri" panose="020F0502020204030204" pitchFamily="34" charset="0"/>
              </a:rPr>
              <a:t>Death rates from Covid-19 were highest among people of Other ethnic backgrounds as well as Black ethnic groups. </a:t>
            </a:r>
          </a:p>
        </p:txBody>
      </p:sp>
      <p:sp>
        <p:nvSpPr>
          <p:cNvPr id="11" name="Rectangle 10">
            <a:extLst>
              <a:ext uri="{FF2B5EF4-FFF2-40B4-BE49-F238E27FC236}">
                <a16:creationId xmlns:a16="http://schemas.microsoft.com/office/drawing/2014/main" id="{87A8701D-74D7-1B42-80BD-1C29F00C3D67}"/>
              </a:ext>
            </a:extLst>
          </p:cNvPr>
          <p:cNvSpPr/>
          <p:nvPr/>
        </p:nvSpPr>
        <p:spPr>
          <a:xfrm>
            <a:off x="4810611" y="5570000"/>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119 per 100,000</a:t>
            </a:r>
          </a:p>
        </p:txBody>
      </p:sp>
      <p:sp>
        <p:nvSpPr>
          <p:cNvPr id="12" name="Rectangle 11">
            <a:extLst>
              <a:ext uri="{FF2B5EF4-FFF2-40B4-BE49-F238E27FC236}">
                <a16:creationId xmlns:a16="http://schemas.microsoft.com/office/drawing/2014/main" id="{9F0CBE6E-27A5-6D43-B0A9-91EF58D32C5E}"/>
              </a:ext>
            </a:extLst>
          </p:cNvPr>
          <p:cNvSpPr/>
          <p:nvPr/>
        </p:nvSpPr>
        <p:spPr>
          <a:xfrm>
            <a:off x="2888877" y="5553177"/>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257 per 100,000</a:t>
            </a:r>
          </a:p>
        </p:txBody>
      </p:sp>
      <p:sp>
        <p:nvSpPr>
          <p:cNvPr id="13" name="Rectangle 12">
            <a:extLst>
              <a:ext uri="{FF2B5EF4-FFF2-40B4-BE49-F238E27FC236}">
                <a16:creationId xmlns:a16="http://schemas.microsoft.com/office/drawing/2014/main" id="{AC2E5167-802E-8A4E-A536-6D5891274F11}"/>
              </a:ext>
            </a:extLst>
          </p:cNvPr>
          <p:cNvSpPr/>
          <p:nvPr/>
        </p:nvSpPr>
        <p:spPr>
          <a:xfrm>
            <a:off x="4810611" y="4780625"/>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36 per 100,000</a:t>
            </a:r>
          </a:p>
        </p:txBody>
      </p:sp>
      <p:sp>
        <p:nvSpPr>
          <p:cNvPr id="14" name="Rectangle 13">
            <a:extLst>
              <a:ext uri="{FF2B5EF4-FFF2-40B4-BE49-F238E27FC236}">
                <a16:creationId xmlns:a16="http://schemas.microsoft.com/office/drawing/2014/main" id="{E787D015-BB2F-F54F-AEDD-B0949849584A}"/>
              </a:ext>
            </a:extLst>
          </p:cNvPr>
          <p:cNvSpPr/>
          <p:nvPr/>
        </p:nvSpPr>
        <p:spPr>
          <a:xfrm>
            <a:off x="2888877" y="4763802"/>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70 per 100,000</a:t>
            </a:r>
          </a:p>
        </p:txBody>
      </p:sp>
      <p:pic>
        <p:nvPicPr>
          <p:cNvPr id="15" name="Graphic 14" descr="Man and woman">
            <a:extLst>
              <a:ext uri="{FF2B5EF4-FFF2-40B4-BE49-F238E27FC236}">
                <a16:creationId xmlns:a16="http://schemas.microsoft.com/office/drawing/2014/main" id="{88C2975A-474D-484F-A898-92002891C1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31115" y="4566563"/>
            <a:ext cx="914400" cy="914400"/>
          </a:xfrm>
          <a:prstGeom prst="rect">
            <a:avLst/>
          </a:prstGeom>
        </p:spPr>
      </p:pic>
      <p:sp>
        <p:nvSpPr>
          <p:cNvPr id="16" name="Rectangle 15">
            <a:extLst>
              <a:ext uri="{FF2B5EF4-FFF2-40B4-BE49-F238E27FC236}">
                <a16:creationId xmlns:a16="http://schemas.microsoft.com/office/drawing/2014/main" id="{CCBA258C-FE5A-D84C-AE7B-5CBC5854CE72}"/>
              </a:ext>
            </a:extLst>
          </p:cNvPr>
          <p:cNvSpPr/>
          <p:nvPr/>
        </p:nvSpPr>
        <p:spPr>
          <a:xfrm>
            <a:off x="2134440" y="4894371"/>
            <a:ext cx="766941" cy="369332"/>
          </a:xfrm>
          <a:prstGeom prst="rect">
            <a:avLst/>
          </a:prstGeom>
        </p:spPr>
        <p:txBody>
          <a:bodyPr wrap="none">
            <a:spAutoFit/>
          </a:bodyPr>
          <a:lstStyle/>
          <a:p>
            <a:r>
              <a:rPr lang="en-GB" b="1" dirty="0"/>
              <a:t>White</a:t>
            </a:r>
          </a:p>
        </p:txBody>
      </p:sp>
      <p:sp>
        <p:nvSpPr>
          <p:cNvPr id="17" name="Rectangle 16">
            <a:extLst>
              <a:ext uri="{FF2B5EF4-FFF2-40B4-BE49-F238E27FC236}">
                <a16:creationId xmlns:a16="http://schemas.microsoft.com/office/drawing/2014/main" id="{9EFEDB73-AEC6-5042-884C-ACC9FFDD31B1}"/>
              </a:ext>
            </a:extLst>
          </p:cNvPr>
          <p:cNvSpPr/>
          <p:nvPr/>
        </p:nvSpPr>
        <p:spPr>
          <a:xfrm>
            <a:off x="2134440" y="5667783"/>
            <a:ext cx="691215" cy="369332"/>
          </a:xfrm>
          <a:prstGeom prst="rect">
            <a:avLst/>
          </a:prstGeom>
        </p:spPr>
        <p:txBody>
          <a:bodyPr wrap="none">
            <a:spAutoFit/>
          </a:bodyPr>
          <a:lstStyle/>
          <a:p>
            <a:r>
              <a:rPr lang="en-GB" b="1" dirty="0"/>
              <a:t>Black</a:t>
            </a:r>
          </a:p>
        </p:txBody>
      </p:sp>
      <p:sp>
        <p:nvSpPr>
          <p:cNvPr id="18" name="Rectangle 17">
            <a:extLst>
              <a:ext uri="{FF2B5EF4-FFF2-40B4-BE49-F238E27FC236}">
                <a16:creationId xmlns:a16="http://schemas.microsoft.com/office/drawing/2014/main" id="{315B8E00-AA42-B34B-A96D-F40FEFB1B941}"/>
              </a:ext>
            </a:extLst>
          </p:cNvPr>
          <p:cNvSpPr/>
          <p:nvPr/>
        </p:nvSpPr>
        <p:spPr>
          <a:xfrm>
            <a:off x="2964603" y="4411293"/>
            <a:ext cx="763351" cy="369332"/>
          </a:xfrm>
          <a:prstGeom prst="rect">
            <a:avLst/>
          </a:prstGeom>
        </p:spPr>
        <p:txBody>
          <a:bodyPr wrap="none">
            <a:spAutoFit/>
          </a:bodyPr>
          <a:lstStyle/>
          <a:p>
            <a:r>
              <a:rPr lang="en-GB" b="1" dirty="0"/>
              <a:t>Males</a:t>
            </a:r>
          </a:p>
        </p:txBody>
      </p:sp>
      <p:sp>
        <p:nvSpPr>
          <p:cNvPr id="19" name="Rectangle 18">
            <a:extLst>
              <a:ext uri="{FF2B5EF4-FFF2-40B4-BE49-F238E27FC236}">
                <a16:creationId xmlns:a16="http://schemas.microsoft.com/office/drawing/2014/main" id="{A5D2A5C3-3E72-1E40-A589-2B91FE38E397}"/>
              </a:ext>
            </a:extLst>
          </p:cNvPr>
          <p:cNvSpPr/>
          <p:nvPr/>
        </p:nvSpPr>
        <p:spPr>
          <a:xfrm>
            <a:off x="4848676" y="4394470"/>
            <a:ext cx="966740" cy="369332"/>
          </a:xfrm>
          <a:prstGeom prst="rect">
            <a:avLst/>
          </a:prstGeom>
        </p:spPr>
        <p:txBody>
          <a:bodyPr wrap="none">
            <a:spAutoFit/>
          </a:bodyPr>
          <a:lstStyle/>
          <a:p>
            <a:r>
              <a:rPr lang="en-GB" b="1" dirty="0"/>
              <a:t>Females</a:t>
            </a:r>
          </a:p>
        </p:txBody>
      </p:sp>
      <p:pic>
        <p:nvPicPr>
          <p:cNvPr id="20" name="Picture 19">
            <a:extLst>
              <a:ext uri="{FF2B5EF4-FFF2-40B4-BE49-F238E27FC236}">
                <a16:creationId xmlns:a16="http://schemas.microsoft.com/office/drawing/2014/main" id="{DB7D6199-C331-954C-B2B1-741AC63BB605}"/>
              </a:ext>
            </a:extLst>
          </p:cNvPr>
          <p:cNvPicPr>
            <a:picLocks noChangeAspect="1"/>
          </p:cNvPicPr>
          <p:nvPr/>
        </p:nvPicPr>
        <p:blipFill>
          <a:blip r:embed="rId6"/>
          <a:stretch>
            <a:fillRect/>
          </a:stretch>
        </p:blipFill>
        <p:spPr>
          <a:xfrm>
            <a:off x="4010432" y="5498705"/>
            <a:ext cx="567267" cy="567267"/>
          </a:xfrm>
          <a:prstGeom prst="rect">
            <a:avLst/>
          </a:prstGeom>
        </p:spPr>
      </p:pic>
      <p:sp>
        <p:nvSpPr>
          <p:cNvPr id="21" name="Rectangle 20">
            <a:extLst>
              <a:ext uri="{FF2B5EF4-FFF2-40B4-BE49-F238E27FC236}">
                <a16:creationId xmlns:a16="http://schemas.microsoft.com/office/drawing/2014/main" id="{1EFE4D64-2956-7345-93E8-EC9C1882A002}"/>
              </a:ext>
            </a:extLst>
          </p:cNvPr>
          <p:cNvSpPr/>
          <p:nvPr/>
        </p:nvSpPr>
        <p:spPr>
          <a:xfrm>
            <a:off x="352052" y="5086967"/>
            <a:ext cx="1701370" cy="861774"/>
          </a:xfrm>
          <a:prstGeom prst="rect">
            <a:avLst/>
          </a:prstGeom>
        </p:spPr>
        <p:txBody>
          <a:bodyPr wrap="square">
            <a:spAutoFit/>
          </a:bodyPr>
          <a:lstStyle/>
          <a:p>
            <a:r>
              <a:rPr lang="en-GB" sz="1000" dirty="0">
                <a:solidFill>
                  <a:srgbClr val="13171D"/>
                </a:solidFill>
                <a:latin typeface="Calibri" panose="020F0502020204030204" pitchFamily="34" charset="0"/>
                <a:cs typeface="Calibri" panose="020F0502020204030204" pitchFamily="34" charset="0"/>
              </a:rPr>
              <a:t>Age standardised rates of mortality per 100,000 are significantly higher among males compared to females for all ethnic groups.</a:t>
            </a:r>
            <a:endParaRPr lang="en-US" sz="1000" dirty="0">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CBA98488-7B03-3C4A-B10A-9C48F3D385F8}"/>
              </a:ext>
            </a:extLst>
          </p:cNvPr>
          <p:cNvSpPr/>
          <p:nvPr/>
        </p:nvSpPr>
        <p:spPr>
          <a:xfrm>
            <a:off x="-7608" y="1507501"/>
            <a:ext cx="1575622" cy="1015663"/>
          </a:xfrm>
          <a:prstGeom prst="rect">
            <a:avLst/>
          </a:prstGeom>
        </p:spPr>
        <p:txBody>
          <a:bodyPr wrap="square">
            <a:spAutoFit/>
          </a:bodyPr>
          <a:lstStyle/>
          <a:p>
            <a:pPr algn="just"/>
            <a:r>
              <a:rPr lang="en-GB" sz="1000" dirty="0">
                <a:latin typeface="Calibri" panose="020F0502020204030204" pitchFamily="34" charset="0"/>
                <a:cs typeface="Calibri" panose="020F0502020204030204" pitchFamily="34" charset="0"/>
              </a:rPr>
              <a:t>The highest diagnosis rates of Covid-19 per 100,000 population were among people of Other ethnic groups (234 for females and 427 for males).</a:t>
            </a:r>
          </a:p>
        </p:txBody>
      </p:sp>
      <p:sp>
        <p:nvSpPr>
          <p:cNvPr id="23" name="Rectangle 22">
            <a:extLst>
              <a:ext uri="{FF2B5EF4-FFF2-40B4-BE49-F238E27FC236}">
                <a16:creationId xmlns:a16="http://schemas.microsoft.com/office/drawing/2014/main" id="{A1A7962C-4EDB-E04B-AC95-0B252E74FA61}"/>
              </a:ext>
            </a:extLst>
          </p:cNvPr>
          <p:cNvSpPr/>
          <p:nvPr/>
        </p:nvSpPr>
        <p:spPr>
          <a:xfrm>
            <a:off x="6814599" y="675601"/>
            <a:ext cx="4594410" cy="830997"/>
          </a:xfrm>
          <a:prstGeom prst="rect">
            <a:avLst/>
          </a:prstGeom>
        </p:spPr>
        <p:txBody>
          <a:bodyPr wrap="square">
            <a:spAutoFit/>
          </a:bodyPr>
          <a:lstStyle/>
          <a:p>
            <a:pPr algn="just"/>
            <a:r>
              <a:rPr lang="en-GB" sz="1200" dirty="0">
                <a:latin typeface="Calibri" panose="020F0502020204030204" pitchFamily="34" charset="0"/>
                <a:cs typeface="Calibri" panose="020F0502020204030204" pitchFamily="34" charset="0"/>
              </a:rPr>
              <a:t>A survival analysis comparing people with confirmed Covid-19 by sex, age group, ethnicity, deprivation and region, shows that, after taking these factors into account, some ethnic groups still had a higher risk of death than others.</a:t>
            </a:r>
          </a:p>
        </p:txBody>
      </p:sp>
      <p:sp>
        <p:nvSpPr>
          <p:cNvPr id="24" name="Rectangle 23">
            <a:extLst>
              <a:ext uri="{FF2B5EF4-FFF2-40B4-BE49-F238E27FC236}">
                <a16:creationId xmlns:a16="http://schemas.microsoft.com/office/drawing/2014/main" id="{9BD3241C-1955-134C-9687-413B70230236}"/>
              </a:ext>
            </a:extLst>
          </p:cNvPr>
          <p:cNvSpPr/>
          <p:nvPr/>
        </p:nvSpPr>
        <p:spPr>
          <a:xfrm>
            <a:off x="7123879" y="1889074"/>
            <a:ext cx="4285130" cy="830997"/>
          </a:xfrm>
          <a:prstGeom prst="rect">
            <a:avLst/>
          </a:prstGeom>
        </p:spPr>
        <p:txBody>
          <a:bodyPr wrap="square">
            <a:spAutoFit/>
          </a:bodyPr>
          <a:lstStyle/>
          <a:p>
            <a:r>
              <a:rPr lang="en-GB" sz="1200" dirty="0">
                <a:latin typeface="Calibri" panose="020F0502020204030204" pitchFamily="34" charset="0"/>
                <a:cs typeface="Calibri" panose="020F0502020204030204" pitchFamily="34" charset="0"/>
              </a:rPr>
              <a:t>…people of Bangladeshi ethnicity had twice the risk of death. </a:t>
            </a:r>
          </a:p>
          <a:p>
            <a:r>
              <a:rPr lang="en-GB" sz="1200" dirty="0">
                <a:latin typeface="Calibri" panose="020F0502020204030204" pitchFamily="34" charset="0"/>
                <a:cs typeface="Calibri" panose="020F0502020204030204" pitchFamily="34" charset="0"/>
              </a:rPr>
              <a:t>…People of Chinese, Indian, Pakistani, Other Asian, Caribbean and Other Black ethnicity had between 10 and 50% higher risk of death when compared to White British </a:t>
            </a:r>
          </a:p>
        </p:txBody>
      </p:sp>
      <p:sp>
        <p:nvSpPr>
          <p:cNvPr id="25" name="Rectangle 24">
            <a:extLst>
              <a:ext uri="{FF2B5EF4-FFF2-40B4-BE49-F238E27FC236}">
                <a16:creationId xmlns:a16="http://schemas.microsoft.com/office/drawing/2014/main" id="{849C41D4-D035-F24B-AEB3-D5A5915ECE55}"/>
              </a:ext>
            </a:extLst>
          </p:cNvPr>
          <p:cNvSpPr/>
          <p:nvPr/>
        </p:nvSpPr>
        <p:spPr>
          <a:xfrm>
            <a:off x="6693575" y="1686324"/>
            <a:ext cx="3612775" cy="276999"/>
          </a:xfrm>
          <a:prstGeom prst="rect">
            <a:avLst/>
          </a:prstGeom>
        </p:spPr>
        <p:txBody>
          <a:bodyPr wrap="square">
            <a:spAutoFit/>
          </a:bodyPr>
          <a:lstStyle/>
          <a:p>
            <a:r>
              <a:rPr lang="en-GB" sz="1200" b="1" dirty="0">
                <a:latin typeface="Calibri" panose="020F0502020204030204" pitchFamily="34" charset="0"/>
                <a:cs typeface="Calibri" panose="020F0502020204030204" pitchFamily="34" charset="0"/>
              </a:rPr>
              <a:t>Compared to people from White British groups…</a:t>
            </a:r>
          </a:p>
        </p:txBody>
      </p:sp>
      <p:sp>
        <p:nvSpPr>
          <p:cNvPr id="27" name="Rectangle 26">
            <a:extLst>
              <a:ext uri="{FF2B5EF4-FFF2-40B4-BE49-F238E27FC236}">
                <a16:creationId xmlns:a16="http://schemas.microsoft.com/office/drawing/2014/main" id="{7C3101E2-959A-D94D-A8B6-7A6654BEBC0F}"/>
              </a:ext>
            </a:extLst>
          </p:cNvPr>
          <p:cNvSpPr/>
          <p:nvPr/>
        </p:nvSpPr>
        <p:spPr>
          <a:xfrm>
            <a:off x="7123879" y="3114630"/>
            <a:ext cx="4715436" cy="830997"/>
          </a:xfrm>
          <a:prstGeom prst="rect">
            <a:avLst/>
          </a:prstGeom>
        </p:spPr>
        <p:txBody>
          <a:bodyPr wrap="square">
            <a:spAutoFit/>
          </a:bodyPr>
          <a:lstStyle/>
          <a:p>
            <a:r>
              <a:rPr lang="en-GB" sz="1200" dirty="0">
                <a:latin typeface="Calibri" panose="020F0502020204030204" pitchFamily="34" charset="0"/>
                <a:cs typeface="Calibri" panose="020F0502020204030204" pitchFamily="34" charset="0"/>
              </a:rPr>
              <a:t>...risk of death 80% higher among people of Bangladeshi ethnicity</a:t>
            </a:r>
          </a:p>
          <a:p>
            <a:r>
              <a:rPr lang="en-GB" sz="1200" dirty="0">
                <a:latin typeface="Calibri" panose="020F0502020204030204" pitchFamily="34" charset="0"/>
                <a:cs typeface="Calibri" panose="020F0502020204030204" pitchFamily="34" charset="0"/>
              </a:rPr>
              <a:t>…50% higher among Black Other ethnicity and Pakistani ethnicity groups</a:t>
            </a:r>
          </a:p>
          <a:p>
            <a:r>
              <a:rPr lang="en-GB" sz="1200" dirty="0">
                <a:latin typeface="Calibri" panose="020F0502020204030204" pitchFamily="34" charset="0"/>
                <a:cs typeface="Calibri" panose="020F0502020204030204" pitchFamily="34" charset="0"/>
              </a:rPr>
              <a:t>…people from Black Caribbean ethnicity groups were 30% more likely to die with Covid-19</a:t>
            </a:r>
          </a:p>
        </p:txBody>
      </p:sp>
      <p:sp>
        <p:nvSpPr>
          <p:cNvPr id="28" name="Rectangle 27">
            <a:extLst>
              <a:ext uri="{FF2B5EF4-FFF2-40B4-BE49-F238E27FC236}">
                <a16:creationId xmlns:a16="http://schemas.microsoft.com/office/drawing/2014/main" id="{8F31C140-860E-4F45-973B-38B39581CDBA}"/>
              </a:ext>
            </a:extLst>
          </p:cNvPr>
          <p:cNvSpPr/>
          <p:nvPr/>
        </p:nvSpPr>
        <p:spPr>
          <a:xfrm>
            <a:off x="6693575" y="2890762"/>
            <a:ext cx="5683623" cy="276999"/>
          </a:xfrm>
          <a:prstGeom prst="rect">
            <a:avLst/>
          </a:prstGeom>
        </p:spPr>
        <p:txBody>
          <a:bodyPr wrap="square">
            <a:spAutoFit/>
          </a:bodyPr>
          <a:lstStyle/>
          <a:p>
            <a:r>
              <a:rPr lang="en-GB" sz="1200" b="1" dirty="0">
                <a:latin typeface="Calibri" panose="020F0502020204030204" pitchFamily="34" charset="0"/>
                <a:cs typeface="Calibri" panose="020F0502020204030204" pitchFamily="34" charset="0"/>
              </a:rPr>
              <a:t>Compared to working age (20-64 years) people from White British groups…</a:t>
            </a:r>
          </a:p>
        </p:txBody>
      </p:sp>
      <p:sp>
        <p:nvSpPr>
          <p:cNvPr id="29" name="Rectangle 28">
            <a:extLst>
              <a:ext uri="{FF2B5EF4-FFF2-40B4-BE49-F238E27FC236}">
                <a16:creationId xmlns:a16="http://schemas.microsoft.com/office/drawing/2014/main" id="{7F6A78CC-A9EF-EC4C-98E3-44749D3AFB51}"/>
              </a:ext>
            </a:extLst>
          </p:cNvPr>
          <p:cNvSpPr/>
          <p:nvPr/>
        </p:nvSpPr>
        <p:spPr>
          <a:xfrm>
            <a:off x="6830761" y="4247503"/>
            <a:ext cx="5077085" cy="430887"/>
          </a:xfrm>
          <a:prstGeom prst="rect">
            <a:avLst/>
          </a:prstGeom>
        </p:spPr>
        <p:txBody>
          <a:bodyPr wrap="square">
            <a:spAutoFit/>
          </a:bodyPr>
          <a:lstStyle/>
          <a:p>
            <a:r>
              <a:rPr lang="en-GB" sz="1100" dirty="0">
                <a:latin typeface="Calibri" panose="020F0502020204030204" pitchFamily="34" charset="0"/>
                <a:cs typeface="Calibri" panose="020F0502020204030204" pitchFamily="34" charset="0"/>
              </a:rPr>
              <a:t>Deaths by sex and ethnic group in the period 20 March to 7 May compared to corresponding dates in 2014 to 2018 model based on ONS mortality registrations.</a:t>
            </a:r>
          </a:p>
        </p:txBody>
      </p:sp>
      <p:sp>
        <p:nvSpPr>
          <p:cNvPr id="30" name="Rectangle 29">
            <a:extLst>
              <a:ext uri="{FF2B5EF4-FFF2-40B4-BE49-F238E27FC236}">
                <a16:creationId xmlns:a16="http://schemas.microsoft.com/office/drawing/2014/main" id="{B71FD30C-34CA-8148-93A7-CC97D92AE3F1}"/>
              </a:ext>
            </a:extLst>
          </p:cNvPr>
          <p:cNvSpPr/>
          <p:nvPr/>
        </p:nvSpPr>
        <p:spPr>
          <a:xfrm>
            <a:off x="6427067" y="4025147"/>
            <a:ext cx="5280839" cy="307777"/>
          </a:xfrm>
          <a:prstGeom prst="rect">
            <a:avLst/>
          </a:prstGeom>
        </p:spPr>
        <p:txBody>
          <a:bodyPr wrap="square">
            <a:spAutoFit/>
          </a:bodyPr>
          <a:lstStyle/>
          <a:p>
            <a:r>
              <a:rPr lang="en-GB" sz="1400" b="1" dirty="0">
                <a:latin typeface="Calibri" panose="020F0502020204030204" pitchFamily="34" charset="0"/>
                <a:cs typeface="Calibri" panose="020F0502020204030204" pitchFamily="34" charset="0"/>
              </a:rPr>
              <a:t>Excess deaths (includes deaths without Covid-19 diagnoses)</a:t>
            </a:r>
          </a:p>
        </p:txBody>
      </p:sp>
      <p:graphicFrame>
        <p:nvGraphicFramePr>
          <p:cNvPr id="34" name="Table 33">
            <a:extLst>
              <a:ext uri="{FF2B5EF4-FFF2-40B4-BE49-F238E27FC236}">
                <a16:creationId xmlns:a16="http://schemas.microsoft.com/office/drawing/2014/main" id="{105C0926-6BC5-9548-B785-FFC8643C0CEB}"/>
              </a:ext>
            </a:extLst>
          </p:cNvPr>
          <p:cNvGraphicFramePr>
            <a:graphicFrameLocks noGrp="1"/>
          </p:cNvGraphicFramePr>
          <p:nvPr>
            <p:extLst>
              <p:ext uri="{D42A27DB-BD31-4B8C-83A1-F6EECF244321}">
                <p14:modId xmlns:p14="http://schemas.microsoft.com/office/powerpoint/2010/main" val="3752558530"/>
              </p:ext>
            </p:extLst>
          </p:nvPr>
        </p:nvGraphicFramePr>
        <p:xfrm>
          <a:off x="7203488" y="4725853"/>
          <a:ext cx="4367232" cy="1297305"/>
        </p:xfrm>
        <a:graphic>
          <a:graphicData uri="http://schemas.openxmlformats.org/drawingml/2006/table">
            <a:tbl>
              <a:tblPr>
                <a:tableStyleId>{2D5ABB26-0587-4C30-8999-92F81FD0307C}</a:tableStyleId>
              </a:tblPr>
              <a:tblGrid>
                <a:gridCol w="803842">
                  <a:extLst>
                    <a:ext uri="{9D8B030D-6E8A-4147-A177-3AD203B41FA5}">
                      <a16:colId xmlns:a16="http://schemas.microsoft.com/office/drawing/2014/main" val="1654749730"/>
                    </a:ext>
                  </a:extLst>
                </a:gridCol>
                <a:gridCol w="803842">
                  <a:extLst>
                    <a:ext uri="{9D8B030D-6E8A-4147-A177-3AD203B41FA5}">
                      <a16:colId xmlns:a16="http://schemas.microsoft.com/office/drawing/2014/main" val="3950298568"/>
                    </a:ext>
                  </a:extLst>
                </a:gridCol>
                <a:gridCol w="1379774">
                  <a:extLst>
                    <a:ext uri="{9D8B030D-6E8A-4147-A177-3AD203B41FA5}">
                      <a16:colId xmlns:a16="http://schemas.microsoft.com/office/drawing/2014/main" val="1143461622"/>
                    </a:ext>
                  </a:extLst>
                </a:gridCol>
                <a:gridCol w="1379774">
                  <a:extLst>
                    <a:ext uri="{9D8B030D-6E8A-4147-A177-3AD203B41FA5}">
                      <a16:colId xmlns:a16="http://schemas.microsoft.com/office/drawing/2014/main" val="1422976812"/>
                    </a:ext>
                  </a:extLst>
                </a:gridCol>
              </a:tblGrid>
              <a:tr h="340976">
                <a:tc>
                  <a:txBody>
                    <a:bodyPr/>
                    <a:lstStyle/>
                    <a:p>
                      <a:pPr algn="l" fontAlgn="t"/>
                      <a:r>
                        <a:rPr lang="en-GB" sz="1100" b="1" u="none" strike="noStrike" dirty="0">
                          <a:effectLst/>
                        </a:rPr>
                        <a:t>Ethnicity</a:t>
                      </a:r>
                      <a:endParaRPr lang="en-GB" sz="1100" b="1" i="0" u="none" strike="noStrike" dirty="0">
                        <a:solidFill>
                          <a:srgbClr val="000000"/>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100" b="1" u="none" strike="noStrike" dirty="0">
                          <a:effectLst/>
                        </a:rPr>
                        <a:t>Total excess deaths</a:t>
                      </a:r>
                      <a:endParaRPr lang="en-GB" sz="11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100" b="1" u="none" strike="noStrike" dirty="0">
                          <a:effectLst/>
                        </a:rPr>
                        <a:t>Male excess deaths compared to 2014-18</a:t>
                      </a:r>
                      <a:endParaRPr lang="en-GB" sz="11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100" b="1" u="none" strike="noStrike" dirty="0">
                          <a:effectLst/>
                        </a:rPr>
                        <a:t>Female excess deaths compared to 2014-18</a:t>
                      </a:r>
                      <a:endParaRPr lang="en-GB" sz="11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3545485"/>
                  </a:ext>
                </a:extLst>
              </a:tr>
              <a:tr h="190500">
                <a:tc>
                  <a:txBody>
                    <a:bodyPr/>
                    <a:lstStyle/>
                    <a:p>
                      <a:pPr algn="l" fontAlgn="b"/>
                      <a:r>
                        <a:rPr lang="en-GB" sz="1100" u="none" strike="noStrike">
                          <a:effectLst/>
                        </a:rPr>
                        <a:t>White</a:t>
                      </a:r>
                      <a:endParaRPr lang="en-GB"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GB" sz="1100" u="none" strike="noStrike">
                          <a:effectLst/>
                        </a:rPr>
                        <a:t>43,941</a:t>
                      </a:r>
                      <a:endParaRPr lang="en-GB"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GB" sz="1100" u="none" strike="noStrike">
                          <a:effectLst/>
                        </a:rPr>
                        <a:t>1.7x</a:t>
                      </a:r>
                      <a:endParaRPr lang="en-GB"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GB" sz="1100" u="none" strike="noStrike">
                          <a:effectLst/>
                        </a:rPr>
                        <a:t>1.6x</a:t>
                      </a:r>
                      <a:endParaRPr lang="en-GB"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9951247"/>
                  </a:ext>
                </a:extLst>
              </a:tr>
              <a:tr h="190500">
                <a:tc>
                  <a:txBody>
                    <a:bodyPr/>
                    <a:lstStyle/>
                    <a:p>
                      <a:pPr algn="l" fontAlgn="b"/>
                      <a:r>
                        <a:rPr lang="en-GB" sz="1100" u="none" strike="noStrike" dirty="0">
                          <a:effectLst/>
                        </a:rPr>
                        <a:t>Black</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2,301</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3.9x</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2.8x</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321819"/>
                  </a:ext>
                </a:extLst>
              </a:tr>
              <a:tr h="190500">
                <a:tc>
                  <a:txBody>
                    <a:bodyPr/>
                    <a:lstStyle/>
                    <a:p>
                      <a:pPr algn="l" fontAlgn="b"/>
                      <a:r>
                        <a:rPr lang="en-GB" sz="1100" u="none" strike="noStrike">
                          <a:effectLst/>
                        </a:rPr>
                        <a:t>Asian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3,083</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2.9x</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2.4x</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0161643"/>
                  </a:ext>
                </a:extLst>
              </a:tr>
              <a:tr h="190500">
                <a:tc>
                  <a:txBody>
                    <a:bodyPr/>
                    <a:lstStyle/>
                    <a:p>
                      <a:pPr algn="l" fontAlgn="b"/>
                      <a:r>
                        <a:rPr lang="en-GB" sz="1100" u="none" strike="noStrike">
                          <a:effectLst/>
                        </a:rPr>
                        <a:t>Mixed</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385</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2.5x</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2.7x</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488229"/>
                  </a:ext>
                </a:extLst>
              </a:tr>
              <a:tr h="190500">
                <a:tc>
                  <a:txBody>
                    <a:bodyPr/>
                    <a:lstStyle/>
                    <a:p>
                      <a:pPr algn="l" fontAlgn="b"/>
                      <a:r>
                        <a:rPr lang="en-GB" sz="1100" u="none" strike="noStrike">
                          <a:effectLst/>
                        </a:rPr>
                        <a:t>Other</a:t>
                      </a:r>
                      <a:endParaRPr lang="en-GB"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GB" sz="1100" u="none" strike="noStrike">
                          <a:effectLst/>
                        </a:rPr>
                        <a:t>1,038</a:t>
                      </a:r>
                      <a:endParaRPr lang="en-GB"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GB" sz="1100" u="none" strike="noStrike" dirty="0">
                          <a:effectLst/>
                        </a:rPr>
                        <a:t>2.3x</a:t>
                      </a:r>
                      <a:endParaRPr lang="en-GB"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GB" sz="1100" u="none" strike="noStrike" dirty="0">
                          <a:effectLst/>
                        </a:rPr>
                        <a:t>2.8x</a:t>
                      </a:r>
                      <a:endParaRPr lang="en-GB"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6358023"/>
                  </a:ext>
                </a:extLst>
              </a:tr>
            </a:tbl>
          </a:graphicData>
        </a:graphic>
      </p:graphicFrame>
      <p:sp>
        <p:nvSpPr>
          <p:cNvPr id="35" name="Rectangle 34">
            <a:extLst>
              <a:ext uri="{FF2B5EF4-FFF2-40B4-BE49-F238E27FC236}">
                <a16:creationId xmlns:a16="http://schemas.microsoft.com/office/drawing/2014/main" id="{42BDED8B-2F02-D84C-B8A6-5525011A3414}"/>
              </a:ext>
            </a:extLst>
          </p:cNvPr>
          <p:cNvSpPr/>
          <p:nvPr/>
        </p:nvSpPr>
        <p:spPr>
          <a:xfrm>
            <a:off x="7901760" y="6110348"/>
            <a:ext cx="4059938" cy="600164"/>
          </a:xfrm>
          <a:prstGeom prst="rect">
            <a:avLst/>
          </a:prstGeom>
        </p:spPr>
        <p:txBody>
          <a:bodyPr wrap="square">
            <a:spAutoFit/>
          </a:bodyPr>
          <a:lstStyle/>
          <a:p>
            <a:r>
              <a:rPr lang="en-GB" sz="1100" dirty="0">
                <a:latin typeface="Calibri" panose="020F0502020204030204" pitchFamily="34" charset="0"/>
                <a:cs typeface="Calibri" panose="020F0502020204030204" pitchFamily="34" charset="0"/>
              </a:rPr>
              <a:t>The number of male and female deaths between 20/03 and 07/05 were more than twice the number expected given historical trends in mortality and almost four times higher among Black males.</a:t>
            </a:r>
          </a:p>
        </p:txBody>
      </p:sp>
    </p:spTree>
    <p:extLst>
      <p:ext uri="{BB962C8B-B14F-4D97-AF65-F5344CB8AC3E}">
        <p14:creationId xmlns:p14="http://schemas.microsoft.com/office/powerpoint/2010/main" val="131715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3915</TotalTime>
  <Words>2217</Words>
  <Application>Microsoft Macintosh PowerPoint</Application>
  <PresentationFormat>Widescreen</PresentationFormat>
  <Paragraphs>275</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89</cp:revision>
  <dcterms:created xsi:type="dcterms:W3CDTF">2020-06-01T07:21:43Z</dcterms:created>
  <dcterms:modified xsi:type="dcterms:W3CDTF">2020-06-04T08:47:39Z</dcterms:modified>
</cp:coreProperties>
</file>