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94660"/>
  </p:normalViewPr>
  <p:slideViewPr>
    <p:cSldViewPr snapToGrid="0">
      <p:cViewPr varScale="1">
        <p:scale>
          <a:sx n="44" d="100"/>
          <a:sy n="44" d="100"/>
        </p:scale>
        <p:origin x="224" y="1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262979"/>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ONS have released (as of 12/05/2020)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have been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presented, one set based on the date of registration and one set based on date of occurrence of death. Two sets have been provided as there can be a time lag between a death taking place and the subsequent registration. The tables include deaths that occurred up to 17 April but were registered up to 25 April. </a:t>
            </a:r>
            <a:r>
              <a:rPr lang="en-GB" sz="1400" dirty="0">
                <a:solidFill>
                  <a:srgbClr val="FF0000"/>
                </a:solidFill>
              </a:rPr>
              <a:t>This does mean that there may be some revisions to the dataset,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West Sussex level (given small numbers, at present, below this in terms of COVID), ONS release data at lower tier authority.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 COVID/non-COVID and place (setting of death) and local authority of usual residence are published on a weekly basis. We do not currently have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Cumulative data on deaths occurring between 01/03/2020 and 24/04/2020 are available by sex at local level and these will be published as soon as possible.</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4225585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a:t>
            </a:r>
            <a:r>
              <a:rPr lang="en-GB" b="1" dirty="0">
                <a:solidFill>
                  <a:srgbClr val="FF0000"/>
                </a:solidFill>
              </a:rPr>
              <a:t>Deaths by Date of Occurrence</a:t>
            </a:r>
            <a:endParaRPr lang="en-GB" b="1"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extLst>
              <p:ext uri="{D42A27DB-BD31-4B8C-83A1-F6EECF244321}">
                <p14:modId xmlns:p14="http://schemas.microsoft.com/office/powerpoint/2010/main" val="1534227997"/>
              </p:ext>
            </p:extLst>
          </p:nvPr>
        </p:nvGraphicFramePr>
        <p:xfrm>
          <a:off x="377687" y="840259"/>
          <a:ext cx="11550608" cy="5213543"/>
        </p:xfrm>
        <a:graphic>
          <a:graphicData uri="http://schemas.openxmlformats.org/drawingml/2006/table">
            <a:tbl>
              <a:tblPr/>
              <a:tblGrid>
                <a:gridCol w="1632914">
                  <a:extLst>
                    <a:ext uri="{9D8B030D-6E8A-4147-A177-3AD203B41FA5}">
                      <a16:colId xmlns:a16="http://schemas.microsoft.com/office/drawing/2014/main" val="914011533"/>
                    </a:ext>
                  </a:extLst>
                </a:gridCol>
                <a:gridCol w="550983">
                  <a:extLst>
                    <a:ext uri="{9D8B030D-6E8A-4147-A177-3AD203B41FA5}">
                      <a16:colId xmlns:a16="http://schemas.microsoft.com/office/drawing/2014/main" val="1234676251"/>
                    </a:ext>
                  </a:extLst>
                </a:gridCol>
                <a:gridCol w="550983">
                  <a:extLst>
                    <a:ext uri="{9D8B030D-6E8A-4147-A177-3AD203B41FA5}">
                      <a16:colId xmlns:a16="http://schemas.microsoft.com/office/drawing/2014/main" val="4290614221"/>
                    </a:ext>
                  </a:extLst>
                </a:gridCol>
                <a:gridCol w="550983">
                  <a:extLst>
                    <a:ext uri="{9D8B030D-6E8A-4147-A177-3AD203B41FA5}">
                      <a16:colId xmlns:a16="http://schemas.microsoft.com/office/drawing/2014/main" val="3570678717"/>
                    </a:ext>
                  </a:extLst>
                </a:gridCol>
                <a:gridCol w="550983">
                  <a:extLst>
                    <a:ext uri="{9D8B030D-6E8A-4147-A177-3AD203B41FA5}">
                      <a16:colId xmlns:a16="http://schemas.microsoft.com/office/drawing/2014/main" val="3557013875"/>
                    </a:ext>
                  </a:extLst>
                </a:gridCol>
                <a:gridCol w="550983">
                  <a:extLst>
                    <a:ext uri="{9D8B030D-6E8A-4147-A177-3AD203B41FA5}">
                      <a16:colId xmlns:a16="http://schemas.microsoft.com/office/drawing/2014/main" val="3143303423"/>
                    </a:ext>
                  </a:extLst>
                </a:gridCol>
                <a:gridCol w="550983">
                  <a:extLst>
                    <a:ext uri="{9D8B030D-6E8A-4147-A177-3AD203B41FA5}">
                      <a16:colId xmlns:a16="http://schemas.microsoft.com/office/drawing/2014/main" val="811113895"/>
                    </a:ext>
                  </a:extLst>
                </a:gridCol>
                <a:gridCol w="550983">
                  <a:extLst>
                    <a:ext uri="{9D8B030D-6E8A-4147-A177-3AD203B41FA5}">
                      <a16:colId xmlns:a16="http://schemas.microsoft.com/office/drawing/2014/main" val="3260015052"/>
                    </a:ext>
                  </a:extLst>
                </a:gridCol>
                <a:gridCol w="550983">
                  <a:extLst>
                    <a:ext uri="{9D8B030D-6E8A-4147-A177-3AD203B41FA5}">
                      <a16:colId xmlns:a16="http://schemas.microsoft.com/office/drawing/2014/main" val="3530290400"/>
                    </a:ext>
                  </a:extLst>
                </a:gridCol>
                <a:gridCol w="550983">
                  <a:extLst>
                    <a:ext uri="{9D8B030D-6E8A-4147-A177-3AD203B41FA5}">
                      <a16:colId xmlns:a16="http://schemas.microsoft.com/office/drawing/2014/main" val="1016590592"/>
                    </a:ext>
                  </a:extLst>
                </a:gridCol>
                <a:gridCol w="550983">
                  <a:extLst>
                    <a:ext uri="{9D8B030D-6E8A-4147-A177-3AD203B41FA5}">
                      <a16:colId xmlns:a16="http://schemas.microsoft.com/office/drawing/2014/main" val="845157241"/>
                    </a:ext>
                  </a:extLst>
                </a:gridCol>
                <a:gridCol w="550983">
                  <a:extLst>
                    <a:ext uri="{9D8B030D-6E8A-4147-A177-3AD203B41FA5}">
                      <a16:colId xmlns:a16="http://schemas.microsoft.com/office/drawing/2014/main" val="2611672487"/>
                    </a:ext>
                  </a:extLst>
                </a:gridCol>
                <a:gridCol w="550983">
                  <a:extLst>
                    <a:ext uri="{9D8B030D-6E8A-4147-A177-3AD203B41FA5}">
                      <a16:colId xmlns:a16="http://schemas.microsoft.com/office/drawing/2014/main" val="3459487358"/>
                    </a:ext>
                  </a:extLst>
                </a:gridCol>
                <a:gridCol w="550983">
                  <a:extLst>
                    <a:ext uri="{9D8B030D-6E8A-4147-A177-3AD203B41FA5}">
                      <a16:colId xmlns:a16="http://schemas.microsoft.com/office/drawing/2014/main" val="2298555161"/>
                    </a:ext>
                  </a:extLst>
                </a:gridCol>
                <a:gridCol w="550983">
                  <a:extLst>
                    <a:ext uri="{9D8B030D-6E8A-4147-A177-3AD203B41FA5}">
                      <a16:colId xmlns:a16="http://schemas.microsoft.com/office/drawing/2014/main" val="1233904622"/>
                    </a:ext>
                  </a:extLst>
                </a:gridCol>
                <a:gridCol w="550983">
                  <a:extLst>
                    <a:ext uri="{9D8B030D-6E8A-4147-A177-3AD203B41FA5}">
                      <a16:colId xmlns:a16="http://schemas.microsoft.com/office/drawing/2014/main" val="1647108581"/>
                    </a:ext>
                  </a:extLst>
                </a:gridCol>
                <a:gridCol w="550983">
                  <a:extLst>
                    <a:ext uri="{9D8B030D-6E8A-4147-A177-3AD203B41FA5}">
                      <a16:colId xmlns:a16="http://schemas.microsoft.com/office/drawing/2014/main" val="4131586401"/>
                    </a:ext>
                  </a:extLst>
                </a:gridCol>
                <a:gridCol w="550983">
                  <a:extLst>
                    <a:ext uri="{9D8B030D-6E8A-4147-A177-3AD203B41FA5}">
                      <a16:colId xmlns:a16="http://schemas.microsoft.com/office/drawing/2014/main" val="3701799912"/>
                    </a:ext>
                  </a:extLst>
                </a:gridCol>
                <a:gridCol w="550983">
                  <a:extLst>
                    <a:ext uri="{9D8B030D-6E8A-4147-A177-3AD203B41FA5}">
                      <a16:colId xmlns:a16="http://schemas.microsoft.com/office/drawing/2014/main" val="43166036"/>
                    </a:ext>
                  </a:extLst>
                </a:gridCol>
              </a:tblGrid>
              <a:tr h="249972">
                <a:tc rowSpan="2">
                  <a:txBody>
                    <a:bodyPr/>
                    <a:lstStyle/>
                    <a:p>
                      <a:pPr algn="l" fontAlgn="ctr"/>
                      <a:r>
                        <a:rPr lang="en-GB" sz="1000" b="0" i="0" u="none" strike="noStrike">
                          <a:solidFill>
                            <a:srgbClr val="000000"/>
                          </a:solidFill>
                          <a:effectLst/>
                          <a:latin typeface="Calibri" panose="020F0502020204030204" pitchFamily="34" charset="0"/>
                        </a:rPr>
                        <a:t>All cause deaths</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8">
                  <a:txBody>
                    <a:bodyPr/>
                    <a:lstStyle/>
                    <a:p>
                      <a:pPr algn="ctr" fontAlgn="t"/>
                      <a:r>
                        <a:rPr lang="en-GB" sz="1000" b="0" i="0" u="none" strike="noStrike">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3016094"/>
                  </a:ext>
                </a:extLst>
              </a:tr>
              <a:tr h="479077">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00" b="0" i="0" u="none" strike="noStrike">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00" b="0" i="0" u="none" strike="noStrike">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0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00" b="0" i="0" u="none" strike="noStrike">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00" b="0" i="0" u="none" strike="noStrike">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00" b="0" i="0" u="none" strike="noStrike">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046336"/>
                  </a:ext>
                </a:extLst>
              </a:tr>
              <a:tr h="249972">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44</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60</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64</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65</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682018"/>
                  </a:ext>
                </a:extLst>
              </a:tr>
              <a:tr h="249972">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166</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161</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153</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137</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120</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110</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118</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114</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168</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180</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194</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116283"/>
                  </a:ext>
                </a:extLst>
              </a:tr>
              <a:tr h="249972">
                <a:tc>
                  <a:txBody>
                    <a:bodyPr/>
                    <a:lstStyle/>
                    <a:p>
                      <a:pPr algn="l" fontAlgn="ctr"/>
                      <a:r>
                        <a:rPr lang="en-GB" sz="1000" b="1" i="0" u="none" strike="noStrike">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solidFill>
                            <a:srgbClr val="000000"/>
                          </a:solidFill>
                          <a:effectLst/>
                          <a:latin typeface="Calibri" panose="020F0502020204030204" pitchFamily="34" charset="0"/>
                        </a:rPr>
                        <a:t>211</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solidFill>
                            <a:srgbClr val="000000"/>
                          </a:solidFill>
                          <a:effectLst/>
                          <a:latin typeface="Calibri" panose="020F0502020204030204" pitchFamily="34" charset="0"/>
                        </a:rPr>
                        <a:t>214</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solidFill>
                            <a:srgbClr val="000000"/>
                          </a:solidFill>
                          <a:effectLst/>
                          <a:latin typeface="Calibri" panose="020F0502020204030204" pitchFamily="34" charset="0"/>
                        </a:rPr>
                        <a:t>181</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solidFill>
                            <a:srgbClr val="000000"/>
                          </a:solidFill>
                          <a:effectLst/>
                          <a:latin typeface="Calibri" panose="020F0502020204030204" pitchFamily="34" charset="0"/>
                        </a:rPr>
                        <a:t>194</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solidFill>
                            <a:srgbClr val="000000"/>
                          </a:solidFill>
                          <a:effectLst/>
                          <a:latin typeface="Calibri" panose="020F0502020204030204" pitchFamily="34" charset="0"/>
                        </a:rPr>
                        <a:t>199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solidFill>
                            <a:srgbClr val="000000"/>
                          </a:solidFill>
                          <a:effectLst/>
                          <a:latin typeface="Calibri" panose="020F0502020204030204" pitchFamily="34" charset="0"/>
                        </a:rPr>
                        <a:t>182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solidFill>
                            <a:srgbClr val="000000"/>
                          </a:solidFill>
                          <a:effectLst/>
                          <a:latin typeface="Calibri" panose="020F0502020204030204" pitchFamily="34" charset="0"/>
                        </a:rPr>
                        <a:t>192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solidFill>
                            <a:srgbClr val="000000"/>
                          </a:solidFill>
                          <a:effectLst/>
                          <a:latin typeface="Calibri" panose="020F0502020204030204" pitchFamily="34" charset="0"/>
                        </a:rPr>
                        <a:t>200</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solidFill>
                            <a:srgbClr val="000000"/>
                          </a:solidFill>
                          <a:effectLst/>
                          <a:latin typeface="Calibri" panose="020F0502020204030204" pitchFamily="34" charset="0"/>
                        </a:rPr>
                        <a:t>193</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solidFill>
                            <a:srgbClr val="000000"/>
                          </a:solidFill>
                          <a:effectLst/>
                          <a:latin typeface="Calibri" panose="020F0502020204030204" pitchFamily="34" charset="0"/>
                        </a:rPr>
                        <a:t>200</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solidFill>
                            <a:srgbClr val="000000"/>
                          </a:solidFill>
                          <a:effectLst/>
                          <a:latin typeface="Calibri" panose="020F0502020204030204" pitchFamily="34" charset="0"/>
                        </a:rPr>
                        <a:t>174</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solidFill>
                            <a:srgbClr val="000000"/>
                          </a:solidFill>
                          <a:effectLst/>
                          <a:latin typeface="Calibri" panose="020F0502020204030204" pitchFamily="34" charset="0"/>
                        </a:rPr>
                        <a:t>181</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solidFill>
                            <a:srgbClr val="000000"/>
                          </a:solidFill>
                          <a:effectLst/>
                          <a:latin typeface="Calibri" panose="020F0502020204030204" pitchFamily="34" charset="0"/>
                        </a:rPr>
                        <a:t>199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solidFill>
                            <a:srgbClr val="000000"/>
                          </a:solidFill>
                          <a:effectLst/>
                          <a:latin typeface="Calibri" panose="020F0502020204030204" pitchFamily="34" charset="0"/>
                        </a:rPr>
                        <a:t>242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solidFill>
                            <a:srgbClr val="000000"/>
                          </a:solidFill>
                          <a:effectLst/>
                          <a:latin typeface="Calibri" panose="020F0502020204030204" pitchFamily="34" charset="0"/>
                        </a:rPr>
                        <a:t>298</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solidFill>
                            <a:srgbClr val="000000"/>
                          </a:solidFill>
                          <a:effectLst/>
                          <a:latin typeface="Calibri" panose="020F0502020204030204" pitchFamily="34" charset="0"/>
                        </a:rPr>
                        <a:t>303</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solidFill>
                            <a:srgbClr val="000000"/>
                          </a:solidFill>
                          <a:effectLst/>
                          <a:latin typeface="Calibri" panose="020F0502020204030204" pitchFamily="34" charset="0"/>
                        </a:rPr>
                        <a:t>299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853072"/>
                  </a:ext>
                </a:extLst>
              </a:tr>
              <a:tr h="249972">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421</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416</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377</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381</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364</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358</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338</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374</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320</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347</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436</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530</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548</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552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290901"/>
                  </a:ext>
                </a:extLst>
              </a:tr>
              <a:tr h="249972">
                <a:tc rowSpan="2">
                  <a:txBody>
                    <a:bodyPr/>
                    <a:lstStyle/>
                    <a:p>
                      <a:pPr algn="l" fontAlgn="ctr"/>
                      <a:r>
                        <a:rPr lang="en-GB" sz="1000" b="0" i="0" u="none" strike="noStrike" dirty="0">
                          <a:solidFill>
                            <a:srgbClr val="000000"/>
                          </a:solidFill>
                          <a:effectLst/>
                          <a:latin typeface="Calibri" panose="020F0502020204030204" pitchFamily="34" charset="0"/>
                        </a:rPr>
                        <a:t>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18">
                  <a:txBody>
                    <a:bodyPr/>
                    <a:lstStyle/>
                    <a:p>
                      <a:pPr algn="ctr" fontAlgn="b"/>
                      <a:r>
                        <a:rPr lang="en-GB" sz="1000" b="0" i="0" u="none" strike="noStrike">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92648388"/>
                  </a:ext>
                </a:extLst>
              </a:tr>
              <a:tr h="503251">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9972">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24</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17</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9972">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41</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51</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9972">
                <a:tc>
                  <a:txBody>
                    <a:bodyPr/>
                    <a:lstStyle/>
                    <a:p>
                      <a:pPr algn="l" fontAlgn="ctr"/>
                      <a:r>
                        <a:rPr lang="en-GB" sz="1000" b="1" i="0" u="none" strike="noStrike">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1" i="0" u="none" strike="noStrike">
                          <a:solidFill>
                            <a:srgbClr val="000000"/>
                          </a:solidFill>
                          <a:effectLst/>
                          <a:latin typeface="Calibri" panose="020F0502020204030204" pitchFamily="34" charset="0"/>
                        </a:rPr>
                        <a:t>3</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1" i="0" u="none" strike="noStrike">
                          <a:solidFill>
                            <a:srgbClr val="000000"/>
                          </a:solidFill>
                          <a:effectLst/>
                          <a:latin typeface="Calibri" panose="020F0502020204030204" pitchFamily="34" charset="0"/>
                        </a:rPr>
                        <a:t>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1" i="0" u="none" strike="noStrike">
                          <a:solidFill>
                            <a:srgbClr val="000000"/>
                          </a:solidFill>
                          <a:effectLst/>
                          <a:latin typeface="Calibri" panose="020F0502020204030204" pitchFamily="34" charset="0"/>
                        </a:rPr>
                        <a:t>37</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1" i="0" u="none" strike="noStrike">
                          <a:solidFill>
                            <a:srgbClr val="000000"/>
                          </a:solidFill>
                          <a:effectLst/>
                          <a:latin typeface="Calibri" panose="020F0502020204030204" pitchFamily="34" charset="0"/>
                        </a:rPr>
                        <a:t>80</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1" i="0" u="none" strike="noStrike">
                          <a:solidFill>
                            <a:srgbClr val="000000"/>
                          </a:solidFill>
                          <a:effectLst/>
                          <a:latin typeface="Calibri" panose="020F0502020204030204" pitchFamily="34" charset="0"/>
                        </a:rPr>
                        <a:t>87</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1" i="0" u="none" strike="noStrike">
                          <a:solidFill>
                            <a:srgbClr val="000000"/>
                          </a:solidFill>
                          <a:effectLst/>
                          <a:latin typeface="Calibri" panose="020F0502020204030204" pitchFamily="34" charset="0"/>
                        </a:rPr>
                        <a:t>97</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249972">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35</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75</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143</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158</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165</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9972">
                <a:tc rowSpan="2">
                  <a:txBody>
                    <a:bodyPr/>
                    <a:lstStyle/>
                    <a:p>
                      <a:pPr algn="l" fontAlgn="ctr"/>
                      <a:r>
                        <a:rPr lang="en-GB" sz="1000" b="0" i="0" u="none" strike="noStrike">
                          <a:solidFill>
                            <a:srgbClr val="000000"/>
                          </a:solidFill>
                          <a:effectLst/>
                          <a:latin typeface="Calibri" panose="020F0502020204030204" pitchFamily="34" charset="0"/>
                        </a:rPr>
                        <a:t>Non-Covid-19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18">
                  <a:txBody>
                    <a:bodyPr/>
                    <a:lstStyle/>
                    <a:p>
                      <a:pPr algn="ctr" fontAlgn="b"/>
                      <a:r>
                        <a:rPr lang="en-GB" sz="1000" b="0" i="0" u="none" strike="noStrike">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52180403"/>
                  </a:ext>
                </a:extLst>
              </a:tr>
              <a:tr h="481635">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9972">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44</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41</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41</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35</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56</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54</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46</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41</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9972">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166</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161</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153</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120</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110</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118</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123</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110</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133</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143</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9972">
                <a:tc>
                  <a:txBody>
                    <a:bodyPr/>
                    <a:lstStyle/>
                    <a:p>
                      <a:pPr algn="l" fontAlgn="ctr"/>
                      <a:r>
                        <a:rPr lang="en-GB" sz="1000" b="1" i="0" u="none" strike="noStrike">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1" i="0" u="none" strike="noStrike">
                          <a:solidFill>
                            <a:srgbClr val="000000"/>
                          </a:solidFill>
                          <a:effectLst/>
                          <a:latin typeface="Calibri" panose="020F0502020204030204" pitchFamily="34" charset="0"/>
                        </a:rPr>
                        <a:t>211</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1" i="0" u="none" strike="noStrike">
                          <a:solidFill>
                            <a:srgbClr val="000000"/>
                          </a:solidFill>
                          <a:effectLst/>
                          <a:latin typeface="Calibri" panose="020F0502020204030204" pitchFamily="34" charset="0"/>
                        </a:rPr>
                        <a:t>214</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1" i="0" u="none" strike="noStrike">
                          <a:solidFill>
                            <a:srgbClr val="000000"/>
                          </a:solidFill>
                          <a:effectLst/>
                          <a:latin typeface="Calibri" panose="020F0502020204030204" pitchFamily="34" charset="0"/>
                        </a:rPr>
                        <a:t>181</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1" i="0" u="none" strike="noStrike">
                          <a:solidFill>
                            <a:srgbClr val="000000"/>
                          </a:solidFill>
                          <a:effectLst/>
                          <a:latin typeface="Calibri" panose="020F0502020204030204" pitchFamily="34" charset="0"/>
                        </a:rPr>
                        <a:t>194</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1" i="0" u="none" strike="noStrike">
                          <a:solidFill>
                            <a:srgbClr val="000000"/>
                          </a:solidFill>
                          <a:effectLst/>
                          <a:latin typeface="Calibri" panose="020F0502020204030204" pitchFamily="34" charset="0"/>
                        </a:rPr>
                        <a:t>199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1" i="0" u="none" strike="noStrike">
                          <a:solidFill>
                            <a:srgbClr val="000000"/>
                          </a:solidFill>
                          <a:effectLst/>
                          <a:latin typeface="Calibri" panose="020F0502020204030204" pitchFamily="34" charset="0"/>
                        </a:rPr>
                        <a:t>182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1" i="0" u="none" strike="noStrike">
                          <a:solidFill>
                            <a:srgbClr val="000000"/>
                          </a:solidFill>
                          <a:effectLst/>
                          <a:latin typeface="Calibri" panose="020F0502020204030204" pitchFamily="34" charset="0"/>
                        </a:rPr>
                        <a:t>192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1" i="0" u="none" strike="noStrike">
                          <a:solidFill>
                            <a:srgbClr val="000000"/>
                          </a:solidFill>
                          <a:effectLst/>
                          <a:latin typeface="Calibri" panose="020F0502020204030204" pitchFamily="34" charset="0"/>
                        </a:rPr>
                        <a:t>200</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1" i="0" u="none" strike="noStrike">
                          <a:solidFill>
                            <a:srgbClr val="000000"/>
                          </a:solidFill>
                          <a:effectLst/>
                          <a:latin typeface="Calibri" panose="020F0502020204030204" pitchFamily="34" charset="0"/>
                        </a:rPr>
                        <a:t>193</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1" i="0" u="none" strike="noStrike">
                          <a:solidFill>
                            <a:srgbClr val="000000"/>
                          </a:solidFill>
                          <a:effectLst/>
                          <a:latin typeface="Calibri" panose="020F0502020204030204" pitchFamily="34" charset="0"/>
                        </a:rPr>
                        <a:t>200</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1" i="0" u="none" strike="noStrike">
                          <a:solidFill>
                            <a:srgbClr val="000000"/>
                          </a:solidFill>
                          <a:effectLst/>
                          <a:latin typeface="Calibri" panose="020F0502020204030204" pitchFamily="34" charset="0"/>
                        </a:rPr>
                        <a:t>174</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1" i="0" u="none" strike="noStrike">
                          <a:solidFill>
                            <a:srgbClr val="000000"/>
                          </a:solidFill>
                          <a:effectLst/>
                          <a:latin typeface="Calibri" panose="020F0502020204030204" pitchFamily="34" charset="0"/>
                        </a:rPr>
                        <a:t>178</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1" i="0" u="none" strike="noStrike">
                          <a:solidFill>
                            <a:srgbClr val="000000"/>
                          </a:solidFill>
                          <a:effectLst/>
                          <a:latin typeface="Calibri" panose="020F0502020204030204" pitchFamily="34" charset="0"/>
                        </a:rPr>
                        <a:t>180</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1" i="0" u="none" strike="noStrike">
                          <a:solidFill>
                            <a:srgbClr val="000000"/>
                          </a:solidFill>
                          <a:effectLst/>
                          <a:latin typeface="Calibri" panose="020F0502020204030204" pitchFamily="34" charset="0"/>
                        </a:rPr>
                        <a:t>205</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1" i="0" u="none" strike="noStrike">
                          <a:solidFill>
                            <a:srgbClr val="000000"/>
                          </a:solidFill>
                          <a:effectLst/>
                          <a:latin typeface="Calibri" panose="020F0502020204030204" pitchFamily="34" charset="0"/>
                        </a:rPr>
                        <a:t>218</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1" i="0" u="none" strike="noStrike">
                          <a:solidFill>
                            <a:srgbClr val="000000"/>
                          </a:solidFill>
                          <a:effectLst/>
                          <a:latin typeface="Calibri" panose="020F0502020204030204" pitchFamily="34" charset="0"/>
                        </a:rPr>
                        <a:t>216</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1" i="0" u="none" strike="noStrike">
                          <a:solidFill>
                            <a:srgbClr val="000000"/>
                          </a:solidFill>
                          <a:effectLst/>
                          <a:latin typeface="Calibri" panose="020F0502020204030204" pitchFamily="34" charset="0"/>
                        </a:rPr>
                        <a:t>202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GB" sz="100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249972">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421</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416</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377</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381</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364</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362</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358</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338</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374</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320</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341</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357</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361</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387</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390</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387</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320189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4000"/>
            <a:ext cx="6096000" cy="3175000"/>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54000"/>
            <a:ext cx="6096000" cy="3175000"/>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3429000"/>
            <a:ext cx="6096000" cy="3175000"/>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0" y="3429000"/>
            <a:ext cx="6096000" cy="3175000"/>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082216" y="6604000"/>
            <a:ext cx="3109784" cy="307777"/>
          </a:xfrm>
          <a:prstGeom prst="rect">
            <a:avLst/>
          </a:prstGeom>
          <a:noFill/>
        </p:spPr>
        <p:txBody>
          <a:bodyPr wrap="square" rtlCol="0">
            <a:spAutoFit/>
          </a:bodyPr>
          <a:lstStyle/>
          <a:p>
            <a:r>
              <a:rPr lang="en-US" sz="1400" dirty="0"/>
              <a:t>Source: Office for National Statistics</a:t>
            </a:r>
          </a:p>
        </p:txBody>
      </p:sp>
    </p:spTree>
    <p:extLst>
      <p:ext uri="{BB962C8B-B14F-4D97-AF65-F5344CB8AC3E}">
        <p14:creationId xmlns:p14="http://schemas.microsoft.com/office/powerpoint/2010/main" val="3309718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E5D77C8-0A5C-4560-9A5F-4D49EA6C08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4717</TotalTime>
  <Words>856</Words>
  <Application>Microsoft Macintosh PowerPoint</Application>
  <PresentationFormat>Widescreen</PresentationFormat>
  <Paragraphs>307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57</cp:revision>
  <dcterms:created xsi:type="dcterms:W3CDTF">2020-04-23T12:41:56Z</dcterms:created>
  <dcterms:modified xsi:type="dcterms:W3CDTF">2020-05-12T08:17:23Z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