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4" r:id="rId6"/>
    <p:sldId id="265" r:id="rId7"/>
    <p:sldId id="266" r:id="rId8"/>
    <p:sldId id="267" r:id="rId9"/>
    <p:sldId id="268" r:id="rId10"/>
    <p:sldId id="269" r:id="rId11"/>
    <p:sldId id="271" r:id="rId12"/>
    <p:sldId id="27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660"/>
  </p:normalViewPr>
  <p:slideViewPr>
    <p:cSldViewPr snapToGrid="0">
      <p:cViewPr>
        <p:scale>
          <a:sx n="95" d="100"/>
          <a:sy n="95" d="100"/>
        </p:scale>
        <p:origin x="3216" y="1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10/05/2020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10/05/2020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262979"/>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12/05/2020)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have been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presented, one set based on the date of registration and one set based on date of occurrence of death. Two sets have been provided as there can be a time lag between a death taking place and the subsequent registration. The tables include deaths that occurred up to 1 May but were registered </a:t>
            </a:r>
            <a:r>
              <a:rPr lang="en-GB" sz="1400"/>
              <a:t>up to 9 May. </a:t>
            </a:r>
            <a:r>
              <a:rPr lang="en-GB" sz="1400" dirty="0">
                <a:solidFill>
                  <a:srgbClr val="FF0000"/>
                </a:solidFill>
              </a:rPr>
              <a:t>This does mean that there may be some revisions to the dataset,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West Sussex level (given small numbers, at present, below this in terms of COVID), ONS release data at lower tier authority.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 COVID/non-COVID and place (setting of death) and local authority of usual residence are published on a weekly basis. We do not currently have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Cumulative data on deaths occurring between 01/03/2020 and 17/04/2020 are available by sex at local level and these will be published as soon as possible.</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422558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3CD-0C2E-2B4A-B79F-6CE4DD69EB8C}"/>
              </a:ext>
            </a:extLst>
          </p:cNvPr>
          <p:cNvSpPr>
            <a:spLocks noGrp="1"/>
          </p:cNvSpPr>
          <p:nvPr>
            <p:ph type="title"/>
          </p:nvPr>
        </p:nvSpPr>
        <p:spPr/>
        <p:txBody>
          <a:bodyPr/>
          <a:lstStyle/>
          <a:p>
            <a:r>
              <a:rPr lang="en-US" dirty="0"/>
              <a:t>Care homes</a:t>
            </a:r>
          </a:p>
        </p:txBody>
      </p:sp>
      <p:sp>
        <p:nvSpPr>
          <p:cNvPr id="3" name="Content Placeholder 2">
            <a:extLst>
              <a:ext uri="{FF2B5EF4-FFF2-40B4-BE49-F238E27FC236}">
                <a16:creationId xmlns:a16="http://schemas.microsoft.com/office/drawing/2014/main" id="{3D1C0A0D-DBB2-3948-8796-01DA98B5DF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013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2957922686"/>
              </p:ext>
            </p:extLst>
          </p:nvPr>
        </p:nvGraphicFramePr>
        <p:xfrm>
          <a:off x="377687" y="840259"/>
          <a:ext cx="11550608" cy="5213543"/>
        </p:xfrm>
        <a:graphic>
          <a:graphicData uri="http://schemas.openxmlformats.org/drawingml/2006/table">
            <a:tbl>
              <a:tblPr/>
              <a:tblGrid>
                <a:gridCol w="1632914">
                  <a:extLst>
                    <a:ext uri="{9D8B030D-6E8A-4147-A177-3AD203B41FA5}">
                      <a16:colId xmlns:a16="http://schemas.microsoft.com/office/drawing/2014/main" val="914011533"/>
                    </a:ext>
                  </a:extLst>
                </a:gridCol>
                <a:gridCol w="550983">
                  <a:extLst>
                    <a:ext uri="{9D8B030D-6E8A-4147-A177-3AD203B41FA5}">
                      <a16:colId xmlns:a16="http://schemas.microsoft.com/office/drawing/2014/main" val="1234676251"/>
                    </a:ext>
                  </a:extLst>
                </a:gridCol>
                <a:gridCol w="550983">
                  <a:extLst>
                    <a:ext uri="{9D8B030D-6E8A-4147-A177-3AD203B41FA5}">
                      <a16:colId xmlns:a16="http://schemas.microsoft.com/office/drawing/2014/main" val="4290614221"/>
                    </a:ext>
                  </a:extLst>
                </a:gridCol>
                <a:gridCol w="550983">
                  <a:extLst>
                    <a:ext uri="{9D8B030D-6E8A-4147-A177-3AD203B41FA5}">
                      <a16:colId xmlns:a16="http://schemas.microsoft.com/office/drawing/2014/main" val="3570678717"/>
                    </a:ext>
                  </a:extLst>
                </a:gridCol>
                <a:gridCol w="550983">
                  <a:extLst>
                    <a:ext uri="{9D8B030D-6E8A-4147-A177-3AD203B41FA5}">
                      <a16:colId xmlns:a16="http://schemas.microsoft.com/office/drawing/2014/main" val="3557013875"/>
                    </a:ext>
                  </a:extLst>
                </a:gridCol>
                <a:gridCol w="550983">
                  <a:extLst>
                    <a:ext uri="{9D8B030D-6E8A-4147-A177-3AD203B41FA5}">
                      <a16:colId xmlns:a16="http://schemas.microsoft.com/office/drawing/2014/main" val="3143303423"/>
                    </a:ext>
                  </a:extLst>
                </a:gridCol>
                <a:gridCol w="550983">
                  <a:extLst>
                    <a:ext uri="{9D8B030D-6E8A-4147-A177-3AD203B41FA5}">
                      <a16:colId xmlns:a16="http://schemas.microsoft.com/office/drawing/2014/main" val="811113895"/>
                    </a:ext>
                  </a:extLst>
                </a:gridCol>
                <a:gridCol w="550983">
                  <a:extLst>
                    <a:ext uri="{9D8B030D-6E8A-4147-A177-3AD203B41FA5}">
                      <a16:colId xmlns:a16="http://schemas.microsoft.com/office/drawing/2014/main" val="3260015052"/>
                    </a:ext>
                  </a:extLst>
                </a:gridCol>
                <a:gridCol w="550983">
                  <a:extLst>
                    <a:ext uri="{9D8B030D-6E8A-4147-A177-3AD203B41FA5}">
                      <a16:colId xmlns:a16="http://schemas.microsoft.com/office/drawing/2014/main" val="3530290400"/>
                    </a:ext>
                  </a:extLst>
                </a:gridCol>
                <a:gridCol w="550983">
                  <a:extLst>
                    <a:ext uri="{9D8B030D-6E8A-4147-A177-3AD203B41FA5}">
                      <a16:colId xmlns:a16="http://schemas.microsoft.com/office/drawing/2014/main" val="1016590592"/>
                    </a:ext>
                  </a:extLst>
                </a:gridCol>
                <a:gridCol w="550983">
                  <a:extLst>
                    <a:ext uri="{9D8B030D-6E8A-4147-A177-3AD203B41FA5}">
                      <a16:colId xmlns:a16="http://schemas.microsoft.com/office/drawing/2014/main" val="845157241"/>
                    </a:ext>
                  </a:extLst>
                </a:gridCol>
                <a:gridCol w="550983">
                  <a:extLst>
                    <a:ext uri="{9D8B030D-6E8A-4147-A177-3AD203B41FA5}">
                      <a16:colId xmlns:a16="http://schemas.microsoft.com/office/drawing/2014/main" val="2611672487"/>
                    </a:ext>
                  </a:extLst>
                </a:gridCol>
                <a:gridCol w="550983">
                  <a:extLst>
                    <a:ext uri="{9D8B030D-6E8A-4147-A177-3AD203B41FA5}">
                      <a16:colId xmlns:a16="http://schemas.microsoft.com/office/drawing/2014/main" val="3459487358"/>
                    </a:ext>
                  </a:extLst>
                </a:gridCol>
                <a:gridCol w="550983">
                  <a:extLst>
                    <a:ext uri="{9D8B030D-6E8A-4147-A177-3AD203B41FA5}">
                      <a16:colId xmlns:a16="http://schemas.microsoft.com/office/drawing/2014/main" val="2298555161"/>
                    </a:ext>
                  </a:extLst>
                </a:gridCol>
                <a:gridCol w="550983">
                  <a:extLst>
                    <a:ext uri="{9D8B030D-6E8A-4147-A177-3AD203B41FA5}">
                      <a16:colId xmlns:a16="http://schemas.microsoft.com/office/drawing/2014/main" val="1233904622"/>
                    </a:ext>
                  </a:extLst>
                </a:gridCol>
                <a:gridCol w="550983">
                  <a:extLst>
                    <a:ext uri="{9D8B030D-6E8A-4147-A177-3AD203B41FA5}">
                      <a16:colId xmlns:a16="http://schemas.microsoft.com/office/drawing/2014/main" val="1647108581"/>
                    </a:ext>
                  </a:extLst>
                </a:gridCol>
                <a:gridCol w="550983">
                  <a:extLst>
                    <a:ext uri="{9D8B030D-6E8A-4147-A177-3AD203B41FA5}">
                      <a16:colId xmlns:a16="http://schemas.microsoft.com/office/drawing/2014/main" val="4131586401"/>
                    </a:ext>
                  </a:extLst>
                </a:gridCol>
                <a:gridCol w="550983">
                  <a:extLst>
                    <a:ext uri="{9D8B030D-6E8A-4147-A177-3AD203B41FA5}">
                      <a16:colId xmlns:a16="http://schemas.microsoft.com/office/drawing/2014/main" val="3701799912"/>
                    </a:ext>
                  </a:extLst>
                </a:gridCol>
                <a:gridCol w="550983">
                  <a:extLst>
                    <a:ext uri="{9D8B030D-6E8A-4147-A177-3AD203B41FA5}">
                      <a16:colId xmlns:a16="http://schemas.microsoft.com/office/drawing/2014/main" val="43166036"/>
                    </a:ext>
                  </a:extLst>
                </a:gridCol>
              </a:tblGrid>
              <a:tr h="249972">
                <a:tc rowSpan="2">
                  <a:txBody>
                    <a:bodyPr/>
                    <a:lstStyle/>
                    <a:p>
                      <a:pPr algn="l" fontAlgn="ctr"/>
                      <a:r>
                        <a:rPr lang="en-GB" sz="1050" b="0" i="0" u="none" strike="noStrike" dirty="0">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5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5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050" b="0" i="0" u="none" strike="noStrike">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5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5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54000"/>
            <a:ext cx="6096000" cy="317500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54000"/>
            <a:ext cx="6096000" cy="317500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29000"/>
            <a:ext cx="6096000" cy="317500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29000"/>
            <a:ext cx="6096000" cy="317500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082216" y="6604000"/>
            <a:ext cx="3109784" cy="307777"/>
          </a:xfrm>
          <a:prstGeom prst="rect">
            <a:avLst/>
          </a:prstGeom>
          <a:noFill/>
        </p:spPr>
        <p:txBody>
          <a:bodyPr wrap="square" rtlCol="0">
            <a:spAutoFit/>
          </a:bodyPr>
          <a:lstStyle/>
          <a:p>
            <a:r>
              <a:rPr lang="en-US" sz="14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4"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4401205"/>
          </a:xfrm>
          <a:prstGeom prst="rect">
            <a:avLst/>
          </a:prstGeom>
          <a:noFill/>
        </p:spPr>
        <p:txBody>
          <a:bodyPr wrap="square" rtlCol="0">
            <a:spAutoFit/>
          </a:bodyPr>
          <a:lstStyle/>
          <a:p>
            <a:pPr marL="285750" indent="-285750">
              <a:buFont typeface="Arial" panose="020B0604020202020204" pitchFamily="34" charset="0"/>
              <a:buChar char="•"/>
            </a:pPr>
            <a:r>
              <a:rPr lang="en-GB" sz="1400" i="1" dirty="0">
                <a:solidFill>
                  <a:schemeClr val="accent5"/>
                </a:solidFill>
              </a:rPr>
              <a:t>A crude rate is calculated using the mid-2018 population estimates (all ages) for each area. Note that</a:t>
            </a:r>
            <a:r>
              <a:rPr lang="en-GB" sz="1400" b="1" i="1" dirty="0">
                <a:solidFill>
                  <a:schemeClr val="accent5"/>
                </a:solidFill>
              </a:rPr>
              <a:t> </a:t>
            </a:r>
            <a:r>
              <a:rPr lang="en-GB" sz="1400" i="1" dirty="0">
                <a:solidFill>
                  <a:schemeClr val="accent5"/>
                </a:solidFill>
              </a:rPr>
              <a:t>West Sussex has an older population compared with England and so the rate is usually, and expectedly, above the national rate. </a:t>
            </a:r>
          </a:p>
          <a:p>
            <a:pPr marL="285750" indent="-285750">
              <a:buFont typeface="Arial" panose="020B0604020202020204" pitchFamily="34" charset="0"/>
              <a:buChar char="•"/>
            </a:pPr>
            <a:endParaRPr lang="en-GB" sz="1400" i="1" dirty="0">
              <a:solidFill>
                <a:srgbClr val="FF0000"/>
              </a:solidFill>
            </a:endParaRPr>
          </a:p>
          <a:p>
            <a:pPr marL="285750" indent="-285750">
              <a:buFont typeface="Arial" panose="020B0604020202020204" pitchFamily="34" charset="0"/>
              <a:buChar char="•"/>
            </a:pPr>
            <a:r>
              <a:rPr lang="en-GB" sz="1400" i="1" dirty="0">
                <a:solidFill>
                  <a:srgbClr val="FF0000"/>
                </a:solidFill>
              </a:rPr>
              <a:t>An age/sex standardised rate is not currently available for the weekly ONS release, although cumulative data for a shorter time period are available on the next slide.</a:t>
            </a:r>
          </a:p>
          <a:p>
            <a:endParaRPr lang="en-GB" sz="1400" dirty="0"/>
          </a:p>
          <a:p>
            <a:pPr marL="285750" indent="-285750">
              <a:buFont typeface="Arial" panose="020B0604020202020204" pitchFamily="34" charset="0"/>
              <a:buChar char="•"/>
            </a:pPr>
            <a:r>
              <a:rPr lang="en-GB" sz="1400" dirty="0"/>
              <a:t>The crude rate of death has risen considerably nationally and locally.</a:t>
            </a:r>
          </a:p>
          <a:p>
            <a:endParaRPr lang="en-GB" sz="1400" dirty="0"/>
          </a:p>
          <a:p>
            <a:pPr marL="285750" indent="-285750">
              <a:buFont typeface="Arial" panose="020B0604020202020204" pitchFamily="34" charset="0"/>
              <a:buChar char="•"/>
            </a:pPr>
            <a:r>
              <a:rPr lang="en-GB" sz="1400" dirty="0"/>
              <a:t>This increase started towards the end of March but appears to be declining in some areas. </a:t>
            </a:r>
          </a:p>
          <a:p>
            <a:endParaRPr lang="en-GB" sz="1400" dirty="0"/>
          </a:p>
          <a:p>
            <a:pPr marL="285750" indent="-285750">
              <a:buFont typeface="Arial" panose="020B0604020202020204" pitchFamily="34" charset="0"/>
              <a:buChar char="•"/>
            </a:pPr>
            <a:r>
              <a:rPr lang="en-GB" sz="14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265865" cy="338554"/>
          </a:xfrm>
          <a:prstGeom prst="rect">
            <a:avLst/>
          </a:prstGeom>
          <a:noFill/>
        </p:spPr>
        <p:txBody>
          <a:bodyPr wrap="none" rtlCol="0">
            <a:spAutoFit/>
          </a:bodyPr>
          <a:lstStyle/>
          <a:p>
            <a:r>
              <a:rPr lang="en-US" sz="1600" dirty="0"/>
              <a:t>Crude rate of all cause mortality; to week ending 01/05/2020</a:t>
            </a:r>
          </a:p>
        </p:txBody>
      </p:sp>
    </p:spTree>
    <p:extLst>
      <p:ext uri="{BB962C8B-B14F-4D97-AF65-F5344CB8AC3E}">
        <p14:creationId xmlns:p14="http://schemas.microsoft.com/office/powerpoint/2010/main" val="403289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C3F51-97F7-9F4B-BDE5-432DF19848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062" y="2906617"/>
            <a:ext cx="11807874" cy="4058957"/>
          </a:xfrm>
        </p:spPr>
      </p:pic>
      <p:graphicFrame>
        <p:nvGraphicFramePr>
          <p:cNvPr id="6" name="Table 5">
            <a:extLst>
              <a:ext uri="{FF2B5EF4-FFF2-40B4-BE49-F238E27FC236}">
                <a16:creationId xmlns:a16="http://schemas.microsoft.com/office/drawing/2014/main" id="{DC266D77-F31B-1D4A-9839-2D76D1F9C9E3}"/>
              </a:ext>
            </a:extLst>
          </p:cNvPr>
          <p:cNvGraphicFramePr>
            <a:graphicFrameLocks noGrp="1"/>
          </p:cNvGraphicFramePr>
          <p:nvPr>
            <p:extLst>
              <p:ext uri="{D42A27DB-BD31-4B8C-83A1-F6EECF244321}">
                <p14:modId xmlns:p14="http://schemas.microsoft.com/office/powerpoint/2010/main" val="2746702104"/>
              </p:ext>
            </p:extLst>
          </p:nvPr>
        </p:nvGraphicFramePr>
        <p:xfrm>
          <a:off x="393768" y="547852"/>
          <a:ext cx="3888598" cy="2208451"/>
        </p:xfrm>
        <a:graphic>
          <a:graphicData uri="http://schemas.openxmlformats.org/drawingml/2006/table">
            <a:tbl>
              <a:tblPr/>
              <a:tblGrid>
                <a:gridCol w="686620">
                  <a:extLst>
                    <a:ext uri="{9D8B030D-6E8A-4147-A177-3AD203B41FA5}">
                      <a16:colId xmlns:a16="http://schemas.microsoft.com/office/drawing/2014/main" val="1468088811"/>
                    </a:ext>
                  </a:extLst>
                </a:gridCol>
                <a:gridCol w="3201978">
                  <a:extLst>
                    <a:ext uri="{9D8B030D-6E8A-4147-A177-3AD203B41FA5}">
                      <a16:colId xmlns:a16="http://schemas.microsoft.com/office/drawing/2014/main" val="152304066"/>
                    </a:ext>
                  </a:extLst>
                </a:gridCol>
              </a:tblGrid>
              <a:tr h="129851">
                <a:tc>
                  <a:txBody>
                    <a:bodyPr/>
                    <a:lstStyle/>
                    <a:p>
                      <a:pPr algn="l" fontAlgn="b"/>
                      <a:r>
                        <a:rPr lang="en-GB" sz="1000" b="1" i="0" u="none" strike="noStrike" dirty="0">
                          <a:solidFill>
                            <a:srgbClr val="000000"/>
                          </a:solidFill>
                          <a:effectLst/>
                          <a:latin typeface="Calibri" panose="020F0502020204030204" pitchFamily="34" charset="0"/>
                        </a:rPr>
                        <a:t>Area</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Deaths (persons)</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22910"/>
                  </a:ext>
                </a:extLst>
              </a:tr>
              <a:tr h="204691">
                <a:tc>
                  <a:txBody>
                    <a:bodyPr/>
                    <a:lstStyle/>
                    <a:p>
                      <a:pPr algn="l" fontAlgn="b"/>
                      <a:r>
                        <a:rPr lang="en-GB" sz="1000" b="0" i="0" u="none" strike="noStrike">
                          <a:solidFill>
                            <a:srgbClr val="000000"/>
                          </a:solidFill>
                          <a:effectLst/>
                          <a:latin typeface="Calibri" panose="020F0502020204030204" pitchFamily="34" charset="0"/>
                        </a:rPr>
                        <a:t>Adur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110 deaths (144.3 per 100,000 ESP, 95% CI: 117.2-171.4)</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862708"/>
                  </a:ext>
                </a:extLst>
              </a:tr>
              <a:tr h="204691">
                <a:tc>
                  <a:txBody>
                    <a:bodyPr/>
                    <a:lstStyle/>
                    <a:p>
                      <a:pPr algn="l" fontAlgn="b"/>
                      <a:r>
                        <a:rPr lang="en-GB" sz="1000" b="0" i="0" u="none" strike="noStrike">
                          <a:solidFill>
                            <a:srgbClr val="000000"/>
                          </a:solidFill>
                          <a:effectLst/>
                          <a:latin typeface="Calibri" panose="020F0502020204030204" pitchFamily="34" charset="0"/>
                        </a:rPr>
                        <a:t>Arun</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285 deaths (119.1 per 100,000 ESP, 95% CI: 105.1-133.2)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769172"/>
                  </a:ext>
                </a:extLst>
              </a:tr>
              <a:tr h="204691">
                <a:tc>
                  <a:txBody>
                    <a:bodyPr/>
                    <a:lstStyle/>
                    <a:p>
                      <a:pPr algn="l" fontAlgn="b"/>
                      <a:r>
                        <a:rPr lang="en-GB" sz="1000" b="0" i="0" u="none" strike="noStrike">
                          <a:solidFill>
                            <a:srgbClr val="000000"/>
                          </a:solidFill>
                          <a:effectLst/>
                          <a:latin typeface="Calibri" panose="020F0502020204030204" pitchFamily="34" charset="0"/>
                        </a:rPr>
                        <a:t>Chichester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227 deaths (130.9 per 100,000 ESP, 95% CI: 113.6-148.3)</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150186"/>
                  </a:ext>
                </a:extLst>
              </a:tr>
              <a:tr h="204691">
                <a:tc>
                  <a:txBody>
                    <a:bodyPr/>
                    <a:lstStyle/>
                    <a:p>
                      <a:pPr algn="l" fontAlgn="b"/>
                      <a:r>
                        <a:rPr lang="en-GB" sz="1000" b="0" i="0" u="none" strike="noStrike">
                          <a:solidFill>
                            <a:srgbClr val="000000"/>
                          </a:solidFill>
                          <a:effectLst/>
                          <a:latin typeface="Calibri" panose="020F0502020204030204" pitchFamily="34" charset="0"/>
                        </a:rPr>
                        <a:t>Crawley</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123 deaths (143.3 per 100,000 ESP, 95% CI: 117.6-168.9)</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84925"/>
                  </a:ext>
                </a:extLst>
              </a:tr>
              <a:tr h="204691">
                <a:tc>
                  <a:txBody>
                    <a:bodyPr/>
                    <a:lstStyle/>
                    <a:p>
                      <a:pPr algn="l" fontAlgn="b"/>
                      <a:r>
                        <a:rPr lang="en-GB" sz="1000" b="0" i="0" u="none" strike="noStrike">
                          <a:solidFill>
                            <a:srgbClr val="000000"/>
                          </a:solidFill>
                          <a:effectLst/>
                          <a:latin typeface="Calibri" panose="020F0502020204030204" pitchFamily="34" charset="0"/>
                        </a:rPr>
                        <a:t>Horsham</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212 deaths (124.4 per 100,000 ESP, 95% CI: 107.5-141.2)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64038"/>
                  </a:ext>
                </a:extLst>
              </a:tr>
              <a:tr h="204691">
                <a:tc>
                  <a:txBody>
                    <a:bodyPr/>
                    <a:lstStyle/>
                    <a:p>
                      <a:pPr algn="l" fontAlgn="b"/>
                      <a:r>
                        <a:rPr lang="en-GB" sz="1000" b="0" i="0" u="none" strike="noStrike">
                          <a:solidFill>
                            <a:srgbClr val="000000"/>
                          </a:solidFill>
                          <a:effectLst/>
                          <a:latin typeface="Calibri" panose="020F0502020204030204" pitchFamily="34" charset="0"/>
                        </a:rPr>
                        <a:t>Mid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258 deaths (157 per 100,000 ESP, 95% CI: 137.7-176.3)</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312381"/>
                  </a:ext>
                </a:extLst>
              </a:tr>
              <a:tr h="204691">
                <a:tc>
                  <a:txBody>
                    <a:bodyPr/>
                    <a:lstStyle/>
                    <a:p>
                      <a:pPr algn="l" fontAlgn="b"/>
                      <a:r>
                        <a:rPr lang="en-GB" sz="1000" b="0" i="0" u="none" strike="noStrike">
                          <a:solidFill>
                            <a:srgbClr val="000000"/>
                          </a:solidFill>
                          <a:effectLst/>
                          <a:latin typeface="Calibri" panose="020F0502020204030204" pitchFamily="34" charset="0"/>
                        </a:rPr>
                        <a:t>Worthing</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194 deaths (139.3 per 100,000 ESP, 95% CI: 119.4-159.2)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09935"/>
                  </a:ext>
                </a:extLst>
              </a:tr>
              <a:tr h="204691">
                <a:tc>
                  <a:txBody>
                    <a:bodyPr/>
                    <a:lstStyle/>
                    <a:p>
                      <a:pPr algn="l" fontAlgn="b"/>
                      <a:r>
                        <a:rPr lang="en-GB" sz="1000" b="0" i="0" u="none" strike="noStrike">
                          <a:solidFill>
                            <a:srgbClr val="000000"/>
                          </a:solidFill>
                          <a:effectLst/>
                          <a:latin typeface="Calibri" panose="020F0502020204030204" pitchFamily="34" charset="0"/>
                        </a:rPr>
                        <a:t>West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1,409 deaths (133.7 per 100,000 ESP, 95% CI: 126.7-140.8)</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7654"/>
                  </a:ext>
                </a:extLst>
              </a:tr>
              <a:tr h="204691">
                <a:tc>
                  <a:txBody>
                    <a:bodyPr/>
                    <a:lstStyle/>
                    <a:p>
                      <a:pPr algn="l" fontAlgn="b"/>
                      <a:r>
                        <a:rPr lang="en-GB" sz="1000" b="0" i="0" u="none" strike="noStrike">
                          <a:solidFill>
                            <a:srgbClr val="000000"/>
                          </a:solidFill>
                          <a:effectLst/>
                          <a:latin typeface="Calibri" panose="020F0502020204030204" pitchFamily="34" charset="0"/>
                        </a:rPr>
                        <a:t>South East</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13,024 deaths (138.5 per 100,000 ESP, 95% CI: 136.1-140.9)</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064576"/>
                  </a:ext>
                </a:extLst>
              </a:tr>
              <a:tr h="204691">
                <a:tc>
                  <a:txBody>
                    <a:bodyPr/>
                    <a:lstStyle/>
                    <a:p>
                      <a:pPr algn="l" fontAlgn="b"/>
                      <a:r>
                        <a:rPr lang="en-GB" sz="1000" b="0" i="0" u="none" strike="noStrike">
                          <a:solidFill>
                            <a:srgbClr val="000000"/>
                          </a:solidFill>
                          <a:effectLst/>
                          <a:latin typeface="Calibri" panose="020F0502020204030204" pitchFamily="34" charset="0"/>
                        </a:rPr>
                        <a:t>England</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84,908 deaths (161 per 100,000 ESP, 95% CI: 159.9-162.1)</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269007"/>
                  </a:ext>
                </a:extLst>
              </a:tr>
            </a:tbl>
          </a:graphicData>
        </a:graphic>
      </p:graphicFrame>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4380" y="198311"/>
            <a:ext cx="6906579"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192062" y="103363"/>
            <a:ext cx="4833952"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410773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65" y="295835"/>
            <a:ext cx="11236176" cy="6266329"/>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4811638"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210733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C3F51-97F7-9F4B-BDE5-432DF19848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062" y="2906617"/>
            <a:ext cx="11807874" cy="4058956"/>
          </a:xfrm>
        </p:spPr>
      </p:pic>
      <p:graphicFrame>
        <p:nvGraphicFramePr>
          <p:cNvPr id="6" name="Table 5">
            <a:extLst>
              <a:ext uri="{FF2B5EF4-FFF2-40B4-BE49-F238E27FC236}">
                <a16:creationId xmlns:a16="http://schemas.microsoft.com/office/drawing/2014/main" id="{DC266D77-F31B-1D4A-9839-2D76D1F9C9E3}"/>
              </a:ext>
            </a:extLst>
          </p:cNvPr>
          <p:cNvGraphicFramePr>
            <a:graphicFrameLocks noGrp="1"/>
          </p:cNvGraphicFramePr>
          <p:nvPr>
            <p:extLst>
              <p:ext uri="{D42A27DB-BD31-4B8C-83A1-F6EECF244321}">
                <p14:modId xmlns:p14="http://schemas.microsoft.com/office/powerpoint/2010/main" val="2631414187"/>
              </p:ext>
            </p:extLst>
          </p:nvPr>
        </p:nvGraphicFramePr>
        <p:xfrm>
          <a:off x="393768" y="547852"/>
          <a:ext cx="3888598" cy="2208451"/>
        </p:xfrm>
        <a:graphic>
          <a:graphicData uri="http://schemas.openxmlformats.org/drawingml/2006/table">
            <a:tbl>
              <a:tblPr/>
              <a:tblGrid>
                <a:gridCol w="686620">
                  <a:extLst>
                    <a:ext uri="{9D8B030D-6E8A-4147-A177-3AD203B41FA5}">
                      <a16:colId xmlns:a16="http://schemas.microsoft.com/office/drawing/2014/main" val="1468088811"/>
                    </a:ext>
                  </a:extLst>
                </a:gridCol>
                <a:gridCol w="3201978">
                  <a:extLst>
                    <a:ext uri="{9D8B030D-6E8A-4147-A177-3AD203B41FA5}">
                      <a16:colId xmlns:a16="http://schemas.microsoft.com/office/drawing/2014/main" val="152304066"/>
                    </a:ext>
                  </a:extLst>
                </a:gridCol>
              </a:tblGrid>
              <a:tr h="129851">
                <a:tc>
                  <a:txBody>
                    <a:bodyPr/>
                    <a:lstStyle/>
                    <a:p>
                      <a:pPr algn="l" fontAlgn="b"/>
                      <a:r>
                        <a:rPr lang="en-GB" sz="1000" b="1" i="0" u="none" strike="noStrike" dirty="0">
                          <a:solidFill>
                            <a:srgbClr val="000000"/>
                          </a:solidFill>
                          <a:effectLst/>
                          <a:latin typeface="Calibri" panose="020F0502020204030204" pitchFamily="34" charset="0"/>
                        </a:rPr>
                        <a:t>Area</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Deaths (persons)</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22910"/>
                  </a:ext>
                </a:extLst>
              </a:tr>
              <a:tr h="204691">
                <a:tc>
                  <a:txBody>
                    <a:bodyPr/>
                    <a:lstStyle/>
                    <a:p>
                      <a:pPr algn="l" fontAlgn="b"/>
                      <a:r>
                        <a:rPr lang="en-GB" sz="1000" b="0" i="0" u="none" strike="noStrike">
                          <a:solidFill>
                            <a:srgbClr val="000000"/>
                          </a:solidFill>
                          <a:effectLst/>
                          <a:latin typeface="Calibri" panose="020F0502020204030204" pitchFamily="34" charset="0"/>
                        </a:rPr>
                        <a:t>Adur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 deaths (12.1 per 100,000 ESP, 95% CI: 5.5-23)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862708"/>
                  </a:ext>
                </a:extLst>
              </a:tr>
              <a:tr h="204691">
                <a:tc>
                  <a:txBody>
                    <a:bodyPr/>
                    <a:lstStyle/>
                    <a:p>
                      <a:pPr algn="l" fontAlgn="b"/>
                      <a:r>
                        <a:rPr lang="en-GB" sz="1000" b="0" i="0" u="none" strike="noStrike">
                          <a:solidFill>
                            <a:srgbClr val="000000"/>
                          </a:solidFill>
                          <a:effectLst/>
                          <a:latin typeface="Calibri" panose="020F0502020204030204" pitchFamily="34" charset="0"/>
                        </a:rPr>
                        <a:t>Arun</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 deaths (8.5 per 100,000 ESP, 95% CI: 5.1-13.1)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769172"/>
                  </a:ext>
                </a:extLst>
              </a:tr>
              <a:tr h="204691">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 deaths (15.8 per 100,000 ESP, 95% CI: 10.5-23)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150186"/>
                  </a:ext>
                </a:extLst>
              </a:tr>
              <a:tr h="204691">
                <a:tc>
                  <a:txBody>
                    <a:bodyPr/>
                    <a:lstStyle/>
                    <a:p>
                      <a:pPr algn="l" fontAlgn="b"/>
                      <a:r>
                        <a:rPr lang="en-GB" sz="1000" b="0" i="0" u="none" strike="noStrike">
                          <a:solidFill>
                            <a:srgbClr val="000000"/>
                          </a:solidFill>
                          <a:effectLst/>
                          <a:latin typeface="Calibri" panose="020F0502020204030204" pitchFamily="34" charset="0"/>
                        </a:rPr>
                        <a:t>Crawley</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 deaths (33.3 per 100,000 ESP, 95% CI: 22.4-47.6)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84925"/>
                  </a:ext>
                </a:extLst>
              </a:tr>
              <a:tr h="204691">
                <a:tc>
                  <a:txBody>
                    <a:bodyPr/>
                    <a:lstStyle/>
                    <a:p>
                      <a:pPr algn="l" fontAlgn="b"/>
                      <a:r>
                        <a:rPr lang="en-GB" sz="1000" b="0" i="0" u="none" strike="noStrike">
                          <a:solidFill>
                            <a:srgbClr val="000000"/>
                          </a:solidFill>
                          <a:effectLst/>
                          <a:latin typeface="Calibri" panose="020F0502020204030204" pitchFamily="34" charset="0"/>
                        </a:rPr>
                        <a:t>Horsham</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 deaths (18.2 per 100,000 ESP, 95% CI: 12.3-25.8)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64038"/>
                  </a:ext>
                </a:extLst>
              </a:tr>
              <a:tr h="204691">
                <a:tc>
                  <a:txBody>
                    <a:bodyPr/>
                    <a:lstStyle/>
                    <a:p>
                      <a:pPr algn="l" fontAlgn="b"/>
                      <a:r>
                        <a:rPr lang="en-GB" sz="1000" b="0" i="0" u="none" strike="noStrike">
                          <a:solidFill>
                            <a:srgbClr val="000000"/>
                          </a:solidFill>
                          <a:effectLst/>
                          <a:latin typeface="Calibri" panose="020F0502020204030204" pitchFamily="34" charset="0"/>
                        </a:rPr>
                        <a:t>Mid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59 deaths (36.2 per 100,000 ESP, 95% CI: 27.5-46.8)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312381"/>
                  </a:ext>
                </a:extLst>
              </a:tr>
              <a:tr h="204691">
                <a:tc>
                  <a:txBody>
                    <a:bodyPr/>
                    <a:lstStyle/>
                    <a:p>
                      <a:pPr algn="l" fontAlgn="b"/>
                      <a:r>
                        <a:rPr lang="en-GB" sz="1000" b="0" i="0" u="none" strike="noStrike">
                          <a:solidFill>
                            <a:srgbClr val="000000"/>
                          </a:solidFill>
                          <a:effectLst/>
                          <a:latin typeface="Calibri" panose="020F0502020204030204" pitchFamily="34" charset="0"/>
                        </a:rPr>
                        <a:t>Worthing</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 deaths (11.7 per 100,000 ESP, 95% CI: 6.6-19.2)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09935"/>
                  </a:ext>
                </a:extLst>
              </a:tr>
              <a:tr h="204691">
                <a:tc>
                  <a:txBody>
                    <a:bodyPr/>
                    <a:lstStyle/>
                    <a:p>
                      <a:pPr algn="l" fontAlgn="b"/>
                      <a:r>
                        <a:rPr lang="en-GB" sz="1000" b="0" i="0" u="none" strike="noStrike">
                          <a:solidFill>
                            <a:srgbClr val="000000"/>
                          </a:solidFill>
                          <a:effectLst/>
                          <a:latin typeface="Calibri" panose="020F0502020204030204" pitchFamily="34" charset="0"/>
                        </a:rPr>
                        <a:t>West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 deaths (18.4 per 100,000 ESP, 95% CI: 15.8-21.1)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7654"/>
                  </a:ext>
                </a:extLst>
              </a:tr>
              <a:tr h="204691">
                <a:tc>
                  <a:txBody>
                    <a:bodyPr/>
                    <a:lstStyle/>
                    <a:p>
                      <a:pPr algn="l" fontAlgn="b"/>
                      <a:r>
                        <a:rPr lang="en-GB" sz="1000" b="0" i="0" u="none" strike="noStrike">
                          <a:solidFill>
                            <a:srgbClr val="000000"/>
                          </a:solidFill>
                          <a:effectLst/>
                          <a:latin typeface="Calibri" panose="020F0502020204030204" pitchFamily="34" charset="0"/>
                        </a:rPr>
                        <a:t>South East</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2,508 deaths (26.8 per 100,000 ESP, 95% CI: 25.7-27.8)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064576"/>
                  </a:ext>
                </a:extLst>
              </a:tr>
              <a:tr h="204691">
                <a:tc>
                  <a:txBody>
                    <a:bodyPr/>
                    <a:lstStyle/>
                    <a:p>
                      <a:pPr algn="l" fontAlgn="b"/>
                      <a:r>
                        <a:rPr lang="en-GB" sz="1000" b="0" i="0" u="none" strike="noStrike">
                          <a:solidFill>
                            <a:srgbClr val="000000"/>
                          </a:solidFill>
                          <a:effectLst/>
                          <a:latin typeface="Calibri" panose="020F0502020204030204" pitchFamily="34" charset="0"/>
                        </a:rPr>
                        <a:t>England</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19,315 deaths (36.6 per 100,000 ESP, 95% CI: 36.1-37.1)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269007"/>
                  </a:ext>
                </a:extLst>
              </a:tr>
            </a:tbl>
          </a:graphicData>
        </a:graphic>
      </p:graphicFrame>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4380" y="198311"/>
            <a:ext cx="6906578"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12828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178352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752983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6312</TotalTime>
  <Words>1347</Words>
  <Application>Microsoft Macintosh PowerPoint</Application>
  <PresentationFormat>Widescreen</PresentationFormat>
  <Paragraphs>367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Care homes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71</cp:revision>
  <dcterms:created xsi:type="dcterms:W3CDTF">2020-04-23T12:41:56Z</dcterms:created>
  <dcterms:modified xsi:type="dcterms:W3CDTF">2020-05-13T10:52:59Z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