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7"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6"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6" autoAdjust="0"/>
    <p:restoredTop sz="94660"/>
  </p:normalViewPr>
  <p:slideViewPr>
    <p:cSldViewPr snapToGrid="0">
      <p:cViewPr varScale="1">
        <p:scale>
          <a:sx n="160" d="100"/>
          <a:sy n="160"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5912A-D52C-8440-BB98-8557128659F0}"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6397-E61D-3446-BDD9-AD45E95C66DB}" type="slidenum">
              <a:rPr lang="en-US" smtClean="0"/>
              <a:t>‹#›</a:t>
            </a:fld>
            <a:endParaRPr lang="en-US"/>
          </a:p>
        </p:txBody>
      </p:sp>
    </p:spTree>
    <p:extLst>
      <p:ext uri="{BB962C8B-B14F-4D97-AF65-F5344CB8AC3E}">
        <p14:creationId xmlns:p14="http://schemas.microsoft.com/office/powerpoint/2010/main" val="134289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72313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3rd July but were registered up to 11th July.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390281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287175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0119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120896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83913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38655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93634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9" y="2345019"/>
            <a:ext cx="5534803" cy="2818649"/>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650632" cy="307777"/>
          </a:xfrm>
          <a:prstGeom prst="rect">
            <a:avLst/>
          </a:prstGeom>
          <a:noFill/>
        </p:spPr>
        <p:txBody>
          <a:bodyPr wrap="none" rtlCol="0">
            <a:spAutoFit/>
          </a:bodyPr>
          <a:lstStyle/>
          <a:p>
            <a:r>
              <a:rPr lang="en-US" sz="1400" b="1" dirty="0"/>
              <a:t>All cause mortality; Brighton and Hove; week ending 3</a:t>
            </a:r>
            <a:r>
              <a:rPr lang="en-US" sz="1400" b="1" baseline="30000" dirty="0"/>
              <a:t>rd</a:t>
            </a:r>
            <a:r>
              <a:rPr lang="en-US" sz="1400" b="1" dirty="0"/>
              <a:t> July</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9" y="297018"/>
            <a:ext cx="5534800" cy="2049926"/>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3444688943"/>
              </p:ext>
            </p:extLst>
          </p:nvPr>
        </p:nvGraphicFramePr>
        <p:xfrm>
          <a:off x="106776" y="5150904"/>
          <a:ext cx="11978452" cy="1440327"/>
        </p:xfrm>
        <a:graphic>
          <a:graphicData uri="http://schemas.openxmlformats.org/drawingml/2006/table">
            <a:tbl>
              <a:tblPr/>
              <a:tblGrid>
                <a:gridCol w="587966">
                  <a:extLst>
                    <a:ext uri="{9D8B030D-6E8A-4147-A177-3AD203B41FA5}">
                      <a16:colId xmlns:a16="http://schemas.microsoft.com/office/drawing/2014/main" val="1998575075"/>
                    </a:ext>
                  </a:extLst>
                </a:gridCol>
                <a:gridCol w="398492">
                  <a:extLst>
                    <a:ext uri="{9D8B030D-6E8A-4147-A177-3AD203B41FA5}">
                      <a16:colId xmlns:a16="http://schemas.microsoft.com/office/drawing/2014/main" val="4082139058"/>
                    </a:ext>
                  </a:extLst>
                </a:gridCol>
                <a:gridCol w="422769">
                  <a:extLst>
                    <a:ext uri="{9D8B030D-6E8A-4147-A177-3AD203B41FA5}">
                      <a16:colId xmlns:a16="http://schemas.microsoft.com/office/drawing/2014/main" val="1877115370"/>
                    </a:ext>
                  </a:extLst>
                </a:gridCol>
                <a:gridCol w="422769">
                  <a:extLst>
                    <a:ext uri="{9D8B030D-6E8A-4147-A177-3AD203B41FA5}">
                      <a16:colId xmlns:a16="http://schemas.microsoft.com/office/drawing/2014/main" val="696609331"/>
                    </a:ext>
                  </a:extLst>
                </a:gridCol>
                <a:gridCol w="422769">
                  <a:extLst>
                    <a:ext uri="{9D8B030D-6E8A-4147-A177-3AD203B41FA5}">
                      <a16:colId xmlns:a16="http://schemas.microsoft.com/office/drawing/2014/main" val="945435690"/>
                    </a:ext>
                  </a:extLst>
                </a:gridCol>
                <a:gridCol w="422769">
                  <a:extLst>
                    <a:ext uri="{9D8B030D-6E8A-4147-A177-3AD203B41FA5}">
                      <a16:colId xmlns:a16="http://schemas.microsoft.com/office/drawing/2014/main" val="4099392816"/>
                    </a:ext>
                  </a:extLst>
                </a:gridCol>
                <a:gridCol w="422769">
                  <a:extLst>
                    <a:ext uri="{9D8B030D-6E8A-4147-A177-3AD203B41FA5}">
                      <a16:colId xmlns:a16="http://schemas.microsoft.com/office/drawing/2014/main" val="2492613715"/>
                    </a:ext>
                  </a:extLst>
                </a:gridCol>
                <a:gridCol w="422769">
                  <a:extLst>
                    <a:ext uri="{9D8B030D-6E8A-4147-A177-3AD203B41FA5}">
                      <a16:colId xmlns:a16="http://schemas.microsoft.com/office/drawing/2014/main" val="4065020466"/>
                    </a:ext>
                  </a:extLst>
                </a:gridCol>
                <a:gridCol w="422769">
                  <a:extLst>
                    <a:ext uri="{9D8B030D-6E8A-4147-A177-3AD203B41FA5}">
                      <a16:colId xmlns:a16="http://schemas.microsoft.com/office/drawing/2014/main" val="1865002551"/>
                    </a:ext>
                  </a:extLst>
                </a:gridCol>
                <a:gridCol w="422769">
                  <a:extLst>
                    <a:ext uri="{9D8B030D-6E8A-4147-A177-3AD203B41FA5}">
                      <a16:colId xmlns:a16="http://schemas.microsoft.com/office/drawing/2014/main" val="3813846355"/>
                    </a:ext>
                  </a:extLst>
                </a:gridCol>
                <a:gridCol w="422769">
                  <a:extLst>
                    <a:ext uri="{9D8B030D-6E8A-4147-A177-3AD203B41FA5}">
                      <a16:colId xmlns:a16="http://schemas.microsoft.com/office/drawing/2014/main" val="234630756"/>
                    </a:ext>
                  </a:extLst>
                </a:gridCol>
                <a:gridCol w="422769">
                  <a:extLst>
                    <a:ext uri="{9D8B030D-6E8A-4147-A177-3AD203B41FA5}">
                      <a16:colId xmlns:a16="http://schemas.microsoft.com/office/drawing/2014/main" val="3725478471"/>
                    </a:ext>
                  </a:extLst>
                </a:gridCol>
                <a:gridCol w="422769">
                  <a:extLst>
                    <a:ext uri="{9D8B030D-6E8A-4147-A177-3AD203B41FA5}">
                      <a16:colId xmlns:a16="http://schemas.microsoft.com/office/drawing/2014/main" val="2828013913"/>
                    </a:ext>
                  </a:extLst>
                </a:gridCol>
                <a:gridCol w="422769">
                  <a:extLst>
                    <a:ext uri="{9D8B030D-6E8A-4147-A177-3AD203B41FA5}">
                      <a16:colId xmlns:a16="http://schemas.microsoft.com/office/drawing/2014/main" val="2637868432"/>
                    </a:ext>
                  </a:extLst>
                </a:gridCol>
                <a:gridCol w="422769">
                  <a:extLst>
                    <a:ext uri="{9D8B030D-6E8A-4147-A177-3AD203B41FA5}">
                      <a16:colId xmlns:a16="http://schemas.microsoft.com/office/drawing/2014/main" val="1956483777"/>
                    </a:ext>
                  </a:extLst>
                </a:gridCol>
                <a:gridCol w="422769">
                  <a:extLst>
                    <a:ext uri="{9D8B030D-6E8A-4147-A177-3AD203B41FA5}">
                      <a16:colId xmlns:a16="http://schemas.microsoft.com/office/drawing/2014/main" val="1653521048"/>
                    </a:ext>
                  </a:extLst>
                </a:gridCol>
                <a:gridCol w="422769">
                  <a:extLst>
                    <a:ext uri="{9D8B030D-6E8A-4147-A177-3AD203B41FA5}">
                      <a16:colId xmlns:a16="http://schemas.microsoft.com/office/drawing/2014/main" val="2665635879"/>
                    </a:ext>
                  </a:extLst>
                </a:gridCol>
                <a:gridCol w="422769">
                  <a:extLst>
                    <a:ext uri="{9D8B030D-6E8A-4147-A177-3AD203B41FA5}">
                      <a16:colId xmlns:a16="http://schemas.microsoft.com/office/drawing/2014/main" val="2210826613"/>
                    </a:ext>
                  </a:extLst>
                </a:gridCol>
                <a:gridCol w="422769">
                  <a:extLst>
                    <a:ext uri="{9D8B030D-6E8A-4147-A177-3AD203B41FA5}">
                      <a16:colId xmlns:a16="http://schemas.microsoft.com/office/drawing/2014/main" val="1066874851"/>
                    </a:ext>
                  </a:extLst>
                </a:gridCol>
                <a:gridCol w="422769">
                  <a:extLst>
                    <a:ext uri="{9D8B030D-6E8A-4147-A177-3AD203B41FA5}">
                      <a16:colId xmlns:a16="http://schemas.microsoft.com/office/drawing/2014/main" val="1570344299"/>
                    </a:ext>
                  </a:extLst>
                </a:gridCol>
                <a:gridCol w="422769">
                  <a:extLst>
                    <a:ext uri="{9D8B030D-6E8A-4147-A177-3AD203B41FA5}">
                      <a16:colId xmlns:a16="http://schemas.microsoft.com/office/drawing/2014/main" val="3799185299"/>
                    </a:ext>
                  </a:extLst>
                </a:gridCol>
                <a:gridCol w="422769">
                  <a:extLst>
                    <a:ext uri="{9D8B030D-6E8A-4147-A177-3AD203B41FA5}">
                      <a16:colId xmlns:a16="http://schemas.microsoft.com/office/drawing/2014/main" val="577733187"/>
                    </a:ext>
                  </a:extLst>
                </a:gridCol>
                <a:gridCol w="422769">
                  <a:extLst>
                    <a:ext uri="{9D8B030D-6E8A-4147-A177-3AD203B41FA5}">
                      <a16:colId xmlns:a16="http://schemas.microsoft.com/office/drawing/2014/main" val="2851271479"/>
                    </a:ext>
                  </a:extLst>
                </a:gridCol>
                <a:gridCol w="422769">
                  <a:extLst>
                    <a:ext uri="{9D8B030D-6E8A-4147-A177-3AD203B41FA5}">
                      <a16:colId xmlns:a16="http://schemas.microsoft.com/office/drawing/2014/main" val="4173096911"/>
                    </a:ext>
                  </a:extLst>
                </a:gridCol>
                <a:gridCol w="422769">
                  <a:extLst>
                    <a:ext uri="{9D8B030D-6E8A-4147-A177-3AD203B41FA5}">
                      <a16:colId xmlns:a16="http://schemas.microsoft.com/office/drawing/2014/main" val="857751430"/>
                    </a:ext>
                  </a:extLst>
                </a:gridCol>
                <a:gridCol w="422769">
                  <a:extLst>
                    <a:ext uri="{9D8B030D-6E8A-4147-A177-3AD203B41FA5}">
                      <a16:colId xmlns:a16="http://schemas.microsoft.com/office/drawing/2014/main" val="1252740657"/>
                    </a:ext>
                  </a:extLst>
                </a:gridCol>
                <a:gridCol w="422769">
                  <a:extLst>
                    <a:ext uri="{9D8B030D-6E8A-4147-A177-3AD203B41FA5}">
                      <a16:colId xmlns:a16="http://schemas.microsoft.com/office/drawing/2014/main" val="2042617685"/>
                    </a:ext>
                  </a:extLst>
                </a:gridCol>
                <a:gridCol w="422769">
                  <a:extLst>
                    <a:ext uri="{9D8B030D-6E8A-4147-A177-3AD203B41FA5}">
                      <a16:colId xmlns:a16="http://schemas.microsoft.com/office/drawing/2014/main" val="4115922538"/>
                    </a:ext>
                  </a:extLst>
                </a:gridCol>
              </a:tblGrid>
              <a:tr h="392817">
                <a:tc>
                  <a:txBody>
                    <a:bodyPr/>
                    <a:lstStyle/>
                    <a:p>
                      <a:pPr algn="l" fontAlgn="t"/>
                      <a:r>
                        <a:rPr lang="en-GB" sz="11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28</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13</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8</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15</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22</a:t>
                      </a:r>
                      <a:r>
                        <a:rPr lang="en-GB" sz="1100" b="1" i="0" u="none" strike="noStrike" baseline="30000" dirty="0">
                          <a:solidFill>
                            <a:srgbClr val="000000"/>
                          </a:solidFill>
                          <a:effectLst/>
                          <a:latin typeface="Calibri" panose="020F0502020204030204" pitchFamily="34" charset="0"/>
                        </a:rPr>
                        <a:t>nd</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29</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5</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12</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19</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endParaRPr lang="en-GB" sz="1100" b="1" i="0" u="none" strike="noStrike" baseline="30000" dirty="0">
                        <a:solidFill>
                          <a:srgbClr val="000000"/>
                        </a:solidFill>
                        <a:effectLst/>
                        <a:latin typeface="Calibri" panose="020F0502020204030204" pitchFamily="34" charset="0"/>
                      </a:endParaRP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baseline="0"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baseline="0" dirty="0">
                          <a:solidFill>
                            <a:srgbClr val="000000"/>
                          </a:solidFill>
                          <a:effectLst/>
                          <a:latin typeface="Calibri" panose="020F0502020204030204" pitchFamily="34" charset="0"/>
                        </a:rPr>
                        <a:t> July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10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33.3%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40.5%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44.0%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34.6%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24.4%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10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19.6%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12.0%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17.4%</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10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48.7%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47.2%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32.1%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43.5%</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10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8.7%</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10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4.3%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192005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11</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03/07/2020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194682386"/>
              </p:ext>
            </p:extLst>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3rd Jul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a:solidFill>
                            <a:srgbClr val="000000"/>
                          </a:solidFill>
                          <a:effectLst/>
                          <a:latin typeface="Calibri" panose="020F0502020204030204" pitchFamily="34" charset="0"/>
                        </a:rPr>
                        <a:t>Brighton and Hove</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26.6 (20.1-34.5)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a:solidFill>
                            <a:srgbClr val="000000"/>
                          </a:solidFill>
                          <a:effectLst/>
                          <a:latin typeface="Calibri" panose="020F0502020204030204" pitchFamily="34" charset="0"/>
                        </a:rPr>
                        <a:t>East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19.1 (16.3-22.4)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28.2 (25-31.6)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24.4 (22.3-26.6)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14,379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31.5 (31-32.1)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4247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10</a:t>
            </a:r>
            <a:r>
              <a:rPr lang="en-GB" sz="1400" baseline="30000" dirty="0">
                <a:solidFill>
                  <a:srgbClr val="FF0000"/>
                </a:solidFill>
              </a:rPr>
              <a:t>th</a:t>
            </a:r>
            <a:r>
              <a:rPr lang="en-GB" sz="1400" dirty="0">
                <a:solidFill>
                  <a:srgbClr val="FF0000"/>
                </a:solidFill>
              </a:rPr>
              <a:t> July.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10th July there have been 53 Covid-19 deaths notified to Care Quality Commission from Brighton and Hove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30.6% of the 173 deaths notified to CQC between 10th April and 10th July.</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212744" cy="307777"/>
          </a:xfrm>
          <a:prstGeom prst="rect">
            <a:avLst/>
          </a:prstGeom>
          <a:noFill/>
        </p:spPr>
        <p:txBody>
          <a:bodyPr wrap="none" rtlCol="0">
            <a:spAutoFit/>
          </a:bodyPr>
          <a:lstStyle/>
          <a:p>
            <a:r>
              <a:rPr lang="en-US" sz="1400" dirty="0"/>
              <a:t>Daily care home deaths notified to the Care Quality Commission; Brighton and Hove 10/07/2020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8" y="3683000"/>
            <a:ext cx="6773324" cy="3174995"/>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8" y="508001"/>
            <a:ext cx="6773324" cy="3174995"/>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12/07/2020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1613179916"/>
              </p:ext>
            </p:extLst>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359816">
                  <a:extLst>
                    <a:ext uri="{9D8B030D-6E8A-4147-A177-3AD203B41FA5}">
                      <a16:colId xmlns:a16="http://schemas.microsoft.com/office/drawing/2014/main" val="2741019677"/>
                    </a:ext>
                  </a:extLst>
                </a:gridCol>
                <a:gridCol w="373711">
                  <a:extLst>
                    <a:ext uri="{9D8B030D-6E8A-4147-A177-3AD203B41FA5}">
                      <a16:colId xmlns:a16="http://schemas.microsoft.com/office/drawing/2014/main" val="3285910510"/>
                    </a:ext>
                  </a:extLst>
                </a:gridCol>
                <a:gridCol w="469127">
                  <a:extLst>
                    <a:ext uri="{9D8B030D-6E8A-4147-A177-3AD203B41FA5}">
                      <a16:colId xmlns:a16="http://schemas.microsoft.com/office/drawing/2014/main" val="2084136325"/>
                    </a:ext>
                  </a:extLst>
                </a:gridCol>
                <a:gridCol w="43777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30th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1st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2nd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3rd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4th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5th </a:t>
                      </a:r>
                    </a:p>
                    <a:p>
                      <a:pPr algn="r" fontAlgn="b"/>
                      <a:r>
                        <a:rPr lang="en-GB" sz="900" b="1" i="0" u="none" strike="noStrike" dirty="0">
                          <a:solidFill>
                            <a:srgbClr val="000000"/>
                          </a:solidFill>
                          <a:effectLst/>
                          <a:latin typeface="Calibri" panose="020F0502020204030204" pitchFamily="34" charset="0"/>
                        </a:rPr>
                        <a:t>Jul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6th </a:t>
                      </a:r>
                    </a:p>
                    <a:p>
                      <a:pPr algn="r" fontAlgn="b"/>
                      <a:r>
                        <a:rPr lang="en-GB" sz="900" b="1" i="0" u="none" strike="noStrike" dirty="0">
                          <a:solidFill>
                            <a:srgbClr val="000000"/>
                          </a:solidFill>
                          <a:effectLst/>
                          <a:latin typeface="Calibri" panose="020F0502020204030204" pitchFamily="34" charset="0"/>
                        </a:rPr>
                        <a:t>Jul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7th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8th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9th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10th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11th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12th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27.4 per 100,000 (23.2-32.2)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24.9 per 100,000 (20.1-30.6)</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259</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67.7 per 100,000 (59.7-76.5)</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23.7 per 100,000 (19.5-28.5)</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29,079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6" y="657361"/>
            <a:ext cx="6556191" cy="3338800"/>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12/07/2020</a:t>
            </a:r>
          </a:p>
        </p:txBody>
      </p:sp>
    </p:spTree>
    <p:extLst>
      <p:ext uri="{BB962C8B-B14F-4D97-AF65-F5344CB8AC3E}">
        <p14:creationId xmlns:p14="http://schemas.microsoft.com/office/powerpoint/2010/main" val="300991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643326448"/>
              </p:ext>
            </p:extLst>
          </p:nvPr>
        </p:nvGraphicFramePr>
        <p:xfrm>
          <a:off x="377687" y="866741"/>
          <a:ext cx="11519990" cy="5444407"/>
        </p:xfrm>
        <a:graphic>
          <a:graphicData uri="http://schemas.openxmlformats.org/drawingml/2006/table">
            <a:tbl>
              <a:tblPr/>
              <a:tblGrid>
                <a:gridCol w="869354">
                  <a:extLst>
                    <a:ext uri="{9D8B030D-6E8A-4147-A177-3AD203B41FA5}">
                      <a16:colId xmlns:a16="http://schemas.microsoft.com/office/drawing/2014/main" val="914011533"/>
                    </a:ext>
                  </a:extLst>
                </a:gridCol>
                <a:gridCol w="394468">
                  <a:extLst>
                    <a:ext uri="{9D8B030D-6E8A-4147-A177-3AD203B41FA5}">
                      <a16:colId xmlns:a16="http://schemas.microsoft.com/office/drawing/2014/main" val="1234676251"/>
                    </a:ext>
                  </a:extLst>
                </a:gridCol>
                <a:gridCol w="394468">
                  <a:extLst>
                    <a:ext uri="{9D8B030D-6E8A-4147-A177-3AD203B41FA5}">
                      <a16:colId xmlns:a16="http://schemas.microsoft.com/office/drawing/2014/main" val="4290614221"/>
                    </a:ext>
                  </a:extLst>
                </a:gridCol>
                <a:gridCol w="394468">
                  <a:extLst>
                    <a:ext uri="{9D8B030D-6E8A-4147-A177-3AD203B41FA5}">
                      <a16:colId xmlns:a16="http://schemas.microsoft.com/office/drawing/2014/main" val="3570678717"/>
                    </a:ext>
                  </a:extLst>
                </a:gridCol>
                <a:gridCol w="394468">
                  <a:extLst>
                    <a:ext uri="{9D8B030D-6E8A-4147-A177-3AD203B41FA5}">
                      <a16:colId xmlns:a16="http://schemas.microsoft.com/office/drawing/2014/main" val="3557013875"/>
                    </a:ext>
                  </a:extLst>
                </a:gridCol>
                <a:gridCol w="394468">
                  <a:extLst>
                    <a:ext uri="{9D8B030D-6E8A-4147-A177-3AD203B41FA5}">
                      <a16:colId xmlns:a16="http://schemas.microsoft.com/office/drawing/2014/main" val="3143303423"/>
                    </a:ext>
                  </a:extLst>
                </a:gridCol>
                <a:gridCol w="394468">
                  <a:extLst>
                    <a:ext uri="{9D8B030D-6E8A-4147-A177-3AD203B41FA5}">
                      <a16:colId xmlns:a16="http://schemas.microsoft.com/office/drawing/2014/main" val="811113895"/>
                    </a:ext>
                  </a:extLst>
                </a:gridCol>
                <a:gridCol w="394468">
                  <a:extLst>
                    <a:ext uri="{9D8B030D-6E8A-4147-A177-3AD203B41FA5}">
                      <a16:colId xmlns:a16="http://schemas.microsoft.com/office/drawing/2014/main" val="3260015052"/>
                    </a:ext>
                  </a:extLst>
                </a:gridCol>
                <a:gridCol w="394468">
                  <a:extLst>
                    <a:ext uri="{9D8B030D-6E8A-4147-A177-3AD203B41FA5}">
                      <a16:colId xmlns:a16="http://schemas.microsoft.com/office/drawing/2014/main" val="3530290400"/>
                    </a:ext>
                  </a:extLst>
                </a:gridCol>
                <a:gridCol w="394468">
                  <a:extLst>
                    <a:ext uri="{9D8B030D-6E8A-4147-A177-3AD203B41FA5}">
                      <a16:colId xmlns:a16="http://schemas.microsoft.com/office/drawing/2014/main" val="1016590592"/>
                    </a:ext>
                  </a:extLst>
                </a:gridCol>
                <a:gridCol w="394468">
                  <a:extLst>
                    <a:ext uri="{9D8B030D-6E8A-4147-A177-3AD203B41FA5}">
                      <a16:colId xmlns:a16="http://schemas.microsoft.com/office/drawing/2014/main" val="845157241"/>
                    </a:ext>
                  </a:extLst>
                </a:gridCol>
                <a:gridCol w="394468">
                  <a:extLst>
                    <a:ext uri="{9D8B030D-6E8A-4147-A177-3AD203B41FA5}">
                      <a16:colId xmlns:a16="http://schemas.microsoft.com/office/drawing/2014/main" val="2611672487"/>
                    </a:ext>
                  </a:extLst>
                </a:gridCol>
                <a:gridCol w="394468">
                  <a:extLst>
                    <a:ext uri="{9D8B030D-6E8A-4147-A177-3AD203B41FA5}">
                      <a16:colId xmlns:a16="http://schemas.microsoft.com/office/drawing/2014/main" val="3459487358"/>
                    </a:ext>
                  </a:extLst>
                </a:gridCol>
                <a:gridCol w="394468">
                  <a:extLst>
                    <a:ext uri="{9D8B030D-6E8A-4147-A177-3AD203B41FA5}">
                      <a16:colId xmlns:a16="http://schemas.microsoft.com/office/drawing/2014/main" val="2298555161"/>
                    </a:ext>
                  </a:extLst>
                </a:gridCol>
                <a:gridCol w="394468">
                  <a:extLst>
                    <a:ext uri="{9D8B030D-6E8A-4147-A177-3AD203B41FA5}">
                      <a16:colId xmlns:a16="http://schemas.microsoft.com/office/drawing/2014/main" val="1233904622"/>
                    </a:ext>
                  </a:extLst>
                </a:gridCol>
                <a:gridCol w="394468">
                  <a:extLst>
                    <a:ext uri="{9D8B030D-6E8A-4147-A177-3AD203B41FA5}">
                      <a16:colId xmlns:a16="http://schemas.microsoft.com/office/drawing/2014/main" val="1647108581"/>
                    </a:ext>
                  </a:extLst>
                </a:gridCol>
                <a:gridCol w="394468">
                  <a:extLst>
                    <a:ext uri="{9D8B030D-6E8A-4147-A177-3AD203B41FA5}">
                      <a16:colId xmlns:a16="http://schemas.microsoft.com/office/drawing/2014/main" val="4131586401"/>
                    </a:ext>
                  </a:extLst>
                </a:gridCol>
                <a:gridCol w="394468">
                  <a:extLst>
                    <a:ext uri="{9D8B030D-6E8A-4147-A177-3AD203B41FA5}">
                      <a16:colId xmlns:a16="http://schemas.microsoft.com/office/drawing/2014/main" val="3701799912"/>
                    </a:ext>
                  </a:extLst>
                </a:gridCol>
                <a:gridCol w="394468">
                  <a:extLst>
                    <a:ext uri="{9D8B030D-6E8A-4147-A177-3AD203B41FA5}">
                      <a16:colId xmlns:a16="http://schemas.microsoft.com/office/drawing/2014/main" val="43166036"/>
                    </a:ext>
                  </a:extLst>
                </a:gridCol>
                <a:gridCol w="394468">
                  <a:extLst>
                    <a:ext uri="{9D8B030D-6E8A-4147-A177-3AD203B41FA5}">
                      <a16:colId xmlns:a16="http://schemas.microsoft.com/office/drawing/2014/main" val="2252693503"/>
                    </a:ext>
                  </a:extLst>
                </a:gridCol>
                <a:gridCol w="394468">
                  <a:extLst>
                    <a:ext uri="{9D8B030D-6E8A-4147-A177-3AD203B41FA5}">
                      <a16:colId xmlns:a16="http://schemas.microsoft.com/office/drawing/2014/main" val="2937568516"/>
                    </a:ext>
                  </a:extLst>
                </a:gridCol>
                <a:gridCol w="394468">
                  <a:extLst>
                    <a:ext uri="{9D8B030D-6E8A-4147-A177-3AD203B41FA5}">
                      <a16:colId xmlns:a16="http://schemas.microsoft.com/office/drawing/2014/main" val="1943748713"/>
                    </a:ext>
                  </a:extLst>
                </a:gridCol>
                <a:gridCol w="394468">
                  <a:extLst>
                    <a:ext uri="{9D8B030D-6E8A-4147-A177-3AD203B41FA5}">
                      <a16:colId xmlns:a16="http://schemas.microsoft.com/office/drawing/2014/main" val="1603286018"/>
                    </a:ext>
                  </a:extLst>
                </a:gridCol>
                <a:gridCol w="394468">
                  <a:extLst>
                    <a:ext uri="{9D8B030D-6E8A-4147-A177-3AD203B41FA5}">
                      <a16:colId xmlns:a16="http://schemas.microsoft.com/office/drawing/2014/main" val="1306586795"/>
                    </a:ext>
                  </a:extLst>
                </a:gridCol>
                <a:gridCol w="394468">
                  <a:extLst>
                    <a:ext uri="{9D8B030D-6E8A-4147-A177-3AD203B41FA5}">
                      <a16:colId xmlns:a16="http://schemas.microsoft.com/office/drawing/2014/main" val="177939970"/>
                    </a:ext>
                  </a:extLst>
                </a:gridCol>
                <a:gridCol w="394468">
                  <a:extLst>
                    <a:ext uri="{9D8B030D-6E8A-4147-A177-3AD203B41FA5}">
                      <a16:colId xmlns:a16="http://schemas.microsoft.com/office/drawing/2014/main" val="995822224"/>
                    </a:ext>
                  </a:extLst>
                </a:gridCol>
                <a:gridCol w="394468">
                  <a:extLst>
                    <a:ext uri="{9D8B030D-6E8A-4147-A177-3AD203B41FA5}">
                      <a16:colId xmlns:a16="http://schemas.microsoft.com/office/drawing/2014/main" val="992489275"/>
                    </a:ext>
                  </a:extLst>
                </a:gridCol>
                <a:gridCol w="394468">
                  <a:extLst>
                    <a:ext uri="{9D8B030D-6E8A-4147-A177-3AD203B41FA5}">
                      <a16:colId xmlns:a16="http://schemas.microsoft.com/office/drawing/2014/main" val="293615384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7">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19th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Jul</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7">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Calibri" panose="020F0502020204030204" pitchFamily="34" charset="0"/>
                        </a:rPr>
                        <a:t>3rd Jul</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7">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26th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1000" b="0" i="0" u="none" strike="noStrike" dirty="0">
                          <a:solidFill>
                            <a:srgbClr val="000000"/>
                          </a:solidFill>
                          <a:effectLst/>
                          <a:latin typeface="Calibri" panose="020F0502020204030204" pitchFamily="34" charset="0"/>
                        </a:rPr>
                        <a:t>3rd Jul</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33369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 y="289278"/>
            <a:ext cx="6095991" cy="310444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4" y="289278"/>
            <a:ext cx="6095991" cy="310444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 y="3464278"/>
            <a:ext cx="6095991" cy="310444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4" y="3464278"/>
            <a:ext cx="6095991" cy="310444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03/07/2020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9336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11</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03/07/2020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3732486118"/>
              </p:ext>
            </p:extLst>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3rd Jul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54.3 (46.2-63.5)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64.2 (57.8-71.3)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72.5 (66.9-78.4)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 (62.9-70.7)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48,154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85.6 (84.8-86.3)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9388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3634057502"/>
              </p:ext>
            </p:extLst>
          </p:nvPr>
        </p:nvGraphicFramePr>
        <p:xfrm>
          <a:off x="287357" y="1546698"/>
          <a:ext cx="11563754" cy="211959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23 deaths </a:t>
                      </a:r>
                    </a:p>
                    <a:p>
                      <a:pPr algn="r" fontAlgn="b"/>
                      <a:r>
                        <a:rPr lang="en-GB" sz="1000" b="0" i="0" u="none" strike="noStrike" dirty="0">
                          <a:solidFill>
                            <a:srgbClr val="000000"/>
                          </a:solidFill>
                          <a:effectLst/>
                          <a:latin typeface="Calibri" panose="020F0502020204030204" pitchFamily="34" charset="0"/>
                        </a:rPr>
                        <a:t>(8 per 100,000, </a:t>
                      </a:r>
                    </a:p>
                    <a:p>
                      <a:pPr algn="r" fontAlgn="b"/>
                      <a:r>
                        <a:rPr lang="en-GB" sz="1000" b="0" i="0" u="none" strike="noStrike" dirty="0">
                          <a:solidFill>
                            <a:srgbClr val="000000"/>
                          </a:solidFill>
                          <a:effectLst/>
                          <a:latin typeface="Calibri" panose="020F0502020204030204" pitchFamily="34" charset="0"/>
                        </a:rPr>
                        <a:t>95% CI: 5-12)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(0 per 100,000, 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1,169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89 deaths </a:t>
                      </a:r>
                    </a:p>
                    <a:p>
                      <a:pPr algn="r" fontAlgn="b"/>
                      <a:r>
                        <a:rPr lang="en-GB" sz="1000" b="0" i="0" u="none" strike="noStrike" dirty="0">
                          <a:solidFill>
                            <a:srgbClr val="000000"/>
                          </a:solidFill>
                          <a:effectLst/>
                          <a:latin typeface="Calibri" panose="020F0502020204030204" pitchFamily="34" charset="0"/>
                        </a:rPr>
                        <a:t>(16 per 100,000, </a:t>
                      </a:r>
                    </a:p>
                    <a:p>
                      <a:pPr algn="r" fontAlgn="b"/>
                      <a:r>
                        <a:rPr lang="en-GB" sz="1000" b="0" i="0" u="none" strike="noStrike" dirty="0">
                          <a:solidFill>
                            <a:srgbClr val="000000"/>
                          </a:solidFill>
                          <a:effectLst/>
                          <a:latin typeface="Calibri" panose="020F0502020204030204" pitchFamily="34" charset="0"/>
                        </a:rPr>
                        <a:t>95% CI: 13-20)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 deaths </a:t>
                      </a:r>
                    </a:p>
                    <a:p>
                      <a:pPr algn="r" fontAlgn="b"/>
                      <a:r>
                        <a:rPr lang="en-GB" sz="1000" b="0" i="0" u="none" strike="noStrike" dirty="0">
                          <a:solidFill>
                            <a:srgbClr val="000000"/>
                          </a:solidFill>
                          <a:effectLst/>
                          <a:latin typeface="Calibri" panose="020F0502020204030204" pitchFamily="34" charset="0"/>
                        </a:rPr>
                        <a:t>(1 per 100,000, 95% CI: 0-2)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3,711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128 deaths </a:t>
                      </a:r>
                    </a:p>
                    <a:p>
                      <a:pPr algn="r" fontAlgn="b"/>
                      <a:r>
                        <a:rPr lang="en-GB" sz="1000" b="0" i="0" u="none" strike="noStrike" dirty="0">
                          <a:solidFill>
                            <a:srgbClr val="000000"/>
                          </a:solidFill>
                          <a:effectLst/>
                          <a:latin typeface="Calibri" panose="020F0502020204030204" pitchFamily="34" charset="0"/>
                        </a:rPr>
                        <a:t>(15 per 100,000, </a:t>
                      </a:r>
                    </a:p>
                    <a:p>
                      <a:pPr algn="r" fontAlgn="b"/>
                      <a:r>
                        <a:rPr lang="en-GB" sz="1000" b="0" i="0" u="none" strike="noStrike" dirty="0">
                          <a:solidFill>
                            <a:srgbClr val="000000"/>
                          </a:solidFill>
                          <a:effectLst/>
                          <a:latin typeface="Calibri" panose="020F0502020204030204" pitchFamily="34" charset="0"/>
                        </a:rPr>
                        <a:t>95% CI: 12-18)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(0 per 100,000,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5,576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3rd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03/07/2020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1123889566"/>
              </p:ext>
            </p:extLst>
          </p:nvPr>
        </p:nvGraphicFramePr>
        <p:xfrm>
          <a:off x="306172" y="4292841"/>
          <a:ext cx="11563754" cy="2283633"/>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(2 per 1,000 care home beds, 95% CI: 1-5)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0 deaths </a:t>
                      </a:r>
                    </a:p>
                    <a:p>
                      <a:pPr algn="r" fontAlgn="b"/>
                      <a:r>
                        <a:rPr lang="en-GB" sz="1000" b="0" i="0" u="none" strike="noStrike" dirty="0">
                          <a:solidFill>
                            <a:srgbClr val="000000"/>
                          </a:solidFill>
                          <a:effectLst/>
                          <a:latin typeface="Calibri" panose="020F0502020204030204" pitchFamily="34" charset="0"/>
                        </a:rPr>
                        <a:t>(0 per 1,000 care home beds, 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326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 deaths </a:t>
                      </a:r>
                    </a:p>
                    <a:p>
                      <a:pPr algn="r" fontAlgn="b"/>
                      <a:r>
                        <a:rPr lang="en-GB" sz="1000" b="0" i="0" u="none" strike="noStrike" dirty="0">
                          <a:solidFill>
                            <a:srgbClr val="000000"/>
                          </a:solidFill>
                          <a:effectLst/>
                          <a:latin typeface="Calibri" panose="020F0502020204030204" pitchFamily="34" charset="0"/>
                        </a:rPr>
                        <a:t>(3 per 1,000 care home beds, 95% CI: 2-5)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 deaths </a:t>
                      </a:r>
                    </a:p>
                    <a:p>
                      <a:pPr algn="r" fontAlgn="b"/>
                      <a:r>
                        <a:rPr lang="en-GB" sz="1000" b="0" i="0" u="none" strike="noStrike" dirty="0">
                          <a:solidFill>
                            <a:srgbClr val="000000"/>
                          </a:solidFill>
                          <a:effectLst/>
                          <a:latin typeface="Calibri" panose="020F0502020204030204" pitchFamily="34" charset="0"/>
                        </a:rPr>
                        <a:t>(0 per 1,000 care home beds, 95% CI: 0-0)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1,253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34 deaths </a:t>
                      </a:r>
                    </a:p>
                    <a:p>
                      <a:pPr algn="r" fontAlgn="b"/>
                      <a:r>
                        <a:rPr lang="en-GB" sz="1000" b="0" i="0" u="none" strike="noStrike" dirty="0">
                          <a:solidFill>
                            <a:srgbClr val="000000"/>
                          </a:solidFill>
                          <a:effectLst/>
                          <a:latin typeface="Calibri" panose="020F0502020204030204" pitchFamily="34" charset="0"/>
                        </a:rPr>
                        <a:t>(3 per 1,000 care home beds, 95% CI: 2-5)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 deaths </a:t>
                      </a:r>
                    </a:p>
                    <a:p>
                      <a:pPr algn="r" fontAlgn="b"/>
                      <a:r>
                        <a:rPr lang="en-GB" sz="1000" b="0" i="0" u="none" strike="noStrike" dirty="0">
                          <a:solidFill>
                            <a:srgbClr val="000000"/>
                          </a:solidFill>
                          <a:effectLst/>
                          <a:latin typeface="Calibri" panose="020F0502020204030204" pitchFamily="34" charset="0"/>
                        </a:rPr>
                        <a:t>(0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1,912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03/07/2020</a:t>
            </a:r>
          </a:p>
        </p:txBody>
      </p:sp>
    </p:spTree>
    <p:extLst>
      <p:ext uri="{BB962C8B-B14F-4D97-AF65-F5344CB8AC3E}">
        <p14:creationId xmlns:p14="http://schemas.microsoft.com/office/powerpoint/2010/main" val="362447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55640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93037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3785618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12521</TotalTime>
  <Words>3646</Words>
  <Application>Microsoft Macintosh PowerPoint</Application>
  <PresentationFormat>Widescreen</PresentationFormat>
  <Paragraphs>1154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192</cp:revision>
  <dcterms:created xsi:type="dcterms:W3CDTF">2020-04-23T12:41:56Z</dcterms:created>
  <dcterms:modified xsi:type="dcterms:W3CDTF">2020-07-14T09:01:04Z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