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4" r:id="rId6"/>
    <p:sldId id="258" r:id="rId7"/>
    <p:sldId id="259" r:id="rId8"/>
    <p:sldId id="260" r:id="rId9"/>
    <p:sldId id="261" r:id="rId10"/>
    <p:sldId id="263"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9" autoAdjust="0"/>
    <p:restoredTop sz="94660"/>
  </p:normalViewPr>
  <p:slideViewPr>
    <p:cSldViewPr snapToGrid="0">
      <p:cViewPr varScale="1">
        <p:scale>
          <a:sx n="91" d="100"/>
          <a:sy n="91" d="100"/>
        </p:scale>
        <p:origin x="116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A2D35-9E57-4175-A339-CB3BA7BFA4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D132C8E-B85A-4922-98F9-ECA7285881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82C3268-DEA0-4D80-825E-316F0110F82D}"/>
              </a:ext>
            </a:extLst>
          </p:cNvPr>
          <p:cNvSpPr>
            <a:spLocks noGrp="1"/>
          </p:cNvSpPr>
          <p:nvPr>
            <p:ph type="dt" sz="half" idx="10"/>
          </p:nvPr>
        </p:nvSpPr>
        <p:spPr/>
        <p:txBody>
          <a:bodyPr/>
          <a:lstStyle/>
          <a:p>
            <a:fld id="{01698374-04D7-4F97-B6A8-689DA8B3BF17}" type="datetimeFigureOut">
              <a:rPr lang="en-GB" smtClean="0"/>
              <a:t>10/05/2020</a:t>
            </a:fld>
            <a:endParaRPr lang="en-GB"/>
          </a:p>
        </p:txBody>
      </p:sp>
      <p:sp>
        <p:nvSpPr>
          <p:cNvPr id="5" name="Footer Placeholder 4">
            <a:extLst>
              <a:ext uri="{FF2B5EF4-FFF2-40B4-BE49-F238E27FC236}">
                <a16:creationId xmlns:a16="http://schemas.microsoft.com/office/drawing/2014/main" id="{EC7A7BD3-F5C7-4309-8D79-2019BC9792B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6D884F5-8101-4069-AFDC-29FCED994027}"/>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524689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83E3B-CE22-4F09-8ADE-ABCA04A6758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FEDB019-BE06-48EE-9E1F-2708DB5264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A23154B-266C-43F4-AB28-CCD07B2531EB}"/>
              </a:ext>
            </a:extLst>
          </p:cNvPr>
          <p:cNvSpPr>
            <a:spLocks noGrp="1"/>
          </p:cNvSpPr>
          <p:nvPr>
            <p:ph type="dt" sz="half" idx="10"/>
          </p:nvPr>
        </p:nvSpPr>
        <p:spPr/>
        <p:txBody>
          <a:bodyPr/>
          <a:lstStyle/>
          <a:p>
            <a:fld id="{01698374-04D7-4F97-B6A8-689DA8B3BF17}" type="datetimeFigureOut">
              <a:rPr lang="en-GB" smtClean="0"/>
              <a:t>10/05/2020</a:t>
            </a:fld>
            <a:endParaRPr lang="en-GB"/>
          </a:p>
        </p:txBody>
      </p:sp>
      <p:sp>
        <p:nvSpPr>
          <p:cNvPr id="5" name="Footer Placeholder 4">
            <a:extLst>
              <a:ext uri="{FF2B5EF4-FFF2-40B4-BE49-F238E27FC236}">
                <a16:creationId xmlns:a16="http://schemas.microsoft.com/office/drawing/2014/main" id="{B95D6CFA-C765-4862-BB89-7F38EF2BF36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8F35DDA-6EC6-4D82-B726-96F23724A37B}"/>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2713658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D0E9A8-8A24-452D-8BC9-4A0AECFACD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727A050-842C-4399-A118-DDA1C181FF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E4CA5CB-E5C2-4A5C-A37B-A65F035D85A3}"/>
              </a:ext>
            </a:extLst>
          </p:cNvPr>
          <p:cNvSpPr>
            <a:spLocks noGrp="1"/>
          </p:cNvSpPr>
          <p:nvPr>
            <p:ph type="dt" sz="half" idx="10"/>
          </p:nvPr>
        </p:nvSpPr>
        <p:spPr/>
        <p:txBody>
          <a:bodyPr/>
          <a:lstStyle/>
          <a:p>
            <a:fld id="{01698374-04D7-4F97-B6A8-689DA8B3BF17}" type="datetimeFigureOut">
              <a:rPr lang="en-GB" smtClean="0"/>
              <a:t>10/05/2020</a:t>
            </a:fld>
            <a:endParaRPr lang="en-GB"/>
          </a:p>
        </p:txBody>
      </p:sp>
      <p:sp>
        <p:nvSpPr>
          <p:cNvPr id="5" name="Footer Placeholder 4">
            <a:extLst>
              <a:ext uri="{FF2B5EF4-FFF2-40B4-BE49-F238E27FC236}">
                <a16:creationId xmlns:a16="http://schemas.microsoft.com/office/drawing/2014/main" id="{63988176-E597-4AA8-BD3A-A2E5ABAEE0C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3B7B36A-174A-4E7B-BCC0-2F2C2C6F9586}"/>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305310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75538-7429-4F34-A1E7-A25491EAB26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7451693-FF89-48F0-B20C-2948825D5A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CB338E4-83CC-4099-9001-B2F18FFCE848}"/>
              </a:ext>
            </a:extLst>
          </p:cNvPr>
          <p:cNvSpPr>
            <a:spLocks noGrp="1"/>
          </p:cNvSpPr>
          <p:nvPr>
            <p:ph type="dt" sz="half" idx="10"/>
          </p:nvPr>
        </p:nvSpPr>
        <p:spPr/>
        <p:txBody>
          <a:bodyPr/>
          <a:lstStyle/>
          <a:p>
            <a:fld id="{01698374-04D7-4F97-B6A8-689DA8B3BF17}" type="datetimeFigureOut">
              <a:rPr lang="en-GB" smtClean="0"/>
              <a:t>10/05/2020</a:t>
            </a:fld>
            <a:endParaRPr lang="en-GB"/>
          </a:p>
        </p:txBody>
      </p:sp>
      <p:sp>
        <p:nvSpPr>
          <p:cNvPr id="5" name="Footer Placeholder 4">
            <a:extLst>
              <a:ext uri="{FF2B5EF4-FFF2-40B4-BE49-F238E27FC236}">
                <a16:creationId xmlns:a16="http://schemas.microsoft.com/office/drawing/2014/main" id="{5F586C20-2952-47CE-8647-E2F41294CD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E04B6BA-664A-480C-B1AB-A3F16B85B6F5}"/>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892846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65C46-33AD-44A3-93E6-A1C94A4B52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BA7F989-B2B6-4B0E-BF32-64844CAF80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EB5DCE-D83C-4BCA-8981-3063415B8BED}"/>
              </a:ext>
            </a:extLst>
          </p:cNvPr>
          <p:cNvSpPr>
            <a:spLocks noGrp="1"/>
          </p:cNvSpPr>
          <p:nvPr>
            <p:ph type="dt" sz="half" idx="10"/>
          </p:nvPr>
        </p:nvSpPr>
        <p:spPr/>
        <p:txBody>
          <a:bodyPr/>
          <a:lstStyle/>
          <a:p>
            <a:fld id="{01698374-04D7-4F97-B6A8-689DA8B3BF17}" type="datetimeFigureOut">
              <a:rPr lang="en-GB" smtClean="0"/>
              <a:t>10/05/2020</a:t>
            </a:fld>
            <a:endParaRPr lang="en-GB"/>
          </a:p>
        </p:txBody>
      </p:sp>
      <p:sp>
        <p:nvSpPr>
          <p:cNvPr id="5" name="Footer Placeholder 4">
            <a:extLst>
              <a:ext uri="{FF2B5EF4-FFF2-40B4-BE49-F238E27FC236}">
                <a16:creationId xmlns:a16="http://schemas.microsoft.com/office/drawing/2014/main" id="{502A6FE6-CB0E-4254-A4A2-2444C480BB7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9061910-A1D0-4FA8-8CD8-5C5314FEC726}"/>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1531126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88650-DE7B-47F8-83DC-A8630CF909B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8A92344-B6AC-4877-AC49-2C2DE8F3D7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A978F20-C672-4536-ADF3-43AAC9FC5E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2DCAF33-0E7D-4565-83B4-F655661499C5}"/>
              </a:ext>
            </a:extLst>
          </p:cNvPr>
          <p:cNvSpPr>
            <a:spLocks noGrp="1"/>
          </p:cNvSpPr>
          <p:nvPr>
            <p:ph type="dt" sz="half" idx="10"/>
          </p:nvPr>
        </p:nvSpPr>
        <p:spPr/>
        <p:txBody>
          <a:bodyPr/>
          <a:lstStyle/>
          <a:p>
            <a:fld id="{01698374-04D7-4F97-B6A8-689DA8B3BF17}" type="datetimeFigureOut">
              <a:rPr lang="en-GB" smtClean="0"/>
              <a:t>10/05/2020</a:t>
            </a:fld>
            <a:endParaRPr lang="en-GB"/>
          </a:p>
        </p:txBody>
      </p:sp>
      <p:sp>
        <p:nvSpPr>
          <p:cNvPr id="6" name="Footer Placeholder 5">
            <a:extLst>
              <a:ext uri="{FF2B5EF4-FFF2-40B4-BE49-F238E27FC236}">
                <a16:creationId xmlns:a16="http://schemas.microsoft.com/office/drawing/2014/main" id="{9B8AECF6-046F-4CDE-BCF9-37DCB13B989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9A472DC-0812-46DD-A6F9-47C818520168}"/>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3602090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F376C-9893-42D5-9EAA-5F94E88D038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9B4ECB5-7291-4DAF-A16E-29D3D07D78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D89023-F410-4FFB-9A07-415ABFFAA9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EABCE48-1147-433E-B9FB-249D1CB2B3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482B1A-0562-4969-A995-9FE76C1539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C694D98-B151-4967-B4E6-3E99DBF9CA43}"/>
              </a:ext>
            </a:extLst>
          </p:cNvPr>
          <p:cNvSpPr>
            <a:spLocks noGrp="1"/>
          </p:cNvSpPr>
          <p:nvPr>
            <p:ph type="dt" sz="half" idx="10"/>
          </p:nvPr>
        </p:nvSpPr>
        <p:spPr/>
        <p:txBody>
          <a:bodyPr/>
          <a:lstStyle/>
          <a:p>
            <a:fld id="{01698374-04D7-4F97-B6A8-689DA8B3BF17}" type="datetimeFigureOut">
              <a:rPr lang="en-GB" smtClean="0"/>
              <a:t>10/05/2020</a:t>
            </a:fld>
            <a:endParaRPr lang="en-GB"/>
          </a:p>
        </p:txBody>
      </p:sp>
      <p:sp>
        <p:nvSpPr>
          <p:cNvPr id="8" name="Footer Placeholder 7">
            <a:extLst>
              <a:ext uri="{FF2B5EF4-FFF2-40B4-BE49-F238E27FC236}">
                <a16:creationId xmlns:a16="http://schemas.microsoft.com/office/drawing/2014/main" id="{0B16640E-FB5D-4A3B-98FD-CB77B80AD71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F058994-8008-424B-B510-A42BAB80F99D}"/>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3361658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31FB-094D-4115-8463-9E29707880E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7146CF7-043D-461F-9CF6-F7EFA0F1BA43}"/>
              </a:ext>
            </a:extLst>
          </p:cNvPr>
          <p:cNvSpPr>
            <a:spLocks noGrp="1"/>
          </p:cNvSpPr>
          <p:nvPr>
            <p:ph type="dt" sz="half" idx="10"/>
          </p:nvPr>
        </p:nvSpPr>
        <p:spPr/>
        <p:txBody>
          <a:bodyPr/>
          <a:lstStyle/>
          <a:p>
            <a:fld id="{01698374-04D7-4F97-B6A8-689DA8B3BF17}" type="datetimeFigureOut">
              <a:rPr lang="en-GB" smtClean="0"/>
              <a:t>10/05/2020</a:t>
            </a:fld>
            <a:endParaRPr lang="en-GB"/>
          </a:p>
        </p:txBody>
      </p:sp>
      <p:sp>
        <p:nvSpPr>
          <p:cNvPr id="4" name="Footer Placeholder 3">
            <a:extLst>
              <a:ext uri="{FF2B5EF4-FFF2-40B4-BE49-F238E27FC236}">
                <a16:creationId xmlns:a16="http://schemas.microsoft.com/office/drawing/2014/main" id="{97470EEA-EA2D-4DB5-8C80-AF49C8D5254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0B6C881-CFC6-45D5-A08B-2DC1260CBB51}"/>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4191401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8E7394-1067-43EF-8993-1EF8FFB9AFA0}"/>
              </a:ext>
            </a:extLst>
          </p:cNvPr>
          <p:cNvSpPr>
            <a:spLocks noGrp="1"/>
          </p:cNvSpPr>
          <p:nvPr>
            <p:ph type="dt" sz="half" idx="10"/>
          </p:nvPr>
        </p:nvSpPr>
        <p:spPr/>
        <p:txBody>
          <a:bodyPr/>
          <a:lstStyle/>
          <a:p>
            <a:fld id="{01698374-04D7-4F97-B6A8-689DA8B3BF17}" type="datetimeFigureOut">
              <a:rPr lang="en-GB" smtClean="0"/>
              <a:t>10/05/2020</a:t>
            </a:fld>
            <a:endParaRPr lang="en-GB"/>
          </a:p>
        </p:txBody>
      </p:sp>
      <p:sp>
        <p:nvSpPr>
          <p:cNvPr id="3" name="Footer Placeholder 2">
            <a:extLst>
              <a:ext uri="{FF2B5EF4-FFF2-40B4-BE49-F238E27FC236}">
                <a16:creationId xmlns:a16="http://schemas.microsoft.com/office/drawing/2014/main" id="{7796CC9E-D9F3-4601-A5CE-62FC6B3B620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BD0BC29-D44E-462F-85DB-AD01CBE3048C}"/>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2614576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F233C-EA5A-48AD-8AD2-2970D5E01C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4B1AEB3-B08B-4454-94F6-108AE85525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4CECC7B-C00B-4036-9534-6DE3EEDF30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D2E7E8-B8B5-4E93-BEAA-55DF18F09C63}"/>
              </a:ext>
            </a:extLst>
          </p:cNvPr>
          <p:cNvSpPr>
            <a:spLocks noGrp="1"/>
          </p:cNvSpPr>
          <p:nvPr>
            <p:ph type="dt" sz="half" idx="10"/>
          </p:nvPr>
        </p:nvSpPr>
        <p:spPr/>
        <p:txBody>
          <a:bodyPr/>
          <a:lstStyle/>
          <a:p>
            <a:fld id="{01698374-04D7-4F97-B6A8-689DA8B3BF17}" type="datetimeFigureOut">
              <a:rPr lang="en-GB" smtClean="0"/>
              <a:t>10/05/2020</a:t>
            </a:fld>
            <a:endParaRPr lang="en-GB"/>
          </a:p>
        </p:txBody>
      </p:sp>
      <p:sp>
        <p:nvSpPr>
          <p:cNvPr id="6" name="Footer Placeholder 5">
            <a:extLst>
              <a:ext uri="{FF2B5EF4-FFF2-40B4-BE49-F238E27FC236}">
                <a16:creationId xmlns:a16="http://schemas.microsoft.com/office/drawing/2014/main" id="{886EEA47-B670-4649-B5A9-0429251FC4B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3F5566E-011B-47EF-A20F-7E15C966C685}"/>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3352010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55CFF-23CE-4766-ACB9-08770D0539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CA541D2-E7FB-402B-B848-EE5041382B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C342C88-84CD-4232-B703-6B058D4F90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BF6FF2-9CE1-44A5-A03A-DF7189B376BD}"/>
              </a:ext>
            </a:extLst>
          </p:cNvPr>
          <p:cNvSpPr>
            <a:spLocks noGrp="1"/>
          </p:cNvSpPr>
          <p:nvPr>
            <p:ph type="dt" sz="half" idx="10"/>
          </p:nvPr>
        </p:nvSpPr>
        <p:spPr/>
        <p:txBody>
          <a:bodyPr/>
          <a:lstStyle/>
          <a:p>
            <a:fld id="{01698374-04D7-4F97-B6A8-689DA8B3BF17}" type="datetimeFigureOut">
              <a:rPr lang="en-GB" smtClean="0"/>
              <a:t>10/05/2020</a:t>
            </a:fld>
            <a:endParaRPr lang="en-GB"/>
          </a:p>
        </p:txBody>
      </p:sp>
      <p:sp>
        <p:nvSpPr>
          <p:cNvPr id="6" name="Footer Placeholder 5">
            <a:extLst>
              <a:ext uri="{FF2B5EF4-FFF2-40B4-BE49-F238E27FC236}">
                <a16:creationId xmlns:a16="http://schemas.microsoft.com/office/drawing/2014/main" id="{0BA9FCB4-C149-4BEE-AB56-48A306459F6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F45B0EE-64D7-4573-8889-402858C453AD}"/>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216744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23CA67-9D3D-4EC7-9018-B6ADB080FA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3C43351-1439-45C0-9D1A-30758E0FA4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4C8C41F-88CD-4FCC-BA01-1C55087BEF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698374-04D7-4F97-B6A8-689DA8B3BF17}" type="datetimeFigureOut">
              <a:rPr lang="en-GB" smtClean="0"/>
              <a:t>10/05/2020</a:t>
            </a:fld>
            <a:endParaRPr lang="en-GB"/>
          </a:p>
        </p:txBody>
      </p:sp>
      <p:sp>
        <p:nvSpPr>
          <p:cNvPr id="5" name="Footer Placeholder 4">
            <a:extLst>
              <a:ext uri="{FF2B5EF4-FFF2-40B4-BE49-F238E27FC236}">
                <a16:creationId xmlns:a16="http://schemas.microsoft.com/office/drawing/2014/main" id="{72FC097B-72E8-4B72-82DF-7300B57048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75204C7-E386-4450-89F6-1D2EA7CF29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B3D9C2-C84A-4473-BD81-5D9751FA654F}" type="slidenum">
              <a:rPr lang="en-GB" smtClean="0"/>
              <a:t>‹#›</a:t>
            </a:fld>
            <a:endParaRPr lang="en-GB"/>
          </a:p>
        </p:txBody>
      </p:sp>
    </p:spTree>
    <p:extLst>
      <p:ext uri="{BB962C8B-B14F-4D97-AF65-F5344CB8AC3E}">
        <p14:creationId xmlns:p14="http://schemas.microsoft.com/office/powerpoint/2010/main" val="1181306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Jacqueline.clay@westsussex.gov.uk"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207CA33-98E4-49DA-8766-BEEABBA0F2F6}"/>
              </a:ext>
            </a:extLst>
          </p:cNvPr>
          <p:cNvSpPr txBox="1"/>
          <p:nvPr/>
        </p:nvSpPr>
        <p:spPr>
          <a:xfrm>
            <a:off x="377687" y="159025"/>
            <a:ext cx="11550610" cy="369332"/>
          </a:xfrm>
          <a:prstGeom prst="rect">
            <a:avLst/>
          </a:prstGeom>
          <a:solidFill>
            <a:schemeClr val="bg1">
              <a:lumMod val="75000"/>
            </a:schemeClr>
          </a:solidFill>
        </p:spPr>
        <p:txBody>
          <a:bodyPr wrap="square" rtlCol="0">
            <a:spAutoFit/>
          </a:bodyPr>
          <a:lstStyle/>
          <a:p>
            <a:r>
              <a:rPr lang="en-GB" b="1" dirty="0"/>
              <a:t>Deaths – ONS Data –</a:t>
            </a:r>
            <a:r>
              <a:rPr lang="en-GB" dirty="0"/>
              <a:t> </a:t>
            </a:r>
            <a:r>
              <a:rPr lang="en-GB" dirty="0">
                <a:solidFill>
                  <a:srgbClr val="FF0000"/>
                </a:solidFill>
              </a:rPr>
              <a:t>UPDATE</a:t>
            </a:r>
            <a:r>
              <a:rPr lang="en-GB" dirty="0">
                <a:solidFill>
                  <a:schemeClr val="bg1"/>
                </a:solidFill>
              </a:rPr>
              <a:t> </a:t>
            </a:r>
          </a:p>
        </p:txBody>
      </p:sp>
      <p:sp>
        <p:nvSpPr>
          <p:cNvPr id="5" name="TextBox 4">
            <a:extLst>
              <a:ext uri="{FF2B5EF4-FFF2-40B4-BE49-F238E27FC236}">
                <a16:creationId xmlns:a16="http://schemas.microsoft.com/office/drawing/2014/main" id="{EA7670A2-14AA-4A51-BE7B-5098762085B7}"/>
              </a:ext>
            </a:extLst>
          </p:cNvPr>
          <p:cNvSpPr txBox="1"/>
          <p:nvPr/>
        </p:nvSpPr>
        <p:spPr>
          <a:xfrm>
            <a:off x="377687" y="596376"/>
            <a:ext cx="11482081" cy="5047536"/>
          </a:xfrm>
          <a:prstGeom prst="rect">
            <a:avLst/>
          </a:prstGeom>
          <a:noFill/>
        </p:spPr>
        <p:txBody>
          <a:bodyPr wrap="square" rtlCol="0">
            <a:spAutoFit/>
          </a:bodyPr>
          <a:lstStyle/>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ONS have released (as of 28/04/2020) weekly deaths broken down to local authority level, of all deaths and COVID-19 deaths. This dataset will be published every week and includes deaths outside of hospital.</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Weekly deaths have been provided for 2020 and from March 31 COVID-19 deaths relate to any death involving coronavirus (COVID-19), </a:t>
            </a:r>
            <a:r>
              <a:rPr lang="en-GB" sz="1400" b="1" dirty="0"/>
              <a:t>based on any mention of COVID-19 on the death certificate. </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Two sets of tables are presented, one set based on the date of registration and one set based on date of occurrence of death. Two sets have been provided as there can be a time lag between a death taking place and the subsequent registration. The tables include deaths that occurred up to 17 April but were registered up to 25 April. </a:t>
            </a:r>
            <a:r>
              <a:rPr lang="en-GB" sz="1400" dirty="0">
                <a:solidFill>
                  <a:srgbClr val="FF0000"/>
                </a:solidFill>
              </a:rPr>
              <a:t>This does mean that there may be some revisions to the dataset, notably in relation to deaths by date of occurrence as registrations are subsequently made. These slides relate to date of occurrence not registration</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In the main data are provided at West Sussex level (given small numbers, at present, below this in terms of COVID), ONS release data at lower tier authority. </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b="1" i="1" dirty="0">
                <a:solidFill>
                  <a:schemeClr val="accent1"/>
                </a:solidFill>
              </a:rPr>
              <a:t>Note: </a:t>
            </a:r>
            <a:r>
              <a:rPr lang="en-GB" sz="1400" i="1" dirty="0">
                <a:solidFill>
                  <a:schemeClr val="accent1"/>
                </a:solidFill>
              </a:rPr>
              <a:t>Only death, COVID/non-COVID and place (setting of death) and local authority of usual residence are published on a weekly basis. We do not have data on age, gender, or underlying condition at this geographical level. </a:t>
            </a:r>
          </a:p>
          <a:p>
            <a:pPr marL="285750" indent="-285750">
              <a:buFont typeface="Arial" panose="020B0604020202020204" pitchFamily="34" charset="0"/>
              <a:buChar char="•"/>
            </a:pPr>
            <a:endParaRPr lang="en-GB" sz="1400" i="1" dirty="0">
              <a:solidFill>
                <a:schemeClr val="accent1"/>
              </a:solidFill>
            </a:endParaRPr>
          </a:p>
          <a:p>
            <a:pPr marL="285750" indent="-285750">
              <a:buFont typeface="Arial" panose="020B0604020202020204" pitchFamily="34" charset="0"/>
              <a:buChar char="•"/>
            </a:pPr>
            <a:r>
              <a:rPr lang="en-GB" sz="1400" i="1" dirty="0">
                <a:solidFill>
                  <a:schemeClr val="accent1"/>
                </a:solidFill>
              </a:rPr>
              <a:t>This is an update on a pack circulated on 24/04</a:t>
            </a:r>
          </a:p>
          <a:p>
            <a:pPr marL="285750" indent="-285750">
              <a:buFont typeface="Arial" panose="020B0604020202020204" pitchFamily="34" charset="0"/>
              <a:buChar char="•"/>
            </a:pPr>
            <a:endParaRPr lang="en-GB" sz="1400" i="1" dirty="0">
              <a:solidFill>
                <a:schemeClr val="accent1"/>
              </a:solidFill>
            </a:endParaRPr>
          </a:p>
          <a:p>
            <a:r>
              <a:rPr lang="en-GB" sz="1400" dirty="0">
                <a:hlinkClick r:id="rId2">
                  <a:extLst>
                    <a:ext uri="{A12FA001-AC4F-418D-AE19-62706E023703}">
                      <ahyp:hlinkClr xmlns:ahyp="http://schemas.microsoft.com/office/drawing/2018/hyperlinkcolor" val="tx"/>
                    </a:ext>
                  </a:extLst>
                </a:hlinkClick>
              </a:rPr>
              <a:t>Jacqueline.clay@westsussex.gov.uk</a:t>
            </a:r>
            <a:endParaRPr lang="en-GB" sz="1400" dirty="0"/>
          </a:p>
          <a:p>
            <a:r>
              <a:rPr lang="en-GB" sz="1400" dirty="0"/>
              <a:t>0330 222 8684</a:t>
            </a:r>
          </a:p>
          <a:p>
            <a:r>
              <a:rPr lang="en-GB" sz="1400" dirty="0"/>
              <a:t>Please call if you have queries about the data in the slides</a:t>
            </a:r>
          </a:p>
        </p:txBody>
      </p:sp>
    </p:spTree>
    <p:extLst>
      <p:ext uri="{BB962C8B-B14F-4D97-AF65-F5344CB8AC3E}">
        <p14:creationId xmlns:p14="http://schemas.microsoft.com/office/powerpoint/2010/main" val="4225585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207CA33-98E4-49DA-8766-BEEABBA0F2F6}"/>
              </a:ext>
            </a:extLst>
          </p:cNvPr>
          <p:cNvSpPr txBox="1"/>
          <p:nvPr/>
        </p:nvSpPr>
        <p:spPr>
          <a:xfrm>
            <a:off x="377687" y="159025"/>
            <a:ext cx="11550610" cy="369332"/>
          </a:xfrm>
          <a:prstGeom prst="rect">
            <a:avLst/>
          </a:prstGeom>
          <a:solidFill>
            <a:schemeClr val="bg1">
              <a:lumMod val="75000"/>
            </a:schemeClr>
          </a:solidFill>
        </p:spPr>
        <p:txBody>
          <a:bodyPr wrap="square" rtlCol="0">
            <a:spAutoFit/>
          </a:bodyPr>
          <a:lstStyle/>
          <a:p>
            <a:r>
              <a:rPr lang="en-GB" b="1" dirty="0"/>
              <a:t>Deaths – ONS Data –</a:t>
            </a:r>
            <a:r>
              <a:rPr lang="en-GB" dirty="0"/>
              <a:t> </a:t>
            </a:r>
            <a:r>
              <a:rPr lang="en-GB" dirty="0">
                <a:solidFill>
                  <a:srgbClr val="FF0000"/>
                </a:solidFill>
              </a:rPr>
              <a:t>Overall Table – </a:t>
            </a:r>
            <a:r>
              <a:rPr lang="en-GB" b="1" dirty="0">
                <a:solidFill>
                  <a:srgbClr val="FF0000"/>
                </a:solidFill>
              </a:rPr>
              <a:t>Deaths by Date of Occurrence</a:t>
            </a:r>
            <a:endParaRPr lang="en-GB" b="1" dirty="0">
              <a:solidFill>
                <a:schemeClr val="bg1"/>
              </a:solidFill>
            </a:endParaRPr>
          </a:p>
        </p:txBody>
      </p:sp>
      <p:graphicFrame>
        <p:nvGraphicFramePr>
          <p:cNvPr id="7" name="Table 6">
            <a:extLst>
              <a:ext uri="{FF2B5EF4-FFF2-40B4-BE49-F238E27FC236}">
                <a16:creationId xmlns:a16="http://schemas.microsoft.com/office/drawing/2014/main" id="{4B2811AA-7E5C-4E19-AC38-CB4443E6BAA8}"/>
              </a:ext>
            </a:extLst>
          </p:cNvPr>
          <p:cNvGraphicFramePr>
            <a:graphicFrameLocks noGrp="1"/>
          </p:cNvGraphicFramePr>
          <p:nvPr>
            <p:extLst>
              <p:ext uri="{D42A27DB-BD31-4B8C-83A1-F6EECF244321}">
                <p14:modId xmlns:p14="http://schemas.microsoft.com/office/powerpoint/2010/main" val="4164033473"/>
              </p:ext>
            </p:extLst>
          </p:nvPr>
        </p:nvGraphicFramePr>
        <p:xfrm>
          <a:off x="399495" y="729499"/>
          <a:ext cx="10765284" cy="5399001"/>
        </p:xfrm>
        <a:graphic>
          <a:graphicData uri="http://schemas.openxmlformats.org/drawingml/2006/table">
            <a:tbl>
              <a:tblPr firstRow="1" firstCol="1" bandRow="1"/>
              <a:tblGrid>
                <a:gridCol w="1446066">
                  <a:extLst>
                    <a:ext uri="{9D8B030D-6E8A-4147-A177-3AD203B41FA5}">
                      <a16:colId xmlns:a16="http://schemas.microsoft.com/office/drawing/2014/main" val="2782909357"/>
                    </a:ext>
                  </a:extLst>
                </a:gridCol>
                <a:gridCol w="576886">
                  <a:extLst>
                    <a:ext uri="{9D8B030D-6E8A-4147-A177-3AD203B41FA5}">
                      <a16:colId xmlns:a16="http://schemas.microsoft.com/office/drawing/2014/main" val="784754370"/>
                    </a:ext>
                  </a:extLst>
                </a:gridCol>
                <a:gridCol w="576886">
                  <a:extLst>
                    <a:ext uri="{9D8B030D-6E8A-4147-A177-3AD203B41FA5}">
                      <a16:colId xmlns:a16="http://schemas.microsoft.com/office/drawing/2014/main" val="3202435884"/>
                    </a:ext>
                  </a:extLst>
                </a:gridCol>
                <a:gridCol w="576886">
                  <a:extLst>
                    <a:ext uri="{9D8B030D-6E8A-4147-A177-3AD203B41FA5}">
                      <a16:colId xmlns:a16="http://schemas.microsoft.com/office/drawing/2014/main" val="2418073346"/>
                    </a:ext>
                  </a:extLst>
                </a:gridCol>
                <a:gridCol w="576886">
                  <a:extLst>
                    <a:ext uri="{9D8B030D-6E8A-4147-A177-3AD203B41FA5}">
                      <a16:colId xmlns:a16="http://schemas.microsoft.com/office/drawing/2014/main" val="2814133979"/>
                    </a:ext>
                  </a:extLst>
                </a:gridCol>
                <a:gridCol w="576138">
                  <a:extLst>
                    <a:ext uri="{9D8B030D-6E8A-4147-A177-3AD203B41FA5}">
                      <a16:colId xmlns:a16="http://schemas.microsoft.com/office/drawing/2014/main" val="3871051892"/>
                    </a:ext>
                  </a:extLst>
                </a:gridCol>
                <a:gridCol w="576886">
                  <a:extLst>
                    <a:ext uri="{9D8B030D-6E8A-4147-A177-3AD203B41FA5}">
                      <a16:colId xmlns:a16="http://schemas.microsoft.com/office/drawing/2014/main" val="2522706621"/>
                    </a:ext>
                  </a:extLst>
                </a:gridCol>
                <a:gridCol w="576886">
                  <a:extLst>
                    <a:ext uri="{9D8B030D-6E8A-4147-A177-3AD203B41FA5}">
                      <a16:colId xmlns:a16="http://schemas.microsoft.com/office/drawing/2014/main" val="2085950706"/>
                    </a:ext>
                  </a:extLst>
                </a:gridCol>
                <a:gridCol w="576886">
                  <a:extLst>
                    <a:ext uri="{9D8B030D-6E8A-4147-A177-3AD203B41FA5}">
                      <a16:colId xmlns:a16="http://schemas.microsoft.com/office/drawing/2014/main" val="927039219"/>
                    </a:ext>
                  </a:extLst>
                </a:gridCol>
                <a:gridCol w="594844">
                  <a:extLst>
                    <a:ext uri="{9D8B030D-6E8A-4147-A177-3AD203B41FA5}">
                      <a16:colId xmlns:a16="http://schemas.microsoft.com/office/drawing/2014/main" val="3001382602"/>
                    </a:ext>
                  </a:extLst>
                </a:gridCol>
                <a:gridCol w="594844">
                  <a:extLst>
                    <a:ext uri="{9D8B030D-6E8A-4147-A177-3AD203B41FA5}">
                      <a16:colId xmlns:a16="http://schemas.microsoft.com/office/drawing/2014/main" val="3810757702"/>
                    </a:ext>
                  </a:extLst>
                </a:gridCol>
                <a:gridCol w="594844">
                  <a:extLst>
                    <a:ext uri="{9D8B030D-6E8A-4147-A177-3AD203B41FA5}">
                      <a16:colId xmlns:a16="http://schemas.microsoft.com/office/drawing/2014/main" val="753475065"/>
                    </a:ext>
                  </a:extLst>
                </a:gridCol>
                <a:gridCol w="594844">
                  <a:extLst>
                    <a:ext uri="{9D8B030D-6E8A-4147-A177-3AD203B41FA5}">
                      <a16:colId xmlns:a16="http://schemas.microsoft.com/office/drawing/2014/main" val="3155181299"/>
                    </a:ext>
                  </a:extLst>
                </a:gridCol>
                <a:gridCol w="594844">
                  <a:extLst>
                    <a:ext uri="{9D8B030D-6E8A-4147-A177-3AD203B41FA5}">
                      <a16:colId xmlns:a16="http://schemas.microsoft.com/office/drawing/2014/main" val="2291500936"/>
                    </a:ext>
                  </a:extLst>
                </a:gridCol>
                <a:gridCol w="576886">
                  <a:extLst>
                    <a:ext uri="{9D8B030D-6E8A-4147-A177-3AD203B41FA5}">
                      <a16:colId xmlns:a16="http://schemas.microsoft.com/office/drawing/2014/main" val="135774309"/>
                    </a:ext>
                  </a:extLst>
                </a:gridCol>
                <a:gridCol w="576886">
                  <a:extLst>
                    <a:ext uri="{9D8B030D-6E8A-4147-A177-3AD203B41FA5}">
                      <a16:colId xmlns:a16="http://schemas.microsoft.com/office/drawing/2014/main" val="832687079"/>
                    </a:ext>
                  </a:extLst>
                </a:gridCol>
                <a:gridCol w="576886">
                  <a:extLst>
                    <a:ext uri="{9D8B030D-6E8A-4147-A177-3AD203B41FA5}">
                      <a16:colId xmlns:a16="http://schemas.microsoft.com/office/drawing/2014/main" val="1870316305"/>
                    </a:ext>
                  </a:extLst>
                </a:gridCol>
              </a:tblGrid>
              <a:tr h="216828">
                <a:tc rowSpan="2">
                  <a:txBody>
                    <a:bodyPr/>
                    <a:lstStyle/>
                    <a:p>
                      <a:pPr>
                        <a:lnSpc>
                          <a:spcPct val="107000"/>
                        </a:lnSpc>
                        <a:spcAft>
                          <a:spcPts val="0"/>
                        </a:spcAft>
                      </a:pPr>
                      <a:r>
                        <a:rPr lang="en-GB" sz="1100" b="1">
                          <a:effectLst/>
                          <a:latin typeface="Calibri" panose="020F0502020204030204" pitchFamily="34" charset="0"/>
                          <a:ea typeface="Calibri" panose="020F0502020204030204" pitchFamily="34" charset="0"/>
                          <a:cs typeface="Times New Roman" panose="02020603050405020304" pitchFamily="18" charset="0"/>
                        </a:rPr>
                        <a:t>All </a:t>
                      </a:r>
                      <a:r>
                        <a:rPr lang="en-GB"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Deaths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gridSpan="16">
                  <a:txBody>
                    <a:bodyPr/>
                    <a:lstStyle/>
                    <a:p>
                      <a:pPr algn="ctr">
                        <a:lnSpc>
                          <a:spcPct val="107000"/>
                        </a:lnSpc>
                        <a:spcAft>
                          <a:spcPts val="0"/>
                        </a:spcAft>
                      </a:pPr>
                      <a:r>
                        <a:rPr lang="en-GB"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Week Ending</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783130546"/>
                  </a:ext>
                </a:extLst>
              </a:tr>
              <a:tr h="670559">
                <a:tc vMerge="1">
                  <a:txBody>
                    <a:bodyPr/>
                    <a:lstStyle/>
                    <a:p>
                      <a:endParaRPr lang="en-GB"/>
                    </a:p>
                  </a:txBody>
                  <a:tcPr/>
                </a:tc>
                <a:tc>
                  <a:txBody>
                    <a:bodyPr/>
                    <a:lstStyle/>
                    <a:p>
                      <a:pPr algn="r">
                        <a:lnSpc>
                          <a:spcPct val="107000"/>
                        </a:lnSpc>
                        <a:spcAft>
                          <a:spcPts val="0"/>
                        </a:spcAft>
                      </a:pPr>
                      <a:r>
                        <a:rPr lang="en-GB"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3rd Jan</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10th Jan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17th Jan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24th Jan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31st Jan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7th Feb</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14th Feb</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r">
                        <a:lnSpc>
                          <a:spcPct val="107000"/>
                        </a:lnSpc>
                        <a:spcAft>
                          <a:spcPts val="0"/>
                        </a:spcAft>
                      </a:pPr>
                      <a:r>
                        <a:rPr lang="en-GB"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21st Feb</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28th Feb</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6th March</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r">
                        <a:lnSpc>
                          <a:spcPct val="107000"/>
                        </a:lnSpc>
                        <a:spcAft>
                          <a:spcPts val="0"/>
                        </a:spcAft>
                      </a:pPr>
                      <a:r>
                        <a:rPr lang="en-GB"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13th March</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20th March</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27th March</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3rd April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10th April</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r">
                        <a:lnSpc>
                          <a:spcPct val="107000"/>
                        </a:lnSpc>
                        <a:spcAft>
                          <a:spcPts val="0"/>
                        </a:spcAft>
                      </a:pPr>
                      <a:r>
                        <a:rPr lang="en-GB"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17</a:t>
                      </a:r>
                      <a:r>
                        <a:rPr lang="en-GB" sz="1100" baseline="30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a:t>
                      </a:r>
                      <a:r>
                        <a:rPr lang="en-GB"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April</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848641827"/>
                  </a:ext>
                </a:extLst>
              </a:tr>
              <a:tr h="228070">
                <a:tc>
                  <a:txBody>
                    <a:bodyPr/>
                    <a:lstStyle/>
                    <a:p>
                      <a:pP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Brighton &amp;Hove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44</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38</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r">
                        <a:lnSpc>
                          <a:spcPct val="107000"/>
                        </a:lnSpc>
                        <a:spcAft>
                          <a:spcPts val="0"/>
                        </a:spcAft>
                      </a:pPr>
                      <a:r>
                        <a:rPr lang="en-GB"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36</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r">
                        <a:lnSpc>
                          <a:spcPct val="107000"/>
                        </a:lnSpc>
                        <a:spcAft>
                          <a:spcPts val="0"/>
                        </a:spcAft>
                      </a:pPr>
                      <a:r>
                        <a:rPr lang="en-GB"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33</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38</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35</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56</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32</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37</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59</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62</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64</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r">
                        <a:lnSpc>
                          <a:spcPct val="107000"/>
                        </a:lnSpc>
                        <a:spcAft>
                          <a:spcPts val="0"/>
                        </a:spcAft>
                      </a:pPr>
                      <a:r>
                        <a:rPr lang="en-GB"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62</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778262882"/>
                  </a:ext>
                </a:extLst>
              </a:tr>
              <a:tr h="228070">
                <a:tc>
                  <a:txBody>
                    <a:bodyPr/>
                    <a:lstStyle/>
                    <a:p>
                      <a:pP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East Sussex</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166</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161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153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141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142</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145</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137</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120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110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117</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114</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128</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133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132</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166</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175</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3831791683"/>
                  </a:ext>
                </a:extLst>
              </a:tr>
              <a:tr h="228070">
                <a:tc>
                  <a:txBody>
                    <a:bodyPr/>
                    <a:lstStyle/>
                    <a:p>
                      <a:pPr>
                        <a:lnSpc>
                          <a:spcPct val="107000"/>
                        </a:lnSpc>
                        <a:spcAft>
                          <a:spcPts val="0"/>
                        </a:spcAft>
                      </a:pPr>
                      <a:r>
                        <a:rPr lang="en-GB"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West Sussex</a:t>
                      </a:r>
                      <a:endParaRPr lang="en-GB"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r">
                        <a:lnSpc>
                          <a:spcPct val="107000"/>
                        </a:lnSpc>
                        <a:spcAft>
                          <a:spcPts val="0"/>
                        </a:spcAft>
                      </a:pPr>
                      <a:r>
                        <a:rPr lang="en-GB"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211</a:t>
                      </a:r>
                      <a:endParaRPr lang="en-GB"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r">
                        <a:lnSpc>
                          <a:spcPct val="107000"/>
                        </a:lnSpc>
                        <a:spcAft>
                          <a:spcPts val="0"/>
                        </a:spcAft>
                      </a:pPr>
                      <a:r>
                        <a:rPr lang="en-GB"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214</a:t>
                      </a:r>
                      <a:endParaRPr lang="en-GB"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r">
                        <a:lnSpc>
                          <a:spcPct val="107000"/>
                        </a:lnSpc>
                        <a:spcAft>
                          <a:spcPts val="0"/>
                        </a:spcAft>
                      </a:pPr>
                      <a:r>
                        <a:rPr lang="en-GB"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179</a:t>
                      </a:r>
                      <a:endParaRPr lang="en-GB"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r">
                        <a:lnSpc>
                          <a:spcPct val="107000"/>
                        </a:lnSpc>
                        <a:spcAft>
                          <a:spcPts val="0"/>
                        </a:spcAft>
                      </a:pPr>
                      <a:r>
                        <a:rPr lang="en-GB"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193</a:t>
                      </a:r>
                      <a:endParaRPr lang="en-GB"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r">
                        <a:lnSpc>
                          <a:spcPct val="107000"/>
                        </a:lnSpc>
                        <a:spcAft>
                          <a:spcPts val="0"/>
                        </a:spcAft>
                      </a:pPr>
                      <a:r>
                        <a:rPr lang="en-GB"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199</a:t>
                      </a:r>
                      <a:endParaRPr lang="en-GB"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r">
                        <a:lnSpc>
                          <a:spcPct val="107000"/>
                        </a:lnSpc>
                        <a:spcAft>
                          <a:spcPts val="0"/>
                        </a:spcAft>
                      </a:pPr>
                      <a:r>
                        <a:rPr lang="en-GB"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182</a:t>
                      </a:r>
                      <a:endParaRPr lang="en-GB"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r">
                        <a:lnSpc>
                          <a:spcPct val="107000"/>
                        </a:lnSpc>
                        <a:spcAft>
                          <a:spcPts val="0"/>
                        </a:spcAft>
                      </a:pPr>
                      <a:r>
                        <a:rPr lang="en-GB"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192</a:t>
                      </a:r>
                      <a:endParaRPr lang="en-GB"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r">
                        <a:lnSpc>
                          <a:spcPct val="107000"/>
                        </a:lnSpc>
                        <a:spcAft>
                          <a:spcPts val="0"/>
                        </a:spcAft>
                      </a:pPr>
                      <a:r>
                        <a:rPr lang="en-GB"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199</a:t>
                      </a:r>
                      <a:endParaRPr lang="en-GB"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r">
                        <a:lnSpc>
                          <a:spcPct val="107000"/>
                        </a:lnSpc>
                        <a:spcAft>
                          <a:spcPts val="0"/>
                        </a:spcAft>
                      </a:pPr>
                      <a:r>
                        <a:rPr lang="en-GB"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192</a:t>
                      </a:r>
                      <a:endParaRPr lang="en-GB"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r">
                        <a:lnSpc>
                          <a:spcPct val="107000"/>
                        </a:lnSpc>
                        <a:spcAft>
                          <a:spcPts val="0"/>
                        </a:spcAft>
                      </a:pPr>
                      <a:r>
                        <a:rPr lang="en-GB"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200</a:t>
                      </a:r>
                      <a:endParaRPr lang="en-GB"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r">
                        <a:lnSpc>
                          <a:spcPct val="107000"/>
                        </a:lnSpc>
                        <a:spcAft>
                          <a:spcPts val="0"/>
                        </a:spcAft>
                      </a:pPr>
                      <a:r>
                        <a:rPr lang="en-GB"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174</a:t>
                      </a:r>
                      <a:endParaRPr lang="en-GB"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r">
                        <a:lnSpc>
                          <a:spcPct val="107000"/>
                        </a:lnSpc>
                        <a:spcAft>
                          <a:spcPts val="0"/>
                        </a:spcAft>
                      </a:pPr>
                      <a:r>
                        <a:rPr lang="en-GB"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179</a:t>
                      </a:r>
                      <a:endParaRPr lang="en-GB"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r">
                        <a:lnSpc>
                          <a:spcPct val="107000"/>
                        </a:lnSpc>
                        <a:spcAft>
                          <a:spcPts val="0"/>
                        </a:spcAft>
                      </a:pPr>
                      <a:r>
                        <a:rPr lang="en-GB"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199</a:t>
                      </a:r>
                      <a:endParaRPr lang="en-GB"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r">
                        <a:lnSpc>
                          <a:spcPct val="107000"/>
                        </a:lnSpc>
                        <a:spcAft>
                          <a:spcPts val="0"/>
                        </a:spcAft>
                      </a:pPr>
                      <a:r>
                        <a:rPr lang="en-GB"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240</a:t>
                      </a:r>
                      <a:endParaRPr lang="en-GB"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r">
                        <a:lnSpc>
                          <a:spcPct val="107000"/>
                        </a:lnSpc>
                        <a:spcAft>
                          <a:spcPts val="0"/>
                        </a:spcAft>
                      </a:pPr>
                      <a:r>
                        <a:rPr lang="en-GB"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294</a:t>
                      </a:r>
                      <a:endParaRPr lang="en-GB"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r">
                        <a:lnSpc>
                          <a:spcPct val="107000"/>
                        </a:lnSpc>
                        <a:spcAft>
                          <a:spcPts val="0"/>
                        </a:spcAft>
                      </a:pPr>
                      <a:r>
                        <a:rPr lang="en-GB"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289</a:t>
                      </a:r>
                      <a:endParaRPr lang="en-GB"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563028961"/>
                  </a:ext>
                </a:extLst>
              </a:tr>
              <a:tr h="228070">
                <a:tc>
                  <a:txBody>
                    <a:bodyPr/>
                    <a:lstStyle/>
                    <a:p>
                      <a:pP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Sussex</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421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416</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370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375</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381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363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362</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357</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337</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373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320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344</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391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434</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524</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526</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2568132032"/>
                  </a:ext>
                </a:extLst>
              </a:tr>
              <a:tr h="216828">
                <a:tc rowSpan="2">
                  <a:txBody>
                    <a:bodyPr/>
                    <a:lstStyle/>
                    <a:p>
                      <a:pPr>
                        <a:lnSpc>
                          <a:spcPct val="107000"/>
                        </a:lnSpc>
                        <a:spcAft>
                          <a:spcPts val="0"/>
                        </a:spcAft>
                      </a:pPr>
                      <a:r>
                        <a:rPr lang="en-GB"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COVID</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gridSpan="16">
                  <a:txBody>
                    <a:bodyPr/>
                    <a:lstStyle/>
                    <a:p>
                      <a:pPr algn="ctr">
                        <a:lnSpc>
                          <a:spcPct val="107000"/>
                        </a:lnSpc>
                        <a:spcAft>
                          <a:spcPts val="0"/>
                        </a:spcAft>
                      </a:pPr>
                      <a:r>
                        <a:rPr lang="en-GB"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Week Ending</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980814305"/>
                  </a:ext>
                </a:extLst>
              </a:tr>
              <a:tr h="670559">
                <a:tc vMerge="1">
                  <a:txBody>
                    <a:bodyPr/>
                    <a:lstStyle/>
                    <a:p>
                      <a:endParaRPr lang="en-GB"/>
                    </a:p>
                  </a:txBody>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3rd Jan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10th Jan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17th Jan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24th Jan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31st Jan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7th Feb</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14th Feb</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21st Feb</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28th Feb</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6th March</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13th March</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20th March</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27th March</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3rd April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10th April</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17th April</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extLst>
                  <a:ext uri="{0D108BD9-81ED-4DB2-BD59-A6C34878D82A}">
                    <a16:rowId xmlns:a16="http://schemas.microsoft.com/office/drawing/2014/main" val="2886884307"/>
                  </a:ext>
                </a:extLst>
              </a:tr>
              <a:tr h="228070">
                <a:tc>
                  <a:txBody>
                    <a:bodyPr/>
                    <a:lstStyle/>
                    <a:p>
                      <a:pP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Brighton &amp;Hove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algn="r">
                        <a:lnSpc>
                          <a:spcPct val="107000"/>
                        </a:lnSpc>
                        <a:spcAft>
                          <a:spcPts val="0"/>
                        </a:spcAft>
                      </a:pPr>
                      <a:r>
                        <a:rPr lang="en-GB"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6</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15</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22</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extLst>
                  <a:ext uri="{0D108BD9-81ED-4DB2-BD59-A6C34878D82A}">
                    <a16:rowId xmlns:a16="http://schemas.microsoft.com/office/drawing/2014/main" val="2502563902"/>
                  </a:ext>
                </a:extLst>
              </a:tr>
              <a:tr h="228070">
                <a:tc>
                  <a:txBody>
                    <a:bodyPr/>
                    <a:lstStyle/>
                    <a:p>
                      <a:pP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East Sussex</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algn="r">
                        <a:lnSpc>
                          <a:spcPct val="107000"/>
                        </a:lnSpc>
                        <a:spcAft>
                          <a:spcPts val="0"/>
                        </a:spcAft>
                      </a:pPr>
                      <a:r>
                        <a:rPr lang="en-GB"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22</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44</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extLst>
                  <a:ext uri="{0D108BD9-81ED-4DB2-BD59-A6C34878D82A}">
                    <a16:rowId xmlns:a16="http://schemas.microsoft.com/office/drawing/2014/main" val="1646373870"/>
                  </a:ext>
                </a:extLst>
              </a:tr>
              <a:tr h="228070">
                <a:tc>
                  <a:txBody>
                    <a:bodyPr/>
                    <a:lstStyle/>
                    <a:p>
                      <a:pPr>
                        <a:lnSpc>
                          <a:spcPct val="107000"/>
                        </a:lnSpc>
                        <a:spcAft>
                          <a:spcPts val="0"/>
                        </a:spcAft>
                      </a:pPr>
                      <a:r>
                        <a:rPr lang="en-GB"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West Sussex</a:t>
                      </a:r>
                      <a:endParaRPr lang="en-GB"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algn="r">
                        <a:lnSpc>
                          <a:spcPct val="107000"/>
                        </a:lnSpc>
                        <a:spcAft>
                          <a:spcPts val="0"/>
                        </a:spcAft>
                      </a:pPr>
                      <a:r>
                        <a:rPr lang="en-GB"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a:t>
                      </a:r>
                      <a:endParaRPr lang="en-GB"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algn="r">
                        <a:lnSpc>
                          <a:spcPct val="107000"/>
                        </a:lnSpc>
                        <a:spcAft>
                          <a:spcPts val="0"/>
                        </a:spcAft>
                      </a:pPr>
                      <a:r>
                        <a:rPr lang="en-GB"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a:t>
                      </a:r>
                      <a:endParaRPr lang="en-GB"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algn="r">
                        <a:lnSpc>
                          <a:spcPct val="107000"/>
                        </a:lnSpc>
                        <a:spcAft>
                          <a:spcPts val="0"/>
                        </a:spcAft>
                      </a:pPr>
                      <a:r>
                        <a:rPr lang="en-GB"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a:t>
                      </a:r>
                      <a:endParaRPr lang="en-GB"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algn="r">
                        <a:lnSpc>
                          <a:spcPct val="107000"/>
                        </a:lnSpc>
                        <a:spcAft>
                          <a:spcPts val="0"/>
                        </a:spcAft>
                      </a:pPr>
                      <a:r>
                        <a:rPr lang="en-GB"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a:t>
                      </a:r>
                      <a:endParaRPr lang="en-GB"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algn="r">
                        <a:lnSpc>
                          <a:spcPct val="107000"/>
                        </a:lnSpc>
                        <a:spcAft>
                          <a:spcPts val="0"/>
                        </a:spcAft>
                      </a:pPr>
                      <a:r>
                        <a:rPr lang="en-GB"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a:t>
                      </a:r>
                      <a:endParaRPr lang="en-GB"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algn="r">
                        <a:lnSpc>
                          <a:spcPct val="107000"/>
                        </a:lnSpc>
                        <a:spcAft>
                          <a:spcPts val="0"/>
                        </a:spcAft>
                      </a:pPr>
                      <a:r>
                        <a:rPr lang="en-GB"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a:t>
                      </a:r>
                      <a:endParaRPr lang="en-GB"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algn="r">
                        <a:lnSpc>
                          <a:spcPct val="107000"/>
                        </a:lnSpc>
                        <a:spcAft>
                          <a:spcPts val="0"/>
                        </a:spcAft>
                      </a:pPr>
                      <a:r>
                        <a:rPr lang="en-GB"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a:t>
                      </a:r>
                      <a:endParaRPr lang="en-GB"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algn="r">
                        <a:lnSpc>
                          <a:spcPct val="107000"/>
                        </a:lnSpc>
                        <a:spcAft>
                          <a:spcPts val="0"/>
                        </a:spcAft>
                      </a:pPr>
                      <a:r>
                        <a:rPr lang="en-GB"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a:t>
                      </a:r>
                      <a:endParaRPr lang="en-GB"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algn="r">
                        <a:lnSpc>
                          <a:spcPct val="107000"/>
                        </a:lnSpc>
                        <a:spcAft>
                          <a:spcPts val="0"/>
                        </a:spcAft>
                      </a:pPr>
                      <a:r>
                        <a:rPr lang="en-GB"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a:t>
                      </a:r>
                      <a:endParaRPr lang="en-GB"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algn="r">
                        <a:lnSpc>
                          <a:spcPct val="107000"/>
                        </a:lnSpc>
                        <a:spcAft>
                          <a:spcPts val="0"/>
                        </a:spcAft>
                      </a:pPr>
                      <a:r>
                        <a:rPr lang="en-GB"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a:t>
                      </a:r>
                      <a:endParaRPr lang="en-GB"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algn="r">
                        <a:lnSpc>
                          <a:spcPct val="107000"/>
                        </a:lnSpc>
                        <a:spcAft>
                          <a:spcPts val="0"/>
                        </a:spcAft>
                      </a:pPr>
                      <a:r>
                        <a:rPr lang="en-GB"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a:t>
                      </a:r>
                      <a:endParaRPr lang="en-GB"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algn="r">
                        <a:lnSpc>
                          <a:spcPct val="107000"/>
                        </a:lnSpc>
                        <a:spcAft>
                          <a:spcPts val="0"/>
                        </a:spcAft>
                      </a:pPr>
                      <a:r>
                        <a:rPr lang="en-GB"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a:t>
                      </a:r>
                      <a:endParaRPr lang="en-GB"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algn="r">
                        <a:lnSpc>
                          <a:spcPct val="107000"/>
                        </a:lnSpc>
                        <a:spcAft>
                          <a:spcPts val="0"/>
                        </a:spcAft>
                      </a:pPr>
                      <a:r>
                        <a:rPr lang="en-GB"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19</a:t>
                      </a:r>
                      <a:endParaRPr lang="en-GB"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algn="r">
                        <a:lnSpc>
                          <a:spcPct val="107000"/>
                        </a:lnSpc>
                        <a:spcAft>
                          <a:spcPts val="0"/>
                        </a:spcAft>
                      </a:pPr>
                      <a:r>
                        <a:rPr lang="en-GB"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37</a:t>
                      </a:r>
                      <a:endParaRPr lang="en-GB"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algn="r">
                        <a:lnSpc>
                          <a:spcPct val="107000"/>
                        </a:lnSpc>
                        <a:spcAft>
                          <a:spcPts val="0"/>
                        </a:spcAft>
                      </a:pPr>
                      <a:r>
                        <a:rPr lang="en-GB"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78</a:t>
                      </a:r>
                      <a:endParaRPr lang="en-GB"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algn="r">
                        <a:lnSpc>
                          <a:spcPct val="107000"/>
                        </a:lnSpc>
                        <a:spcAft>
                          <a:spcPts val="0"/>
                        </a:spcAft>
                      </a:pPr>
                      <a:r>
                        <a:rPr lang="en-GB"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77</a:t>
                      </a:r>
                      <a:endParaRPr lang="en-GB"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extLst>
                  <a:ext uri="{0D108BD9-81ED-4DB2-BD59-A6C34878D82A}">
                    <a16:rowId xmlns:a16="http://schemas.microsoft.com/office/drawing/2014/main" val="2200984823"/>
                  </a:ext>
                </a:extLst>
              </a:tr>
              <a:tr h="228070">
                <a:tc>
                  <a:txBody>
                    <a:bodyPr/>
                    <a:lstStyle/>
                    <a:p>
                      <a:pP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Sussex</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6</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35</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74</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140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144</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extLst>
                  <a:ext uri="{0D108BD9-81ED-4DB2-BD59-A6C34878D82A}">
                    <a16:rowId xmlns:a16="http://schemas.microsoft.com/office/drawing/2014/main" val="1665339706"/>
                  </a:ext>
                </a:extLst>
              </a:tr>
              <a:tr h="216828">
                <a:tc rowSpan="2">
                  <a:txBody>
                    <a:bodyPr/>
                    <a:lstStyle/>
                    <a:p>
                      <a:pPr>
                        <a:lnSpc>
                          <a:spcPct val="107000"/>
                        </a:lnSpc>
                        <a:spcAft>
                          <a:spcPts val="0"/>
                        </a:spcAft>
                      </a:pPr>
                      <a:r>
                        <a:rPr lang="en-GB"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Non-COVID</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gridSpan="16">
                  <a:txBody>
                    <a:bodyPr/>
                    <a:lstStyle/>
                    <a:p>
                      <a:pPr algn="ctr">
                        <a:lnSpc>
                          <a:spcPct val="107000"/>
                        </a:lnSpc>
                        <a:spcAft>
                          <a:spcPts val="0"/>
                        </a:spcAft>
                      </a:pPr>
                      <a:r>
                        <a:rPr lang="en-GB"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Week Ending</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200774618"/>
                  </a:ext>
                </a:extLst>
              </a:tr>
              <a:tr h="670559">
                <a:tc vMerge="1">
                  <a:txBody>
                    <a:bodyPr/>
                    <a:lstStyle/>
                    <a:p>
                      <a:endParaRPr lang="en-GB"/>
                    </a:p>
                  </a:txBody>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3rd Jan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10th Jan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17th Jan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24th Jan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31st Jan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7th Feb</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14th Feb</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21st Feb</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28th Feb</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6th March</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13th March</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20th March</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GB"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27th March</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3rd April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10th April</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17th April</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741026235"/>
                  </a:ext>
                </a:extLst>
              </a:tr>
              <a:tr h="228070">
                <a:tc>
                  <a:txBody>
                    <a:bodyPr/>
                    <a:lstStyle/>
                    <a:p>
                      <a:pP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Brighton &amp;Hove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44</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38</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36</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38</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35</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56</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32</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36</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53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GB"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47</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42</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39</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4166454102"/>
                  </a:ext>
                </a:extLst>
              </a:tr>
              <a:tr h="228070">
                <a:tc>
                  <a:txBody>
                    <a:bodyPr/>
                    <a:lstStyle/>
                    <a:p>
                      <a:pP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East Sussex</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166</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161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153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141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142</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145</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137</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120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110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117</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114</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126</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123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110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126</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131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038164000"/>
                  </a:ext>
                </a:extLst>
              </a:tr>
              <a:tr h="228070">
                <a:tc>
                  <a:txBody>
                    <a:bodyPr/>
                    <a:lstStyle/>
                    <a:p>
                      <a:pPr>
                        <a:lnSpc>
                          <a:spcPct val="107000"/>
                        </a:lnSpc>
                        <a:spcAft>
                          <a:spcPts val="0"/>
                        </a:spcAft>
                      </a:pPr>
                      <a:r>
                        <a:rPr lang="en-GB"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West Sussex</a:t>
                      </a:r>
                      <a:endParaRPr lang="en-GB"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GB"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211</a:t>
                      </a:r>
                      <a:endParaRPr lang="en-GB"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GB"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214</a:t>
                      </a:r>
                      <a:endParaRPr lang="en-GB"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GB"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179</a:t>
                      </a:r>
                      <a:endParaRPr lang="en-GB"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GB"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193</a:t>
                      </a:r>
                      <a:endParaRPr lang="en-GB"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GB"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199</a:t>
                      </a:r>
                      <a:endParaRPr lang="en-GB"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GB"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182</a:t>
                      </a:r>
                      <a:endParaRPr lang="en-GB"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GB"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192</a:t>
                      </a:r>
                      <a:endParaRPr lang="en-GB"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GB"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199</a:t>
                      </a:r>
                      <a:endParaRPr lang="en-GB"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GB"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192</a:t>
                      </a:r>
                      <a:endParaRPr lang="en-GB"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GB"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200</a:t>
                      </a:r>
                      <a:endParaRPr lang="en-GB"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GB"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174</a:t>
                      </a:r>
                      <a:endParaRPr lang="en-GB"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GB"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176</a:t>
                      </a:r>
                      <a:endParaRPr lang="en-GB"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GB"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180</a:t>
                      </a:r>
                      <a:endParaRPr lang="en-GB"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GB"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203</a:t>
                      </a:r>
                      <a:endParaRPr lang="en-GB"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GB"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216</a:t>
                      </a:r>
                      <a:endParaRPr lang="en-GB"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GB"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212</a:t>
                      </a:r>
                      <a:endParaRPr lang="en-GB"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953399693"/>
                  </a:ext>
                </a:extLst>
              </a:tr>
              <a:tr h="228070">
                <a:tc>
                  <a:txBody>
                    <a:bodyPr/>
                    <a:lstStyle/>
                    <a:p>
                      <a:pP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Sussex</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421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416</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370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375</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381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363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362</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357</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337</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373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320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338</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356</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360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384</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GB"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382</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138747601"/>
                  </a:ext>
                </a:extLst>
              </a:tr>
            </a:tbl>
          </a:graphicData>
        </a:graphic>
      </p:graphicFrame>
    </p:spTree>
    <p:extLst>
      <p:ext uri="{BB962C8B-B14F-4D97-AF65-F5344CB8AC3E}">
        <p14:creationId xmlns:p14="http://schemas.microsoft.com/office/powerpoint/2010/main" val="3201899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65446BE-F39E-4E3F-B681-0C1F2477225F}"/>
              </a:ext>
            </a:extLst>
          </p:cNvPr>
          <p:cNvPicPr>
            <a:picLocks noChangeAspect="1"/>
          </p:cNvPicPr>
          <p:nvPr/>
        </p:nvPicPr>
        <p:blipFill>
          <a:blip r:embed="rId2"/>
          <a:stretch>
            <a:fillRect/>
          </a:stretch>
        </p:blipFill>
        <p:spPr>
          <a:xfrm>
            <a:off x="377687" y="614832"/>
            <a:ext cx="6527478" cy="3067488"/>
          </a:xfrm>
          <a:prstGeom prst="rect">
            <a:avLst/>
          </a:prstGeom>
        </p:spPr>
      </p:pic>
      <p:sp>
        <p:nvSpPr>
          <p:cNvPr id="6" name="TextBox 5">
            <a:extLst>
              <a:ext uri="{FF2B5EF4-FFF2-40B4-BE49-F238E27FC236}">
                <a16:creationId xmlns:a16="http://schemas.microsoft.com/office/drawing/2014/main" id="{0207CA33-98E4-49DA-8766-BEEABBA0F2F6}"/>
              </a:ext>
            </a:extLst>
          </p:cNvPr>
          <p:cNvSpPr txBox="1"/>
          <p:nvPr/>
        </p:nvSpPr>
        <p:spPr>
          <a:xfrm>
            <a:off x="377687" y="159025"/>
            <a:ext cx="11550610" cy="369332"/>
          </a:xfrm>
          <a:prstGeom prst="rect">
            <a:avLst/>
          </a:prstGeom>
          <a:solidFill>
            <a:schemeClr val="tx1">
              <a:lumMod val="65000"/>
              <a:lumOff val="35000"/>
            </a:schemeClr>
          </a:solidFill>
        </p:spPr>
        <p:txBody>
          <a:bodyPr wrap="square" rtlCol="0">
            <a:spAutoFit/>
          </a:bodyPr>
          <a:lstStyle/>
          <a:p>
            <a:r>
              <a:rPr lang="en-GB" dirty="0">
                <a:solidFill>
                  <a:schemeClr val="bg1"/>
                </a:solidFill>
              </a:rPr>
              <a:t>Deaths - Residents</a:t>
            </a:r>
          </a:p>
        </p:txBody>
      </p:sp>
      <p:sp>
        <p:nvSpPr>
          <p:cNvPr id="5" name="TextBox 4">
            <a:extLst>
              <a:ext uri="{FF2B5EF4-FFF2-40B4-BE49-F238E27FC236}">
                <a16:creationId xmlns:a16="http://schemas.microsoft.com/office/drawing/2014/main" id="{EA7670A2-14AA-4A51-BE7B-5098762085B7}"/>
              </a:ext>
            </a:extLst>
          </p:cNvPr>
          <p:cNvSpPr txBox="1"/>
          <p:nvPr/>
        </p:nvSpPr>
        <p:spPr>
          <a:xfrm>
            <a:off x="7088371" y="596376"/>
            <a:ext cx="4839926" cy="2862322"/>
          </a:xfrm>
          <a:prstGeom prst="rect">
            <a:avLst/>
          </a:prstGeom>
          <a:noFill/>
        </p:spPr>
        <p:txBody>
          <a:bodyPr wrap="square" rtlCol="0">
            <a:spAutoFit/>
          </a:bodyPr>
          <a:lstStyle/>
          <a:p>
            <a:pPr marL="285750" indent="-285750">
              <a:buFont typeface="Arial" panose="020B0604020202020204" pitchFamily="34" charset="0"/>
              <a:buChar char="•"/>
            </a:pPr>
            <a:r>
              <a:rPr lang="en-GB" sz="1200" i="1" dirty="0">
                <a:solidFill>
                  <a:schemeClr val="accent1"/>
                </a:solidFill>
              </a:rPr>
              <a:t>Figures relate to deaths of people who are usually resident in West Sussex (i.e. includes people who have died outside of the county)</a:t>
            </a:r>
          </a:p>
          <a:p>
            <a:pPr marL="285750" indent="-285750">
              <a:buFont typeface="Arial" panose="020B0604020202020204" pitchFamily="34" charset="0"/>
              <a:buChar char="•"/>
            </a:pPr>
            <a:r>
              <a:rPr lang="en-GB" sz="1200" i="1" dirty="0">
                <a:solidFill>
                  <a:schemeClr val="accent1"/>
                </a:solidFill>
              </a:rPr>
              <a:t>Relate to date of occurrence of death, and include deaths registered by 25</a:t>
            </a:r>
            <a:r>
              <a:rPr lang="en-GB" sz="1200" i="1" baseline="30000" dirty="0">
                <a:solidFill>
                  <a:schemeClr val="accent1"/>
                </a:solidFill>
              </a:rPr>
              <a:t>h</a:t>
            </a:r>
            <a:r>
              <a:rPr lang="en-GB" sz="1200" i="1" dirty="0">
                <a:solidFill>
                  <a:schemeClr val="accent1"/>
                </a:solidFill>
              </a:rPr>
              <a:t> April, these may be subject to some minor revision.</a:t>
            </a:r>
          </a:p>
          <a:p>
            <a:endParaRPr lang="en-GB" sz="1200" i="1" dirty="0">
              <a:solidFill>
                <a:schemeClr val="bg1">
                  <a:lumMod val="50000"/>
                </a:schemeClr>
              </a:solidFill>
            </a:endParaRPr>
          </a:p>
          <a:p>
            <a:pPr marL="285750" indent="-285750">
              <a:buFont typeface="Arial" panose="020B0604020202020204" pitchFamily="34" charset="0"/>
              <a:buChar char="•"/>
            </a:pPr>
            <a:r>
              <a:rPr lang="en-GB" sz="1200" dirty="0"/>
              <a:t>Deaths have risen considerably in the last week of March and into weeks in April.</a:t>
            </a:r>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r>
              <a:rPr lang="en-GB" sz="1200" dirty="0"/>
              <a:t>In relation to week </a:t>
            </a:r>
            <a:r>
              <a:rPr lang="en-GB" sz="1200" b="1" dirty="0"/>
              <a:t>16</a:t>
            </a:r>
            <a:r>
              <a:rPr lang="en-GB" sz="1200" dirty="0"/>
              <a:t>, looking at data between 2001 and 2019 the previous (equivalent week) highest figure was 205, the average 177. </a:t>
            </a:r>
          </a:p>
          <a:p>
            <a:r>
              <a:rPr lang="en-GB" sz="1200" dirty="0"/>
              <a:t> </a:t>
            </a:r>
          </a:p>
          <a:p>
            <a:pPr marL="285750" indent="-285750">
              <a:buFont typeface="Arial" panose="020B0604020202020204" pitchFamily="34" charset="0"/>
              <a:buChar char="•"/>
            </a:pPr>
            <a:r>
              <a:rPr lang="en-GB" sz="1200" dirty="0">
                <a:solidFill>
                  <a:srgbClr val="FF0000"/>
                </a:solidFill>
              </a:rPr>
              <a:t>Note: Figures for week 15 were revised up </a:t>
            </a:r>
            <a:r>
              <a:rPr lang="en-GB" sz="1200" dirty="0"/>
              <a:t>(from 273 to 294) due to the registration time lag and although fewer deaths are shown in week 16, the week covered included Easter, and as with week 15 there may be some upward revision.</a:t>
            </a:r>
          </a:p>
        </p:txBody>
      </p:sp>
      <p:sp>
        <p:nvSpPr>
          <p:cNvPr id="14" name="TextBox 13">
            <a:extLst>
              <a:ext uri="{FF2B5EF4-FFF2-40B4-BE49-F238E27FC236}">
                <a16:creationId xmlns:a16="http://schemas.microsoft.com/office/drawing/2014/main" id="{54DD8151-6A73-4429-B411-EE45F434F290}"/>
              </a:ext>
            </a:extLst>
          </p:cNvPr>
          <p:cNvSpPr txBox="1"/>
          <p:nvPr/>
        </p:nvSpPr>
        <p:spPr>
          <a:xfrm>
            <a:off x="7112031" y="3602282"/>
            <a:ext cx="4612644" cy="2123658"/>
          </a:xfrm>
          <a:prstGeom prst="rect">
            <a:avLst/>
          </a:prstGeom>
          <a:noFill/>
        </p:spPr>
        <p:txBody>
          <a:bodyPr wrap="square" rtlCol="0">
            <a:spAutoFit/>
          </a:bodyPr>
          <a:lstStyle/>
          <a:p>
            <a:pPr marL="285750" indent="-285750">
              <a:buFont typeface="Arial" panose="020B0604020202020204" pitchFamily="34" charset="0"/>
              <a:buChar char="•"/>
            </a:pPr>
            <a:r>
              <a:rPr lang="en-GB" sz="1200" i="1" dirty="0">
                <a:solidFill>
                  <a:schemeClr val="accent1"/>
                </a:solidFill>
              </a:rPr>
              <a:t>Note that this is a </a:t>
            </a:r>
            <a:r>
              <a:rPr lang="en-GB" sz="1200" b="1" i="1" dirty="0">
                <a:solidFill>
                  <a:schemeClr val="accent1"/>
                </a:solidFill>
              </a:rPr>
              <a:t>crude rate, </a:t>
            </a:r>
            <a:r>
              <a:rPr lang="en-GB" sz="1200" i="1" dirty="0">
                <a:solidFill>
                  <a:schemeClr val="accent1"/>
                </a:solidFill>
              </a:rPr>
              <a:t>West Sussex has an older population compared with England and Wales and so the rate is usually, and expectedly, above the national rate. </a:t>
            </a:r>
          </a:p>
          <a:p>
            <a:endParaRPr lang="en-GB" sz="1200" dirty="0"/>
          </a:p>
          <a:p>
            <a:pPr marL="285750" indent="-285750">
              <a:buFont typeface="Arial" panose="020B0604020202020204" pitchFamily="34" charset="0"/>
              <a:buChar char="•"/>
            </a:pPr>
            <a:r>
              <a:rPr lang="en-GB" sz="1200" dirty="0"/>
              <a:t>The crude rate of death (that is not age standardised) has risen considerably nationally and locally.</a:t>
            </a:r>
          </a:p>
          <a:p>
            <a:endParaRPr lang="en-GB" sz="1200" dirty="0"/>
          </a:p>
          <a:p>
            <a:pPr marL="285750" indent="-285750">
              <a:buFont typeface="Arial" panose="020B0604020202020204" pitchFamily="34" charset="0"/>
              <a:buChar char="•"/>
            </a:pPr>
            <a:r>
              <a:rPr lang="en-GB" sz="1200" dirty="0"/>
              <a:t>This increase started towards the end of March. </a:t>
            </a:r>
          </a:p>
          <a:p>
            <a:endParaRPr lang="en-GB" sz="1200" dirty="0"/>
          </a:p>
          <a:p>
            <a:pPr marL="285750" indent="-285750">
              <a:buFont typeface="Arial" panose="020B0604020202020204" pitchFamily="34" charset="0"/>
              <a:buChar char="•"/>
            </a:pPr>
            <a:r>
              <a:rPr lang="en-GB" sz="1200" dirty="0"/>
              <a:t>This graph shows the considerable increase at a national level, so that local and national crude rates are similar.</a:t>
            </a:r>
          </a:p>
        </p:txBody>
      </p:sp>
      <p:sp>
        <p:nvSpPr>
          <p:cNvPr id="4" name="Speech Bubble: Oval 3">
            <a:extLst>
              <a:ext uri="{FF2B5EF4-FFF2-40B4-BE49-F238E27FC236}">
                <a16:creationId xmlns:a16="http://schemas.microsoft.com/office/drawing/2014/main" id="{A3B7E9A5-59AF-46E0-9352-00E6282E0D6B}"/>
              </a:ext>
            </a:extLst>
          </p:cNvPr>
          <p:cNvSpPr/>
          <p:nvPr/>
        </p:nvSpPr>
        <p:spPr>
          <a:xfrm>
            <a:off x="4206569" y="97604"/>
            <a:ext cx="2891402" cy="1034456"/>
          </a:xfrm>
          <a:prstGeom prst="wedgeEllipseCallout">
            <a:avLst>
              <a:gd name="adj1" fmla="val 31574"/>
              <a:gd name="adj2" fmla="val 55893"/>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t>Note figures are revised as there can be a lag in registrations, figures for week ending 17</a:t>
            </a:r>
            <a:r>
              <a:rPr lang="en-GB" sz="1000" baseline="30000" dirty="0"/>
              <a:t>th</a:t>
            </a:r>
            <a:r>
              <a:rPr lang="en-GB" sz="1000" dirty="0"/>
              <a:t> April may also be revised upwards as the period includes Easter</a:t>
            </a:r>
          </a:p>
        </p:txBody>
      </p:sp>
      <p:pic>
        <p:nvPicPr>
          <p:cNvPr id="7" name="Picture 6">
            <a:extLst>
              <a:ext uri="{FF2B5EF4-FFF2-40B4-BE49-F238E27FC236}">
                <a16:creationId xmlns:a16="http://schemas.microsoft.com/office/drawing/2014/main" id="{0B93F85E-332E-4A0C-AF9B-D979D5B17FAD}"/>
              </a:ext>
            </a:extLst>
          </p:cNvPr>
          <p:cNvPicPr>
            <a:picLocks noChangeAspect="1"/>
          </p:cNvPicPr>
          <p:nvPr/>
        </p:nvPicPr>
        <p:blipFill>
          <a:blip r:embed="rId3"/>
          <a:stretch>
            <a:fillRect/>
          </a:stretch>
        </p:blipFill>
        <p:spPr>
          <a:xfrm>
            <a:off x="377687" y="3648356"/>
            <a:ext cx="6649481" cy="3050619"/>
          </a:xfrm>
          <a:prstGeom prst="rect">
            <a:avLst/>
          </a:prstGeom>
        </p:spPr>
      </p:pic>
      <p:sp>
        <p:nvSpPr>
          <p:cNvPr id="12" name="Speech Bubble: Oval 11">
            <a:extLst>
              <a:ext uri="{FF2B5EF4-FFF2-40B4-BE49-F238E27FC236}">
                <a16:creationId xmlns:a16="http://schemas.microsoft.com/office/drawing/2014/main" id="{93BA8A96-1589-4506-B12D-08A1FD435872}"/>
              </a:ext>
            </a:extLst>
          </p:cNvPr>
          <p:cNvSpPr/>
          <p:nvPr/>
        </p:nvSpPr>
        <p:spPr>
          <a:xfrm>
            <a:off x="5097755" y="5213945"/>
            <a:ext cx="1929413" cy="511995"/>
          </a:xfrm>
          <a:prstGeom prst="wedgeEllipseCallout">
            <a:avLst>
              <a:gd name="adj1" fmla="val 18309"/>
              <a:gd name="adj2" fmla="val -226524"/>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t>As above – the rate may be revised</a:t>
            </a:r>
          </a:p>
        </p:txBody>
      </p:sp>
    </p:spTree>
    <p:extLst>
      <p:ext uri="{BB962C8B-B14F-4D97-AF65-F5344CB8AC3E}">
        <p14:creationId xmlns:p14="http://schemas.microsoft.com/office/powerpoint/2010/main" val="3967104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207CA33-98E4-49DA-8766-BEEABBA0F2F6}"/>
              </a:ext>
            </a:extLst>
          </p:cNvPr>
          <p:cNvSpPr txBox="1"/>
          <p:nvPr/>
        </p:nvSpPr>
        <p:spPr>
          <a:xfrm>
            <a:off x="377687" y="159025"/>
            <a:ext cx="11550610" cy="369332"/>
          </a:xfrm>
          <a:prstGeom prst="rect">
            <a:avLst/>
          </a:prstGeom>
          <a:solidFill>
            <a:schemeClr val="tx1">
              <a:lumMod val="65000"/>
              <a:lumOff val="35000"/>
            </a:schemeClr>
          </a:solidFill>
        </p:spPr>
        <p:txBody>
          <a:bodyPr wrap="square" rtlCol="0">
            <a:spAutoFit/>
          </a:bodyPr>
          <a:lstStyle/>
          <a:p>
            <a:r>
              <a:rPr lang="en-GB" dirty="0">
                <a:solidFill>
                  <a:schemeClr val="bg1"/>
                </a:solidFill>
              </a:rPr>
              <a:t>Deaths – Deaths in Care Homes – All Deaths</a:t>
            </a:r>
          </a:p>
        </p:txBody>
      </p:sp>
      <p:sp>
        <p:nvSpPr>
          <p:cNvPr id="5" name="TextBox 4">
            <a:extLst>
              <a:ext uri="{FF2B5EF4-FFF2-40B4-BE49-F238E27FC236}">
                <a16:creationId xmlns:a16="http://schemas.microsoft.com/office/drawing/2014/main" id="{EA7670A2-14AA-4A51-BE7B-5098762085B7}"/>
              </a:ext>
            </a:extLst>
          </p:cNvPr>
          <p:cNvSpPr txBox="1"/>
          <p:nvPr/>
        </p:nvSpPr>
        <p:spPr>
          <a:xfrm>
            <a:off x="7532913" y="833730"/>
            <a:ext cx="4281397" cy="1723549"/>
          </a:xfrm>
          <a:prstGeom prst="rect">
            <a:avLst/>
          </a:prstGeom>
          <a:noFill/>
        </p:spPr>
        <p:txBody>
          <a:bodyPr wrap="square" rtlCol="0">
            <a:spAutoFit/>
          </a:bodyPr>
          <a:lstStyle/>
          <a:p>
            <a:pPr marL="285750" indent="-285750">
              <a:buFont typeface="Arial" panose="020B0604020202020204" pitchFamily="34" charset="0"/>
              <a:buChar char="•"/>
            </a:pPr>
            <a:r>
              <a:rPr lang="en-GB" sz="1200" i="1" dirty="0">
                <a:solidFill>
                  <a:schemeClr val="accent1"/>
                </a:solidFill>
              </a:rPr>
              <a:t>Relate to date of occurrence of death, and include deaths registered by 18</a:t>
            </a:r>
            <a:r>
              <a:rPr lang="en-GB" sz="1200" i="1" baseline="30000" dirty="0">
                <a:solidFill>
                  <a:schemeClr val="accent1"/>
                </a:solidFill>
              </a:rPr>
              <a:t>th</a:t>
            </a:r>
            <a:r>
              <a:rPr lang="en-GB" sz="1200" i="1" dirty="0">
                <a:solidFill>
                  <a:schemeClr val="accent1"/>
                </a:solidFill>
              </a:rPr>
              <a:t> April, these may be subject to some minor revision.</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Deaths have risen considerably in the last week of March and into two weeks in April. The number of deaths has now doubled since the last week in March.</a:t>
            </a:r>
          </a:p>
        </p:txBody>
      </p:sp>
      <p:sp>
        <p:nvSpPr>
          <p:cNvPr id="14" name="TextBox 13">
            <a:extLst>
              <a:ext uri="{FF2B5EF4-FFF2-40B4-BE49-F238E27FC236}">
                <a16:creationId xmlns:a16="http://schemas.microsoft.com/office/drawing/2014/main" id="{54DD8151-6A73-4429-B411-EE45F434F290}"/>
              </a:ext>
            </a:extLst>
          </p:cNvPr>
          <p:cNvSpPr txBox="1"/>
          <p:nvPr/>
        </p:nvSpPr>
        <p:spPr>
          <a:xfrm>
            <a:off x="7347839" y="3912763"/>
            <a:ext cx="4281398" cy="2031325"/>
          </a:xfrm>
          <a:prstGeom prst="rect">
            <a:avLst/>
          </a:prstGeom>
          <a:noFill/>
        </p:spPr>
        <p:txBody>
          <a:bodyPr wrap="square" rtlCol="0">
            <a:spAutoFit/>
          </a:bodyPr>
          <a:lstStyle/>
          <a:p>
            <a:pPr marL="374650" indent="-285750">
              <a:buFont typeface="Arial" panose="020B0604020202020204" pitchFamily="34" charset="0"/>
              <a:buChar char="•"/>
            </a:pPr>
            <a:r>
              <a:rPr lang="en-GB" sz="1400" dirty="0"/>
              <a:t>The rate of death (</a:t>
            </a:r>
            <a:r>
              <a:rPr lang="en-GB" sz="1400" i="1" dirty="0"/>
              <a:t>that is not age standardised to any detailed grouping of age</a:t>
            </a:r>
            <a:r>
              <a:rPr lang="en-GB" sz="1400" dirty="0"/>
              <a:t>) has risen considerably nationally and locally.</a:t>
            </a:r>
          </a:p>
          <a:p>
            <a:pPr marL="374650" indent="-285750">
              <a:buFont typeface="Arial" panose="020B0604020202020204" pitchFamily="34" charset="0"/>
              <a:buChar char="•"/>
            </a:pPr>
            <a:endParaRPr lang="en-GB" sz="1400" dirty="0"/>
          </a:p>
          <a:p>
            <a:pPr marL="374650" indent="-285750">
              <a:buFont typeface="Arial" panose="020B0604020202020204" pitchFamily="34" charset="0"/>
              <a:buChar char="•"/>
            </a:pPr>
            <a:r>
              <a:rPr lang="en-GB" sz="1400" dirty="0"/>
              <a:t>This increase started towards the end of March. </a:t>
            </a:r>
          </a:p>
          <a:p>
            <a:pPr marL="374650" indent="-285750">
              <a:buFont typeface="Arial" panose="020B0604020202020204" pitchFamily="34" charset="0"/>
              <a:buChar char="•"/>
            </a:pPr>
            <a:endParaRPr lang="en-GB" sz="1400" dirty="0"/>
          </a:p>
          <a:p>
            <a:pPr marL="374650" indent="-285750">
              <a:buFont typeface="Arial" panose="020B0604020202020204" pitchFamily="34" charset="0"/>
              <a:buChar char="•"/>
            </a:pPr>
            <a:r>
              <a:rPr lang="en-GB" sz="1400" dirty="0"/>
              <a:t>This graph shows the considerable increase at a national level, so that local and national crude rates are similar.</a:t>
            </a:r>
          </a:p>
        </p:txBody>
      </p:sp>
      <p:pic>
        <p:nvPicPr>
          <p:cNvPr id="9" name="Picture 8">
            <a:extLst>
              <a:ext uri="{FF2B5EF4-FFF2-40B4-BE49-F238E27FC236}">
                <a16:creationId xmlns:a16="http://schemas.microsoft.com/office/drawing/2014/main" id="{358B7EE7-CF06-412A-8C9D-8CD5BA3EB4FA}"/>
              </a:ext>
            </a:extLst>
          </p:cNvPr>
          <p:cNvPicPr>
            <a:picLocks noChangeAspect="1"/>
          </p:cNvPicPr>
          <p:nvPr/>
        </p:nvPicPr>
        <p:blipFill>
          <a:blip r:embed="rId2"/>
          <a:stretch>
            <a:fillRect/>
          </a:stretch>
        </p:blipFill>
        <p:spPr>
          <a:xfrm>
            <a:off x="310103" y="3663546"/>
            <a:ext cx="7037736" cy="3007085"/>
          </a:xfrm>
          <a:prstGeom prst="rect">
            <a:avLst/>
          </a:prstGeom>
        </p:spPr>
      </p:pic>
      <p:pic>
        <p:nvPicPr>
          <p:cNvPr id="2" name="Picture 1">
            <a:extLst>
              <a:ext uri="{FF2B5EF4-FFF2-40B4-BE49-F238E27FC236}">
                <a16:creationId xmlns:a16="http://schemas.microsoft.com/office/drawing/2014/main" id="{EC6FA04A-67D2-48D7-B88D-A0C2102456CF}"/>
              </a:ext>
            </a:extLst>
          </p:cNvPr>
          <p:cNvPicPr>
            <a:picLocks noChangeAspect="1"/>
          </p:cNvPicPr>
          <p:nvPr/>
        </p:nvPicPr>
        <p:blipFill>
          <a:blip r:embed="rId3"/>
          <a:stretch>
            <a:fillRect/>
          </a:stretch>
        </p:blipFill>
        <p:spPr>
          <a:xfrm>
            <a:off x="6844033" y="3047797"/>
            <a:ext cx="384081" cy="615749"/>
          </a:xfrm>
          <a:prstGeom prst="rect">
            <a:avLst/>
          </a:prstGeom>
        </p:spPr>
      </p:pic>
      <p:pic>
        <p:nvPicPr>
          <p:cNvPr id="3" name="Picture 2">
            <a:extLst>
              <a:ext uri="{FF2B5EF4-FFF2-40B4-BE49-F238E27FC236}">
                <a16:creationId xmlns:a16="http://schemas.microsoft.com/office/drawing/2014/main" id="{48D9C42F-51D3-4F18-87DE-7F5D153CBEB3}"/>
              </a:ext>
            </a:extLst>
          </p:cNvPr>
          <p:cNvPicPr>
            <a:picLocks noChangeAspect="1"/>
          </p:cNvPicPr>
          <p:nvPr/>
        </p:nvPicPr>
        <p:blipFill>
          <a:blip r:embed="rId4"/>
          <a:stretch>
            <a:fillRect/>
          </a:stretch>
        </p:blipFill>
        <p:spPr>
          <a:xfrm>
            <a:off x="393577" y="633571"/>
            <a:ext cx="6870787" cy="3029975"/>
          </a:xfrm>
          <a:prstGeom prst="rect">
            <a:avLst/>
          </a:prstGeom>
        </p:spPr>
      </p:pic>
    </p:spTree>
    <p:extLst>
      <p:ext uri="{BB962C8B-B14F-4D97-AF65-F5344CB8AC3E}">
        <p14:creationId xmlns:p14="http://schemas.microsoft.com/office/powerpoint/2010/main" val="3054141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207CA33-98E4-49DA-8766-BEEABBA0F2F6}"/>
              </a:ext>
            </a:extLst>
          </p:cNvPr>
          <p:cNvSpPr txBox="1"/>
          <p:nvPr/>
        </p:nvSpPr>
        <p:spPr>
          <a:xfrm>
            <a:off x="377687" y="159025"/>
            <a:ext cx="11550610" cy="369332"/>
          </a:xfrm>
          <a:prstGeom prst="rect">
            <a:avLst/>
          </a:prstGeom>
          <a:solidFill>
            <a:schemeClr val="tx1">
              <a:lumMod val="65000"/>
              <a:lumOff val="35000"/>
            </a:schemeClr>
          </a:solidFill>
        </p:spPr>
        <p:txBody>
          <a:bodyPr wrap="square" rtlCol="0">
            <a:spAutoFit/>
          </a:bodyPr>
          <a:lstStyle/>
          <a:p>
            <a:r>
              <a:rPr lang="en-GB" dirty="0">
                <a:solidFill>
                  <a:schemeClr val="bg1"/>
                </a:solidFill>
              </a:rPr>
              <a:t>Deaths – Place of Death (ALL DEATHS – COVID and non-COVID)</a:t>
            </a:r>
          </a:p>
        </p:txBody>
      </p:sp>
      <p:sp>
        <p:nvSpPr>
          <p:cNvPr id="5" name="TextBox 4">
            <a:extLst>
              <a:ext uri="{FF2B5EF4-FFF2-40B4-BE49-F238E27FC236}">
                <a16:creationId xmlns:a16="http://schemas.microsoft.com/office/drawing/2014/main" id="{EA7670A2-14AA-4A51-BE7B-5098762085B7}"/>
              </a:ext>
            </a:extLst>
          </p:cNvPr>
          <p:cNvSpPr txBox="1"/>
          <p:nvPr/>
        </p:nvSpPr>
        <p:spPr>
          <a:xfrm>
            <a:off x="6383383" y="775249"/>
            <a:ext cx="5378764" cy="2246769"/>
          </a:xfrm>
          <a:prstGeom prst="rect">
            <a:avLst/>
          </a:prstGeom>
          <a:noFill/>
        </p:spPr>
        <p:txBody>
          <a:bodyPr wrap="square" rtlCol="0">
            <a:spAutoFit/>
          </a:bodyPr>
          <a:lstStyle/>
          <a:p>
            <a:pPr marL="285750" indent="-285750">
              <a:buFont typeface="Arial" panose="020B0604020202020204" pitchFamily="34" charset="0"/>
              <a:buChar char="•"/>
            </a:pPr>
            <a:r>
              <a:rPr lang="en-GB" sz="1400" dirty="0"/>
              <a:t>Figures relate to deaths of people who are usually resident in West Sussex (i.e. includes people who have died outside of the county)</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Relate to date of occurrence of death, and include deaths registered by 25</a:t>
            </a:r>
            <a:r>
              <a:rPr lang="en-GB" sz="1400" baseline="30000" dirty="0"/>
              <a:t>th</a:t>
            </a:r>
            <a:r>
              <a:rPr lang="en-GB" sz="1400" dirty="0"/>
              <a:t> April, these may be subject to some minor revision.</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b="1" dirty="0"/>
              <a:t>The highest </a:t>
            </a:r>
            <a:r>
              <a:rPr lang="en-GB" sz="1400" b="1" u="sng" dirty="0"/>
              <a:t>proportion </a:t>
            </a:r>
            <a:r>
              <a:rPr lang="en-GB" sz="1400" b="1" dirty="0"/>
              <a:t>of deaths, of West Sussex residents, in week ending 17</a:t>
            </a:r>
            <a:r>
              <a:rPr lang="en-GB" sz="1400" b="1" baseline="30000" dirty="0"/>
              <a:t>th</a:t>
            </a:r>
            <a:r>
              <a:rPr lang="en-GB" sz="1400" b="1" dirty="0"/>
              <a:t> April were in care homes, with 47% of deaths compared with 27% of deaths in hospital. </a:t>
            </a:r>
          </a:p>
        </p:txBody>
      </p:sp>
      <p:pic>
        <p:nvPicPr>
          <p:cNvPr id="3" name="Picture 2">
            <a:extLst>
              <a:ext uri="{FF2B5EF4-FFF2-40B4-BE49-F238E27FC236}">
                <a16:creationId xmlns:a16="http://schemas.microsoft.com/office/drawing/2014/main" id="{46EADEB4-E7D5-4AC4-9A7E-81729A9C843E}"/>
              </a:ext>
            </a:extLst>
          </p:cNvPr>
          <p:cNvPicPr>
            <a:picLocks noChangeAspect="1"/>
          </p:cNvPicPr>
          <p:nvPr/>
        </p:nvPicPr>
        <p:blipFill>
          <a:blip r:embed="rId2"/>
          <a:stretch>
            <a:fillRect/>
          </a:stretch>
        </p:blipFill>
        <p:spPr>
          <a:xfrm>
            <a:off x="377687" y="619403"/>
            <a:ext cx="6005696" cy="3965787"/>
          </a:xfrm>
          <a:prstGeom prst="rect">
            <a:avLst/>
          </a:prstGeom>
        </p:spPr>
      </p:pic>
      <p:graphicFrame>
        <p:nvGraphicFramePr>
          <p:cNvPr id="10" name="Table 9">
            <a:extLst>
              <a:ext uri="{FF2B5EF4-FFF2-40B4-BE49-F238E27FC236}">
                <a16:creationId xmlns:a16="http://schemas.microsoft.com/office/drawing/2014/main" id="{1AC4C154-71EE-4BD1-9DDA-3C7896442F8C}"/>
              </a:ext>
            </a:extLst>
          </p:cNvPr>
          <p:cNvGraphicFramePr>
            <a:graphicFrameLocks noGrp="1"/>
          </p:cNvGraphicFramePr>
          <p:nvPr>
            <p:extLst>
              <p:ext uri="{D42A27DB-BD31-4B8C-83A1-F6EECF244321}">
                <p14:modId xmlns:p14="http://schemas.microsoft.com/office/powerpoint/2010/main" val="2666293781"/>
              </p:ext>
            </p:extLst>
          </p:nvPr>
        </p:nvGraphicFramePr>
        <p:xfrm>
          <a:off x="740229" y="4585190"/>
          <a:ext cx="10650582" cy="1508760"/>
        </p:xfrm>
        <a:graphic>
          <a:graphicData uri="http://schemas.openxmlformats.org/drawingml/2006/table">
            <a:tbl>
              <a:tblPr/>
              <a:tblGrid>
                <a:gridCol w="676227">
                  <a:extLst>
                    <a:ext uri="{9D8B030D-6E8A-4147-A177-3AD203B41FA5}">
                      <a16:colId xmlns:a16="http://schemas.microsoft.com/office/drawing/2014/main" val="2387656530"/>
                    </a:ext>
                  </a:extLst>
                </a:gridCol>
                <a:gridCol w="507171">
                  <a:extLst>
                    <a:ext uri="{9D8B030D-6E8A-4147-A177-3AD203B41FA5}">
                      <a16:colId xmlns:a16="http://schemas.microsoft.com/office/drawing/2014/main" val="2860011251"/>
                    </a:ext>
                  </a:extLst>
                </a:gridCol>
                <a:gridCol w="591699">
                  <a:extLst>
                    <a:ext uri="{9D8B030D-6E8A-4147-A177-3AD203B41FA5}">
                      <a16:colId xmlns:a16="http://schemas.microsoft.com/office/drawing/2014/main" val="2777000997"/>
                    </a:ext>
                  </a:extLst>
                </a:gridCol>
                <a:gridCol w="591699">
                  <a:extLst>
                    <a:ext uri="{9D8B030D-6E8A-4147-A177-3AD203B41FA5}">
                      <a16:colId xmlns:a16="http://schemas.microsoft.com/office/drawing/2014/main" val="1561732019"/>
                    </a:ext>
                  </a:extLst>
                </a:gridCol>
                <a:gridCol w="591699">
                  <a:extLst>
                    <a:ext uri="{9D8B030D-6E8A-4147-A177-3AD203B41FA5}">
                      <a16:colId xmlns:a16="http://schemas.microsoft.com/office/drawing/2014/main" val="2405017675"/>
                    </a:ext>
                  </a:extLst>
                </a:gridCol>
                <a:gridCol w="591699">
                  <a:extLst>
                    <a:ext uri="{9D8B030D-6E8A-4147-A177-3AD203B41FA5}">
                      <a16:colId xmlns:a16="http://schemas.microsoft.com/office/drawing/2014/main" val="1649899539"/>
                    </a:ext>
                  </a:extLst>
                </a:gridCol>
                <a:gridCol w="591699">
                  <a:extLst>
                    <a:ext uri="{9D8B030D-6E8A-4147-A177-3AD203B41FA5}">
                      <a16:colId xmlns:a16="http://schemas.microsoft.com/office/drawing/2014/main" val="3931572681"/>
                    </a:ext>
                  </a:extLst>
                </a:gridCol>
                <a:gridCol w="591699">
                  <a:extLst>
                    <a:ext uri="{9D8B030D-6E8A-4147-A177-3AD203B41FA5}">
                      <a16:colId xmlns:a16="http://schemas.microsoft.com/office/drawing/2014/main" val="1171079344"/>
                    </a:ext>
                  </a:extLst>
                </a:gridCol>
                <a:gridCol w="591699">
                  <a:extLst>
                    <a:ext uri="{9D8B030D-6E8A-4147-A177-3AD203B41FA5}">
                      <a16:colId xmlns:a16="http://schemas.microsoft.com/office/drawing/2014/main" val="1423255914"/>
                    </a:ext>
                  </a:extLst>
                </a:gridCol>
                <a:gridCol w="591699">
                  <a:extLst>
                    <a:ext uri="{9D8B030D-6E8A-4147-A177-3AD203B41FA5}">
                      <a16:colId xmlns:a16="http://schemas.microsoft.com/office/drawing/2014/main" val="3934215055"/>
                    </a:ext>
                  </a:extLst>
                </a:gridCol>
                <a:gridCol w="591699">
                  <a:extLst>
                    <a:ext uri="{9D8B030D-6E8A-4147-A177-3AD203B41FA5}">
                      <a16:colId xmlns:a16="http://schemas.microsoft.com/office/drawing/2014/main" val="3691761620"/>
                    </a:ext>
                  </a:extLst>
                </a:gridCol>
                <a:gridCol w="591699">
                  <a:extLst>
                    <a:ext uri="{9D8B030D-6E8A-4147-A177-3AD203B41FA5}">
                      <a16:colId xmlns:a16="http://schemas.microsoft.com/office/drawing/2014/main" val="2840065448"/>
                    </a:ext>
                  </a:extLst>
                </a:gridCol>
                <a:gridCol w="591699">
                  <a:extLst>
                    <a:ext uri="{9D8B030D-6E8A-4147-A177-3AD203B41FA5}">
                      <a16:colId xmlns:a16="http://schemas.microsoft.com/office/drawing/2014/main" val="812571945"/>
                    </a:ext>
                  </a:extLst>
                </a:gridCol>
                <a:gridCol w="591699">
                  <a:extLst>
                    <a:ext uri="{9D8B030D-6E8A-4147-A177-3AD203B41FA5}">
                      <a16:colId xmlns:a16="http://schemas.microsoft.com/office/drawing/2014/main" val="3308043221"/>
                    </a:ext>
                  </a:extLst>
                </a:gridCol>
                <a:gridCol w="591699">
                  <a:extLst>
                    <a:ext uri="{9D8B030D-6E8A-4147-A177-3AD203B41FA5}">
                      <a16:colId xmlns:a16="http://schemas.microsoft.com/office/drawing/2014/main" val="3433521550"/>
                    </a:ext>
                  </a:extLst>
                </a:gridCol>
                <a:gridCol w="591699">
                  <a:extLst>
                    <a:ext uri="{9D8B030D-6E8A-4147-A177-3AD203B41FA5}">
                      <a16:colId xmlns:a16="http://schemas.microsoft.com/office/drawing/2014/main" val="985449177"/>
                    </a:ext>
                  </a:extLst>
                </a:gridCol>
                <a:gridCol w="591699">
                  <a:extLst>
                    <a:ext uri="{9D8B030D-6E8A-4147-A177-3AD203B41FA5}">
                      <a16:colId xmlns:a16="http://schemas.microsoft.com/office/drawing/2014/main" val="434427797"/>
                    </a:ext>
                  </a:extLst>
                </a:gridCol>
                <a:gridCol w="591699">
                  <a:extLst>
                    <a:ext uri="{9D8B030D-6E8A-4147-A177-3AD203B41FA5}">
                      <a16:colId xmlns:a16="http://schemas.microsoft.com/office/drawing/2014/main" val="2372238522"/>
                    </a:ext>
                  </a:extLst>
                </a:gridCol>
              </a:tblGrid>
              <a:tr h="184150">
                <a:tc rowSpan="2">
                  <a:txBody>
                    <a:bodyPr/>
                    <a:lstStyle/>
                    <a:p>
                      <a:pPr algn="l" rtl="0" fontAlgn="ctr"/>
                      <a:r>
                        <a:rPr lang="en-GB" sz="1200" b="0" i="0" u="none" strike="noStrike" dirty="0">
                          <a:solidFill>
                            <a:srgbClr val="000000"/>
                          </a:solidFill>
                          <a:effectLst/>
                          <a:latin typeface="Calibri" panose="020F0502020204030204" pitchFamily="34" charset="0"/>
                        </a:rPr>
                        <a:t> </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ctr" rtl="0" fontAlgn="ctr"/>
                      <a:r>
                        <a:rPr lang="en-GB" sz="1000" b="0" i="0" u="none" strike="noStrike">
                          <a:solidFill>
                            <a:srgbClr val="000000"/>
                          </a:solidFill>
                          <a:effectLst/>
                          <a:latin typeface="Calibri" panose="020F0502020204030204" pitchFamily="34" charset="0"/>
                        </a:rPr>
                        <a:t>3rd </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E9EBF5"/>
                    </a:solidFill>
                  </a:tcPr>
                </a:tc>
                <a:tc rowSpan="2">
                  <a:txBody>
                    <a:bodyPr/>
                    <a:lstStyle/>
                    <a:p>
                      <a:pPr algn="ctr" rtl="0" fontAlgn="ctr"/>
                      <a:r>
                        <a:rPr lang="en-GB" sz="1200" b="0" i="0" u="none" strike="noStrike" dirty="0">
                          <a:solidFill>
                            <a:srgbClr val="000000"/>
                          </a:solidFill>
                          <a:effectLst/>
                          <a:latin typeface="Calibri" panose="020F0502020204030204" pitchFamily="34" charset="0"/>
                        </a:rPr>
                        <a:t>10</a:t>
                      </a:r>
                      <a:r>
                        <a:rPr lang="en-GB" sz="1200" b="0" i="0" u="none" strike="noStrike" baseline="30000" dirty="0">
                          <a:solidFill>
                            <a:srgbClr val="000000"/>
                          </a:solidFill>
                          <a:effectLst/>
                          <a:latin typeface="Calibri" panose="020F0502020204030204" pitchFamily="34" charset="0"/>
                        </a:rPr>
                        <a:t>th</a:t>
                      </a:r>
                      <a:endParaRPr lang="en-GB" sz="1200" b="0" i="0" u="none" strike="noStrike" dirty="0">
                        <a:solidFill>
                          <a:srgbClr val="000000"/>
                        </a:solidFill>
                        <a:effectLst/>
                        <a:latin typeface="Calibri" panose="020F0502020204030204" pitchFamily="34" charset="0"/>
                      </a:endParaRPr>
                    </a:p>
                    <a:p>
                      <a:pPr algn="ctr" rtl="0" fontAlgn="ctr"/>
                      <a:r>
                        <a:rPr lang="en-GB" sz="1200" b="0" i="0" u="none" strike="noStrike" dirty="0">
                          <a:solidFill>
                            <a:srgbClr val="000000"/>
                          </a:solidFill>
                          <a:effectLst/>
                          <a:latin typeface="Calibri" panose="020F0502020204030204" pitchFamily="34" charset="0"/>
                        </a:rPr>
                        <a:t> Jan</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rowSpan="2">
                  <a:txBody>
                    <a:bodyPr/>
                    <a:lstStyle/>
                    <a:p>
                      <a:pPr algn="ctr" rtl="0" fontAlgn="ctr"/>
                      <a:r>
                        <a:rPr lang="en-GB" sz="1200" b="0" i="0" u="none" strike="noStrike" dirty="0">
                          <a:solidFill>
                            <a:srgbClr val="000000"/>
                          </a:solidFill>
                          <a:effectLst/>
                          <a:latin typeface="Calibri" panose="020F0502020204030204" pitchFamily="34" charset="0"/>
                        </a:rPr>
                        <a:t>17</a:t>
                      </a:r>
                      <a:r>
                        <a:rPr lang="en-GB" sz="1200" b="0" i="0" u="none" strike="noStrike" baseline="30000" dirty="0">
                          <a:solidFill>
                            <a:srgbClr val="000000"/>
                          </a:solidFill>
                          <a:effectLst/>
                          <a:latin typeface="Calibri" panose="020F0502020204030204" pitchFamily="34" charset="0"/>
                        </a:rPr>
                        <a:t>th</a:t>
                      </a:r>
                      <a:endParaRPr lang="en-GB" sz="1200" b="0" i="0" u="none" strike="noStrike" dirty="0">
                        <a:solidFill>
                          <a:srgbClr val="000000"/>
                        </a:solidFill>
                        <a:effectLst/>
                        <a:latin typeface="Calibri" panose="020F0502020204030204" pitchFamily="34" charset="0"/>
                      </a:endParaRPr>
                    </a:p>
                    <a:p>
                      <a:pPr algn="ctr" rtl="0" fontAlgn="ctr"/>
                      <a:r>
                        <a:rPr lang="en-GB" sz="1200" b="0" i="0" u="none" strike="noStrike" dirty="0">
                          <a:solidFill>
                            <a:srgbClr val="000000"/>
                          </a:solidFill>
                          <a:effectLst/>
                          <a:latin typeface="Calibri" panose="020F0502020204030204" pitchFamily="34" charset="0"/>
                        </a:rPr>
                        <a:t> Jan</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rowSpan="2">
                  <a:txBody>
                    <a:bodyPr/>
                    <a:lstStyle/>
                    <a:p>
                      <a:pPr algn="ctr" rtl="0" fontAlgn="ctr"/>
                      <a:r>
                        <a:rPr lang="en-GB" sz="1200" b="0" i="0" u="none" strike="noStrike" dirty="0">
                          <a:solidFill>
                            <a:srgbClr val="000000"/>
                          </a:solidFill>
                          <a:effectLst/>
                          <a:latin typeface="Calibri" panose="020F0502020204030204" pitchFamily="34" charset="0"/>
                        </a:rPr>
                        <a:t>24</a:t>
                      </a:r>
                      <a:r>
                        <a:rPr lang="en-GB" sz="1200" b="0" i="0" u="none" strike="noStrike" baseline="30000" dirty="0">
                          <a:solidFill>
                            <a:srgbClr val="000000"/>
                          </a:solidFill>
                          <a:effectLst/>
                          <a:latin typeface="Calibri" panose="020F0502020204030204" pitchFamily="34" charset="0"/>
                        </a:rPr>
                        <a:t>th</a:t>
                      </a:r>
                      <a:endParaRPr lang="en-GB" sz="1200" b="0" i="0" u="none" strike="noStrike" dirty="0">
                        <a:solidFill>
                          <a:srgbClr val="000000"/>
                        </a:solidFill>
                        <a:effectLst/>
                        <a:latin typeface="Calibri" panose="020F0502020204030204" pitchFamily="34" charset="0"/>
                      </a:endParaRPr>
                    </a:p>
                    <a:p>
                      <a:pPr algn="ctr" rtl="0" fontAlgn="ctr"/>
                      <a:r>
                        <a:rPr lang="en-GB" sz="1200" b="0" i="0" u="none" strike="noStrike" dirty="0">
                          <a:solidFill>
                            <a:srgbClr val="000000"/>
                          </a:solidFill>
                          <a:effectLst/>
                          <a:latin typeface="Calibri" panose="020F0502020204030204" pitchFamily="34" charset="0"/>
                        </a:rPr>
                        <a:t> Jan</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ctr" rtl="0" fontAlgn="ctr"/>
                      <a:r>
                        <a:rPr lang="en-GB" sz="1000" b="0" i="0" u="none" strike="noStrike">
                          <a:solidFill>
                            <a:srgbClr val="000000"/>
                          </a:solidFill>
                          <a:effectLst/>
                          <a:latin typeface="Calibri" panose="020F0502020204030204" pitchFamily="34" charset="0"/>
                        </a:rPr>
                        <a:t>31st </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E9EBF5"/>
                    </a:solidFill>
                  </a:tcPr>
                </a:tc>
                <a:tc>
                  <a:txBody>
                    <a:bodyPr/>
                    <a:lstStyle/>
                    <a:p>
                      <a:pPr algn="ctr" rtl="0" fontAlgn="ctr"/>
                      <a:r>
                        <a:rPr lang="en-GB" sz="1000" b="0" i="0" u="none" strike="noStrike">
                          <a:solidFill>
                            <a:srgbClr val="000000"/>
                          </a:solidFill>
                          <a:effectLst/>
                          <a:latin typeface="Calibri" panose="020F0502020204030204" pitchFamily="34" charset="0"/>
                        </a:rPr>
                        <a:t>7th </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E9EBF5"/>
                    </a:solidFill>
                  </a:tcPr>
                </a:tc>
                <a:tc rowSpan="2">
                  <a:txBody>
                    <a:bodyPr/>
                    <a:lstStyle/>
                    <a:p>
                      <a:pPr algn="ctr" rtl="0" fontAlgn="ctr"/>
                      <a:r>
                        <a:rPr lang="en-GB" sz="1200" b="0" i="0" u="none" strike="noStrike" dirty="0">
                          <a:solidFill>
                            <a:srgbClr val="000000"/>
                          </a:solidFill>
                          <a:effectLst/>
                          <a:latin typeface="Calibri" panose="020F0502020204030204" pitchFamily="34" charset="0"/>
                        </a:rPr>
                        <a:t>14</a:t>
                      </a:r>
                      <a:r>
                        <a:rPr lang="en-GB" sz="1200" b="0" i="0" u="none" strike="noStrike" baseline="30000" dirty="0">
                          <a:solidFill>
                            <a:srgbClr val="000000"/>
                          </a:solidFill>
                          <a:effectLst/>
                          <a:latin typeface="Calibri" panose="020F0502020204030204" pitchFamily="34" charset="0"/>
                        </a:rPr>
                        <a:t>th</a:t>
                      </a:r>
                      <a:endParaRPr lang="en-GB" sz="1200" b="0" i="0" u="none" strike="noStrike" dirty="0">
                        <a:solidFill>
                          <a:srgbClr val="000000"/>
                        </a:solidFill>
                        <a:effectLst/>
                        <a:latin typeface="Calibri" panose="020F0502020204030204" pitchFamily="34" charset="0"/>
                      </a:endParaRPr>
                    </a:p>
                    <a:p>
                      <a:pPr algn="ctr" rtl="0" fontAlgn="ctr"/>
                      <a:r>
                        <a:rPr lang="en-GB" sz="1200" b="0" i="0" u="none" strike="noStrike" dirty="0">
                          <a:solidFill>
                            <a:srgbClr val="000000"/>
                          </a:solidFill>
                          <a:effectLst/>
                          <a:latin typeface="Calibri" panose="020F0502020204030204" pitchFamily="34" charset="0"/>
                        </a:rPr>
                        <a:t> Feb</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rowSpan="2">
                  <a:txBody>
                    <a:bodyPr/>
                    <a:lstStyle/>
                    <a:p>
                      <a:pPr algn="ctr" rtl="0" fontAlgn="ctr"/>
                      <a:r>
                        <a:rPr lang="en-GB" sz="1200" b="0" i="0" u="none" strike="noStrike" dirty="0">
                          <a:solidFill>
                            <a:srgbClr val="000000"/>
                          </a:solidFill>
                          <a:effectLst/>
                          <a:latin typeface="Calibri" panose="020F0502020204030204" pitchFamily="34" charset="0"/>
                        </a:rPr>
                        <a:t>21st </a:t>
                      </a:r>
                    </a:p>
                    <a:p>
                      <a:pPr algn="ctr" rtl="0" fontAlgn="ctr"/>
                      <a:r>
                        <a:rPr lang="en-GB" sz="1200" b="0" i="0" u="none" strike="noStrike" dirty="0">
                          <a:solidFill>
                            <a:srgbClr val="000000"/>
                          </a:solidFill>
                          <a:effectLst/>
                          <a:latin typeface="Calibri" panose="020F0502020204030204" pitchFamily="34" charset="0"/>
                        </a:rPr>
                        <a:t>Feb</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rowSpan="2">
                  <a:txBody>
                    <a:bodyPr/>
                    <a:lstStyle/>
                    <a:p>
                      <a:pPr algn="ctr" rtl="0" fontAlgn="ctr"/>
                      <a:r>
                        <a:rPr lang="en-GB" sz="1200" b="0" i="0" u="none" strike="noStrike" dirty="0">
                          <a:solidFill>
                            <a:srgbClr val="000000"/>
                          </a:solidFill>
                          <a:effectLst/>
                          <a:latin typeface="Calibri" panose="020F0502020204030204" pitchFamily="34" charset="0"/>
                        </a:rPr>
                        <a:t>28th </a:t>
                      </a:r>
                    </a:p>
                    <a:p>
                      <a:pPr algn="ctr" rtl="0" fontAlgn="ctr"/>
                      <a:r>
                        <a:rPr lang="en-GB" sz="1200" b="0" i="0" u="none" strike="noStrike" dirty="0">
                          <a:solidFill>
                            <a:srgbClr val="000000"/>
                          </a:solidFill>
                          <a:effectLst/>
                          <a:latin typeface="Calibri" panose="020F0502020204030204" pitchFamily="34" charset="0"/>
                        </a:rPr>
                        <a:t>Feb</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rowSpan="2">
                  <a:txBody>
                    <a:bodyPr/>
                    <a:lstStyle/>
                    <a:p>
                      <a:pPr algn="ctr" rtl="0" fontAlgn="ctr"/>
                      <a:r>
                        <a:rPr lang="en-GB" sz="1200" b="0" i="0" u="none" strike="noStrike" dirty="0">
                          <a:solidFill>
                            <a:srgbClr val="000000"/>
                          </a:solidFill>
                          <a:effectLst/>
                          <a:latin typeface="Calibri" panose="020F0502020204030204" pitchFamily="34" charset="0"/>
                        </a:rPr>
                        <a:t>6th </a:t>
                      </a:r>
                    </a:p>
                    <a:p>
                      <a:pPr algn="ctr" rtl="0" fontAlgn="ctr"/>
                      <a:r>
                        <a:rPr lang="en-GB" sz="1200" b="0" i="0" u="none" strike="noStrike" dirty="0">
                          <a:solidFill>
                            <a:srgbClr val="000000"/>
                          </a:solidFill>
                          <a:effectLst/>
                          <a:latin typeface="Calibri" panose="020F0502020204030204" pitchFamily="34" charset="0"/>
                        </a:rPr>
                        <a:t>March</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rowSpan="2">
                  <a:txBody>
                    <a:bodyPr/>
                    <a:lstStyle/>
                    <a:p>
                      <a:pPr algn="ctr" rtl="0" fontAlgn="ctr"/>
                      <a:r>
                        <a:rPr lang="en-GB" sz="1200" b="0" i="0" u="none" strike="noStrike">
                          <a:solidFill>
                            <a:srgbClr val="000000"/>
                          </a:solidFill>
                          <a:effectLst/>
                          <a:latin typeface="Calibri" panose="020F0502020204030204" pitchFamily="34" charset="0"/>
                        </a:rPr>
                        <a:t>13th Macrh</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rowSpan="2">
                  <a:txBody>
                    <a:bodyPr/>
                    <a:lstStyle/>
                    <a:p>
                      <a:pPr algn="ctr" rtl="0" fontAlgn="ctr"/>
                      <a:r>
                        <a:rPr lang="en-GB" sz="1200" b="0" i="0" u="none" strike="noStrike">
                          <a:solidFill>
                            <a:srgbClr val="000000"/>
                          </a:solidFill>
                          <a:effectLst/>
                          <a:latin typeface="Calibri" panose="020F0502020204030204" pitchFamily="34" charset="0"/>
                        </a:rPr>
                        <a:t>20th March</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rowSpan="2">
                  <a:txBody>
                    <a:bodyPr/>
                    <a:lstStyle/>
                    <a:p>
                      <a:pPr algn="ctr" rtl="0" fontAlgn="ctr"/>
                      <a:r>
                        <a:rPr lang="en-GB" sz="1200" b="0" i="0" u="none" strike="noStrike">
                          <a:solidFill>
                            <a:srgbClr val="000000"/>
                          </a:solidFill>
                          <a:effectLst/>
                          <a:latin typeface="Calibri" panose="020F0502020204030204" pitchFamily="34" charset="0"/>
                        </a:rPr>
                        <a:t>27th March</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rowSpan="2">
                  <a:txBody>
                    <a:bodyPr/>
                    <a:lstStyle/>
                    <a:p>
                      <a:pPr algn="ctr" rtl="0" fontAlgn="ctr"/>
                      <a:r>
                        <a:rPr lang="en-GB" sz="1200" b="0" i="0" u="none" strike="noStrike" dirty="0">
                          <a:solidFill>
                            <a:srgbClr val="000000"/>
                          </a:solidFill>
                          <a:effectLst/>
                          <a:latin typeface="Calibri" panose="020F0502020204030204" pitchFamily="34" charset="0"/>
                        </a:rPr>
                        <a:t>3rd </a:t>
                      </a:r>
                    </a:p>
                    <a:p>
                      <a:pPr algn="ctr" rtl="0" fontAlgn="ctr"/>
                      <a:r>
                        <a:rPr lang="en-GB" sz="1200" b="0" i="0" u="none" strike="noStrike" dirty="0">
                          <a:solidFill>
                            <a:srgbClr val="000000"/>
                          </a:solidFill>
                          <a:effectLst/>
                          <a:latin typeface="Calibri" panose="020F0502020204030204" pitchFamily="34" charset="0"/>
                        </a:rPr>
                        <a:t>April</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rowSpan="2">
                  <a:txBody>
                    <a:bodyPr/>
                    <a:lstStyle/>
                    <a:p>
                      <a:pPr algn="ctr" rtl="0" fontAlgn="ctr"/>
                      <a:r>
                        <a:rPr lang="en-GB" sz="1200" b="0" i="0" u="none" strike="noStrike" dirty="0">
                          <a:solidFill>
                            <a:srgbClr val="000000"/>
                          </a:solidFill>
                          <a:effectLst/>
                          <a:latin typeface="Calibri" panose="020F0502020204030204" pitchFamily="34" charset="0"/>
                        </a:rPr>
                        <a:t>10th </a:t>
                      </a:r>
                    </a:p>
                    <a:p>
                      <a:pPr algn="ctr" rtl="0" fontAlgn="ctr"/>
                      <a:r>
                        <a:rPr lang="en-GB" sz="1200" b="0" i="0" u="none" strike="noStrike" dirty="0">
                          <a:solidFill>
                            <a:srgbClr val="000000"/>
                          </a:solidFill>
                          <a:effectLst/>
                          <a:latin typeface="Calibri" panose="020F0502020204030204" pitchFamily="34" charset="0"/>
                        </a:rPr>
                        <a:t>April</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rowSpan="2">
                  <a:txBody>
                    <a:bodyPr/>
                    <a:lstStyle/>
                    <a:p>
                      <a:pPr algn="ctr" rtl="0" fontAlgn="ctr"/>
                      <a:r>
                        <a:rPr lang="en-GB" sz="1200" b="1" i="0" u="none" strike="noStrike" dirty="0">
                          <a:solidFill>
                            <a:srgbClr val="000000"/>
                          </a:solidFill>
                          <a:effectLst/>
                          <a:latin typeface="Calibri" panose="020F0502020204030204" pitchFamily="34" charset="0"/>
                        </a:rPr>
                        <a:t>17th </a:t>
                      </a:r>
                    </a:p>
                    <a:p>
                      <a:pPr algn="ctr" rtl="0" fontAlgn="ctr"/>
                      <a:r>
                        <a:rPr lang="en-GB" sz="1200" b="1" i="0" u="none" strike="noStrike" dirty="0">
                          <a:solidFill>
                            <a:srgbClr val="000000"/>
                          </a:solidFill>
                          <a:effectLst/>
                          <a:latin typeface="Calibri" panose="020F0502020204030204" pitchFamily="34" charset="0"/>
                        </a:rPr>
                        <a:t>April</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rowSpan="2">
                  <a:txBody>
                    <a:bodyPr/>
                    <a:lstStyle/>
                    <a:p>
                      <a:pPr algn="ctr" rtl="0" fontAlgn="ctr"/>
                      <a:r>
                        <a:rPr lang="en-GB" sz="1200" b="0" i="0" u="none" strike="noStrike" dirty="0">
                          <a:solidFill>
                            <a:srgbClr val="000000"/>
                          </a:solidFill>
                          <a:effectLst/>
                          <a:latin typeface="Calibri" panose="020F0502020204030204" pitchFamily="34" charset="0"/>
                        </a:rPr>
                        <a:t>17</a:t>
                      </a:r>
                      <a:r>
                        <a:rPr lang="en-GB" sz="1200" b="0" i="0" u="none" strike="noStrike" baseline="30000" dirty="0">
                          <a:solidFill>
                            <a:srgbClr val="000000"/>
                          </a:solidFill>
                          <a:effectLst/>
                          <a:latin typeface="Calibri" panose="020F0502020204030204" pitchFamily="34" charset="0"/>
                        </a:rPr>
                        <a:t>th</a:t>
                      </a:r>
                      <a:r>
                        <a:rPr lang="en-GB" sz="1200" b="0" i="0" u="none" strike="noStrike" dirty="0">
                          <a:solidFill>
                            <a:srgbClr val="000000"/>
                          </a:solidFill>
                          <a:effectLst/>
                          <a:latin typeface="Calibri" panose="020F0502020204030204" pitchFamily="34" charset="0"/>
                        </a:rPr>
                        <a:t> National</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241679029"/>
                  </a:ext>
                </a:extLst>
              </a:tr>
              <a:tr h="190500">
                <a:tc vMerge="1">
                  <a:txBody>
                    <a:bodyPr/>
                    <a:lstStyle/>
                    <a:p>
                      <a:endParaRPr lang="en-GB"/>
                    </a:p>
                  </a:txBody>
                  <a:tcPr/>
                </a:tc>
                <a:tc>
                  <a:txBody>
                    <a:bodyPr/>
                    <a:lstStyle/>
                    <a:p>
                      <a:pPr algn="ctr" rtl="0" fontAlgn="ctr"/>
                      <a:r>
                        <a:rPr lang="en-GB" sz="1200" b="0" i="0" u="none" strike="noStrike" dirty="0">
                          <a:solidFill>
                            <a:srgbClr val="000000"/>
                          </a:solidFill>
                          <a:effectLst/>
                          <a:latin typeface="Calibri" panose="020F0502020204030204" pitchFamily="34" charset="0"/>
                        </a:rPr>
                        <a:t>Jan</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E9EBF5"/>
                    </a:solidFill>
                  </a:tcPr>
                </a:tc>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algn="ctr" rtl="0" fontAlgn="ctr"/>
                      <a:r>
                        <a:rPr lang="en-GB" sz="1200" b="0" i="0" u="none" strike="noStrike" dirty="0">
                          <a:solidFill>
                            <a:srgbClr val="000000"/>
                          </a:solidFill>
                          <a:effectLst/>
                          <a:latin typeface="Calibri" panose="020F0502020204030204" pitchFamily="34" charset="0"/>
                        </a:rPr>
                        <a:t>Jan</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E9EBF5"/>
                    </a:solidFill>
                  </a:tcPr>
                </a:tc>
                <a:tc>
                  <a:txBody>
                    <a:bodyPr/>
                    <a:lstStyle/>
                    <a:p>
                      <a:pPr algn="ctr" rtl="0" fontAlgn="ctr"/>
                      <a:r>
                        <a:rPr lang="en-GB" sz="1200" b="0" i="0" u="none" strike="noStrike">
                          <a:solidFill>
                            <a:srgbClr val="000000"/>
                          </a:solidFill>
                          <a:effectLst/>
                          <a:latin typeface="Calibri" panose="020F0502020204030204" pitchFamily="34" charset="0"/>
                        </a:rPr>
                        <a:t>Feb</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E9EBF5"/>
                    </a:solidFill>
                  </a:tcP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1386809457"/>
                  </a:ext>
                </a:extLst>
              </a:tr>
              <a:tr h="342900">
                <a:tc>
                  <a:txBody>
                    <a:bodyPr/>
                    <a:lstStyle/>
                    <a:p>
                      <a:pPr algn="l" rtl="0" fontAlgn="b"/>
                      <a:r>
                        <a:rPr lang="en-GB" sz="1200" b="0" i="0" u="none" strike="noStrike" dirty="0">
                          <a:solidFill>
                            <a:srgbClr val="000000"/>
                          </a:solidFill>
                          <a:effectLst/>
                          <a:latin typeface="Calibri" panose="020F0502020204030204" pitchFamily="34" charset="0"/>
                        </a:rPr>
                        <a:t>Care home</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r" rtl="0" fontAlgn="b"/>
                      <a:r>
                        <a:rPr lang="en-GB" sz="1200" b="0" i="0" u="none" strike="noStrike" dirty="0">
                          <a:solidFill>
                            <a:srgbClr val="000000"/>
                          </a:solidFill>
                          <a:effectLst/>
                          <a:latin typeface="Calibri" panose="020F0502020204030204" pitchFamily="34" charset="0"/>
                        </a:rPr>
                        <a:t>29%</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r" rtl="0" fontAlgn="b"/>
                      <a:r>
                        <a:rPr lang="en-GB" sz="1200" b="0" i="0" u="none" strike="noStrike">
                          <a:solidFill>
                            <a:srgbClr val="000000"/>
                          </a:solidFill>
                          <a:effectLst/>
                          <a:latin typeface="Calibri" panose="020F0502020204030204" pitchFamily="34" charset="0"/>
                        </a:rPr>
                        <a:t>29%</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r" rtl="0" fontAlgn="b"/>
                      <a:r>
                        <a:rPr lang="en-GB" sz="1200" b="0" i="0" u="none" strike="noStrike" dirty="0">
                          <a:solidFill>
                            <a:srgbClr val="000000"/>
                          </a:solidFill>
                          <a:effectLst/>
                          <a:latin typeface="Calibri" panose="020F0502020204030204" pitchFamily="34" charset="0"/>
                        </a:rPr>
                        <a:t>32%</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r" rtl="0" fontAlgn="b"/>
                      <a:r>
                        <a:rPr lang="en-GB" sz="1200" b="0" i="0" u="none" strike="noStrike" dirty="0">
                          <a:solidFill>
                            <a:srgbClr val="000000"/>
                          </a:solidFill>
                          <a:effectLst/>
                          <a:latin typeface="Calibri" panose="020F0502020204030204" pitchFamily="34" charset="0"/>
                        </a:rPr>
                        <a:t>26%</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r" rtl="0" fontAlgn="b"/>
                      <a:r>
                        <a:rPr lang="en-GB" sz="1200" b="0" i="0" u="none" strike="noStrike" dirty="0">
                          <a:solidFill>
                            <a:srgbClr val="000000"/>
                          </a:solidFill>
                          <a:effectLst/>
                          <a:latin typeface="Calibri" panose="020F0502020204030204" pitchFamily="34" charset="0"/>
                        </a:rPr>
                        <a:t>26%</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r" rtl="0" fontAlgn="b"/>
                      <a:r>
                        <a:rPr lang="en-GB" sz="1200" b="0" i="0" u="none" strike="noStrike" dirty="0">
                          <a:solidFill>
                            <a:srgbClr val="000000"/>
                          </a:solidFill>
                          <a:effectLst/>
                          <a:latin typeface="Calibri" panose="020F0502020204030204" pitchFamily="34" charset="0"/>
                        </a:rPr>
                        <a:t>31%</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r" rtl="0" fontAlgn="b"/>
                      <a:r>
                        <a:rPr lang="en-GB" sz="1200" b="0" i="0" u="none" strike="noStrike" dirty="0">
                          <a:solidFill>
                            <a:srgbClr val="000000"/>
                          </a:solidFill>
                          <a:effectLst/>
                          <a:latin typeface="Calibri" panose="020F0502020204030204" pitchFamily="34" charset="0"/>
                        </a:rPr>
                        <a:t>31%</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r" rtl="0" fontAlgn="b"/>
                      <a:r>
                        <a:rPr lang="en-GB" sz="1200" b="0" i="0" u="none" strike="noStrike">
                          <a:solidFill>
                            <a:srgbClr val="000000"/>
                          </a:solidFill>
                          <a:effectLst/>
                          <a:latin typeface="Calibri" panose="020F0502020204030204" pitchFamily="34" charset="0"/>
                        </a:rPr>
                        <a:t>30%</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r" rtl="0" fontAlgn="b"/>
                      <a:r>
                        <a:rPr lang="en-GB" sz="1200" b="0" i="0" u="none" strike="noStrike">
                          <a:solidFill>
                            <a:srgbClr val="000000"/>
                          </a:solidFill>
                          <a:effectLst/>
                          <a:latin typeface="Calibri" panose="020F0502020204030204" pitchFamily="34" charset="0"/>
                        </a:rPr>
                        <a:t>29%</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r" rtl="0" fontAlgn="b"/>
                      <a:r>
                        <a:rPr lang="en-GB" sz="1200" b="0" i="0" u="none" strike="noStrike" dirty="0">
                          <a:solidFill>
                            <a:srgbClr val="000000"/>
                          </a:solidFill>
                          <a:effectLst/>
                          <a:latin typeface="Calibri" panose="020F0502020204030204" pitchFamily="34" charset="0"/>
                        </a:rPr>
                        <a:t>32%</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r" rtl="0" fontAlgn="b"/>
                      <a:r>
                        <a:rPr lang="en-GB" sz="1200" b="0" i="0" u="none" strike="noStrike">
                          <a:solidFill>
                            <a:srgbClr val="000000"/>
                          </a:solidFill>
                          <a:effectLst/>
                          <a:latin typeface="Calibri" panose="020F0502020204030204" pitchFamily="34" charset="0"/>
                        </a:rPr>
                        <a:t>30%</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r" rtl="0" fontAlgn="b"/>
                      <a:r>
                        <a:rPr lang="en-GB" sz="1200" b="0" i="0" u="none" strike="noStrike">
                          <a:solidFill>
                            <a:srgbClr val="000000"/>
                          </a:solidFill>
                          <a:effectLst/>
                          <a:latin typeface="Calibri" panose="020F0502020204030204" pitchFamily="34" charset="0"/>
                        </a:rPr>
                        <a:t>36%</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r" rtl="0" fontAlgn="b"/>
                      <a:r>
                        <a:rPr lang="en-GB" sz="1200" b="0" i="0" u="none" strike="noStrike">
                          <a:solidFill>
                            <a:srgbClr val="000000"/>
                          </a:solidFill>
                          <a:effectLst/>
                          <a:latin typeface="Calibri" panose="020F0502020204030204" pitchFamily="34" charset="0"/>
                        </a:rPr>
                        <a:t>34%</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r" rtl="0" fontAlgn="b"/>
                      <a:r>
                        <a:rPr lang="en-GB" sz="1200" b="0" i="0" u="none" strike="noStrike">
                          <a:solidFill>
                            <a:srgbClr val="000000"/>
                          </a:solidFill>
                          <a:effectLst/>
                          <a:latin typeface="Calibri" panose="020F0502020204030204" pitchFamily="34" charset="0"/>
                        </a:rPr>
                        <a:t>34%</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r" rtl="0" fontAlgn="b"/>
                      <a:r>
                        <a:rPr lang="en-GB" sz="1200" b="0" i="0" u="none" strike="noStrike">
                          <a:solidFill>
                            <a:srgbClr val="000000"/>
                          </a:solidFill>
                          <a:effectLst/>
                          <a:latin typeface="Calibri" panose="020F0502020204030204" pitchFamily="34" charset="0"/>
                        </a:rPr>
                        <a:t>40%</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r" rtl="0" fontAlgn="b"/>
                      <a:r>
                        <a:rPr lang="en-GB" sz="1200" b="1" i="0" u="none" strike="noStrike" dirty="0">
                          <a:solidFill>
                            <a:srgbClr val="000000"/>
                          </a:solidFill>
                          <a:effectLst/>
                          <a:latin typeface="Calibri" panose="020F0502020204030204" pitchFamily="34" charset="0"/>
                        </a:rPr>
                        <a:t>47%</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r" rtl="0" fontAlgn="b"/>
                      <a:r>
                        <a:rPr lang="en-GB" sz="1200" b="0" i="0" u="none" strike="noStrike" dirty="0">
                          <a:solidFill>
                            <a:srgbClr val="000000"/>
                          </a:solidFill>
                          <a:effectLst/>
                          <a:latin typeface="Calibri" panose="020F0502020204030204" pitchFamily="34" charset="0"/>
                        </a:rPr>
                        <a:t>37%</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470373810"/>
                  </a:ext>
                </a:extLst>
              </a:tr>
              <a:tr h="190500">
                <a:tc>
                  <a:txBody>
                    <a:bodyPr/>
                    <a:lstStyle/>
                    <a:p>
                      <a:pPr algn="l" rtl="0" fontAlgn="b"/>
                      <a:r>
                        <a:rPr lang="en-GB" sz="1200" b="0" i="0" u="none" strike="noStrike">
                          <a:solidFill>
                            <a:srgbClr val="000000"/>
                          </a:solidFill>
                          <a:effectLst/>
                          <a:latin typeface="Calibri" panose="020F0502020204030204" pitchFamily="34" charset="0"/>
                        </a:rPr>
                        <a:t>Hospital</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r" rtl="0" fontAlgn="b"/>
                      <a:r>
                        <a:rPr lang="en-GB" sz="1200" b="0" i="0" u="none" strike="noStrike">
                          <a:solidFill>
                            <a:srgbClr val="000000"/>
                          </a:solidFill>
                          <a:effectLst/>
                          <a:latin typeface="Calibri" panose="020F0502020204030204" pitchFamily="34" charset="0"/>
                        </a:rPr>
                        <a:t>37%</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r" rtl="0" fontAlgn="b"/>
                      <a:r>
                        <a:rPr lang="en-GB" sz="1200" b="0" i="0" u="none" strike="noStrike">
                          <a:solidFill>
                            <a:srgbClr val="000000"/>
                          </a:solidFill>
                          <a:effectLst/>
                          <a:latin typeface="Calibri" panose="020F0502020204030204" pitchFamily="34" charset="0"/>
                        </a:rPr>
                        <a:t>42%</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r" rtl="0" fontAlgn="b"/>
                      <a:r>
                        <a:rPr lang="en-GB" sz="1200" b="0" i="0" u="none" strike="noStrike">
                          <a:solidFill>
                            <a:srgbClr val="000000"/>
                          </a:solidFill>
                          <a:effectLst/>
                          <a:latin typeface="Calibri" panose="020F0502020204030204" pitchFamily="34" charset="0"/>
                        </a:rPr>
                        <a:t>39%</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r" rtl="0" fontAlgn="b"/>
                      <a:r>
                        <a:rPr lang="en-GB" sz="1200" b="0" i="0" u="none" strike="noStrike">
                          <a:solidFill>
                            <a:srgbClr val="000000"/>
                          </a:solidFill>
                          <a:effectLst/>
                          <a:latin typeface="Calibri" panose="020F0502020204030204" pitchFamily="34" charset="0"/>
                        </a:rPr>
                        <a:t>45%</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r" rtl="0" fontAlgn="b"/>
                      <a:r>
                        <a:rPr lang="en-GB" sz="1200" b="0" i="0" u="none" strike="noStrike">
                          <a:solidFill>
                            <a:srgbClr val="000000"/>
                          </a:solidFill>
                          <a:effectLst/>
                          <a:latin typeface="Calibri" panose="020F0502020204030204" pitchFamily="34" charset="0"/>
                        </a:rPr>
                        <a:t>50%</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r" rtl="0" fontAlgn="b"/>
                      <a:r>
                        <a:rPr lang="en-GB" sz="1200" b="0" i="0" u="none" strike="noStrike">
                          <a:solidFill>
                            <a:srgbClr val="000000"/>
                          </a:solidFill>
                          <a:effectLst/>
                          <a:latin typeface="Calibri" panose="020F0502020204030204" pitchFamily="34" charset="0"/>
                        </a:rPr>
                        <a:t>35%</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r" rtl="0" fontAlgn="b"/>
                      <a:r>
                        <a:rPr lang="en-GB" sz="1200" b="0" i="0" u="none" strike="noStrike">
                          <a:solidFill>
                            <a:srgbClr val="000000"/>
                          </a:solidFill>
                          <a:effectLst/>
                          <a:latin typeface="Calibri" panose="020F0502020204030204" pitchFamily="34" charset="0"/>
                        </a:rPr>
                        <a:t>39%</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r" rtl="0" fontAlgn="b"/>
                      <a:r>
                        <a:rPr lang="en-GB" sz="1200" b="0" i="0" u="none" strike="noStrike" dirty="0">
                          <a:solidFill>
                            <a:srgbClr val="000000"/>
                          </a:solidFill>
                          <a:effectLst/>
                          <a:latin typeface="Calibri" panose="020F0502020204030204" pitchFamily="34" charset="0"/>
                        </a:rPr>
                        <a:t>42%</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r" rtl="0" fontAlgn="b"/>
                      <a:r>
                        <a:rPr lang="en-GB" sz="1200" b="0" i="0" u="none" strike="noStrike" dirty="0">
                          <a:solidFill>
                            <a:srgbClr val="000000"/>
                          </a:solidFill>
                          <a:effectLst/>
                          <a:latin typeface="Calibri" panose="020F0502020204030204" pitchFamily="34" charset="0"/>
                        </a:rPr>
                        <a:t>41%</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r" rtl="0" fontAlgn="b"/>
                      <a:r>
                        <a:rPr lang="en-GB" sz="1200" b="0" i="0" u="none" strike="noStrike">
                          <a:solidFill>
                            <a:srgbClr val="000000"/>
                          </a:solidFill>
                          <a:effectLst/>
                          <a:latin typeface="Calibri" panose="020F0502020204030204" pitchFamily="34" charset="0"/>
                        </a:rPr>
                        <a:t>44%</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r" rtl="0" fontAlgn="b"/>
                      <a:r>
                        <a:rPr lang="en-GB" sz="1200" b="0" i="0" u="none" strike="noStrike" dirty="0">
                          <a:solidFill>
                            <a:srgbClr val="000000"/>
                          </a:solidFill>
                          <a:effectLst/>
                          <a:latin typeface="Calibri" panose="020F0502020204030204" pitchFamily="34" charset="0"/>
                        </a:rPr>
                        <a:t>34%</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r" rtl="0" fontAlgn="b"/>
                      <a:r>
                        <a:rPr lang="en-GB" sz="1200" b="0" i="0" u="none" strike="noStrike" dirty="0">
                          <a:solidFill>
                            <a:srgbClr val="000000"/>
                          </a:solidFill>
                          <a:effectLst/>
                          <a:latin typeface="Calibri" panose="020F0502020204030204" pitchFamily="34" charset="0"/>
                        </a:rPr>
                        <a:t>39%</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r" rtl="0" fontAlgn="b"/>
                      <a:r>
                        <a:rPr lang="en-GB" sz="1200" b="0" i="0" u="none" strike="noStrike" dirty="0">
                          <a:solidFill>
                            <a:srgbClr val="000000"/>
                          </a:solidFill>
                          <a:effectLst/>
                          <a:latin typeface="Calibri" panose="020F0502020204030204" pitchFamily="34" charset="0"/>
                        </a:rPr>
                        <a:t>35%</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r" rtl="0" fontAlgn="b"/>
                      <a:r>
                        <a:rPr lang="en-GB" sz="1200" b="0" i="0" u="none" strike="noStrike">
                          <a:solidFill>
                            <a:srgbClr val="000000"/>
                          </a:solidFill>
                          <a:effectLst/>
                          <a:latin typeface="Calibri" panose="020F0502020204030204" pitchFamily="34" charset="0"/>
                        </a:rPr>
                        <a:t>37%</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r" rtl="0" fontAlgn="b"/>
                      <a:r>
                        <a:rPr lang="en-GB" sz="1200" b="0" i="0" u="none" strike="noStrike">
                          <a:solidFill>
                            <a:srgbClr val="000000"/>
                          </a:solidFill>
                          <a:effectLst/>
                          <a:latin typeface="Calibri" panose="020F0502020204030204" pitchFamily="34" charset="0"/>
                        </a:rPr>
                        <a:t>33%</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r" rtl="0" fontAlgn="b"/>
                      <a:r>
                        <a:rPr lang="en-GB" sz="1200" b="1" i="0" u="none" strike="noStrike">
                          <a:solidFill>
                            <a:srgbClr val="000000"/>
                          </a:solidFill>
                          <a:effectLst/>
                          <a:latin typeface="Calibri" panose="020F0502020204030204" pitchFamily="34" charset="0"/>
                        </a:rPr>
                        <a:t>27%</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r" rtl="0" fontAlgn="b"/>
                      <a:r>
                        <a:rPr lang="en-GB" sz="1200" b="0" i="0" u="none" strike="noStrike" dirty="0">
                          <a:solidFill>
                            <a:srgbClr val="000000"/>
                          </a:solidFill>
                          <a:effectLst/>
                          <a:latin typeface="Calibri" panose="020F0502020204030204" pitchFamily="34" charset="0"/>
                        </a:rPr>
                        <a:t>40%</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863029801"/>
                  </a:ext>
                </a:extLst>
              </a:tr>
              <a:tr h="190500">
                <a:tc>
                  <a:txBody>
                    <a:bodyPr/>
                    <a:lstStyle/>
                    <a:p>
                      <a:pPr algn="l" rtl="0" fontAlgn="b"/>
                      <a:r>
                        <a:rPr lang="en-GB" sz="1200" b="0" i="0" u="none" strike="noStrike">
                          <a:solidFill>
                            <a:srgbClr val="000000"/>
                          </a:solidFill>
                          <a:effectLst/>
                          <a:latin typeface="Calibri" panose="020F0502020204030204" pitchFamily="34" charset="0"/>
                        </a:rPr>
                        <a:t>Home</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r" rtl="0" fontAlgn="b"/>
                      <a:r>
                        <a:rPr lang="en-GB" sz="1200" b="0" i="0" u="none" strike="noStrike">
                          <a:solidFill>
                            <a:srgbClr val="000000"/>
                          </a:solidFill>
                          <a:effectLst/>
                          <a:latin typeface="Calibri" panose="020F0502020204030204" pitchFamily="34" charset="0"/>
                        </a:rPr>
                        <a:t>26%</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r" rtl="0" fontAlgn="b"/>
                      <a:r>
                        <a:rPr lang="en-GB" sz="1200" b="0" i="0" u="none" strike="noStrike">
                          <a:solidFill>
                            <a:srgbClr val="000000"/>
                          </a:solidFill>
                          <a:effectLst/>
                          <a:latin typeface="Calibri" panose="020F0502020204030204" pitchFamily="34" charset="0"/>
                        </a:rPr>
                        <a:t>21%</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r" rtl="0" fontAlgn="b"/>
                      <a:r>
                        <a:rPr lang="en-GB" sz="1200" b="0" i="0" u="none" strike="noStrike">
                          <a:solidFill>
                            <a:srgbClr val="000000"/>
                          </a:solidFill>
                          <a:effectLst/>
                          <a:latin typeface="Calibri" panose="020F0502020204030204" pitchFamily="34" charset="0"/>
                        </a:rPr>
                        <a:t>22%</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r" rtl="0" fontAlgn="b"/>
                      <a:r>
                        <a:rPr lang="en-GB" sz="1200" b="0" i="0" u="none" strike="noStrike">
                          <a:solidFill>
                            <a:srgbClr val="000000"/>
                          </a:solidFill>
                          <a:effectLst/>
                          <a:latin typeface="Calibri" panose="020F0502020204030204" pitchFamily="34" charset="0"/>
                        </a:rPr>
                        <a:t>24%</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r" rtl="0" fontAlgn="b"/>
                      <a:r>
                        <a:rPr lang="en-GB" sz="1200" b="0" i="0" u="none" strike="noStrike">
                          <a:solidFill>
                            <a:srgbClr val="000000"/>
                          </a:solidFill>
                          <a:effectLst/>
                          <a:latin typeface="Calibri" panose="020F0502020204030204" pitchFamily="34" charset="0"/>
                        </a:rPr>
                        <a:t>18%</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r" rtl="0" fontAlgn="b"/>
                      <a:r>
                        <a:rPr lang="en-GB" sz="1200" b="0" i="0" u="none" strike="noStrike">
                          <a:solidFill>
                            <a:srgbClr val="000000"/>
                          </a:solidFill>
                          <a:effectLst/>
                          <a:latin typeface="Calibri" panose="020F0502020204030204" pitchFamily="34" charset="0"/>
                        </a:rPr>
                        <a:t>29%</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r" rtl="0" fontAlgn="b"/>
                      <a:r>
                        <a:rPr lang="en-GB" sz="1200" b="0" i="0" u="none" strike="noStrike">
                          <a:solidFill>
                            <a:srgbClr val="000000"/>
                          </a:solidFill>
                          <a:effectLst/>
                          <a:latin typeface="Calibri" panose="020F0502020204030204" pitchFamily="34" charset="0"/>
                        </a:rPr>
                        <a:t>20%</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r" rtl="0" fontAlgn="b"/>
                      <a:r>
                        <a:rPr lang="en-GB" sz="1200" b="0" i="0" u="none" strike="noStrike">
                          <a:solidFill>
                            <a:srgbClr val="000000"/>
                          </a:solidFill>
                          <a:effectLst/>
                          <a:latin typeface="Calibri" panose="020F0502020204030204" pitchFamily="34" charset="0"/>
                        </a:rPr>
                        <a:t>21%</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r" rtl="0" fontAlgn="b"/>
                      <a:r>
                        <a:rPr lang="en-GB" sz="1200" b="0" i="0" u="none" strike="noStrike" dirty="0">
                          <a:solidFill>
                            <a:srgbClr val="000000"/>
                          </a:solidFill>
                          <a:effectLst/>
                          <a:latin typeface="Calibri" panose="020F0502020204030204" pitchFamily="34" charset="0"/>
                        </a:rPr>
                        <a:t>22%</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r" rtl="0" fontAlgn="b"/>
                      <a:r>
                        <a:rPr lang="en-GB" sz="1200" b="0" i="0" u="none" strike="noStrike" dirty="0">
                          <a:solidFill>
                            <a:srgbClr val="000000"/>
                          </a:solidFill>
                          <a:effectLst/>
                          <a:latin typeface="Calibri" panose="020F0502020204030204" pitchFamily="34" charset="0"/>
                        </a:rPr>
                        <a:t>18%</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r" rtl="0" fontAlgn="b"/>
                      <a:r>
                        <a:rPr lang="en-GB" sz="1200" b="0" i="0" u="none" strike="noStrike" dirty="0">
                          <a:solidFill>
                            <a:srgbClr val="000000"/>
                          </a:solidFill>
                          <a:effectLst/>
                          <a:latin typeface="Calibri" panose="020F0502020204030204" pitchFamily="34" charset="0"/>
                        </a:rPr>
                        <a:t>27%</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r" rtl="0" fontAlgn="b"/>
                      <a:r>
                        <a:rPr lang="en-GB" sz="1200" b="0" i="0" u="none" strike="noStrike">
                          <a:solidFill>
                            <a:srgbClr val="000000"/>
                          </a:solidFill>
                          <a:effectLst/>
                          <a:latin typeface="Calibri" panose="020F0502020204030204" pitchFamily="34" charset="0"/>
                        </a:rPr>
                        <a:t>18%</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r" rtl="0" fontAlgn="b"/>
                      <a:r>
                        <a:rPr lang="en-GB" sz="1200" b="0" i="0" u="none" strike="noStrike">
                          <a:solidFill>
                            <a:srgbClr val="000000"/>
                          </a:solidFill>
                          <a:effectLst/>
                          <a:latin typeface="Calibri" panose="020F0502020204030204" pitchFamily="34" charset="0"/>
                        </a:rPr>
                        <a:t>23%</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r" rtl="0" fontAlgn="b"/>
                      <a:r>
                        <a:rPr lang="en-GB" sz="1200" b="0" i="0" u="none" strike="noStrike" dirty="0">
                          <a:solidFill>
                            <a:srgbClr val="000000"/>
                          </a:solidFill>
                          <a:effectLst/>
                          <a:latin typeface="Calibri" panose="020F0502020204030204" pitchFamily="34" charset="0"/>
                        </a:rPr>
                        <a:t>23%</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r" rtl="0" fontAlgn="b"/>
                      <a:r>
                        <a:rPr lang="en-GB" sz="1200" b="0" i="0" u="none" strike="noStrike">
                          <a:solidFill>
                            <a:srgbClr val="000000"/>
                          </a:solidFill>
                          <a:effectLst/>
                          <a:latin typeface="Calibri" panose="020F0502020204030204" pitchFamily="34" charset="0"/>
                        </a:rPr>
                        <a:t>21%</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r" rtl="0" fontAlgn="b"/>
                      <a:r>
                        <a:rPr lang="en-GB" sz="1200" b="1" i="0" u="none" strike="noStrike" dirty="0">
                          <a:solidFill>
                            <a:srgbClr val="000000"/>
                          </a:solidFill>
                          <a:effectLst/>
                          <a:latin typeface="Calibri" panose="020F0502020204030204" pitchFamily="34" charset="0"/>
                        </a:rPr>
                        <a:t>19%</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r" rtl="0" fontAlgn="b"/>
                      <a:r>
                        <a:rPr lang="en-GB" sz="1200" b="0" i="0" u="none" strike="noStrike" dirty="0">
                          <a:solidFill>
                            <a:srgbClr val="000000"/>
                          </a:solidFill>
                          <a:effectLst/>
                          <a:latin typeface="Calibri" panose="020F0502020204030204" pitchFamily="34" charset="0"/>
                        </a:rPr>
                        <a:t>19%</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46740371"/>
                  </a:ext>
                </a:extLst>
              </a:tr>
              <a:tr h="190500">
                <a:tc>
                  <a:txBody>
                    <a:bodyPr/>
                    <a:lstStyle/>
                    <a:p>
                      <a:pPr algn="l" rtl="0" fontAlgn="b"/>
                      <a:r>
                        <a:rPr lang="en-GB" sz="1200" b="0" i="0" u="none" strike="noStrike">
                          <a:solidFill>
                            <a:srgbClr val="000000"/>
                          </a:solidFill>
                          <a:effectLst/>
                          <a:latin typeface="Calibri" panose="020F0502020204030204" pitchFamily="34" charset="0"/>
                        </a:rPr>
                        <a:t>Hospice </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r" rtl="0" fontAlgn="b"/>
                      <a:r>
                        <a:rPr lang="en-GB" sz="1200" b="0" i="0" u="none" strike="noStrike">
                          <a:solidFill>
                            <a:srgbClr val="000000"/>
                          </a:solidFill>
                          <a:effectLst/>
                          <a:latin typeface="Calibri" panose="020F0502020204030204" pitchFamily="34" charset="0"/>
                        </a:rPr>
                        <a:t>5%</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r" rtl="0" fontAlgn="b"/>
                      <a:r>
                        <a:rPr lang="en-GB" sz="1200" b="0" i="0" u="none" strike="noStrike">
                          <a:solidFill>
                            <a:srgbClr val="000000"/>
                          </a:solidFill>
                          <a:effectLst/>
                          <a:latin typeface="Calibri" panose="020F0502020204030204" pitchFamily="34" charset="0"/>
                        </a:rPr>
                        <a:t>6%</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r" rtl="0" fontAlgn="b"/>
                      <a:r>
                        <a:rPr lang="en-GB" sz="1200" b="0" i="0" u="none" strike="noStrike">
                          <a:solidFill>
                            <a:srgbClr val="000000"/>
                          </a:solidFill>
                          <a:effectLst/>
                          <a:latin typeface="Calibri" panose="020F0502020204030204" pitchFamily="34" charset="0"/>
                        </a:rPr>
                        <a:t>6%</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r" rtl="0" fontAlgn="b"/>
                      <a:r>
                        <a:rPr lang="en-GB" sz="1200" b="0" i="0" u="none" strike="noStrike">
                          <a:solidFill>
                            <a:srgbClr val="000000"/>
                          </a:solidFill>
                          <a:effectLst/>
                          <a:latin typeface="Calibri" panose="020F0502020204030204" pitchFamily="34" charset="0"/>
                        </a:rPr>
                        <a:t>5%</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r" rtl="0" fontAlgn="b"/>
                      <a:r>
                        <a:rPr lang="en-GB" sz="1200" b="0" i="0" u="none" strike="noStrike">
                          <a:solidFill>
                            <a:srgbClr val="000000"/>
                          </a:solidFill>
                          <a:effectLst/>
                          <a:latin typeface="Calibri" panose="020F0502020204030204" pitchFamily="34" charset="0"/>
                        </a:rPr>
                        <a:t>4%</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r" rtl="0" fontAlgn="b"/>
                      <a:r>
                        <a:rPr lang="en-GB" sz="1200" b="0" i="0" u="none" strike="noStrike">
                          <a:solidFill>
                            <a:srgbClr val="000000"/>
                          </a:solidFill>
                          <a:effectLst/>
                          <a:latin typeface="Calibri" panose="020F0502020204030204" pitchFamily="34" charset="0"/>
                        </a:rPr>
                        <a:t>5%</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r" rtl="0" fontAlgn="b"/>
                      <a:r>
                        <a:rPr lang="en-GB" sz="1200" b="0" i="0" u="none" strike="noStrike">
                          <a:solidFill>
                            <a:srgbClr val="000000"/>
                          </a:solidFill>
                          <a:effectLst/>
                          <a:latin typeface="Calibri" panose="020F0502020204030204" pitchFamily="34" charset="0"/>
                        </a:rPr>
                        <a:t>9%</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r" rtl="0" fontAlgn="b"/>
                      <a:r>
                        <a:rPr lang="en-GB" sz="1200" b="0" i="0" u="none" strike="noStrike">
                          <a:solidFill>
                            <a:srgbClr val="000000"/>
                          </a:solidFill>
                          <a:effectLst/>
                          <a:latin typeface="Calibri" panose="020F0502020204030204" pitchFamily="34" charset="0"/>
                        </a:rPr>
                        <a:t>7%</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r" rtl="0" fontAlgn="b"/>
                      <a:r>
                        <a:rPr lang="en-GB" sz="1200" b="0" i="0" u="none" strike="noStrike">
                          <a:solidFill>
                            <a:srgbClr val="000000"/>
                          </a:solidFill>
                          <a:effectLst/>
                          <a:latin typeface="Calibri" panose="020F0502020204030204" pitchFamily="34" charset="0"/>
                        </a:rPr>
                        <a:t>7%</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r" rtl="0" fontAlgn="b"/>
                      <a:r>
                        <a:rPr lang="en-GB" sz="1200" b="0" i="0" u="none" strike="noStrike">
                          <a:solidFill>
                            <a:srgbClr val="000000"/>
                          </a:solidFill>
                          <a:effectLst/>
                          <a:latin typeface="Calibri" panose="020F0502020204030204" pitchFamily="34" charset="0"/>
                        </a:rPr>
                        <a:t>7%</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r" rtl="0" fontAlgn="b"/>
                      <a:r>
                        <a:rPr lang="en-GB" sz="1200" b="0" i="0" u="none" strike="noStrike" dirty="0">
                          <a:solidFill>
                            <a:srgbClr val="000000"/>
                          </a:solidFill>
                          <a:effectLst/>
                          <a:latin typeface="Calibri" panose="020F0502020204030204" pitchFamily="34" charset="0"/>
                        </a:rPr>
                        <a:t>7%</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r" rtl="0" fontAlgn="b"/>
                      <a:r>
                        <a:rPr lang="en-GB" sz="1200" b="0" i="0" u="none" strike="noStrike" dirty="0">
                          <a:solidFill>
                            <a:srgbClr val="000000"/>
                          </a:solidFill>
                          <a:effectLst/>
                          <a:latin typeface="Calibri" panose="020F0502020204030204" pitchFamily="34" charset="0"/>
                        </a:rPr>
                        <a:t>7%</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r" rtl="0" fontAlgn="b"/>
                      <a:r>
                        <a:rPr lang="en-GB" sz="1200" b="0" i="0" u="none" strike="noStrike" dirty="0">
                          <a:solidFill>
                            <a:srgbClr val="000000"/>
                          </a:solidFill>
                          <a:effectLst/>
                          <a:latin typeface="Calibri" panose="020F0502020204030204" pitchFamily="34" charset="0"/>
                        </a:rPr>
                        <a:t>6%</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r" rtl="0" fontAlgn="b"/>
                      <a:r>
                        <a:rPr lang="en-GB" sz="1200" b="0" i="0" u="none" strike="noStrike" dirty="0">
                          <a:solidFill>
                            <a:srgbClr val="000000"/>
                          </a:solidFill>
                          <a:effectLst/>
                          <a:latin typeface="Calibri" panose="020F0502020204030204" pitchFamily="34" charset="0"/>
                        </a:rPr>
                        <a:t>5%</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r" rtl="0" fontAlgn="b"/>
                      <a:r>
                        <a:rPr lang="en-GB" sz="1200" b="0" i="0" u="none" strike="noStrike" dirty="0">
                          <a:solidFill>
                            <a:srgbClr val="000000"/>
                          </a:solidFill>
                          <a:effectLst/>
                          <a:latin typeface="Calibri" panose="020F0502020204030204" pitchFamily="34" charset="0"/>
                        </a:rPr>
                        <a:t>5%</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r" rtl="0" fontAlgn="b"/>
                      <a:r>
                        <a:rPr lang="en-GB" sz="1200" b="1" i="0" u="none" strike="noStrike" dirty="0">
                          <a:solidFill>
                            <a:srgbClr val="000000"/>
                          </a:solidFill>
                          <a:effectLst/>
                          <a:latin typeface="Calibri" panose="020F0502020204030204" pitchFamily="34" charset="0"/>
                        </a:rPr>
                        <a:t>5%</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r" rtl="0" fontAlgn="b"/>
                      <a:r>
                        <a:rPr lang="en-GB" sz="1200" b="0" i="0" u="none" strike="noStrike" dirty="0">
                          <a:solidFill>
                            <a:srgbClr val="000000"/>
                          </a:solidFill>
                          <a:effectLst/>
                          <a:latin typeface="Calibri" panose="020F0502020204030204" pitchFamily="34" charset="0"/>
                        </a:rPr>
                        <a:t>2%</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850428398"/>
                  </a:ext>
                </a:extLst>
              </a:tr>
              <a:tr h="190500">
                <a:tc>
                  <a:txBody>
                    <a:bodyPr/>
                    <a:lstStyle/>
                    <a:p>
                      <a:pPr algn="l" rtl="0" fontAlgn="b"/>
                      <a:r>
                        <a:rPr lang="en-GB" sz="1200" b="0" i="0" u="none" strike="noStrike">
                          <a:solidFill>
                            <a:srgbClr val="000000"/>
                          </a:solidFill>
                          <a:effectLst/>
                          <a:latin typeface="Calibri" panose="020F0502020204030204" pitchFamily="34" charset="0"/>
                        </a:rPr>
                        <a:t>Other</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r" rtl="0" fontAlgn="b"/>
                      <a:r>
                        <a:rPr lang="en-GB" sz="1200" b="0" i="0" u="none" strike="noStrike">
                          <a:solidFill>
                            <a:srgbClr val="000000"/>
                          </a:solidFill>
                          <a:effectLst/>
                          <a:latin typeface="Calibri" panose="020F0502020204030204" pitchFamily="34" charset="0"/>
                        </a:rPr>
                        <a:t>2%</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r" rtl="0" fontAlgn="b"/>
                      <a:r>
                        <a:rPr lang="en-GB" sz="1200" b="0" i="0" u="none" strike="noStrike">
                          <a:solidFill>
                            <a:srgbClr val="000000"/>
                          </a:solidFill>
                          <a:effectLst/>
                          <a:latin typeface="Calibri" panose="020F0502020204030204" pitchFamily="34" charset="0"/>
                        </a:rPr>
                        <a:t>3%</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r" rtl="0" fontAlgn="b"/>
                      <a:r>
                        <a:rPr lang="en-GB" sz="1200" b="0" i="0" u="none" strike="noStrike">
                          <a:solidFill>
                            <a:srgbClr val="000000"/>
                          </a:solidFill>
                          <a:effectLst/>
                          <a:latin typeface="Calibri" panose="020F0502020204030204" pitchFamily="34" charset="0"/>
                        </a:rPr>
                        <a:t>1%</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r" rtl="0" fontAlgn="b"/>
                      <a:r>
                        <a:rPr lang="en-GB" sz="1200" b="0" i="0" u="none" strike="noStrike">
                          <a:solidFill>
                            <a:srgbClr val="000000"/>
                          </a:solidFill>
                          <a:effectLst/>
                          <a:latin typeface="Calibri" panose="020F0502020204030204" pitchFamily="34" charset="0"/>
                        </a:rPr>
                        <a:t>0%</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r" rtl="0" fontAlgn="b"/>
                      <a:r>
                        <a:rPr lang="en-GB" sz="1200" b="0" i="0" u="none" strike="noStrike">
                          <a:solidFill>
                            <a:srgbClr val="000000"/>
                          </a:solidFill>
                          <a:effectLst/>
                          <a:latin typeface="Calibri" panose="020F0502020204030204" pitchFamily="34" charset="0"/>
                        </a:rPr>
                        <a:t>2%</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r" rtl="0" fontAlgn="b"/>
                      <a:r>
                        <a:rPr lang="en-GB" sz="1200" b="0" i="0" u="none" strike="noStrike">
                          <a:solidFill>
                            <a:srgbClr val="000000"/>
                          </a:solidFill>
                          <a:effectLst/>
                          <a:latin typeface="Calibri" panose="020F0502020204030204" pitchFamily="34" charset="0"/>
                        </a:rPr>
                        <a:t>1%</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r" rtl="0" fontAlgn="b"/>
                      <a:r>
                        <a:rPr lang="en-GB" sz="1200" b="0" i="0" u="none" strike="noStrike">
                          <a:solidFill>
                            <a:srgbClr val="000000"/>
                          </a:solidFill>
                          <a:effectLst/>
                          <a:latin typeface="Calibri" panose="020F0502020204030204" pitchFamily="34" charset="0"/>
                        </a:rPr>
                        <a:t>2%</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r" rtl="0" fontAlgn="b"/>
                      <a:r>
                        <a:rPr lang="en-GB" sz="1200" b="0" i="0" u="none" strike="noStrike">
                          <a:solidFill>
                            <a:srgbClr val="000000"/>
                          </a:solidFill>
                          <a:effectLst/>
                          <a:latin typeface="Calibri" panose="020F0502020204030204" pitchFamily="34" charset="0"/>
                        </a:rPr>
                        <a:t>1%</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r" rtl="0" fontAlgn="b"/>
                      <a:r>
                        <a:rPr lang="en-GB" sz="1200" b="0" i="0" u="none" strike="noStrike">
                          <a:solidFill>
                            <a:srgbClr val="000000"/>
                          </a:solidFill>
                          <a:effectLst/>
                          <a:latin typeface="Calibri" panose="020F0502020204030204" pitchFamily="34" charset="0"/>
                        </a:rPr>
                        <a:t>1%</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r" rtl="0" fontAlgn="b"/>
                      <a:r>
                        <a:rPr lang="en-GB" sz="1200" b="0" i="0" u="none" strike="noStrike">
                          <a:solidFill>
                            <a:srgbClr val="000000"/>
                          </a:solidFill>
                          <a:effectLst/>
                          <a:latin typeface="Calibri" panose="020F0502020204030204" pitchFamily="34" charset="0"/>
                        </a:rPr>
                        <a:t>1%</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r" rtl="0" fontAlgn="b"/>
                      <a:r>
                        <a:rPr lang="en-GB" sz="1200" b="0" i="0" u="none" strike="noStrike">
                          <a:solidFill>
                            <a:srgbClr val="000000"/>
                          </a:solidFill>
                          <a:effectLst/>
                          <a:latin typeface="Calibri" panose="020F0502020204030204" pitchFamily="34" charset="0"/>
                        </a:rPr>
                        <a:t>2%</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r" rtl="0" fontAlgn="b"/>
                      <a:r>
                        <a:rPr lang="en-GB" sz="1200" b="0" i="0" u="none" strike="noStrike">
                          <a:solidFill>
                            <a:srgbClr val="000000"/>
                          </a:solidFill>
                          <a:effectLst/>
                          <a:latin typeface="Calibri" panose="020F0502020204030204" pitchFamily="34" charset="0"/>
                        </a:rPr>
                        <a:t>1%</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r" rtl="0" fontAlgn="b"/>
                      <a:r>
                        <a:rPr lang="en-GB" sz="1200" b="0" i="0" u="none" strike="noStrike" dirty="0">
                          <a:solidFill>
                            <a:srgbClr val="000000"/>
                          </a:solidFill>
                          <a:effectLst/>
                          <a:latin typeface="Calibri" panose="020F0502020204030204" pitchFamily="34" charset="0"/>
                        </a:rPr>
                        <a:t>3%</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r" rtl="0" fontAlgn="b"/>
                      <a:r>
                        <a:rPr lang="en-GB" sz="1200" b="0" i="0" u="none" strike="noStrike" dirty="0">
                          <a:solidFill>
                            <a:srgbClr val="000000"/>
                          </a:solidFill>
                          <a:effectLst/>
                          <a:latin typeface="Calibri" panose="020F0502020204030204" pitchFamily="34" charset="0"/>
                        </a:rPr>
                        <a:t>1%</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r" rtl="0" fontAlgn="b"/>
                      <a:r>
                        <a:rPr lang="en-GB" sz="1200" b="0" i="0" u="none" strike="noStrike" dirty="0">
                          <a:solidFill>
                            <a:srgbClr val="000000"/>
                          </a:solidFill>
                          <a:effectLst/>
                          <a:latin typeface="Calibri" panose="020F0502020204030204" pitchFamily="34" charset="0"/>
                        </a:rPr>
                        <a:t>1%</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r" rtl="0" fontAlgn="b"/>
                      <a:r>
                        <a:rPr lang="en-GB" sz="1200" b="1" i="0" u="none" strike="noStrike" dirty="0">
                          <a:solidFill>
                            <a:srgbClr val="000000"/>
                          </a:solidFill>
                          <a:effectLst/>
                          <a:latin typeface="Calibri" panose="020F0502020204030204" pitchFamily="34" charset="0"/>
                        </a:rPr>
                        <a:t>2%</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r" rtl="0" fontAlgn="b"/>
                      <a:r>
                        <a:rPr lang="en-GB" sz="1200" b="0" i="0" u="none" strike="noStrike" dirty="0">
                          <a:solidFill>
                            <a:srgbClr val="000000"/>
                          </a:solidFill>
                          <a:effectLst/>
                          <a:latin typeface="Calibri" panose="020F0502020204030204" pitchFamily="34" charset="0"/>
                        </a:rPr>
                        <a:t>2%</a:t>
                      </a:r>
                    </a:p>
                  </a:txBody>
                  <a:tcPr marL="6350" marR="6350" marT="635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663708741"/>
                  </a:ext>
                </a:extLst>
              </a:tr>
            </a:tbl>
          </a:graphicData>
        </a:graphic>
      </p:graphicFrame>
      <p:sp>
        <p:nvSpPr>
          <p:cNvPr id="9" name="Speech Bubble: Oval 8">
            <a:extLst>
              <a:ext uri="{FF2B5EF4-FFF2-40B4-BE49-F238E27FC236}">
                <a16:creationId xmlns:a16="http://schemas.microsoft.com/office/drawing/2014/main" id="{76DD26B7-302E-4918-BA6A-036598931788}"/>
              </a:ext>
            </a:extLst>
          </p:cNvPr>
          <p:cNvSpPr/>
          <p:nvPr/>
        </p:nvSpPr>
        <p:spPr>
          <a:xfrm>
            <a:off x="8671371" y="3626268"/>
            <a:ext cx="2873749" cy="545361"/>
          </a:xfrm>
          <a:prstGeom prst="wedgeEllipseCallout">
            <a:avLst>
              <a:gd name="adj1" fmla="val 35261"/>
              <a:gd name="adj2" fmla="val 133399"/>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This is the national figure </a:t>
            </a:r>
          </a:p>
        </p:txBody>
      </p:sp>
    </p:spTree>
    <p:extLst>
      <p:ext uri="{BB962C8B-B14F-4D97-AF65-F5344CB8AC3E}">
        <p14:creationId xmlns:p14="http://schemas.microsoft.com/office/powerpoint/2010/main" val="64802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D1F3745-73C4-4C87-9EAC-B9F4F7E56EB9}"/>
              </a:ext>
            </a:extLst>
          </p:cNvPr>
          <p:cNvPicPr>
            <a:picLocks noChangeAspect="1"/>
          </p:cNvPicPr>
          <p:nvPr/>
        </p:nvPicPr>
        <p:blipFill>
          <a:blip r:embed="rId2"/>
          <a:stretch>
            <a:fillRect/>
          </a:stretch>
        </p:blipFill>
        <p:spPr>
          <a:xfrm>
            <a:off x="424752" y="3540031"/>
            <a:ext cx="5193623" cy="3124506"/>
          </a:xfrm>
          <a:prstGeom prst="rect">
            <a:avLst/>
          </a:prstGeom>
        </p:spPr>
      </p:pic>
      <p:sp>
        <p:nvSpPr>
          <p:cNvPr id="6" name="TextBox 5">
            <a:extLst>
              <a:ext uri="{FF2B5EF4-FFF2-40B4-BE49-F238E27FC236}">
                <a16:creationId xmlns:a16="http://schemas.microsoft.com/office/drawing/2014/main" id="{0207CA33-98E4-49DA-8766-BEEABBA0F2F6}"/>
              </a:ext>
            </a:extLst>
          </p:cNvPr>
          <p:cNvSpPr txBox="1"/>
          <p:nvPr/>
        </p:nvSpPr>
        <p:spPr>
          <a:xfrm>
            <a:off x="377687" y="159025"/>
            <a:ext cx="11550610" cy="369332"/>
          </a:xfrm>
          <a:prstGeom prst="rect">
            <a:avLst/>
          </a:prstGeom>
          <a:solidFill>
            <a:schemeClr val="tx1">
              <a:lumMod val="65000"/>
              <a:lumOff val="35000"/>
            </a:schemeClr>
          </a:solidFill>
        </p:spPr>
        <p:txBody>
          <a:bodyPr wrap="square" rtlCol="0">
            <a:spAutoFit/>
          </a:bodyPr>
          <a:lstStyle/>
          <a:p>
            <a:r>
              <a:rPr lang="en-GB" dirty="0">
                <a:solidFill>
                  <a:schemeClr val="bg1"/>
                </a:solidFill>
              </a:rPr>
              <a:t>Deaths – COVID and non-COVID Deaths</a:t>
            </a:r>
          </a:p>
        </p:txBody>
      </p:sp>
      <p:sp>
        <p:nvSpPr>
          <p:cNvPr id="10" name="TextBox 9">
            <a:extLst>
              <a:ext uri="{FF2B5EF4-FFF2-40B4-BE49-F238E27FC236}">
                <a16:creationId xmlns:a16="http://schemas.microsoft.com/office/drawing/2014/main" id="{FA2C6573-276C-44DD-8647-3A09421EAC00}"/>
              </a:ext>
            </a:extLst>
          </p:cNvPr>
          <p:cNvSpPr txBox="1"/>
          <p:nvPr/>
        </p:nvSpPr>
        <p:spPr>
          <a:xfrm>
            <a:off x="5442857" y="1003851"/>
            <a:ext cx="6399809" cy="1384995"/>
          </a:xfrm>
          <a:prstGeom prst="rect">
            <a:avLst/>
          </a:prstGeom>
          <a:noFill/>
        </p:spPr>
        <p:txBody>
          <a:bodyPr wrap="square" rtlCol="0">
            <a:spAutoFit/>
          </a:bodyPr>
          <a:lstStyle/>
          <a:p>
            <a:pPr marL="285750" indent="-285750">
              <a:buFont typeface="Arial" panose="020B0604020202020204" pitchFamily="34" charset="0"/>
              <a:buChar char="•"/>
            </a:pPr>
            <a:r>
              <a:rPr lang="en-GB" sz="1400" dirty="0"/>
              <a:t>Note: From 31 March 2020 figures also show the number of deaths involving coronavirus (COVID-19), based on any mention of COVID-19 on the death certificate.</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By week ending 17</a:t>
            </a:r>
            <a:r>
              <a:rPr lang="en-GB" sz="1400" baseline="30000" dirty="0"/>
              <a:t>th</a:t>
            </a:r>
            <a:r>
              <a:rPr lang="en-GB" sz="1400" dirty="0"/>
              <a:t> April there had been 214 deaths with COVID on the certificate </a:t>
            </a:r>
          </a:p>
        </p:txBody>
      </p:sp>
      <p:sp>
        <p:nvSpPr>
          <p:cNvPr id="2" name="Speech Bubble: Oval 1">
            <a:extLst>
              <a:ext uri="{FF2B5EF4-FFF2-40B4-BE49-F238E27FC236}">
                <a16:creationId xmlns:a16="http://schemas.microsoft.com/office/drawing/2014/main" id="{80ADC427-947B-4209-84B4-095353BE7002}"/>
              </a:ext>
            </a:extLst>
          </p:cNvPr>
          <p:cNvSpPr/>
          <p:nvPr/>
        </p:nvSpPr>
        <p:spPr>
          <a:xfrm>
            <a:off x="3837255" y="4428597"/>
            <a:ext cx="1963918" cy="873714"/>
          </a:xfrm>
          <a:prstGeom prst="wedgeEllipseCallout">
            <a:avLst>
              <a:gd name="adj1" fmla="val 29627"/>
              <a:gd name="adj2" fmla="val 82063"/>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bg1"/>
                </a:solidFill>
              </a:rPr>
              <a:t>Note this graph and table relate to</a:t>
            </a:r>
            <a:r>
              <a:rPr lang="en-GB" sz="1000" b="1" dirty="0">
                <a:solidFill>
                  <a:schemeClr val="bg1"/>
                </a:solidFill>
              </a:rPr>
              <a:t> cumulative </a:t>
            </a:r>
            <a:r>
              <a:rPr lang="en-GB" sz="1000" dirty="0">
                <a:solidFill>
                  <a:schemeClr val="bg1"/>
                </a:solidFill>
              </a:rPr>
              <a:t>COVID deaths to 17</a:t>
            </a:r>
            <a:r>
              <a:rPr lang="en-GB" sz="1000" baseline="30000" dirty="0">
                <a:solidFill>
                  <a:schemeClr val="bg1"/>
                </a:solidFill>
              </a:rPr>
              <a:t>th</a:t>
            </a:r>
            <a:r>
              <a:rPr lang="en-GB" sz="1000" dirty="0">
                <a:solidFill>
                  <a:schemeClr val="bg1"/>
                </a:solidFill>
              </a:rPr>
              <a:t> April</a:t>
            </a:r>
          </a:p>
        </p:txBody>
      </p:sp>
      <p:pic>
        <p:nvPicPr>
          <p:cNvPr id="5" name="Picture 4">
            <a:extLst>
              <a:ext uri="{FF2B5EF4-FFF2-40B4-BE49-F238E27FC236}">
                <a16:creationId xmlns:a16="http://schemas.microsoft.com/office/drawing/2014/main" id="{06591C7B-64A9-4F7C-855C-AE6D132A00B8}"/>
              </a:ext>
            </a:extLst>
          </p:cNvPr>
          <p:cNvPicPr>
            <a:picLocks noChangeAspect="1"/>
          </p:cNvPicPr>
          <p:nvPr/>
        </p:nvPicPr>
        <p:blipFill>
          <a:blip r:embed="rId3"/>
          <a:stretch>
            <a:fillRect/>
          </a:stretch>
        </p:blipFill>
        <p:spPr>
          <a:xfrm>
            <a:off x="424752" y="601504"/>
            <a:ext cx="4944285" cy="2938527"/>
          </a:xfrm>
          <a:prstGeom prst="rect">
            <a:avLst/>
          </a:prstGeom>
        </p:spPr>
      </p:pic>
      <p:graphicFrame>
        <p:nvGraphicFramePr>
          <p:cNvPr id="8" name="Table 7">
            <a:extLst>
              <a:ext uri="{FF2B5EF4-FFF2-40B4-BE49-F238E27FC236}">
                <a16:creationId xmlns:a16="http://schemas.microsoft.com/office/drawing/2014/main" id="{16FEEA01-B72D-4EDA-884E-9E164A655526}"/>
              </a:ext>
            </a:extLst>
          </p:cNvPr>
          <p:cNvGraphicFramePr>
            <a:graphicFrameLocks noGrp="1"/>
          </p:cNvGraphicFramePr>
          <p:nvPr>
            <p:extLst>
              <p:ext uri="{D42A27DB-BD31-4B8C-83A1-F6EECF244321}">
                <p14:modId xmlns:p14="http://schemas.microsoft.com/office/powerpoint/2010/main" val="2418545347"/>
              </p:ext>
            </p:extLst>
          </p:nvPr>
        </p:nvGraphicFramePr>
        <p:xfrm>
          <a:off x="6152992" y="3876759"/>
          <a:ext cx="5614254" cy="1977390"/>
        </p:xfrm>
        <a:graphic>
          <a:graphicData uri="http://schemas.openxmlformats.org/drawingml/2006/table">
            <a:tbl>
              <a:tblPr/>
              <a:tblGrid>
                <a:gridCol w="935709">
                  <a:extLst>
                    <a:ext uri="{9D8B030D-6E8A-4147-A177-3AD203B41FA5}">
                      <a16:colId xmlns:a16="http://schemas.microsoft.com/office/drawing/2014/main" val="3961568426"/>
                    </a:ext>
                  </a:extLst>
                </a:gridCol>
                <a:gridCol w="935709">
                  <a:extLst>
                    <a:ext uri="{9D8B030D-6E8A-4147-A177-3AD203B41FA5}">
                      <a16:colId xmlns:a16="http://schemas.microsoft.com/office/drawing/2014/main" val="568310012"/>
                    </a:ext>
                  </a:extLst>
                </a:gridCol>
                <a:gridCol w="935709">
                  <a:extLst>
                    <a:ext uri="{9D8B030D-6E8A-4147-A177-3AD203B41FA5}">
                      <a16:colId xmlns:a16="http://schemas.microsoft.com/office/drawing/2014/main" val="1753835127"/>
                    </a:ext>
                  </a:extLst>
                </a:gridCol>
                <a:gridCol w="935709">
                  <a:extLst>
                    <a:ext uri="{9D8B030D-6E8A-4147-A177-3AD203B41FA5}">
                      <a16:colId xmlns:a16="http://schemas.microsoft.com/office/drawing/2014/main" val="2800776035"/>
                    </a:ext>
                  </a:extLst>
                </a:gridCol>
                <a:gridCol w="935709">
                  <a:extLst>
                    <a:ext uri="{9D8B030D-6E8A-4147-A177-3AD203B41FA5}">
                      <a16:colId xmlns:a16="http://schemas.microsoft.com/office/drawing/2014/main" val="554456674"/>
                    </a:ext>
                  </a:extLst>
                </a:gridCol>
                <a:gridCol w="935709">
                  <a:extLst>
                    <a:ext uri="{9D8B030D-6E8A-4147-A177-3AD203B41FA5}">
                      <a16:colId xmlns:a16="http://schemas.microsoft.com/office/drawing/2014/main" val="4108629708"/>
                    </a:ext>
                  </a:extLst>
                </a:gridCol>
              </a:tblGrid>
              <a:tr h="184150">
                <a:tc>
                  <a:txBody>
                    <a:bodyPr/>
                    <a:lstStyle/>
                    <a:p>
                      <a:pPr algn="l" fontAlgn="b"/>
                      <a:r>
                        <a:rPr lang="en-GB" sz="1400" b="1" i="0" u="none" strike="noStrike" dirty="0">
                          <a:solidFill>
                            <a:srgbClr val="000000"/>
                          </a:solidFill>
                          <a:effectLst/>
                          <a:latin typeface="Calibri" panose="020F0502020204030204" pitchFamily="34" charset="0"/>
                        </a:rPr>
                        <a:t>Area name</a:t>
                      </a:r>
                    </a:p>
                  </a:txBody>
                  <a:tcPr marL="6350" marR="6350" marT="6350" marB="0" anchor="b">
                    <a:lnL>
                      <a:noFill/>
                    </a:lnL>
                    <a:lnR>
                      <a:noFill/>
                    </a:lnR>
                    <a:lnT>
                      <a:noFill/>
                    </a:lnT>
                    <a:lnB>
                      <a:noFill/>
                    </a:lnB>
                    <a:solidFill>
                      <a:schemeClr val="accent1">
                        <a:lumMod val="20000"/>
                        <a:lumOff val="80000"/>
                      </a:schemeClr>
                    </a:solidFill>
                  </a:tcPr>
                </a:tc>
                <a:tc>
                  <a:txBody>
                    <a:bodyPr/>
                    <a:lstStyle/>
                    <a:p>
                      <a:pPr algn="ctr" fontAlgn="b"/>
                      <a:r>
                        <a:rPr lang="en-GB" sz="1400" b="1" i="0" u="none" strike="noStrike" dirty="0">
                          <a:solidFill>
                            <a:srgbClr val="000000"/>
                          </a:solidFill>
                          <a:effectLst/>
                          <a:latin typeface="Calibri" panose="020F0502020204030204" pitchFamily="34" charset="0"/>
                        </a:rPr>
                        <a:t>Home</a:t>
                      </a:r>
                    </a:p>
                  </a:txBody>
                  <a:tcPr marL="6350" marR="6350" marT="6350" marB="0" anchor="b">
                    <a:lnL>
                      <a:noFill/>
                    </a:lnL>
                    <a:lnR>
                      <a:noFill/>
                    </a:lnR>
                    <a:lnT>
                      <a:noFill/>
                    </a:lnT>
                    <a:lnB>
                      <a:noFill/>
                    </a:lnB>
                    <a:solidFill>
                      <a:schemeClr val="accent1">
                        <a:lumMod val="20000"/>
                        <a:lumOff val="80000"/>
                      </a:schemeClr>
                    </a:solidFill>
                  </a:tcPr>
                </a:tc>
                <a:tc>
                  <a:txBody>
                    <a:bodyPr/>
                    <a:lstStyle/>
                    <a:p>
                      <a:pPr algn="ctr" fontAlgn="b"/>
                      <a:r>
                        <a:rPr lang="en-GB" sz="1400" b="1" i="0" u="none" strike="noStrike" dirty="0">
                          <a:solidFill>
                            <a:srgbClr val="000000"/>
                          </a:solidFill>
                          <a:effectLst/>
                          <a:latin typeface="Calibri" panose="020F0502020204030204" pitchFamily="34" charset="0"/>
                        </a:rPr>
                        <a:t>Hospital</a:t>
                      </a:r>
                    </a:p>
                  </a:txBody>
                  <a:tcPr marL="6350" marR="6350" marT="6350" marB="0" anchor="b">
                    <a:lnL>
                      <a:noFill/>
                    </a:lnL>
                    <a:lnR>
                      <a:noFill/>
                    </a:lnR>
                    <a:lnT>
                      <a:noFill/>
                    </a:lnT>
                    <a:lnB>
                      <a:noFill/>
                    </a:lnB>
                    <a:solidFill>
                      <a:schemeClr val="accent1">
                        <a:lumMod val="20000"/>
                        <a:lumOff val="80000"/>
                      </a:schemeClr>
                    </a:solidFill>
                  </a:tcPr>
                </a:tc>
                <a:tc>
                  <a:txBody>
                    <a:bodyPr/>
                    <a:lstStyle/>
                    <a:p>
                      <a:pPr algn="ctr" fontAlgn="b"/>
                      <a:r>
                        <a:rPr lang="en-GB" sz="1400" b="1" i="0" u="none" strike="noStrike" dirty="0">
                          <a:solidFill>
                            <a:srgbClr val="000000"/>
                          </a:solidFill>
                          <a:effectLst/>
                          <a:latin typeface="Calibri" panose="020F0502020204030204" pitchFamily="34" charset="0"/>
                        </a:rPr>
                        <a:t>Care home</a:t>
                      </a:r>
                    </a:p>
                  </a:txBody>
                  <a:tcPr marL="6350" marR="6350" marT="6350" marB="0" anchor="b">
                    <a:lnL>
                      <a:noFill/>
                    </a:lnL>
                    <a:lnR>
                      <a:noFill/>
                    </a:lnR>
                    <a:lnT>
                      <a:noFill/>
                    </a:lnT>
                    <a:lnB>
                      <a:noFill/>
                    </a:lnB>
                    <a:solidFill>
                      <a:schemeClr val="accent1">
                        <a:lumMod val="20000"/>
                        <a:lumOff val="80000"/>
                      </a:schemeClr>
                    </a:solidFill>
                  </a:tcPr>
                </a:tc>
                <a:tc>
                  <a:txBody>
                    <a:bodyPr/>
                    <a:lstStyle/>
                    <a:p>
                      <a:pPr algn="ctr" fontAlgn="b"/>
                      <a:r>
                        <a:rPr lang="en-GB" sz="1400" b="1" i="0" u="none" strike="noStrike" dirty="0">
                          <a:solidFill>
                            <a:srgbClr val="000000"/>
                          </a:solidFill>
                          <a:effectLst/>
                          <a:latin typeface="Calibri" panose="020F0502020204030204" pitchFamily="34" charset="0"/>
                        </a:rPr>
                        <a:t>Hospice</a:t>
                      </a:r>
                    </a:p>
                  </a:txBody>
                  <a:tcPr marL="6350" marR="6350" marT="6350" marB="0" anchor="b">
                    <a:lnL>
                      <a:noFill/>
                    </a:lnL>
                    <a:lnR>
                      <a:noFill/>
                    </a:lnR>
                    <a:lnT>
                      <a:noFill/>
                    </a:lnT>
                    <a:lnB>
                      <a:noFill/>
                    </a:lnB>
                    <a:solidFill>
                      <a:schemeClr val="accent1">
                        <a:lumMod val="20000"/>
                        <a:lumOff val="80000"/>
                      </a:schemeClr>
                    </a:solidFill>
                  </a:tcPr>
                </a:tc>
                <a:tc>
                  <a:txBody>
                    <a:bodyPr/>
                    <a:lstStyle/>
                    <a:p>
                      <a:pPr algn="ctr" fontAlgn="b"/>
                      <a:r>
                        <a:rPr lang="en-GB" sz="1400" b="1" i="0" u="none" strike="noStrike" dirty="0">
                          <a:solidFill>
                            <a:srgbClr val="000000"/>
                          </a:solidFill>
                          <a:effectLst/>
                          <a:latin typeface="Calibri" panose="020F0502020204030204" pitchFamily="34" charset="0"/>
                        </a:rPr>
                        <a:t>Elsewhere</a:t>
                      </a:r>
                    </a:p>
                  </a:txBody>
                  <a:tcPr marL="6350" marR="6350" marT="6350" marB="0" anchor="b">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1086858643"/>
                  </a:ext>
                </a:extLst>
              </a:tr>
              <a:tr h="184150">
                <a:tc>
                  <a:txBody>
                    <a:bodyPr/>
                    <a:lstStyle/>
                    <a:p>
                      <a:pPr algn="l" fontAlgn="b"/>
                      <a:r>
                        <a:rPr lang="en-GB" sz="1400" b="0" i="0" u="none" strike="noStrike" dirty="0" err="1">
                          <a:solidFill>
                            <a:srgbClr val="000000"/>
                          </a:solidFill>
                          <a:effectLst/>
                          <a:latin typeface="Calibri" panose="020F0502020204030204" pitchFamily="34" charset="0"/>
                        </a:rPr>
                        <a:t>Adur</a:t>
                      </a:r>
                      <a:endParaRPr lang="en-GB" sz="1400" b="0" i="0" u="none" strike="noStrike" dirty="0">
                        <a:solidFill>
                          <a:srgbClr val="000000"/>
                        </a:solidFill>
                        <a:effectLst/>
                        <a:latin typeface="Calibri" panose="020F0502020204030204" pitchFamily="34" charset="0"/>
                      </a:endParaRPr>
                    </a:p>
                  </a:txBody>
                  <a:tcPr marL="6350" marR="6350" marT="6350" marB="0" anchor="b">
                    <a:lnL>
                      <a:noFill/>
                    </a:lnL>
                    <a:lnR>
                      <a:noFill/>
                    </a:lnR>
                    <a:lnT>
                      <a:noFill/>
                    </a:lnT>
                    <a:lnB>
                      <a:noFill/>
                    </a:lnB>
                    <a:solidFill>
                      <a:schemeClr val="accent1">
                        <a:lumMod val="20000"/>
                        <a:lumOff val="80000"/>
                      </a:schemeClr>
                    </a:solidFill>
                  </a:tcPr>
                </a:tc>
                <a:tc>
                  <a:txBody>
                    <a:bodyPr/>
                    <a:lstStyle/>
                    <a:p>
                      <a:pPr algn="ctr" fontAlgn="b"/>
                      <a:r>
                        <a:rPr lang="en-GB" sz="1400" b="0" i="0" u="none" strike="noStrike" dirty="0">
                          <a:solidFill>
                            <a:srgbClr val="000000"/>
                          </a:solidFill>
                          <a:effectLst/>
                          <a:latin typeface="Calibri" panose="020F0502020204030204" pitchFamily="34" charset="0"/>
                        </a:rPr>
                        <a:t>0</a:t>
                      </a:r>
                    </a:p>
                  </a:txBody>
                  <a:tcPr marL="6350" marR="6350" marT="6350" marB="0" anchor="b">
                    <a:lnL>
                      <a:noFill/>
                    </a:lnL>
                    <a:lnR>
                      <a:noFill/>
                    </a:lnR>
                    <a:lnT>
                      <a:noFill/>
                    </a:lnT>
                    <a:lnB>
                      <a:noFill/>
                    </a:lnB>
                    <a:solidFill>
                      <a:schemeClr val="accent1">
                        <a:lumMod val="20000"/>
                        <a:lumOff val="80000"/>
                      </a:schemeClr>
                    </a:solidFill>
                  </a:tcPr>
                </a:tc>
                <a:tc>
                  <a:txBody>
                    <a:bodyPr/>
                    <a:lstStyle/>
                    <a:p>
                      <a:pPr algn="ctr" fontAlgn="b"/>
                      <a:r>
                        <a:rPr lang="en-GB" sz="1400" b="0" i="0" u="none" strike="noStrike" dirty="0">
                          <a:solidFill>
                            <a:srgbClr val="000000"/>
                          </a:solidFill>
                          <a:effectLst/>
                          <a:latin typeface="Calibri" panose="020F0502020204030204" pitchFamily="34" charset="0"/>
                        </a:rPr>
                        <a:t>3</a:t>
                      </a:r>
                    </a:p>
                  </a:txBody>
                  <a:tcPr marL="6350" marR="6350" marT="6350" marB="0" anchor="b">
                    <a:lnL>
                      <a:noFill/>
                    </a:lnL>
                    <a:lnR>
                      <a:noFill/>
                    </a:lnR>
                    <a:lnT>
                      <a:noFill/>
                    </a:lnT>
                    <a:lnB>
                      <a:noFill/>
                    </a:lnB>
                    <a:solidFill>
                      <a:schemeClr val="accent1">
                        <a:lumMod val="20000"/>
                        <a:lumOff val="80000"/>
                      </a:schemeClr>
                    </a:solidFill>
                  </a:tcPr>
                </a:tc>
                <a:tc>
                  <a:txBody>
                    <a:bodyPr/>
                    <a:lstStyle/>
                    <a:p>
                      <a:pPr algn="ctr" fontAlgn="b"/>
                      <a:r>
                        <a:rPr lang="en-GB" sz="1400" b="0" i="0" u="none" strike="noStrike">
                          <a:solidFill>
                            <a:srgbClr val="000000"/>
                          </a:solidFill>
                          <a:effectLst/>
                          <a:latin typeface="Calibri" panose="020F0502020204030204" pitchFamily="34" charset="0"/>
                        </a:rPr>
                        <a:t>4</a:t>
                      </a:r>
                    </a:p>
                  </a:txBody>
                  <a:tcPr marL="6350" marR="6350" marT="6350" marB="0" anchor="b">
                    <a:lnL>
                      <a:noFill/>
                    </a:lnL>
                    <a:lnR>
                      <a:noFill/>
                    </a:lnR>
                    <a:lnT>
                      <a:noFill/>
                    </a:lnT>
                    <a:lnB>
                      <a:noFill/>
                    </a:lnB>
                    <a:solidFill>
                      <a:schemeClr val="accent1">
                        <a:lumMod val="20000"/>
                        <a:lumOff val="80000"/>
                      </a:schemeClr>
                    </a:solidFill>
                  </a:tcPr>
                </a:tc>
                <a:tc>
                  <a:txBody>
                    <a:bodyPr/>
                    <a:lstStyle/>
                    <a:p>
                      <a:pPr algn="ctr" fontAlgn="b"/>
                      <a:r>
                        <a:rPr lang="en-GB" sz="1400" b="0" i="0" u="none" strike="noStrike">
                          <a:solidFill>
                            <a:srgbClr val="000000"/>
                          </a:solidFill>
                          <a:effectLst/>
                          <a:latin typeface="Calibri" panose="020F0502020204030204" pitchFamily="34" charset="0"/>
                        </a:rPr>
                        <a:t>2</a:t>
                      </a:r>
                    </a:p>
                  </a:txBody>
                  <a:tcPr marL="6350" marR="6350" marT="6350" marB="0" anchor="b">
                    <a:lnL>
                      <a:noFill/>
                    </a:lnL>
                    <a:lnR>
                      <a:noFill/>
                    </a:lnR>
                    <a:lnT>
                      <a:noFill/>
                    </a:lnT>
                    <a:lnB>
                      <a:noFill/>
                    </a:lnB>
                    <a:solidFill>
                      <a:schemeClr val="accent1">
                        <a:lumMod val="20000"/>
                        <a:lumOff val="80000"/>
                      </a:schemeClr>
                    </a:solidFill>
                  </a:tcPr>
                </a:tc>
                <a:tc>
                  <a:txBody>
                    <a:bodyPr/>
                    <a:lstStyle/>
                    <a:p>
                      <a:pPr algn="ctr" fontAlgn="b"/>
                      <a:r>
                        <a:rPr lang="en-GB" sz="1400" b="0" i="0" u="none" strike="noStrike" dirty="0">
                          <a:solidFill>
                            <a:srgbClr val="000000"/>
                          </a:solidFill>
                          <a:effectLst/>
                          <a:latin typeface="Calibri" panose="020F0502020204030204" pitchFamily="34" charset="0"/>
                        </a:rPr>
                        <a:t>1</a:t>
                      </a:r>
                    </a:p>
                  </a:txBody>
                  <a:tcPr marL="6350" marR="6350" marT="6350" marB="0" anchor="b">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3149620422"/>
                  </a:ext>
                </a:extLst>
              </a:tr>
              <a:tr h="184150">
                <a:tc>
                  <a:txBody>
                    <a:bodyPr/>
                    <a:lstStyle/>
                    <a:p>
                      <a:pPr algn="l" fontAlgn="b"/>
                      <a:r>
                        <a:rPr lang="en-GB" sz="1400" b="0" i="0" u="none" strike="noStrike" dirty="0">
                          <a:solidFill>
                            <a:srgbClr val="000000"/>
                          </a:solidFill>
                          <a:effectLst/>
                          <a:latin typeface="Calibri" panose="020F0502020204030204" pitchFamily="34" charset="0"/>
                        </a:rPr>
                        <a:t>Arun</a:t>
                      </a:r>
                    </a:p>
                  </a:txBody>
                  <a:tcPr marL="6350" marR="6350" marT="6350" marB="0" anchor="b">
                    <a:lnL>
                      <a:noFill/>
                    </a:lnL>
                    <a:lnR>
                      <a:noFill/>
                    </a:lnR>
                    <a:lnT>
                      <a:noFill/>
                    </a:lnT>
                    <a:lnB>
                      <a:noFill/>
                    </a:lnB>
                    <a:solidFill>
                      <a:schemeClr val="accent1">
                        <a:lumMod val="20000"/>
                        <a:lumOff val="80000"/>
                      </a:schemeClr>
                    </a:solidFill>
                  </a:tcPr>
                </a:tc>
                <a:tc>
                  <a:txBody>
                    <a:bodyPr/>
                    <a:lstStyle/>
                    <a:p>
                      <a:pPr algn="ctr" fontAlgn="b"/>
                      <a:r>
                        <a:rPr lang="en-GB" sz="1400" b="0" i="0" u="none" strike="noStrike">
                          <a:solidFill>
                            <a:srgbClr val="000000"/>
                          </a:solidFill>
                          <a:effectLst/>
                          <a:latin typeface="Calibri" panose="020F0502020204030204" pitchFamily="34" charset="0"/>
                        </a:rPr>
                        <a:t>0</a:t>
                      </a:r>
                    </a:p>
                  </a:txBody>
                  <a:tcPr marL="6350" marR="6350" marT="6350" marB="0" anchor="b">
                    <a:lnL>
                      <a:noFill/>
                    </a:lnL>
                    <a:lnR>
                      <a:noFill/>
                    </a:lnR>
                    <a:lnT>
                      <a:noFill/>
                    </a:lnT>
                    <a:lnB>
                      <a:noFill/>
                    </a:lnB>
                    <a:solidFill>
                      <a:schemeClr val="accent1">
                        <a:lumMod val="20000"/>
                        <a:lumOff val="80000"/>
                      </a:schemeClr>
                    </a:solidFill>
                  </a:tcPr>
                </a:tc>
                <a:tc>
                  <a:txBody>
                    <a:bodyPr/>
                    <a:lstStyle/>
                    <a:p>
                      <a:pPr algn="ctr" fontAlgn="b"/>
                      <a:r>
                        <a:rPr lang="en-GB" sz="1400" b="0" i="0" u="none" strike="noStrike" dirty="0">
                          <a:solidFill>
                            <a:srgbClr val="000000"/>
                          </a:solidFill>
                          <a:effectLst/>
                          <a:latin typeface="Calibri" panose="020F0502020204030204" pitchFamily="34" charset="0"/>
                        </a:rPr>
                        <a:t>19</a:t>
                      </a:r>
                    </a:p>
                  </a:txBody>
                  <a:tcPr marL="6350" marR="6350" marT="6350" marB="0" anchor="b">
                    <a:lnL>
                      <a:noFill/>
                    </a:lnL>
                    <a:lnR>
                      <a:noFill/>
                    </a:lnR>
                    <a:lnT>
                      <a:noFill/>
                    </a:lnT>
                    <a:lnB>
                      <a:noFill/>
                    </a:lnB>
                    <a:solidFill>
                      <a:schemeClr val="accent1">
                        <a:lumMod val="20000"/>
                        <a:lumOff val="80000"/>
                      </a:schemeClr>
                    </a:solidFill>
                  </a:tcPr>
                </a:tc>
                <a:tc>
                  <a:txBody>
                    <a:bodyPr/>
                    <a:lstStyle/>
                    <a:p>
                      <a:pPr algn="ctr" fontAlgn="b"/>
                      <a:r>
                        <a:rPr lang="en-GB" sz="1400" b="0" i="0" u="none" strike="noStrike" dirty="0">
                          <a:solidFill>
                            <a:srgbClr val="000000"/>
                          </a:solidFill>
                          <a:effectLst/>
                          <a:latin typeface="Calibri" panose="020F0502020204030204" pitchFamily="34" charset="0"/>
                        </a:rPr>
                        <a:t>3</a:t>
                      </a:r>
                    </a:p>
                  </a:txBody>
                  <a:tcPr marL="6350" marR="6350" marT="6350" marB="0" anchor="b">
                    <a:lnL>
                      <a:noFill/>
                    </a:lnL>
                    <a:lnR>
                      <a:noFill/>
                    </a:lnR>
                    <a:lnT>
                      <a:noFill/>
                    </a:lnT>
                    <a:lnB>
                      <a:noFill/>
                    </a:lnB>
                    <a:solidFill>
                      <a:schemeClr val="accent1">
                        <a:lumMod val="20000"/>
                        <a:lumOff val="80000"/>
                      </a:schemeClr>
                    </a:solidFill>
                  </a:tcPr>
                </a:tc>
                <a:tc>
                  <a:txBody>
                    <a:bodyPr/>
                    <a:lstStyle/>
                    <a:p>
                      <a:pPr algn="ctr" fontAlgn="b"/>
                      <a:r>
                        <a:rPr lang="en-GB" sz="1400" b="0" i="0" u="none" strike="noStrike">
                          <a:solidFill>
                            <a:srgbClr val="000000"/>
                          </a:solidFill>
                          <a:effectLst/>
                          <a:latin typeface="Calibri" panose="020F0502020204030204" pitchFamily="34" charset="0"/>
                        </a:rPr>
                        <a:t>0</a:t>
                      </a:r>
                    </a:p>
                  </a:txBody>
                  <a:tcPr marL="6350" marR="6350" marT="6350" marB="0" anchor="b">
                    <a:lnL>
                      <a:noFill/>
                    </a:lnL>
                    <a:lnR>
                      <a:noFill/>
                    </a:lnR>
                    <a:lnT>
                      <a:noFill/>
                    </a:lnT>
                    <a:lnB>
                      <a:noFill/>
                    </a:lnB>
                    <a:solidFill>
                      <a:schemeClr val="accent1">
                        <a:lumMod val="20000"/>
                        <a:lumOff val="80000"/>
                      </a:schemeClr>
                    </a:solidFill>
                  </a:tcPr>
                </a:tc>
                <a:tc>
                  <a:txBody>
                    <a:bodyPr/>
                    <a:lstStyle/>
                    <a:p>
                      <a:pPr algn="ctr" fontAlgn="b"/>
                      <a:r>
                        <a:rPr lang="en-GB" sz="1400" b="0" i="0" u="none" strike="noStrike">
                          <a:solidFill>
                            <a:srgbClr val="000000"/>
                          </a:solidFill>
                          <a:effectLst/>
                          <a:latin typeface="Calibri" panose="020F0502020204030204" pitchFamily="34" charset="0"/>
                        </a:rPr>
                        <a:t>0</a:t>
                      </a:r>
                    </a:p>
                  </a:txBody>
                  <a:tcPr marL="6350" marR="6350" marT="6350" marB="0" anchor="b">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2131765733"/>
                  </a:ext>
                </a:extLst>
              </a:tr>
              <a:tr h="184150">
                <a:tc>
                  <a:txBody>
                    <a:bodyPr/>
                    <a:lstStyle/>
                    <a:p>
                      <a:pPr algn="l" fontAlgn="b"/>
                      <a:r>
                        <a:rPr lang="en-GB" sz="1400" b="0" i="0" u="none" strike="noStrike">
                          <a:solidFill>
                            <a:srgbClr val="000000"/>
                          </a:solidFill>
                          <a:effectLst/>
                          <a:latin typeface="Calibri" panose="020F0502020204030204" pitchFamily="34" charset="0"/>
                        </a:rPr>
                        <a:t>Chichester</a:t>
                      </a:r>
                    </a:p>
                  </a:txBody>
                  <a:tcPr marL="6350" marR="6350" marT="6350" marB="0" anchor="b">
                    <a:lnL>
                      <a:noFill/>
                    </a:lnL>
                    <a:lnR>
                      <a:noFill/>
                    </a:lnR>
                    <a:lnT>
                      <a:noFill/>
                    </a:lnT>
                    <a:lnB>
                      <a:noFill/>
                    </a:lnB>
                    <a:solidFill>
                      <a:schemeClr val="accent1">
                        <a:lumMod val="20000"/>
                        <a:lumOff val="80000"/>
                      </a:schemeClr>
                    </a:solidFill>
                  </a:tcPr>
                </a:tc>
                <a:tc>
                  <a:txBody>
                    <a:bodyPr/>
                    <a:lstStyle/>
                    <a:p>
                      <a:pPr algn="ctr" fontAlgn="b"/>
                      <a:r>
                        <a:rPr lang="en-GB" sz="1400" b="0" i="0" u="none" strike="noStrike">
                          <a:solidFill>
                            <a:srgbClr val="000000"/>
                          </a:solidFill>
                          <a:effectLst/>
                          <a:latin typeface="Calibri" panose="020F0502020204030204" pitchFamily="34" charset="0"/>
                        </a:rPr>
                        <a:t>1</a:t>
                      </a:r>
                    </a:p>
                  </a:txBody>
                  <a:tcPr marL="6350" marR="6350" marT="6350" marB="0" anchor="b">
                    <a:lnL>
                      <a:noFill/>
                    </a:lnL>
                    <a:lnR>
                      <a:noFill/>
                    </a:lnR>
                    <a:lnT>
                      <a:noFill/>
                    </a:lnT>
                    <a:lnB>
                      <a:noFill/>
                    </a:lnB>
                    <a:solidFill>
                      <a:schemeClr val="accent1">
                        <a:lumMod val="20000"/>
                        <a:lumOff val="80000"/>
                      </a:schemeClr>
                    </a:solidFill>
                  </a:tcPr>
                </a:tc>
                <a:tc>
                  <a:txBody>
                    <a:bodyPr/>
                    <a:lstStyle/>
                    <a:p>
                      <a:pPr algn="ctr" fontAlgn="b"/>
                      <a:r>
                        <a:rPr lang="en-GB" sz="1400" b="0" i="0" u="none" strike="noStrike">
                          <a:solidFill>
                            <a:srgbClr val="000000"/>
                          </a:solidFill>
                          <a:effectLst/>
                          <a:latin typeface="Calibri" panose="020F0502020204030204" pitchFamily="34" charset="0"/>
                        </a:rPr>
                        <a:t>17</a:t>
                      </a:r>
                    </a:p>
                  </a:txBody>
                  <a:tcPr marL="6350" marR="6350" marT="6350" marB="0" anchor="b">
                    <a:lnL>
                      <a:noFill/>
                    </a:lnL>
                    <a:lnR>
                      <a:noFill/>
                    </a:lnR>
                    <a:lnT>
                      <a:noFill/>
                    </a:lnT>
                    <a:lnB>
                      <a:noFill/>
                    </a:lnB>
                    <a:solidFill>
                      <a:schemeClr val="accent1">
                        <a:lumMod val="20000"/>
                        <a:lumOff val="80000"/>
                      </a:schemeClr>
                    </a:solidFill>
                  </a:tcPr>
                </a:tc>
                <a:tc>
                  <a:txBody>
                    <a:bodyPr/>
                    <a:lstStyle/>
                    <a:p>
                      <a:pPr algn="ctr" fontAlgn="b"/>
                      <a:r>
                        <a:rPr lang="en-GB" sz="1400" b="0" i="0" u="none" strike="noStrike" dirty="0">
                          <a:solidFill>
                            <a:srgbClr val="000000"/>
                          </a:solidFill>
                          <a:effectLst/>
                          <a:latin typeface="Calibri" panose="020F0502020204030204" pitchFamily="34" charset="0"/>
                        </a:rPr>
                        <a:t>11</a:t>
                      </a:r>
                    </a:p>
                  </a:txBody>
                  <a:tcPr marL="6350" marR="6350" marT="6350" marB="0" anchor="b">
                    <a:lnL>
                      <a:noFill/>
                    </a:lnL>
                    <a:lnR>
                      <a:noFill/>
                    </a:lnR>
                    <a:lnT>
                      <a:noFill/>
                    </a:lnT>
                    <a:lnB>
                      <a:noFill/>
                    </a:lnB>
                    <a:solidFill>
                      <a:schemeClr val="accent1">
                        <a:lumMod val="20000"/>
                        <a:lumOff val="80000"/>
                      </a:schemeClr>
                    </a:solidFill>
                  </a:tcPr>
                </a:tc>
                <a:tc>
                  <a:txBody>
                    <a:bodyPr/>
                    <a:lstStyle/>
                    <a:p>
                      <a:pPr algn="ctr" fontAlgn="b"/>
                      <a:r>
                        <a:rPr lang="en-GB" sz="1400" b="0" i="0" u="none" strike="noStrike">
                          <a:solidFill>
                            <a:srgbClr val="000000"/>
                          </a:solidFill>
                          <a:effectLst/>
                          <a:latin typeface="Calibri" panose="020F0502020204030204" pitchFamily="34" charset="0"/>
                        </a:rPr>
                        <a:t>0</a:t>
                      </a:r>
                    </a:p>
                  </a:txBody>
                  <a:tcPr marL="6350" marR="6350" marT="6350" marB="0" anchor="b">
                    <a:lnL>
                      <a:noFill/>
                    </a:lnL>
                    <a:lnR>
                      <a:noFill/>
                    </a:lnR>
                    <a:lnT>
                      <a:noFill/>
                    </a:lnT>
                    <a:lnB>
                      <a:noFill/>
                    </a:lnB>
                    <a:solidFill>
                      <a:schemeClr val="accent1">
                        <a:lumMod val="20000"/>
                        <a:lumOff val="80000"/>
                      </a:schemeClr>
                    </a:solidFill>
                  </a:tcPr>
                </a:tc>
                <a:tc>
                  <a:txBody>
                    <a:bodyPr/>
                    <a:lstStyle/>
                    <a:p>
                      <a:pPr algn="ctr" fontAlgn="b"/>
                      <a:r>
                        <a:rPr lang="en-GB" sz="1400" b="0" i="0" u="none" strike="noStrike">
                          <a:solidFill>
                            <a:srgbClr val="000000"/>
                          </a:solidFill>
                          <a:effectLst/>
                          <a:latin typeface="Calibri" panose="020F0502020204030204" pitchFamily="34" charset="0"/>
                        </a:rPr>
                        <a:t>0</a:t>
                      </a:r>
                    </a:p>
                  </a:txBody>
                  <a:tcPr marL="6350" marR="6350" marT="6350" marB="0" anchor="b">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2376620127"/>
                  </a:ext>
                </a:extLst>
              </a:tr>
              <a:tr h="184150">
                <a:tc>
                  <a:txBody>
                    <a:bodyPr/>
                    <a:lstStyle/>
                    <a:p>
                      <a:pPr algn="l" fontAlgn="b"/>
                      <a:r>
                        <a:rPr lang="en-GB" sz="1400" b="0" i="0" u="none" strike="noStrike" dirty="0">
                          <a:solidFill>
                            <a:srgbClr val="000000"/>
                          </a:solidFill>
                          <a:effectLst/>
                          <a:latin typeface="Calibri" panose="020F0502020204030204" pitchFamily="34" charset="0"/>
                        </a:rPr>
                        <a:t>Crawley</a:t>
                      </a:r>
                    </a:p>
                  </a:txBody>
                  <a:tcPr marL="6350" marR="6350" marT="6350" marB="0" anchor="b">
                    <a:lnL>
                      <a:noFill/>
                    </a:lnL>
                    <a:lnR>
                      <a:noFill/>
                    </a:lnR>
                    <a:lnT>
                      <a:noFill/>
                    </a:lnT>
                    <a:lnB>
                      <a:noFill/>
                    </a:lnB>
                    <a:solidFill>
                      <a:schemeClr val="accent1">
                        <a:lumMod val="20000"/>
                        <a:lumOff val="80000"/>
                      </a:schemeClr>
                    </a:solidFill>
                  </a:tcPr>
                </a:tc>
                <a:tc>
                  <a:txBody>
                    <a:bodyPr/>
                    <a:lstStyle/>
                    <a:p>
                      <a:pPr algn="ctr" fontAlgn="b"/>
                      <a:r>
                        <a:rPr lang="en-GB" sz="1400" b="0" i="0" u="none" strike="noStrike">
                          <a:solidFill>
                            <a:srgbClr val="000000"/>
                          </a:solidFill>
                          <a:effectLst/>
                          <a:latin typeface="Calibri" panose="020F0502020204030204" pitchFamily="34" charset="0"/>
                        </a:rPr>
                        <a:t>0</a:t>
                      </a:r>
                    </a:p>
                  </a:txBody>
                  <a:tcPr marL="6350" marR="6350" marT="6350" marB="0" anchor="b">
                    <a:lnL>
                      <a:noFill/>
                    </a:lnL>
                    <a:lnR>
                      <a:noFill/>
                    </a:lnR>
                    <a:lnT>
                      <a:noFill/>
                    </a:lnT>
                    <a:lnB>
                      <a:noFill/>
                    </a:lnB>
                    <a:solidFill>
                      <a:schemeClr val="accent1">
                        <a:lumMod val="20000"/>
                        <a:lumOff val="80000"/>
                      </a:schemeClr>
                    </a:solidFill>
                  </a:tcPr>
                </a:tc>
                <a:tc>
                  <a:txBody>
                    <a:bodyPr/>
                    <a:lstStyle/>
                    <a:p>
                      <a:pPr algn="ctr" fontAlgn="b"/>
                      <a:r>
                        <a:rPr lang="en-GB" sz="1400" b="0" i="0" u="none" strike="noStrike">
                          <a:solidFill>
                            <a:srgbClr val="000000"/>
                          </a:solidFill>
                          <a:effectLst/>
                          <a:latin typeface="Calibri" panose="020F0502020204030204" pitchFamily="34" charset="0"/>
                        </a:rPr>
                        <a:t>28</a:t>
                      </a:r>
                    </a:p>
                  </a:txBody>
                  <a:tcPr marL="6350" marR="6350" marT="6350" marB="0" anchor="b">
                    <a:lnL>
                      <a:noFill/>
                    </a:lnL>
                    <a:lnR>
                      <a:noFill/>
                    </a:lnR>
                    <a:lnT>
                      <a:noFill/>
                    </a:lnT>
                    <a:lnB>
                      <a:noFill/>
                    </a:lnB>
                    <a:solidFill>
                      <a:schemeClr val="accent1">
                        <a:lumMod val="20000"/>
                        <a:lumOff val="80000"/>
                      </a:schemeClr>
                    </a:solidFill>
                  </a:tcPr>
                </a:tc>
                <a:tc>
                  <a:txBody>
                    <a:bodyPr/>
                    <a:lstStyle/>
                    <a:p>
                      <a:pPr algn="ctr" fontAlgn="b"/>
                      <a:r>
                        <a:rPr lang="en-GB" sz="1400" b="0" i="0" u="none" strike="noStrike" dirty="0">
                          <a:solidFill>
                            <a:srgbClr val="000000"/>
                          </a:solidFill>
                          <a:effectLst/>
                          <a:latin typeface="Calibri" panose="020F0502020204030204" pitchFamily="34" charset="0"/>
                        </a:rPr>
                        <a:t>6</a:t>
                      </a:r>
                    </a:p>
                  </a:txBody>
                  <a:tcPr marL="6350" marR="6350" marT="6350" marB="0" anchor="b">
                    <a:lnL>
                      <a:noFill/>
                    </a:lnL>
                    <a:lnR>
                      <a:noFill/>
                    </a:lnR>
                    <a:lnT>
                      <a:noFill/>
                    </a:lnT>
                    <a:lnB>
                      <a:noFill/>
                    </a:lnB>
                    <a:solidFill>
                      <a:schemeClr val="accent1">
                        <a:lumMod val="20000"/>
                        <a:lumOff val="80000"/>
                      </a:schemeClr>
                    </a:solidFill>
                  </a:tcPr>
                </a:tc>
                <a:tc>
                  <a:txBody>
                    <a:bodyPr/>
                    <a:lstStyle/>
                    <a:p>
                      <a:pPr algn="ctr" fontAlgn="b"/>
                      <a:r>
                        <a:rPr lang="en-GB" sz="1400" b="0" i="0" u="none" strike="noStrike" dirty="0">
                          <a:solidFill>
                            <a:srgbClr val="000000"/>
                          </a:solidFill>
                          <a:effectLst/>
                          <a:latin typeface="Calibri" panose="020F0502020204030204" pitchFamily="34" charset="0"/>
                        </a:rPr>
                        <a:t>0</a:t>
                      </a:r>
                    </a:p>
                  </a:txBody>
                  <a:tcPr marL="6350" marR="6350" marT="6350" marB="0" anchor="b">
                    <a:lnL>
                      <a:noFill/>
                    </a:lnL>
                    <a:lnR>
                      <a:noFill/>
                    </a:lnR>
                    <a:lnT>
                      <a:noFill/>
                    </a:lnT>
                    <a:lnB>
                      <a:noFill/>
                    </a:lnB>
                    <a:solidFill>
                      <a:schemeClr val="accent1">
                        <a:lumMod val="20000"/>
                        <a:lumOff val="80000"/>
                      </a:schemeClr>
                    </a:solidFill>
                  </a:tcPr>
                </a:tc>
                <a:tc>
                  <a:txBody>
                    <a:bodyPr/>
                    <a:lstStyle/>
                    <a:p>
                      <a:pPr algn="ctr" fontAlgn="b"/>
                      <a:r>
                        <a:rPr lang="en-GB" sz="1400" b="0" i="0" u="none" strike="noStrike">
                          <a:solidFill>
                            <a:srgbClr val="000000"/>
                          </a:solidFill>
                          <a:effectLst/>
                          <a:latin typeface="Calibri" panose="020F0502020204030204" pitchFamily="34" charset="0"/>
                        </a:rPr>
                        <a:t>0</a:t>
                      </a:r>
                    </a:p>
                  </a:txBody>
                  <a:tcPr marL="6350" marR="6350" marT="6350" marB="0" anchor="b">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140114757"/>
                  </a:ext>
                </a:extLst>
              </a:tr>
              <a:tr h="184150">
                <a:tc>
                  <a:txBody>
                    <a:bodyPr/>
                    <a:lstStyle/>
                    <a:p>
                      <a:pPr algn="l" fontAlgn="b"/>
                      <a:r>
                        <a:rPr lang="en-GB" sz="1400" b="0" i="0" u="none" strike="noStrike">
                          <a:solidFill>
                            <a:srgbClr val="000000"/>
                          </a:solidFill>
                          <a:effectLst/>
                          <a:latin typeface="Calibri" panose="020F0502020204030204" pitchFamily="34" charset="0"/>
                        </a:rPr>
                        <a:t>Horsham</a:t>
                      </a:r>
                    </a:p>
                  </a:txBody>
                  <a:tcPr marL="6350" marR="6350" marT="6350" marB="0" anchor="b">
                    <a:lnL>
                      <a:noFill/>
                    </a:lnL>
                    <a:lnR>
                      <a:noFill/>
                    </a:lnR>
                    <a:lnT>
                      <a:noFill/>
                    </a:lnT>
                    <a:lnB>
                      <a:noFill/>
                    </a:lnB>
                    <a:solidFill>
                      <a:schemeClr val="accent1">
                        <a:lumMod val="20000"/>
                        <a:lumOff val="80000"/>
                      </a:schemeClr>
                    </a:solidFill>
                  </a:tcPr>
                </a:tc>
                <a:tc>
                  <a:txBody>
                    <a:bodyPr/>
                    <a:lstStyle/>
                    <a:p>
                      <a:pPr algn="ctr" fontAlgn="b"/>
                      <a:r>
                        <a:rPr lang="en-GB" sz="1400" b="0" i="0" u="none" strike="noStrike">
                          <a:solidFill>
                            <a:srgbClr val="000000"/>
                          </a:solidFill>
                          <a:effectLst/>
                          <a:latin typeface="Calibri" panose="020F0502020204030204" pitchFamily="34" charset="0"/>
                        </a:rPr>
                        <a:t>3</a:t>
                      </a:r>
                    </a:p>
                  </a:txBody>
                  <a:tcPr marL="6350" marR="6350" marT="6350" marB="0" anchor="b">
                    <a:lnL>
                      <a:noFill/>
                    </a:lnL>
                    <a:lnR>
                      <a:noFill/>
                    </a:lnR>
                    <a:lnT>
                      <a:noFill/>
                    </a:lnT>
                    <a:lnB>
                      <a:noFill/>
                    </a:lnB>
                    <a:solidFill>
                      <a:schemeClr val="accent1">
                        <a:lumMod val="20000"/>
                        <a:lumOff val="80000"/>
                      </a:schemeClr>
                    </a:solidFill>
                  </a:tcPr>
                </a:tc>
                <a:tc>
                  <a:txBody>
                    <a:bodyPr/>
                    <a:lstStyle/>
                    <a:p>
                      <a:pPr algn="ctr" fontAlgn="b"/>
                      <a:r>
                        <a:rPr lang="en-GB" sz="1400" b="0" i="0" u="none" strike="noStrike">
                          <a:solidFill>
                            <a:srgbClr val="000000"/>
                          </a:solidFill>
                          <a:effectLst/>
                          <a:latin typeface="Calibri" panose="020F0502020204030204" pitchFamily="34" charset="0"/>
                        </a:rPr>
                        <a:t>25</a:t>
                      </a:r>
                    </a:p>
                  </a:txBody>
                  <a:tcPr marL="6350" marR="6350" marT="6350" marB="0" anchor="b">
                    <a:lnL>
                      <a:noFill/>
                    </a:lnL>
                    <a:lnR>
                      <a:noFill/>
                    </a:lnR>
                    <a:lnT>
                      <a:noFill/>
                    </a:lnT>
                    <a:lnB>
                      <a:noFill/>
                    </a:lnB>
                    <a:solidFill>
                      <a:schemeClr val="accent1">
                        <a:lumMod val="20000"/>
                        <a:lumOff val="80000"/>
                      </a:schemeClr>
                    </a:solidFill>
                  </a:tcPr>
                </a:tc>
                <a:tc>
                  <a:txBody>
                    <a:bodyPr/>
                    <a:lstStyle/>
                    <a:p>
                      <a:pPr algn="ctr" fontAlgn="b"/>
                      <a:r>
                        <a:rPr lang="en-GB" sz="1400" b="0" i="0" u="none" strike="noStrike">
                          <a:solidFill>
                            <a:srgbClr val="000000"/>
                          </a:solidFill>
                          <a:effectLst/>
                          <a:latin typeface="Calibri" panose="020F0502020204030204" pitchFamily="34" charset="0"/>
                        </a:rPr>
                        <a:t>10</a:t>
                      </a:r>
                    </a:p>
                  </a:txBody>
                  <a:tcPr marL="6350" marR="6350" marT="6350" marB="0" anchor="b">
                    <a:lnL>
                      <a:noFill/>
                    </a:lnL>
                    <a:lnR>
                      <a:noFill/>
                    </a:lnR>
                    <a:lnT>
                      <a:noFill/>
                    </a:lnT>
                    <a:lnB>
                      <a:noFill/>
                    </a:lnB>
                    <a:solidFill>
                      <a:schemeClr val="accent1">
                        <a:lumMod val="20000"/>
                        <a:lumOff val="80000"/>
                      </a:schemeClr>
                    </a:solidFill>
                  </a:tcPr>
                </a:tc>
                <a:tc>
                  <a:txBody>
                    <a:bodyPr/>
                    <a:lstStyle/>
                    <a:p>
                      <a:pPr algn="ctr" fontAlgn="b"/>
                      <a:r>
                        <a:rPr lang="en-GB" sz="1400" b="0" i="0" u="none" strike="noStrike" dirty="0">
                          <a:solidFill>
                            <a:srgbClr val="000000"/>
                          </a:solidFill>
                          <a:effectLst/>
                          <a:latin typeface="Calibri" panose="020F0502020204030204" pitchFamily="34" charset="0"/>
                        </a:rPr>
                        <a:t>0</a:t>
                      </a:r>
                    </a:p>
                  </a:txBody>
                  <a:tcPr marL="6350" marR="6350" marT="6350" marB="0" anchor="b">
                    <a:lnL>
                      <a:noFill/>
                    </a:lnL>
                    <a:lnR>
                      <a:noFill/>
                    </a:lnR>
                    <a:lnT>
                      <a:noFill/>
                    </a:lnT>
                    <a:lnB>
                      <a:noFill/>
                    </a:lnB>
                    <a:solidFill>
                      <a:schemeClr val="accent1">
                        <a:lumMod val="20000"/>
                        <a:lumOff val="80000"/>
                      </a:schemeClr>
                    </a:solidFill>
                  </a:tcPr>
                </a:tc>
                <a:tc>
                  <a:txBody>
                    <a:bodyPr/>
                    <a:lstStyle/>
                    <a:p>
                      <a:pPr algn="ctr" fontAlgn="b"/>
                      <a:r>
                        <a:rPr lang="en-GB" sz="1400" b="0" i="0" u="none" strike="noStrike" dirty="0">
                          <a:solidFill>
                            <a:srgbClr val="000000"/>
                          </a:solidFill>
                          <a:effectLst/>
                          <a:latin typeface="Calibri" panose="020F0502020204030204" pitchFamily="34" charset="0"/>
                        </a:rPr>
                        <a:t>2</a:t>
                      </a:r>
                    </a:p>
                  </a:txBody>
                  <a:tcPr marL="6350" marR="6350" marT="6350" marB="0" anchor="b">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3137760714"/>
                  </a:ext>
                </a:extLst>
              </a:tr>
              <a:tr h="184150">
                <a:tc>
                  <a:txBody>
                    <a:bodyPr/>
                    <a:lstStyle/>
                    <a:p>
                      <a:pPr algn="l" fontAlgn="b"/>
                      <a:r>
                        <a:rPr lang="en-GB" sz="1400" b="0" i="0" u="none" strike="noStrike" dirty="0">
                          <a:solidFill>
                            <a:srgbClr val="000000"/>
                          </a:solidFill>
                          <a:effectLst/>
                          <a:latin typeface="Calibri" panose="020F0502020204030204" pitchFamily="34" charset="0"/>
                        </a:rPr>
                        <a:t>Mid Sussex</a:t>
                      </a:r>
                    </a:p>
                  </a:txBody>
                  <a:tcPr marL="6350" marR="6350" marT="6350" marB="0" anchor="b">
                    <a:lnL>
                      <a:noFill/>
                    </a:lnL>
                    <a:lnR>
                      <a:noFill/>
                    </a:lnR>
                    <a:lnT>
                      <a:noFill/>
                    </a:lnT>
                    <a:lnB>
                      <a:noFill/>
                    </a:lnB>
                    <a:solidFill>
                      <a:schemeClr val="accent1">
                        <a:lumMod val="20000"/>
                        <a:lumOff val="80000"/>
                      </a:schemeClr>
                    </a:solidFill>
                  </a:tcPr>
                </a:tc>
                <a:tc>
                  <a:txBody>
                    <a:bodyPr/>
                    <a:lstStyle/>
                    <a:p>
                      <a:pPr algn="ctr" fontAlgn="b"/>
                      <a:r>
                        <a:rPr lang="en-GB" sz="1400" b="0" i="0" u="none" strike="noStrike">
                          <a:solidFill>
                            <a:srgbClr val="000000"/>
                          </a:solidFill>
                          <a:effectLst/>
                          <a:latin typeface="Calibri" panose="020F0502020204030204" pitchFamily="34" charset="0"/>
                        </a:rPr>
                        <a:t>0</a:t>
                      </a:r>
                    </a:p>
                  </a:txBody>
                  <a:tcPr marL="6350" marR="6350" marT="6350" marB="0" anchor="b">
                    <a:lnL>
                      <a:noFill/>
                    </a:lnL>
                    <a:lnR>
                      <a:noFill/>
                    </a:lnR>
                    <a:lnT>
                      <a:noFill/>
                    </a:lnT>
                    <a:lnB>
                      <a:noFill/>
                    </a:lnB>
                    <a:solidFill>
                      <a:schemeClr val="accent1">
                        <a:lumMod val="20000"/>
                        <a:lumOff val="80000"/>
                      </a:schemeClr>
                    </a:solidFill>
                  </a:tcPr>
                </a:tc>
                <a:tc>
                  <a:txBody>
                    <a:bodyPr/>
                    <a:lstStyle/>
                    <a:p>
                      <a:pPr algn="ctr" fontAlgn="b"/>
                      <a:r>
                        <a:rPr lang="en-GB" sz="1400" b="0" i="0" u="none" strike="noStrike">
                          <a:solidFill>
                            <a:srgbClr val="000000"/>
                          </a:solidFill>
                          <a:effectLst/>
                          <a:latin typeface="Calibri" panose="020F0502020204030204" pitchFamily="34" charset="0"/>
                        </a:rPr>
                        <a:t>39</a:t>
                      </a:r>
                    </a:p>
                  </a:txBody>
                  <a:tcPr marL="6350" marR="6350" marT="6350" marB="0" anchor="b">
                    <a:lnL>
                      <a:noFill/>
                    </a:lnL>
                    <a:lnR>
                      <a:noFill/>
                    </a:lnR>
                    <a:lnT>
                      <a:noFill/>
                    </a:lnT>
                    <a:lnB>
                      <a:noFill/>
                    </a:lnB>
                    <a:solidFill>
                      <a:schemeClr val="accent1">
                        <a:lumMod val="20000"/>
                        <a:lumOff val="80000"/>
                      </a:schemeClr>
                    </a:solidFill>
                  </a:tcPr>
                </a:tc>
                <a:tc>
                  <a:txBody>
                    <a:bodyPr/>
                    <a:lstStyle/>
                    <a:p>
                      <a:pPr algn="ctr" fontAlgn="b"/>
                      <a:r>
                        <a:rPr lang="en-GB" sz="1400" b="0" i="0" u="none" strike="noStrike">
                          <a:solidFill>
                            <a:srgbClr val="000000"/>
                          </a:solidFill>
                          <a:effectLst/>
                          <a:latin typeface="Calibri" panose="020F0502020204030204" pitchFamily="34" charset="0"/>
                        </a:rPr>
                        <a:t>22</a:t>
                      </a:r>
                    </a:p>
                  </a:txBody>
                  <a:tcPr marL="6350" marR="6350" marT="6350" marB="0" anchor="b">
                    <a:lnL>
                      <a:noFill/>
                    </a:lnL>
                    <a:lnR>
                      <a:noFill/>
                    </a:lnR>
                    <a:lnT>
                      <a:noFill/>
                    </a:lnT>
                    <a:lnB>
                      <a:noFill/>
                    </a:lnB>
                    <a:solidFill>
                      <a:schemeClr val="accent1">
                        <a:lumMod val="20000"/>
                        <a:lumOff val="80000"/>
                      </a:schemeClr>
                    </a:solidFill>
                  </a:tcPr>
                </a:tc>
                <a:tc>
                  <a:txBody>
                    <a:bodyPr/>
                    <a:lstStyle/>
                    <a:p>
                      <a:pPr algn="ctr" fontAlgn="b"/>
                      <a:r>
                        <a:rPr lang="en-GB" sz="1400" b="0" i="0" u="none" strike="noStrike" dirty="0">
                          <a:solidFill>
                            <a:srgbClr val="000000"/>
                          </a:solidFill>
                          <a:effectLst/>
                          <a:latin typeface="Calibri" panose="020F0502020204030204" pitchFamily="34" charset="0"/>
                        </a:rPr>
                        <a:t>0</a:t>
                      </a:r>
                    </a:p>
                  </a:txBody>
                  <a:tcPr marL="6350" marR="6350" marT="6350" marB="0" anchor="b">
                    <a:lnL>
                      <a:noFill/>
                    </a:lnL>
                    <a:lnR>
                      <a:noFill/>
                    </a:lnR>
                    <a:lnT>
                      <a:noFill/>
                    </a:lnT>
                    <a:lnB>
                      <a:noFill/>
                    </a:lnB>
                    <a:solidFill>
                      <a:schemeClr val="accent1">
                        <a:lumMod val="20000"/>
                        <a:lumOff val="80000"/>
                      </a:schemeClr>
                    </a:solidFill>
                  </a:tcPr>
                </a:tc>
                <a:tc>
                  <a:txBody>
                    <a:bodyPr/>
                    <a:lstStyle/>
                    <a:p>
                      <a:pPr algn="ctr" fontAlgn="b"/>
                      <a:r>
                        <a:rPr lang="en-GB" sz="1400" b="0" i="0" u="none" strike="noStrike" dirty="0">
                          <a:solidFill>
                            <a:srgbClr val="000000"/>
                          </a:solidFill>
                          <a:effectLst/>
                          <a:latin typeface="Calibri" panose="020F0502020204030204" pitchFamily="34" charset="0"/>
                        </a:rPr>
                        <a:t>0</a:t>
                      </a:r>
                    </a:p>
                  </a:txBody>
                  <a:tcPr marL="6350" marR="6350" marT="6350" marB="0" anchor="b">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2879166762"/>
                  </a:ext>
                </a:extLst>
              </a:tr>
              <a:tr h="184150">
                <a:tc>
                  <a:txBody>
                    <a:bodyPr/>
                    <a:lstStyle/>
                    <a:p>
                      <a:pPr algn="l" fontAlgn="b"/>
                      <a:r>
                        <a:rPr lang="en-GB" sz="1400" b="0" i="0" u="none" strike="noStrike" dirty="0">
                          <a:solidFill>
                            <a:srgbClr val="000000"/>
                          </a:solidFill>
                          <a:effectLst/>
                          <a:latin typeface="Calibri" panose="020F0502020204030204" pitchFamily="34" charset="0"/>
                        </a:rPr>
                        <a:t>Worthing</a:t>
                      </a:r>
                    </a:p>
                  </a:txBody>
                  <a:tcPr marL="6350" marR="6350" marT="6350" marB="0" anchor="b">
                    <a:lnL>
                      <a:noFill/>
                    </a:lnL>
                    <a:lnR>
                      <a:noFill/>
                    </a:lnR>
                    <a:lnT>
                      <a:noFill/>
                    </a:lnT>
                    <a:lnB>
                      <a:noFill/>
                    </a:lnB>
                    <a:solidFill>
                      <a:schemeClr val="accent1">
                        <a:lumMod val="20000"/>
                        <a:lumOff val="80000"/>
                      </a:schemeClr>
                    </a:solidFill>
                  </a:tcPr>
                </a:tc>
                <a:tc>
                  <a:txBody>
                    <a:bodyPr/>
                    <a:lstStyle/>
                    <a:p>
                      <a:pPr algn="ctr" fontAlgn="b"/>
                      <a:r>
                        <a:rPr lang="en-GB" sz="1400" b="0" i="0" u="none" strike="noStrike" dirty="0">
                          <a:solidFill>
                            <a:srgbClr val="000000"/>
                          </a:solidFill>
                          <a:effectLst/>
                          <a:latin typeface="Calibri" panose="020F0502020204030204" pitchFamily="34" charset="0"/>
                        </a:rPr>
                        <a:t>0</a:t>
                      </a:r>
                    </a:p>
                  </a:txBody>
                  <a:tcPr marL="6350" marR="6350" marT="6350" marB="0" anchor="b">
                    <a:lnL>
                      <a:noFill/>
                    </a:lnL>
                    <a:lnR>
                      <a:noFill/>
                    </a:lnR>
                    <a:lnT>
                      <a:noFill/>
                    </a:lnT>
                    <a:lnB>
                      <a:noFill/>
                    </a:lnB>
                    <a:solidFill>
                      <a:schemeClr val="accent1">
                        <a:lumMod val="20000"/>
                        <a:lumOff val="80000"/>
                      </a:schemeClr>
                    </a:solidFill>
                  </a:tcPr>
                </a:tc>
                <a:tc>
                  <a:txBody>
                    <a:bodyPr/>
                    <a:lstStyle/>
                    <a:p>
                      <a:pPr algn="ctr" fontAlgn="b"/>
                      <a:r>
                        <a:rPr lang="en-GB" sz="1400" b="0" i="0" u="none" strike="noStrike">
                          <a:solidFill>
                            <a:srgbClr val="000000"/>
                          </a:solidFill>
                          <a:effectLst/>
                          <a:latin typeface="Calibri" panose="020F0502020204030204" pitchFamily="34" charset="0"/>
                        </a:rPr>
                        <a:t>12</a:t>
                      </a:r>
                    </a:p>
                  </a:txBody>
                  <a:tcPr marL="6350" marR="6350" marT="6350" marB="0" anchor="b">
                    <a:lnL>
                      <a:noFill/>
                    </a:lnL>
                    <a:lnR>
                      <a:noFill/>
                    </a:lnR>
                    <a:lnT>
                      <a:noFill/>
                    </a:lnT>
                    <a:lnB>
                      <a:noFill/>
                    </a:lnB>
                    <a:solidFill>
                      <a:schemeClr val="accent1">
                        <a:lumMod val="20000"/>
                        <a:lumOff val="80000"/>
                      </a:schemeClr>
                    </a:solidFill>
                  </a:tcPr>
                </a:tc>
                <a:tc>
                  <a:txBody>
                    <a:bodyPr/>
                    <a:lstStyle/>
                    <a:p>
                      <a:pPr algn="ctr" fontAlgn="b"/>
                      <a:r>
                        <a:rPr lang="en-GB" sz="1400" b="0" i="0" u="none" strike="noStrike">
                          <a:solidFill>
                            <a:srgbClr val="000000"/>
                          </a:solidFill>
                          <a:effectLst/>
                          <a:latin typeface="Calibri" panose="020F0502020204030204" pitchFamily="34" charset="0"/>
                        </a:rPr>
                        <a:t>6</a:t>
                      </a:r>
                    </a:p>
                  </a:txBody>
                  <a:tcPr marL="6350" marR="6350" marT="6350" marB="0" anchor="b">
                    <a:lnL>
                      <a:noFill/>
                    </a:lnL>
                    <a:lnR>
                      <a:noFill/>
                    </a:lnR>
                    <a:lnT>
                      <a:noFill/>
                    </a:lnT>
                    <a:lnB>
                      <a:noFill/>
                    </a:lnB>
                    <a:solidFill>
                      <a:schemeClr val="accent1">
                        <a:lumMod val="20000"/>
                        <a:lumOff val="80000"/>
                      </a:schemeClr>
                    </a:solidFill>
                  </a:tcPr>
                </a:tc>
                <a:tc>
                  <a:txBody>
                    <a:bodyPr/>
                    <a:lstStyle/>
                    <a:p>
                      <a:pPr algn="ctr" fontAlgn="b"/>
                      <a:r>
                        <a:rPr lang="en-GB" sz="1400" b="0" i="0" u="none" strike="noStrike">
                          <a:solidFill>
                            <a:srgbClr val="000000"/>
                          </a:solidFill>
                          <a:effectLst/>
                          <a:latin typeface="Calibri" panose="020F0502020204030204" pitchFamily="34" charset="0"/>
                        </a:rPr>
                        <a:t>0</a:t>
                      </a:r>
                    </a:p>
                  </a:txBody>
                  <a:tcPr marL="6350" marR="6350" marT="6350" marB="0" anchor="b">
                    <a:lnL>
                      <a:noFill/>
                    </a:lnL>
                    <a:lnR>
                      <a:noFill/>
                    </a:lnR>
                    <a:lnT>
                      <a:noFill/>
                    </a:lnT>
                    <a:lnB>
                      <a:noFill/>
                    </a:lnB>
                    <a:solidFill>
                      <a:schemeClr val="accent1">
                        <a:lumMod val="20000"/>
                        <a:lumOff val="80000"/>
                      </a:schemeClr>
                    </a:solidFill>
                  </a:tcPr>
                </a:tc>
                <a:tc>
                  <a:txBody>
                    <a:bodyPr/>
                    <a:lstStyle/>
                    <a:p>
                      <a:pPr algn="ctr" fontAlgn="b"/>
                      <a:r>
                        <a:rPr lang="en-GB" sz="1400" b="0" i="0" u="none" strike="noStrike" dirty="0">
                          <a:solidFill>
                            <a:srgbClr val="000000"/>
                          </a:solidFill>
                          <a:effectLst/>
                          <a:latin typeface="Calibri" panose="020F0502020204030204" pitchFamily="34" charset="0"/>
                        </a:rPr>
                        <a:t>0</a:t>
                      </a:r>
                    </a:p>
                  </a:txBody>
                  <a:tcPr marL="6350" marR="6350" marT="6350" marB="0" anchor="b">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3658636898"/>
                  </a:ext>
                </a:extLst>
              </a:tr>
              <a:tr h="184150">
                <a:tc>
                  <a:txBody>
                    <a:bodyPr/>
                    <a:lstStyle/>
                    <a:p>
                      <a:pPr algn="l" fontAlgn="b"/>
                      <a:r>
                        <a:rPr lang="en-GB" sz="1400" b="1" i="0" u="none" strike="noStrike" dirty="0">
                          <a:solidFill>
                            <a:srgbClr val="000000"/>
                          </a:solidFill>
                          <a:effectLst/>
                          <a:latin typeface="Calibri" panose="020F0502020204030204" pitchFamily="34" charset="0"/>
                        </a:rPr>
                        <a:t>TOTAL</a:t>
                      </a:r>
                    </a:p>
                  </a:txBody>
                  <a:tcPr marL="6350" marR="6350" marT="6350" marB="0" anchor="b">
                    <a:lnL>
                      <a:noFill/>
                    </a:lnL>
                    <a:lnR>
                      <a:noFill/>
                    </a:lnR>
                    <a:lnT>
                      <a:noFill/>
                    </a:lnT>
                    <a:lnB>
                      <a:noFill/>
                    </a:lnB>
                    <a:solidFill>
                      <a:schemeClr val="accent1">
                        <a:lumMod val="20000"/>
                        <a:lumOff val="80000"/>
                      </a:schemeClr>
                    </a:solidFill>
                  </a:tcPr>
                </a:tc>
                <a:tc>
                  <a:txBody>
                    <a:bodyPr/>
                    <a:lstStyle/>
                    <a:p>
                      <a:pPr algn="ctr" fontAlgn="b"/>
                      <a:r>
                        <a:rPr lang="en-GB" sz="1400" b="1" i="0" u="none" strike="noStrike" dirty="0">
                          <a:solidFill>
                            <a:srgbClr val="000000"/>
                          </a:solidFill>
                          <a:effectLst/>
                          <a:latin typeface="Calibri" panose="020F0502020204030204" pitchFamily="34" charset="0"/>
                        </a:rPr>
                        <a:t>4</a:t>
                      </a:r>
                    </a:p>
                  </a:txBody>
                  <a:tcPr marL="6350" marR="6350" marT="6350" marB="0" anchor="b">
                    <a:lnL>
                      <a:noFill/>
                    </a:lnL>
                    <a:lnR>
                      <a:noFill/>
                    </a:lnR>
                    <a:lnT>
                      <a:noFill/>
                    </a:lnT>
                    <a:lnB>
                      <a:noFill/>
                    </a:lnB>
                    <a:solidFill>
                      <a:schemeClr val="accent1">
                        <a:lumMod val="20000"/>
                        <a:lumOff val="80000"/>
                      </a:schemeClr>
                    </a:solidFill>
                  </a:tcPr>
                </a:tc>
                <a:tc>
                  <a:txBody>
                    <a:bodyPr/>
                    <a:lstStyle/>
                    <a:p>
                      <a:pPr algn="ctr" fontAlgn="b"/>
                      <a:r>
                        <a:rPr lang="en-GB" sz="1400" b="1" i="0" u="none" strike="noStrike" dirty="0">
                          <a:solidFill>
                            <a:srgbClr val="000000"/>
                          </a:solidFill>
                          <a:effectLst/>
                          <a:latin typeface="Calibri" panose="020F0502020204030204" pitchFamily="34" charset="0"/>
                        </a:rPr>
                        <a:t>143</a:t>
                      </a:r>
                    </a:p>
                  </a:txBody>
                  <a:tcPr marL="6350" marR="6350" marT="6350" marB="0" anchor="b">
                    <a:lnL>
                      <a:noFill/>
                    </a:lnL>
                    <a:lnR>
                      <a:noFill/>
                    </a:lnR>
                    <a:lnT>
                      <a:noFill/>
                    </a:lnT>
                    <a:lnB>
                      <a:noFill/>
                    </a:lnB>
                    <a:solidFill>
                      <a:schemeClr val="accent1">
                        <a:lumMod val="20000"/>
                        <a:lumOff val="80000"/>
                      </a:schemeClr>
                    </a:solidFill>
                  </a:tcPr>
                </a:tc>
                <a:tc>
                  <a:txBody>
                    <a:bodyPr/>
                    <a:lstStyle/>
                    <a:p>
                      <a:pPr algn="ctr" fontAlgn="b"/>
                      <a:r>
                        <a:rPr lang="en-GB" sz="1400" b="1" i="0" u="none" strike="noStrike" dirty="0">
                          <a:solidFill>
                            <a:srgbClr val="000000"/>
                          </a:solidFill>
                          <a:effectLst/>
                          <a:latin typeface="Calibri" panose="020F0502020204030204" pitchFamily="34" charset="0"/>
                        </a:rPr>
                        <a:t>62</a:t>
                      </a:r>
                    </a:p>
                  </a:txBody>
                  <a:tcPr marL="6350" marR="6350" marT="6350" marB="0" anchor="b">
                    <a:lnL>
                      <a:noFill/>
                    </a:lnL>
                    <a:lnR>
                      <a:noFill/>
                    </a:lnR>
                    <a:lnT>
                      <a:noFill/>
                    </a:lnT>
                    <a:lnB>
                      <a:noFill/>
                    </a:lnB>
                    <a:solidFill>
                      <a:schemeClr val="accent1">
                        <a:lumMod val="20000"/>
                        <a:lumOff val="80000"/>
                      </a:schemeClr>
                    </a:solidFill>
                  </a:tcPr>
                </a:tc>
                <a:tc>
                  <a:txBody>
                    <a:bodyPr/>
                    <a:lstStyle/>
                    <a:p>
                      <a:pPr algn="ctr" fontAlgn="b"/>
                      <a:r>
                        <a:rPr lang="en-GB" sz="1400" b="1" i="0" u="none" strike="noStrike" dirty="0">
                          <a:solidFill>
                            <a:srgbClr val="000000"/>
                          </a:solidFill>
                          <a:effectLst/>
                          <a:latin typeface="Calibri" panose="020F0502020204030204" pitchFamily="34" charset="0"/>
                        </a:rPr>
                        <a:t>2</a:t>
                      </a:r>
                    </a:p>
                  </a:txBody>
                  <a:tcPr marL="6350" marR="6350" marT="6350" marB="0" anchor="b">
                    <a:lnL>
                      <a:noFill/>
                    </a:lnL>
                    <a:lnR>
                      <a:noFill/>
                    </a:lnR>
                    <a:lnT>
                      <a:noFill/>
                    </a:lnT>
                    <a:lnB>
                      <a:noFill/>
                    </a:lnB>
                    <a:solidFill>
                      <a:schemeClr val="accent1">
                        <a:lumMod val="20000"/>
                        <a:lumOff val="80000"/>
                      </a:schemeClr>
                    </a:solidFill>
                  </a:tcPr>
                </a:tc>
                <a:tc>
                  <a:txBody>
                    <a:bodyPr/>
                    <a:lstStyle/>
                    <a:p>
                      <a:pPr algn="ctr" fontAlgn="b"/>
                      <a:r>
                        <a:rPr lang="en-GB" sz="1400" b="1" i="0" u="none" strike="noStrike" dirty="0">
                          <a:solidFill>
                            <a:srgbClr val="000000"/>
                          </a:solidFill>
                          <a:effectLst/>
                          <a:latin typeface="Calibri" panose="020F0502020204030204" pitchFamily="34" charset="0"/>
                        </a:rPr>
                        <a:t>3</a:t>
                      </a:r>
                    </a:p>
                  </a:txBody>
                  <a:tcPr marL="6350" marR="6350" marT="6350" marB="0" anchor="b">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2088970393"/>
                  </a:ext>
                </a:extLst>
              </a:tr>
            </a:tbl>
          </a:graphicData>
        </a:graphic>
      </p:graphicFrame>
    </p:spTree>
    <p:extLst>
      <p:ext uri="{BB962C8B-B14F-4D97-AF65-F5344CB8AC3E}">
        <p14:creationId xmlns:p14="http://schemas.microsoft.com/office/powerpoint/2010/main" val="3878745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1C149B0-5BBA-463E-97E3-7F1BD1D325E0}"/>
              </a:ext>
            </a:extLst>
          </p:cNvPr>
          <p:cNvPicPr>
            <a:picLocks noChangeAspect="1"/>
          </p:cNvPicPr>
          <p:nvPr/>
        </p:nvPicPr>
        <p:blipFill>
          <a:blip r:embed="rId2"/>
          <a:stretch>
            <a:fillRect/>
          </a:stretch>
        </p:blipFill>
        <p:spPr>
          <a:xfrm>
            <a:off x="7563714" y="618755"/>
            <a:ext cx="4068489" cy="2659027"/>
          </a:xfrm>
          <a:prstGeom prst="rect">
            <a:avLst/>
          </a:prstGeom>
        </p:spPr>
      </p:pic>
      <p:pic>
        <p:nvPicPr>
          <p:cNvPr id="3" name="Picture 2">
            <a:extLst>
              <a:ext uri="{FF2B5EF4-FFF2-40B4-BE49-F238E27FC236}">
                <a16:creationId xmlns:a16="http://schemas.microsoft.com/office/drawing/2014/main" id="{C269C2E3-FECE-43DB-B5A1-D78C1251BCC4}"/>
              </a:ext>
            </a:extLst>
          </p:cNvPr>
          <p:cNvPicPr>
            <a:picLocks noChangeAspect="1"/>
          </p:cNvPicPr>
          <p:nvPr/>
        </p:nvPicPr>
        <p:blipFill>
          <a:blip r:embed="rId3"/>
          <a:stretch>
            <a:fillRect/>
          </a:stretch>
        </p:blipFill>
        <p:spPr>
          <a:xfrm>
            <a:off x="3688088" y="618755"/>
            <a:ext cx="3834831" cy="2520358"/>
          </a:xfrm>
          <a:prstGeom prst="rect">
            <a:avLst/>
          </a:prstGeom>
        </p:spPr>
      </p:pic>
      <p:pic>
        <p:nvPicPr>
          <p:cNvPr id="2" name="Picture 1">
            <a:extLst>
              <a:ext uri="{FF2B5EF4-FFF2-40B4-BE49-F238E27FC236}">
                <a16:creationId xmlns:a16="http://schemas.microsoft.com/office/drawing/2014/main" id="{DEC47821-3ABC-4321-8641-C53E56718839}"/>
              </a:ext>
            </a:extLst>
          </p:cNvPr>
          <p:cNvPicPr>
            <a:picLocks noChangeAspect="1"/>
          </p:cNvPicPr>
          <p:nvPr/>
        </p:nvPicPr>
        <p:blipFill>
          <a:blip r:embed="rId4"/>
          <a:stretch>
            <a:fillRect/>
          </a:stretch>
        </p:blipFill>
        <p:spPr>
          <a:xfrm>
            <a:off x="150278" y="669546"/>
            <a:ext cx="3680091" cy="2421845"/>
          </a:xfrm>
          <a:prstGeom prst="rect">
            <a:avLst/>
          </a:prstGeom>
        </p:spPr>
      </p:pic>
      <p:sp>
        <p:nvSpPr>
          <p:cNvPr id="6" name="TextBox 5">
            <a:extLst>
              <a:ext uri="{FF2B5EF4-FFF2-40B4-BE49-F238E27FC236}">
                <a16:creationId xmlns:a16="http://schemas.microsoft.com/office/drawing/2014/main" id="{0207CA33-98E4-49DA-8766-BEEABBA0F2F6}"/>
              </a:ext>
            </a:extLst>
          </p:cNvPr>
          <p:cNvSpPr txBox="1"/>
          <p:nvPr/>
        </p:nvSpPr>
        <p:spPr>
          <a:xfrm>
            <a:off x="377687" y="159025"/>
            <a:ext cx="11550610" cy="369332"/>
          </a:xfrm>
          <a:prstGeom prst="rect">
            <a:avLst/>
          </a:prstGeom>
          <a:solidFill>
            <a:schemeClr val="tx1">
              <a:lumMod val="65000"/>
              <a:lumOff val="35000"/>
            </a:schemeClr>
          </a:solidFill>
        </p:spPr>
        <p:txBody>
          <a:bodyPr wrap="square" rtlCol="0">
            <a:spAutoFit/>
          </a:bodyPr>
          <a:lstStyle/>
          <a:p>
            <a:r>
              <a:rPr lang="en-GB" dirty="0">
                <a:solidFill>
                  <a:schemeClr val="bg1"/>
                </a:solidFill>
              </a:rPr>
              <a:t>Deaths – Sussex LAs</a:t>
            </a:r>
          </a:p>
        </p:txBody>
      </p:sp>
      <p:sp>
        <p:nvSpPr>
          <p:cNvPr id="11" name="TextBox 10">
            <a:extLst>
              <a:ext uri="{FF2B5EF4-FFF2-40B4-BE49-F238E27FC236}">
                <a16:creationId xmlns:a16="http://schemas.microsoft.com/office/drawing/2014/main" id="{41670092-AC87-4F4A-82C4-DF6F7F759580}"/>
              </a:ext>
            </a:extLst>
          </p:cNvPr>
          <p:cNvSpPr txBox="1"/>
          <p:nvPr/>
        </p:nvSpPr>
        <p:spPr>
          <a:xfrm>
            <a:off x="379188" y="3565756"/>
            <a:ext cx="11325282" cy="1323439"/>
          </a:xfrm>
          <a:prstGeom prst="rect">
            <a:avLst/>
          </a:prstGeom>
          <a:noFill/>
        </p:spPr>
        <p:txBody>
          <a:bodyPr wrap="square" rtlCol="0">
            <a:spAutoFit/>
          </a:bodyPr>
          <a:lstStyle/>
          <a:p>
            <a:pPr marL="285750" indent="-285750">
              <a:buFont typeface="Arial" panose="020B0604020202020204" pitchFamily="34" charset="0"/>
              <a:buChar char="•"/>
            </a:pPr>
            <a:r>
              <a:rPr lang="en-GB" sz="1600" dirty="0"/>
              <a:t>The </a:t>
            </a:r>
            <a:r>
              <a:rPr lang="en-GB" sz="1600" dirty="0">
                <a:solidFill>
                  <a:srgbClr val="FF0000"/>
                </a:solidFill>
              </a:rPr>
              <a:t>red lines shown </a:t>
            </a:r>
            <a:r>
              <a:rPr lang="en-GB" sz="1600" dirty="0"/>
              <a:t>on the graph is the highest week assumption MHCLG/PHE have advised to use for death management planning, for Brighton and Hove this was 74, East Sussex 211, and West Sussex 302. </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a:t>In week ending 17th April, the number of deaths were at 90% of this total overall, but this ranged from 83% in East Sussex, 84% in Brighton and Hove and 96% in West Sussex</a:t>
            </a:r>
          </a:p>
        </p:txBody>
      </p:sp>
      <p:sp>
        <p:nvSpPr>
          <p:cNvPr id="14" name="TextBox 13">
            <a:extLst>
              <a:ext uri="{FF2B5EF4-FFF2-40B4-BE49-F238E27FC236}">
                <a16:creationId xmlns:a16="http://schemas.microsoft.com/office/drawing/2014/main" id="{90705B7D-1FC3-4495-9EEA-EB0D00014502}"/>
              </a:ext>
            </a:extLst>
          </p:cNvPr>
          <p:cNvSpPr txBox="1"/>
          <p:nvPr/>
        </p:nvSpPr>
        <p:spPr>
          <a:xfrm>
            <a:off x="4531727" y="620530"/>
            <a:ext cx="2484119" cy="307777"/>
          </a:xfrm>
          <a:prstGeom prst="rect">
            <a:avLst/>
          </a:prstGeom>
          <a:noFill/>
        </p:spPr>
        <p:txBody>
          <a:bodyPr wrap="square" rtlCol="0">
            <a:spAutoFit/>
          </a:bodyPr>
          <a:lstStyle/>
          <a:p>
            <a:r>
              <a:rPr lang="en-GB" sz="1400" b="1" dirty="0"/>
              <a:t>East Sussex</a:t>
            </a:r>
          </a:p>
        </p:txBody>
      </p:sp>
      <p:sp>
        <p:nvSpPr>
          <p:cNvPr id="15" name="TextBox 14">
            <a:extLst>
              <a:ext uri="{FF2B5EF4-FFF2-40B4-BE49-F238E27FC236}">
                <a16:creationId xmlns:a16="http://schemas.microsoft.com/office/drawing/2014/main" id="{7C5810C1-4B7A-4345-B575-FDE3E1360A3E}"/>
              </a:ext>
            </a:extLst>
          </p:cNvPr>
          <p:cNvSpPr txBox="1"/>
          <p:nvPr/>
        </p:nvSpPr>
        <p:spPr>
          <a:xfrm>
            <a:off x="601749" y="528357"/>
            <a:ext cx="2484119" cy="307777"/>
          </a:xfrm>
          <a:prstGeom prst="rect">
            <a:avLst/>
          </a:prstGeom>
          <a:noFill/>
        </p:spPr>
        <p:txBody>
          <a:bodyPr wrap="square" rtlCol="0">
            <a:spAutoFit/>
          </a:bodyPr>
          <a:lstStyle/>
          <a:p>
            <a:r>
              <a:rPr lang="en-GB" sz="1400" b="1" dirty="0"/>
              <a:t>Brighton and Hove</a:t>
            </a:r>
          </a:p>
        </p:txBody>
      </p:sp>
      <p:sp>
        <p:nvSpPr>
          <p:cNvPr id="17" name="TextBox 16">
            <a:extLst>
              <a:ext uri="{FF2B5EF4-FFF2-40B4-BE49-F238E27FC236}">
                <a16:creationId xmlns:a16="http://schemas.microsoft.com/office/drawing/2014/main" id="{05D128FE-D212-4FC6-8F12-75AD4AC5398E}"/>
              </a:ext>
            </a:extLst>
          </p:cNvPr>
          <p:cNvSpPr txBox="1"/>
          <p:nvPr/>
        </p:nvSpPr>
        <p:spPr>
          <a:xfrm>
            <a:off x="8462750" y="669546"/>
            <a:ext cx="2484119" cy="307777"/>
          </a:xfrm>
          <a:prstGeom prst="rect">
            <a:avLst/>
          </a:prstGeom>
          <a:noFill/>
        </p:spPr>
        <p:txBody>
          <a:bodyPr wrap="square" rtlCol="0">
            <a:spAutoFit/>
          </a:bodyPr>
          <a:lstStyle/>
          <a:p>
            <a:r>
              <a:rPr lang="en-GB" sz="1400" b="1" dirty="0"/>
              <a:t>West Sussex</a:t>
            </a:r>
          </a:p>
        </p:txBody>
      </p:sp>
    </p:spTree>
    <p:extLst>
      <p:ext uri="{BB962C8B-B14F-4D97-AF65-F5344CB8AC3E}">
        <p14:creationId xmlns:p14="http://schemas.microsoft.com/office/powerpoint/2010/main" val="2759491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207CA33-98E4-49DA-8766-BEEABBA0F2F6}"/>
              </a:ext>
            </a:extLst>
          </p:cNvPr>
          <p:cNvSpPr txBox="1"/>
          <p:nvPr/>
        </p:nvSpPr>
        <p:spPr>
          <a:xfrm>
            <a:off x="377687" y="159025"/>
            <a:ext cx="11550610" cy="369332"/>
          </a:xfrm>
          <a:prstGeom prst="rect">
            <a:avLst/>
          </a:prstGeom>
          <a:solidFill>
            <a:schemeClr val="tx1">
              <a:lumMod val="65000"/>
              <a:lumOff val="35000"/>
            </a:schemeClr>
          </a:solidFill>
        </p:spPr>
        <p:txBody>
          <a:bodyPr wrap="square" rtlCol="0">
            <a:spAutoFit/>
          </a:bodyPr>
          <a:lstStyle/>
          <a:p>
            <a:r>
              <a:rPr lang="en-GB" dirty="0">
                <a:solidFill>
                  <a:schemeClr val="bg1"/>
                </a:solidFill>
              </a:rPr>
              <a:t>Deaths – Trend of Deaths in Hospital (%) and Deaths in a Care Homes (%)</a:t>
            </a:r>
          </a:p>
        </p:txBody>
      </p:sp>
      <p:sp>
        <p:nvSpPr>
          <p:cNvPr id="4" name="TextBox 3">
            <a:extLst>
              <a:ext uri="{FF2B5EF4-FFF2-40B4-BE49-F238E27FC236}">
                <a16:creationId xmlns:a16="http://schemas.microsoft.com/office/drawing/2014/main" id="{68BEB9A6-F8F3-47FA-9DA0-C735EB1C577D}"/>
              </a:ext>
            </a:extLst>
          </p:cNvPr>
          <p:cNvSpPr txBox="1"/>
          <p:nvPr/>
        </p:nvSpPr>
        <p:spPr>
          <a:xfrm>
            <a:off x="377687" y="627017"/>
            <a:ext cx="11473102" cy="2031325"/>
          </a:xfrm>
          <a:prstGeom prst="rect">
            <a:avLst/>
          </a:prstGeom>
          <a:noFill/>
        </p:spPr>
        <p:txBody>
          <a:bodyPr wrap="square" rtlCol="0">
            <a:spAutoFit/>
          </a:bodyPr>
          <a:lstStyle/>
          <a:p>
            <a:pPr marL="285750" indent="-285750">
              <a:buFont typeface="Arial" panose="020B0604020202020204" pitchFamily="34" charset="0"/>
              <a:buChar char="•"/>
            </a:pPr>
            <a:r>
              <a:rPr lang="en-GB" sz="1400" dirty="0"/>
              <a:t>Over the longer term, nationally and in West Sussex, the percentage of people dying in hospital has declined, and people dying in a care home setting ,and as their usual place of residence, has increased. This change has happened as national and local End of Life Strategies have moved to support people make decisions and choices about their end of life care. </a:t>
            </a:r>
          </a:p>
          <a:p>
            <a:endParaRPr lang="en-GB" sz="1400" dirty="0"/>
          </a:p>
          <a:p>
            <a:pPr marL="285750" indent="-285750">
              <a:buFont typeface="Arial" panose="020B0604020202020204" pitchFamily="34" charset="0"/>
              <a:buChar char="•"/>
            </a:pPr>
            <a:r>
              <a:rPr lang="en-GB" sz="1400" dirty="0"/>
              <a:t>With an older population West Sussex has an higher percentage of deaths in a care home. In 2018 approx. 29% of deaths were in a care home compared with 22.5% nationally. </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In relation to deaths in hospital, this has fallen from 47% in 2009 in West Sussex to just below 40% in 2018.</a:t>
            </a:r>
          </a:p>
          <a:p>
            <a:endParaRPr lang="en-GB" sz="1400" dirty="0"/>
          </a:p>
        </p:txBody>
      </p:sp>
      <p:pic>
        <p:nvPicPr>
          <p:cNvPr id="8" name="Picture 7">
            <a:extLst>
              <a:ext uri="{FF2B5EF4-FFF2-40B4-BE49-F238E27FC236}">
                <a16:creationId xmlns:a16="http://schemas.microsoft.com/office/drawing/2014/main" id="{577A87CE-6DE2-49B8-BD96-ED11C3939C63}"/>
              </a:ext>
            </a:extLst>
          </p:cNvPr>
          <p:cNvPicPr>
            <a:picLocks noChangeAspect="1"/>
          </p:cNvPicPr>
          <p:nvPr/>
        </p:nvPicPr>
        <p:blipFill>
          <a:blip r:embed="rId2"/>
          <a:stretch>
            <a:fillRect/>
          </a:stretch>
        </p:blipFill>
        <p:spPr>
          <a:xfrm>
            <a:off x="302457" y="2658342"/>
            <a:ext cx="5811781" cy="3613615"/>
          </a:xfrm>
          <a:prstGeom prst="rect">
            <a:avLst/>
          </a:prstGeom>
        </p:spPr>
      </p:pic>
      <p:pic>
        <p:nvPicPr>
          <p:cNvPr id="11" name="Picture 10">
            <a:extLst>
              <a:ext uri="{FF2B5EF4-FFF2-40B4-BE49-F238E27FC236}">
                <a16:creationId xmlns:a16="http://schemas.microsoft.com/office/drawing/2014/main" id="{BCBA182B-6254-4F15-ACE2-58F891249346}"/>
              </a:ext>
            </a:extLst>
          </p:cNvPr>
          <p:cNvPicPr>
            <a:picLocks noChangeAspect="1"/>
          </p:cNvPicPr>
          <p:nvPr/>
        </p:nvPicPr>
        <p:blipFill>
          <a:blip r:embed="rId3"/>
          <a:stretch>
            <a:fillRect/>
          </a:stretch>
        </p:blipFill>
        <p:spPr>
          <a:xfrm>
            <a:off x="5896304" y="2658342"/>
            <a:ext cx="5624924" cy="3494613"/>
          </a:xfrm>
          <a:prstGeom prst="rect">
            <a:avLst/>
          </a:prstGeom>
        </p:spPr>
      </p:pic>
      <p:sp>
        <p:nvSpPr>
          <p:cNvPr id="17" name="TextBox 16">
            <a:extLst>
              <a:ext uri="{FF2B5EF4-FFF2-40B4-BE49-F238E27FC236}">
                <a16:creationId xmlns:a16="http://schemas.microsoft.com/office/drawing/2014/main" id="{F40EBBF5-D8CE-4217-99D0-BC502708D461}"/>
              </a:ext>
            </a:extLst>
          </p:cNvPr>
          <p:cNvSpPr txBox="1"/>
          <p:nvPr/>
        </p:nvSpPr>
        <p:spPr>
          <a:xfrm>
            <a:off x="217714" y="6391198"/>
            <a:ext cx="4720046" cy="307777"/>
          </a:xfrm>
          <a:prstGeom prst="rect">
            <a:avLst/>
          </a:prstGeom>
          <a:noFill/>
        </p:spPr>
        <p:txBody>
          <a:bodyPr wrap="square" rtlCol="0">
            <a:spAutoFit/>
          </a:bodyPr>
          <a:lstStyle/>
          <a:p>
            <a:r>
              <a:rPr lang="en-GB" sz="1400" dirty="0"/>
              <a:t>Source : PHE Palliative and End of Life Care Profiles</a:t>
            </a:r>
          </a:p>
        </p:txBody>
      </p:sp>
    </p:spTree>
    <p:extLst>
      <p:ext uri="{BB962C8B-B14F-4D97-AF65-F5344CB8AC3E}">
        <p14:creationId xmlns:p14="http://schemas.microsoft.com/office/powerpoint/2010/main" val="2601667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975014D-5BF3-47AC-96E7-FFD1131E6B65}"/>
              </a:ext>
            </a:extLst>
          </p:cNvPr>
          <p:cNvPicPr>
            <a:picLocks noChangeAspect="1"/>
          </p:cNvPicPr>
          <p:nvPr/>
        </p:nvPicPr>
        <p:blipFill>
          <a:blip r:embed="rId2"/>
          <a:stretch>
            <a:fillRect/>
          </a:stretch>
        </p:blipFill>
        <p:spPr>
          <a:xfrm>
            <a:off x="7390035" y="818655"/>
            <a:ext cx="4088810" cy="5336499"/>
          </a:xfrm>
          <a:prstGeom prst="rect">
            <a:avLst/>
          </a:prstGeom>
        </p:spPr>
      </p:pic>
      <p:pic>
        <p:nvPicPr>
          <p:cNvPr id="5" name="Picture 4">
            <a:extLst>
              <a:ext uri="{FF2B5EF4-FFF2-40B4-BE49-F238E27FC236}">
                <a16:creationId xmlns:a16="http://schemas.microsoft.com/office/drawing/2014/main" id="{56E990F4-EF41-434F-974E-423644AC9333}"/>
              </a:ext>
            </a:extLst>
          </p:cNvPr>
          <p:cNvPicPr>
            <a:picLocks noChangeAspect="1"/>
          </p:cNvPicPr>
          <p:nvPr/>
        </p:nvPicPr>
        <p:blipFill>
          <a:blip r:embed="rId3"/>
          <a:stretch>
            <a:fillRect/>
          </a:stretch>
        </p:blipFill>
        <p:spPr>
          <a:xfrm>
            <a:off x="494367" y="818655"/>
            <a:ext cx="3976674" cy="5063437"/>
          </a:xfrm>
          <a:prstGeom prst="rect">
            <a:avLst/>
          </a:prstGeom>
        </p:spPr>
      </p:pic>
      <p:sp>
        <p:nvSpPr>
          <p:cNvPr id="6" name="TextBox 5">
            <a:extLst>
              <a:ext uri="{FF2B5EF4-FFF2-40B4-BE49-F238E27FC236}">
                <a16:creationId xmlns:a16="http://schemas.microsoft.com/office/drawing/2014/main" id="{0207CA33-98E4-49DA-8766-BEEABBA0F2F6}"/>
              </a:ext>
            </a:extLst>
          </p:cNvPr>
          <p:cNvSpPr txBox="1"/>
          <p:nvPr/>
        </p:nvSpPr>
        <p:spPr>
          <a:xfrm>
            <a:off x="377687" y="159025"/>
            <a:ext cx="11550610" cy="369332"/>
          </a:xfrm>
          <a:prstGeom prst="rect">
            <a:avLst/>
          </a:prstGeom>
          <a:solidFill>
            <a:schemeClr val="tx1">
              <a:lumMod val="65000"/>
              <a:lumOff val="35000"/>
            </a:schemeClr>
          </a:solidFill>
        </p:spPr>
        <p:txBody>
          <a:bodyPr wrap="square" rtlCol="0">
            <a:spAutoFit/>
          </a:bodyPr>
          <a:lstStyle/>
          <a:p>
            <a:r>
              <a:rPr lang="en-GB" dirty="0">
                <a:solidFill>
                  <a:schemeClr val="bg1"/>
                </a:solidFill>
              </a:rPr>
              <a:t>Deaths – Deaths in a Care Homes (%) and % in Hospitals compared with other areas</a:t>
            </a:r>
          </a:p>
        </p:txBody>
      </p:sp>
      <p:sp>
        <p:nvSpPr>
          <p:cNvPr id="3" name="Speech Bubble: Oval 2">
            <a:extLst>
              <a:ext uri="{FF2B5EF4-FFF2-40B4-BE49-F238E27FC236}">
                <a16:creationId xmlns:a16="http://schemas.microsoft.com/office/drawing/2014/main" id="{7E86BB65-D408-4074-BA71-919F44E6B08C}"/>
              </a:ext>
            </a:extLst>
          </p:cNvPr>
          <p:cNvSpPr/>
          <p:nvPr/>
        </p:nvSpPr>
        <p:spPr>
          <a:xfrm>
            <a:off x="4626029" y="702846"/>
            <a:ext cx="2290282" cy="960370"/>
          </a:xfrm>
          <a:prstGeom prst="wedgeEllipseCallout">
            <a:avLst>
              <a:gd name="adj1" fmla="val 144345"/>
              <a:gd name="adj2" fmla="val 22769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In terms of deaths in a care home – West Sussex was 9</a:t>
            </a:r>
            <a:r>
              <a:rPr lang="en-GB" sz="1100" baseline="30000" dirty="0"/>
              <a:t>th</a:t>
            </a:r>
            <a:r>
              <a:rPr lang="en-GB" sz="1100" dirty="0"/>
              <a:t> HIGHEST in the country in 2018</a:t>
            </a:r>
          </a:p>
        </p:txBody>
      </p:sp>
      <p:sp>
        <p:nvSpPr>
          <p:cNvPr id="14" name="Speech Bubble: Oval 13">
            <a:extLst>
              <a:ext uri="{FF2B5EF4-FFF2-40B4-BE49-F238E27FC236}">
                <a16:creationId xmlns:a16="http://schemas.microsoft.com/office/drawing/2014/main" id="{36A15D50-48A7-4103-8C16-FA26C63438AF}"/>
              </a:ext>
            </a:extLst>
          </p:cNvPr>
          <p:cNvSpPr/>
          <p:nvPr/>
        </p:nvSpPr>
        <p:spPr>
          <a:xfrm>
            <a:off x="4746171" y="5674969"/>
            <a:ext cx="2643864" cy="960370"/>
          </a:xfrm>
          <a:prstGeom prst="wedgeEllipseCallout">
            <a:avLst>
              <a:gd name="adj1" fmla="val -85029"/>
              <a:gd name="adj2" fmla="val -109333"/>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In terms of the % of deaths in a hospital – West Sussex was 17</a:t>
            </a:r>
            <a:r>
              <a:rPr lang="en-GB" sz="1100" baseline="30000" dirty="0"/>
              <a:t>th</a:t>
            </a:r>
            <a:r>
              <a:rPr lang="en-GB" sz="1100" dirty="0"/>
              <a:t> LOWEST in the country in 2018 (out of 151 authorities)</a:t>
            </a:r>
          </a:p>
        </p:txBody>
      </p:sp>
      <p:sp>
        <p:nvSpPr>
          <p:cNvPr id="8" name="TextBox 7">
            <a:extLst>
              <a:ext uri="{FF2B5EF4-FFF2-40B4-BE49-F238E27FC236}">
                <a16:creationId xmlns:a16="http://schemas.microsoft.com/office/drawing/2014/main" id="{1EBC93D3-3828-4AA0-8376-42AC3E485AC7}"/>
              </a:ext>
            </a:extLst>
          </p:cNvPr>
          <p:cNvSpPr txBox="1"/>
          <p:nvPr/>
        </p:nvSpPr>
        <p:spPr>
          <a:xfrm>
            <a:off x="235131" y="6365641"/>
            <a:ext cx="4720046" cy="307777"/>
          </a:xfrm>
          <a:prstGeom prst="rect">
            <a:avLst/>
          </a:prstGeom>
          <a:noFill/>
        </p:spPr>
        <p:txBody>
          <a:bodyPr wrap="square" rtlCol="0">
            <a:spAutoFit/>
          </a:bodyPr>
          <a:lstStyle/>
          <a:p>
            <a:r>
              <a:rPr lang="en-GB" sz="1400" dirty="0"/>
              <a:t>Source : PHE Palliative and End of Life Care Profiles</a:t>
            </a:r>
          </a:p>
        </p:txBody>
      </p:sp>
    </p:spTree>
    <p:extLst>
      <p:ext uri="{BB962C8B-B14F-4D97-AF65-F5344CB8AC3E}">
        <p14:creationId xmlns:p14="http://schemas.microsoft.com/office/powerpoint/2010/main" val="21733296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9" ma:contentTypeDescription="Create a new document." ma:contentTypeScope="" ma:versionID="3d4c84dd436a2dd46158f839ec96b034">
  <xsd:schema xmlns:xsd="http://www.w3.org/2001/XMLSchema" xmlns:xs="http://www.w3.org/2001/XMLSchema" xmlns:p="http://schemas.microsoft.com/office/2006/metadata/properties" xmlns:ns3="224975ee-2a82-4127-83fc-66d22c2f747a" targetNamespace="http://schemas.microsoft.com/office/2006/metadata/properties" ma:root="true" ma:fieldsID="c358b2c758520c67a1db2a1ee32aa594"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607508B-3B16-4EE2-AF23-C8753FCBF3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ED4767B-5383-44FB-9A3B-9AEF1F2918AA}">
  <ds:schemaRefs>
    <ds:schemaRef ds:uri="http://schemas.microsoft.com/office/infopath/2007/PartnerControls"/>
    <ds:schemaRef ds:uri="224975ee-2a82-4127-83fc-66d22c2f747a"/>
    <ds:schemaRef ds:uri="http://purl.org/dc/elements/1.1/"/>
    <ds:schemaRef ds:uri="http://schemas.microsoft.com/office/2006/documentManagement/types"/>
    <ds:schemaRef ds:uri="http://purl.org/dc/terms/"/>
    <ds:schemaRef ds:uri="http://schemas.openxmlformats.org/package/2006/metadata/core-properties"/>
    <ds:schemaRef ds:uri="http://purl.org/dc/dcmitype/"/>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4E5D77C8-0A5C-4560-9A5F-4D49EA6C08F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2701</TotalTime>
  <Words>1779</Words>
  <Application>Microsoft Macintosh PowerPoint</Application>
  <PresentationFormat>Widescreen</PresentationFormat>
  <Paragraphs>508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Jacqueline Clay</dc:creator>
  <cp:lastModifiedBy>Microsoft Office User</cp:lastModifiedBy>
  <cp:revision>52</cp:revision>
  <dcterms:created xsi:type="dcterms:W3CDTF">2020-04-23T12:41:56Z</dcterms:created>
  <dcterms:modified xsi:type="dcterms:W3CDTF">2020-05-10T22:41:24Z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