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 id="265" r:id="rId7"/>
    <p:sldId id="266" r:id="rId8"/>
    <p:sldId id="273" r:id="rId9"/>
    <p:sldId id="267" r:id="rId10"/>
    <p:sldId id="268" r:id="rId11"/>
    <p:sldId id="269" r:id="rId12"/>
    <p:sldId id="271" r:id="rId13"/>
    <p:sldId id="272"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6" autoAdjust="0"/>
    <p:restoredTop sz="94660"/>
  </p:normalViewPr>
  <p:slideViewPr>
    <p:cSldViewPr snapToGrid="0">
      <p:cViewPr>
        <p:scale>
          <a:sx n="95" d="100"/>
          <a:sy n="95" d="100"/>
        </p:scale>
        <p:origin x="3216" y="1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 May but were registered up to 9 May.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17/04/2020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422558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t>In West Sussex, in the week ending 1</a:t>
            </a:r>
            <a:r>
              <a:rPr lang="en-GB" sz="1400" baseline="30000" dirty="0"/>
              <a:t>st</a:t>
            </a:r>
            <a:r>
              <a:rPr lang="en-GB" sz="1400" dirty="0"/>
              <a:t> May, the number of deaths occurring in care homes was almost double the number of deaths occurring in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for West Sussex residents is decreasing.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care homes has been increasing but showed a slight decline in the latest week of reporting.</a:t>
            </a:r>
          </a:p>
          <a:p>
            <a:pPr marL="285750" indent="-285750">
              <a:buFont typeface="Arial" panose="020B0604020202020204" pitchFamily="34" charset="0"/>
              <a:buChar char="•"/>
            </a:pPr>
            <a:endParaRPr lang="en-GB" sz="1400" i="1" dirty="0">
              <a:solidFill>
                <a:schemeClr val="accent1"/>
              </a:solidFill>
            </a:endParaRP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895288"/>
            <a:ext cx="6096000" cy="3175000"/>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2615636086"/>
              </p:ext>
            </p:extLst>
          </p:nvPr>
        </p:nvGraphicFramePr>
        <p:xfrm>
          <a:off x="370913" y="5163671"/>
          <a:ext cx="11065802" cy="1440327"/>
        </p:xfrm>
        <a:graphic>
          <a:graphicData uri="http://schemas.openxmlformats.org/drawingml/2006/table">
            <a:tbl>
              <a:tblPr/>
              <a:tblGrid>
                <a:gridCol w="763160">
                  <a:extLst>
                    <a:ext uri="{9D8B030D-6E8A-4147-A177-3AD203B41FA5}">
                      <a16:colId xmlns:a16="http://schemas.microsoft.com/office/drawing/2014/main" val="1998575075"/>
                    </a:ext>
                  </a:extLst>
                </a:gridCol>
                <a:gridCol w="572369">
                  <a:extLst>
                    <a:ext uri="{9D8B030D-6E8A-4147-A177-3AD203B41FA5}">
                      <a16:colId xmlns:a16="http://schemas.microsoft.com/office/drawing/2014/main" val="4082139058"/>
                    </a:ext>
                  </a:extLst>
                </a:gridCol>
                <a:gridCol w="572369">
                  <a:extLst>
                    <a:ext uri="{9D8B030D-6E8A-4147-A177-3AD203B41FA5}">
                      <a16:colId xmlns:a16="http://schemas.microsoft.com/office/drawing/2014/main" val="1877115370"/>
                    </a:ext>
                  </a:extLst>
                </a:gridCol>
                <a:gridCol w="572369">
                  <a:extLst>
                    <a:ext uri="{9D8B030D-6E8A-4147-A177-3AD203B41FA5}">
                      <a16:colId xmlns:a16="http://schemas.microsoft.com/office/drawing/2014/main" val="696609331"/>
                    </a:ext>
                  </a:extLst>
                </a:gridCol>
                <a:gridCol w="572369">
                  <a:extLst>
                    <a:ext uri="{9D8B030D-6E8A-4147-A177-3AD203B41FA5}">
                      <a16:colId xmlns:a16="http://schemas.microsoft.com/office/drawing/2014/main" val="945435690"/>
                    </a:ext>
                  </a:extLst>
                </a:gridCol>
                <a:gridCol w="572369">
                  <a:extLst>
                    <a:ext uri="{9D8B030D-6E8A-4147-A177-3AD203B41FA5}">
                      <a16:colId xmlns:a16="http://schemas.microsoft.com/office/drawing/2014/main" val="4099392816"/>
                    </a:ext>
                  </a:extLst>
                </a:gridCol>
                <a:gridCol w="572369">
                  <a:extLst>
                    <a:ext uri="{9D8B030D-6E8A-4147-A177-3AD203B41FA5}">
                      <a16:colId xmlns:a16="http://schemas.microsoft.com/office/drawing/2014/main" val="2492613715"/>
                    </a:ext>
                  </a:extLst>
                </a:gridCol>
                <a:gridCol w="572369">
                  <a:extLst>
                    <a:ext uri="{9D8B030D-6E8A-4147-A177-3AD203B41FA5}">
                      <a16:colId xmlns:a16="http://schemas.microsoft.com/office/drawing/2014/main" val="4065020466"/>
                    </a:ext>
                  </a:extLst>
                </a:gridCol>
                <a:gridCol w="572369">
                  <a:extLst>
                    <a:ext uri="{9D8B030D-6E8A-4147-A177-3AD203B41FA5}">
                      <a16:colId xmlns:a16="http://schemas.microsoft.com/office/drawing/2014/main" val="1865002551"/>
                    </a:ext>
                  </a:extLst>
                </a:gridCol>
                <a:gridCol w="572369">
                  <a:extLst>
                    <a:ext uri="{9D8B030D-6E8A-4147-A177-3AD203B41FA5}">
                      <a16:colId xmlns:a16="http://schemas.microsoft.com/office/drawing/2014/main" val="3813846355"/>
                    </a:ext>
                  </a:extLst>
                </a:gridCol>
                <a:gridCol w="572369">
                  <a:extLst>
                    <a:ext uri="{9D8B030D-6E8A-4147-A177-3AD203B41FA5}">
                      <a16:colId xmlns:a16="http://schemas.microsoft.com/office/drawing/2014/main" val="234630756"/>
                    </a:ext>
                  </a:extLst>
                </a:gridCol>
                <a:gridCol w="572369">
                  <a:extLst>
                    <a:ext uri="{9D8B030D-6E8A-4147-A177-3AD203B41FA5}">
                      <a16:colId xmlns:a16="http://schemas.microsoft.com/office/drawing/2014/main" val="3725478471"/>
                    </a:ext>
                  </a:extLst>
                </a:gridCol>
                <a:gridCol w="572369">
                  <a:extLst>
                    <a:ext uri="{9D8B030D-6E8A-4147-A177-3AD203B41FA5}">
                      <a16:colId xmlns:a16="http://schemas.microsoft.com/office/drawing/2014/main" val="2828013913"/>
                    </a:ext>
                  </a:extLst>
                </a:gridCol>
                <a:gridCol w="572369">
                  <a:extLst>
                    <a:ext uri="{9D8B030D-6E8A-4147-A177-3AD203B41FA5}">
                      <a16:colId xmlns:a16="http://schemas.microsoft.com/office/drawing/2014/main" val="2637868432"/>
                    </a:ext>
                  </a:extLst>
                </a:gridCol>
                <a:gridCol w="572369">
                  <a:extLst>
                    <a:ext uri="{9D8B030D-6E8A-4147-A177-3AD203B41FA5}">
                      <a16:colId xmlns:a16="http://schemas.microsoft.com/office/drawing/2014/main" val="1956483777"/>
                    </a:ext>
                  </a:extLst>
                </a:gridCol>
                <a:gridCol w="572369">
                  <a:extLst>
                    <a:ext uri="{9D8B030D-6E8A-4147-A177-3AD203B41FA5}">
                      <a16:colId xmlns:a16="http://schemas.microsoft.com/office/drawing/2014/main" val="1653521048"/>
                    </a:ext>
                  </a:extLst>
                </a:gridCol>
                <a:gridCol w="572369">
                  <a:extLst>
                    <a:ext uri="{9D8B030D-6E8A-4147-A177-3AD203B41FA5}">
                      <a16:colId xmlns:a16="http://schemas.microsoft.com/office/drawing/2014/main" val="2665635879"/>
                    </a:ext>
                  </a:extLst>
                </a:gridCol>
                <a:gridCol w="572369">
                  <a:extLst>
                    <a:ext uri="{9D8B030D-6E8A-4147-A177-3AD203B41FA5}">
                      <a16:colId xmlns:a16="http://schemas.microsoft.com/office/drawing/2014/main" val="2210826613"/>
                    </a:ext>
                  </a:extLst>
                </a:gridCol>
                <a:gridCol w="572369">
                  <a:extLst>
                    <a:ext uri="{9D8B030D-6E8A-4147-A177-3AD203B41FA5}">
                      <a16:colId xmlns:a16="http://schemas.microsoft.com/office/drawing/2014/main" val="1066874851"/>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a:solidFill>
                            <a:srgbClr val="000000"/>
                          </a:solidFill>
                          <a:effectLst/>
                          <a:latin typeface="Calibri" panose="020F0502020204030204" pitchFamily="34" charset="0"/>
                        </a:rPr>
                        <a:t>Home</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25.9%</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24.2%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19.7%</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26.7%</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23.1%</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18.8%</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a:solidFill>
                            <a:srgbClr val="000000"/>
                          </a:solidFill>
                          <a:effectLst/>
                          <a:latin typeface="Calibri" panose="020F0502020204030204" pitchFamily="34" charset="0"/>
                        </a:rPr>
                        <a:t>Care home</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45.3%</a:t>
                      </a:r>
                    </a:p>
                  </a:txBody>
                  <a:tcPr marL="8676" marR="8676" marT="8676" marB="0" anchor="b">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a:solidFill>
                            <a:srgbClr val="000000"/>
                          </a:solidFill>
                          <a:effectLst/>
                          <a:latin typeface="Calibri" panose="020F0502020204030204" pitchFamily="34" charset="0"/>
                        </a:rPr>
                        <a:t>Hospital</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25.2%</a:t>
                      </a:r>
                    </a:p>
                  </a:txBody>
                  <a:tcPr marL="8676" marR="8676" marT="8676" marB="0" anchor="b">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a:solidFill>
                            <a:srgbClr val="000000"/>
                          </a:solidFill>
                          <a:effectLst/>
                          <a:latin typeface="Calibri" panose="020F0502020204030204" pitchFamily="34" charset="0"/>
                        </a:rPr>
                        <a:t>Hospice</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8676" marR="8676" marT="8676" marB="0" anchor="b">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a:solidFill>
                            <a:srgbClr val="000000"/>
                          </a:solidFill>
                          <a:effectLst/>
                          <a:latin typeface="Calibri" panose="020F0502020204030204" pitchFamily="34" charset="0"/>
                        </a:rPr>
                        <a:t>Elsewhere </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3.3%</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0.7%</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1.9%</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557401" cy="338554"/>
          </a:xfrm>
          <a:prstGeom prst="rect">
            <a:avLst/>
          </a:prstGeom>
          <a:noFill/>
        </p:spPr>
        <p:txBody>
          <a:bodyPr wrap="none" rtlCol="0">
            <a:spAutoFit/>
          </a:bodyPr>
          <a:lstStyle/>
          <a:p>
            <a:r>
              <a:rPr lang="en-US" sz="1600" dirty="0"/>
              <a:t>All cause mortality; West Sussex; week ending 1 May</a:t>
            </a:r>
          </a:p>
        </p:txBody>
      </p:sp>
    </p:spTree>
    <p:extLst>
      <p:ext uri="{BB962C8B-B14F-4D97-AF65-F5344CB8AC3E}">
        <p14:creationId xmlns:p14="http://schemas.microsoft.com/office/powerpoint/2010/main" val="305101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272640"/>
            <a:ext cx="4876799"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Crude rates of deaths where Covid-19 is mentioned as an underlying cause or contributing factor has risen locally.</a:t>
            </a:r>
          </a:p>
          <a:p>
            <a:endParaRPr lang="en-GB" sz="1400" dirty="0"/>
          </a:p>
          <a:p>
            <a:pPr marL="285750" indent="-285750">
              <a:buFont typeface="Arial" panose="020B0604020202020204" pitchFamily="34" charset="0"/>
              <a:buChar char="•"/>
            </a:pPr>
            <a:r>
              <a:rPr lang="en-GB" sz="14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table below shows the change in deaths occurring in the last two weeks of reporting.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r>
              <a:rPr lang="en-GB" sz="1400" dirty="0">
                <a:solidFill>
                  <a:srgbClr val="FF0000"/>
                </a:solidFill>
              </a:rPr>
              <a:t>Also note that deaths (particularly in the most recent week) may be revised if the were not registered by the 9</a:t>
            </a:r>
            <a:r>
              <a:rPr lang="en-GB" sz="1400" baseline="30000" dirty="0">
                <a:solidFill>
                  <a:srgbClr val="FF0000"/>
                </a:solidFill>
              </a:rPr>
              <a:t>th</a:t>
            </a:r>
            <a:r>
              <a:rPr lang="en-GB" sz="1400" dirty="0">
                <a:solidFill>
                  <a:srgbClr val="FF0000"/>
                </a:solidFill>
              </a:rPr>
              <a:t> May. </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01/05/2020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615908218"/>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24th Apr</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15.9 (11-22.2)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9 (7-11.3)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-38.3%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16.2 (13.8-18.8)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92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-26.1%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274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13.3 (11.7-14.9)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2,361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1,894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-19.8%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8,602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18.9 (18.5-19.3)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530353" y="272640"/>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8th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8</a:t>
            </a:r>
            <a:r>
              <a:rPr lang="en-GB" sz="1400" baseline="30000" dirty="0"/>
              <a:t>th</a:t>
            </a:r>
            <a:r>
              <a:rPr lang="en-GB" sz="1400" dirty="0"/>
              <a:t> May there have been 167 Covid-19 deaths notified to Care Quality Commission from West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36% of the 464 deaths notified to CQC between 10</a:t>
            </a:r>
            <a:r>
              <a:rPr lang="en-GB" sz="1400" baseline="30000" dirty="0"/>
              <a:t>th</a:t>
            </a:r>
            <a:r>
              <a:rPr lang="en-GB" sz="1400" dirty="0"/>
              <a:t> April and 8</a:t>
            </a:r>
            <a:r>
              <a:rPr lang="en-GB" sz="1400" baseline="30000" dirty="0"/>
              <a:t>th</a:t>
            </a:r>
            <a:r>
              <a:rPr lang="en-GB" sz="1400" dirty="0"/>
              <a:t> May 2020.</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648167" cy="338554"/>
          </a:xfrm>
          <a:prstGeom prst="rect">
            <a:avLst/>
          </a:prstGeom>
          <a:noFill/>
        </p:spPr>
        <p:txBody>
          <a:bodyPr wrap="none" rtlCol="0">
            <a:spAutoFit/>
          </a:bodyPr>
          <a:lstStyle/>
          <a:p>
            <a:r>
              <a:rPr lang="en-US" sz="1600" dirty="0"/>
              <a:t>Daily care home deaths notified to the Care Quality Commission; 08/05/2020</a:t>
            </a:r>
          </a:p>
        </p:txBody>
      </p:sp>
      <p:pic>
        <p:nvPicPr>
          <p:cNvPr id="12" name="Content Placeholder 5">
            <a:extLst>
              <a:ext uri="{FF2B5EF4-FFF2-40B4-BE49-F238E27FC236}">
                <a16:creationId xmlns:a16="http://schemas.microsoft.com/office/drawing/2014/main" id="{38C733E7-B8B7-1348-B42E-8F39D633D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353" y="441917"/>
            <a:ext cx="7366000" cy="3175000"/>
          </a:xfrm>
          <a:prstGeom prst="rect">
            <a:avLst/>
          </a:prstGeom>
        </p:spPr>
      </p:pic>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353" y="3413125"/>
            <a:ext cx="7366000" cy="3175000"/>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371685186"/>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4"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400" i="1" dirty="0">
                <a:solidFill>
                  <a:schemeClr val="accent5"/>
                </a:solidFill>
              </a:rPr>
              <a:t>A crude rate is calculated using the mid-2018 population estimates (all ages) for each area. Note that</a:t>
            </a:r>
            <a:r>
              <a:rPr lang="en-GB" sz="1400" b="1" i="1" dirty="0">
                <a:solidFill>
                  <a:schemeClr val="accent5"/>
                </a:solidFill>
              </a:rPr>
              <a:t> </a:t>
            </a:r>
            <a:r>
              <a:rPr lang="en-GB" sz="1400" i="1" dirty="0">
                <a:solidFill>
                  <a:schemeClr val="accent5"/>
                </a:solidFill>
              </a:rPr>
              <a:t>West Sussex has an older population compared with England and so the rate is usually, and expectedly, above the national rate. </a:t>
            </a:r>
          </a:p>
          <a:p>
            <a:pPr marL="285750" indent="-285750">
              <a:buFont typeface="Arial" panose="020B0604020202020204" pitchFamily="34" charset="0"/>
              <a:buChar char="•"/>
            </a:pPr>
            <a:endParaRPr lang="en-GB" sz="1400" i="1" dirty="0">
              <a:solidFill>
                <a:srgbClr val="FF0000"/>
              </a:solidFill>
            </a:endParaRPr>
          </a:p>
          <a:p>
            <a:pPr marL="285750" indent="-285750">
              <a:buFont typeface="Arial" panose="020B0604020202020204" pitchFamily="34" charset="0"/>
              <a:buChar char="•"/>
            </a:pPr>
            <a:r>
              <a:rPr lang="en-GB" sz="1400" i="1" dirty="0">
                <a:solidFill>
                  <a:srgbClr val="FF0000"/>
                </a:solidFill>
              </a:rPr>
              <a:t>An age/sex standardised rate is not currently available for the weekly ONS release, although cumulative data for a shorter time period are available on the next slide.</a:t>
            </a:r>
          </a:p>
          <a:p>
            <a:endParaRPr lang="en-GB" sz="1400" dirty="0"/>
          </a:p>
          <a:p>
            <a:pPr marL="285750" indent="-285750">
              <a:buFont typeface="Arial" panose="020B0604020202020204" pitchFamily="34" charset="0"/>
              <a:buChar char="•"/>
            </a:pPr>
            <a:r>
              <a:rPr lang="en-GB" sz="1400" dirty="0"/>
              <a:t>The crude rate of death has risen considerably nationally and locally.</a:t>
            </a:r>
          </a:p>
          <a:p>
            <a:endParaRPr lang="en-GB" sz="1400" dirty="0"/>
          </a:p>
          <a:p>
            <a:pPr marL="285750" indent="-285750">
              <a:buFont typeface="Arial" panose="020B0604020202020204" pitchFamily="34" charset="0"/>
              <a:buChar char="•"/>
            </a:pPr>
            <a:r>
              <a:rPr lang="en-GB" sz="1400" dirty="0"/>
              <a:t>This increase started towards the end of March but appears to be declining in some areas. </a:t>
            </a:r>
          </a:p>
          <a:p>
            <a:endParaRPr lang="en-GB" sz="1400" dirty="0"/>
          </a:p>
          <a:p>
            <a:pPr marL="285750" indent="-285750">
              <a:buFont typeface="Arial" panose="020B0604020202020204" pitchFamily="34" charset="0"/>
              <a:buChar char="•"/>
            </a:pPr>
            <a:r>
              <a:rPr lang="en-GB" sz="14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65865" cy="338554"/>
          </a:xfrm>
          <a:prstGeom prst="rect">
            <a:avLst/>
          </a:prstGeom>
          <a:noFill/>
        </p:spPr>
        <p:txBody>
          <a:bodyPr wrap="none" rtlCol="0">
            <a:spAutoFit/>
          </a:bodyPr>
          <a:lstStyle/>
          <a:p>
            <a:r>
              <a:rPr lang="en-US" sz="1600" dirty="0"/>
              <a:t>Crude rate of all cause mortality; to week ending 01/05/2020</a:t>
            </a:r>
          </a:p>
        </p:txBody>
      </p:sp>
    </p:spTree>
    <p:extLst>
      <p:ext uri="{BB962C8B-B14F-4D97-AF65-F5344CB8AC3E}">
        <p14:creationId xmlns:p14="http://schemas.microsoft.com/office/powerpoint/2010/main" val="403289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7" y="462429"/>
            <a:ext cx="4769225"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Crude rates of deaths where Covid-19 is mentioned as an underlying cause or contributing factor has risen locally.</a:t>
            </a:r>
          </a:p>
          <a:p>
            <a:endParaRPr lang="en-GB" sz="1400" dirty="0"/>
          </a:p>
          <a:p>
            <a:pPr marL="285750" indent="-285750">
              <a:buFont typeface="Arial" panose="020B0604020202020204" pitchFamily="34" charset="0"/>
              <a:buChar char="•"/>
            </a:pPr>
            <a:r>
              <a:rPr lang="en-GB" sz="14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table below shows the change in deaths occurring in the last two weeks of reporting.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r>
              <a:rPr lang="en-GB" sz="1400" dirty="0">
                <a:solidFill>
                  <a:srgbClr val="FF0000"/>
                </a:solidFill>
              </a:rPr>
              <a:t>Also note that deaths (particularly in the most recent week) may be revised if the were not registered by the 9</a:t>
            </a:r>
            <a:r>
              <a:rPr lang="en-GB" sz="1400" baseline="30000" dirty="0">
                <a:solidFill>
                  <a:srgbClr val="FF0000"/>
                </a:solidFill>
              </a:rPr>
              <a:t>th</a:t>
            </a:r>
            <a:r>
              <a:rPr lang="en-GB" sz="1400" dirty="0">
                <a:solidFill>
                  <a:srgbClr val="FF0000"/>
                </a:solidFill>
              </a:rPr>
              <a:t> May. </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90744" cy="338554"/>
          </a:xfrm>
          <a:prstGeom prst="rect">
            <a:avLst/>
          </a:prstGeom>
          <a:noFill/>
        </p:spPr>
        <p:txBody>
          <a:bodyPr wrap="none" rtlCol="0">
            <a:spAutoFit/>
          </a:bodyPr>
          <a:lstStyle/>
          <a:p>
            <a:r>
              <a:rPr lang="en-US" sz="1600" dirty="0"/>
              <a:t>Crude rate of Covid-19 mortality; to week ending 01/05/2020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546268937"/>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24th Apr</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-26.3%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35.1 (28.6-42.6)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 (33.1-43.5)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47.2 (42.7-52)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718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42.1 (39.1-45.3)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6,397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-29.7%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33,337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59.6 (58.9-60.2)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7"/>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746702104"/>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110 deaths (144.3 per 100,000 ESP, 95% CI: 117.2-171.4)</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285 deaths (119.1 per 100,000 ESP, 95% CI: 105.1-133.2)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227 deaths (130.9 per 100,000 ESP, 95% CI: 113.6-148.3)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123 deaths (143.3 per 100,000 ESP, 95% CI: 117.6-168.9)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212 deaths (124.4 per 100,000 ESP, 95% CI: 107.5-141.2)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258 deaths (157 per 100,000 ESP, 95% CI: 137.7-176.3)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194 deaths (139.3 per 100,000 ESP, 95% CI: 119.4-159.2)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1,409 deaths (133.7 per 100,000 ESP, 95% CI: 126.7-140.8)</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13,024 deaths (138.5 per 100,000 ESP, 95% CI: 136.1-140.9)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84,908 deaths (161 per 100,000 ESP, 95% CI: 159.9-162.1)</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9"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833952"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410773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6"/>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631414187"/>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 deaths (12.1 per 100,000 ESP, 95% CI: 5.5-23)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 deaths (8.5 per 100,000 ESP, 95% CI: 5.1-13.1)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 deaths (15.8 per 100,000 ESP, 95% CI: 10.5-23)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 deaths (33.3 per 100,000 ESP, 95% CI: 22.4-47.6)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 deaths (18.2 per 100,000 ESP, 95% CI: 12.3-25.8)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 deaths (36.2 per 100,000 ESP, 95% CI: 27.5-46.8)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 deaths (11.7 per 100,000 ESP, 95% CI: 6.6-19.2)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deaths (18.4 per 100,000 ESP, 95% CI: 15.8-21.1)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2,508 deaths (26.8 per 100,000 ESP, 95% CI: 25.7-27.8)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19,315 deaths (36.6 per 100,000 ESP, 95% CI: 36.1-37.1)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12828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7604</TotalTime>
  <Words>2387</Words>
  <Application>Microsoft Macintosh PowerPoint</Application>
  <PresentationFormat>Widescreen</PresentationFormat>
  <Paragraphs>602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84</cp:revision>
  <dcterms:created xsi:type="dcterms:W3CDTF">2020-04-23T12:41:56Z</dcterms:created>
  <dcterms:modified xsi:type="dcterms:W3CDTF">2020-05-14T08:44:33Z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