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7" r:id="rId5"/>
    <p:sldId id="279" r:id="rId6"/>
    <p:sldId id="278" r:id="rId7"/>
    <p:sldId id="264" r:id="rId8"/>
    <p:sldId id="265" r:id="rId9"/>
    <p:sldId id="266" r:id="rId10"/>
    <p:sldId id="273" r:id="rId11"/>
    <p:sldId id="283" r:id="rId12"/>
    <p:sldId id="267" r:id="rId13"/>
    <p:sldId id="281" r:id="rId14"/>
    <p:sldId id="268" r:id="rId15"/>
    <p:sldId id="284" r:id="rId16"/>
    <p:sldId id="282" r:id="rId17"/>
    <p:sldId id="271" r:id="rId18"/>
    <p:sldId id="272" r:id="rId19"/>
    <p:sldId id="274" r:id="rId20"/>
    <p:sldId id="275"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5" autoAdjust="0"/>
    <p:restoredTop sz="94660"/>
  </p:normalViewPr>
  <p:slideViewPr>
    <p:cSldViewPr snapToGrid="0">
      <p:cViewPr varScale="1">
        <p:scale>
          <a:sx n="160" d="100"/>
          <a:sy n="160" d="100"/>
        </p:scale>
        <p:origin x="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2D35-9E57-4175-A339-CB3BA7BFA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D132C8E-B85A-4922-98F9-ECA728588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2C3268-DEA0-4D80-825E-316F0110F82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EC7A7BD3-F5C7-4309-8D79-2019BC979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884F5-8101-4069-AFDC-29FCED994027}"/>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52468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3E3B-CE22-4F09-8ADE-ABCA04A6758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EDB019-BE06-48EE-9E1F-2708DB526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23154B-266C-43F4-AB28-CCD07B2531EB}"/>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B95D6CFA-C765-4862-BB89-7F38EF2BF3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F35DDA-6EC6-4D82-B726-96F23724A37B}"/>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71365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0E9A8-8A24-452D-8BC9-4A0AECFACD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7A050-842C-4399-A118-DDA1C181F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4CA5CB-E5C2-4A5C-A37B-A65F035D85A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63988176-E597-4AA8-BD3A-A2E5ABAEE0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B7B36A-174A-4E7B-BCC0-2F2C2C6F958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0531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5538-7429-4F34-A1E7-A25491EAB2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451693-FF89-48F0-B20C-2948825D5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B338E4-83CC-4099-9001-B2F18FFCE848}"/>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5F586C20-2952-47CE-8647-E2F41294C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04B6BA-664A-480C-B1AB-A3F16B85B6F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8928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5C46-33AD-44A3-93E6-A1C94A4B5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A7F989-B2B6-4B0E-BF32-64844CAF8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EB5DCE-D83C-4BCA-8981-3063415B8BE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502A6FE6-CB0E-4254-A4A2-2444C480BB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61910-A1D0-4FA8-8CD8-5C5314FEC726}"/>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153112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8650-DE7B-47F8-83DC-A8630CF909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A92344-B6AC-4877-AC49-2C2DE8F3D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A978F20-C672-4536-ADF3-43AAC9FC5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2DCAF33-0E7D-4565-83B4-F655661499C5}"/>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9B8AECF6-046F-4CDE-BCF9-37DCB13B98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A472DC-0812-46DD-A6F9-47C818520168}"/>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60209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76C-9893-42D5-9EAA-5F94E88D03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B4ECB5-7291-4DAF-A16E-29D3D07D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89023-F410-4FFB-9A07-415ABFFAA9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ABCE48-1147-433E-B9FB-249D1CB2B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82B1A-0562-4969-A995-9FE76C1539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694D98-B151-4967-B4E6-3E99DBF9CA4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8" name="Footer Placeholder 7">
            <a:extLst>
              <a:ext uri="{FF2B5EF4-FFF2-40B4-BE49-F238E27FC236}">
                <a16:creationId xmlns:a16="http://schemas.microsoft.com/office/drawing/2014/main" id="{0B16640E-FB5D-4A3B-98FD-CB77B80AD7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F058994-8008-424B-B510-A42BAB80F99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616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1FB-094D-4115-8463-9E29707880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7146CF7-043D-461F-9CF6-F7EFA0F1BA4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4" name="Footer Placeholder 3">
            <a:extLst>
              <a:ext uri="{FF2B5EF4-FFF2-40B4-BE49-F238E27FC236}">
                <a16:creationId xmlns:a16="http://schemas.microsoft.com/office/drawing/2014/main" id="{97470EEA-EA2D-4DB5-8C80-AF49C8D525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B6C881-CFC6-45D5-A08B-2DC1260CBB51}"/>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419140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E7394-1067-43EF-8993-1EF8FFB9AFA0}"/>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3" name="Footer Placeholder 2">
            <a:extLst>
              <a:ext uri="{FF2B5EF4-FFF2-40B4-BE49-F238E27FC236}">
                <a16:creationId xmlns:a16="http://schemas.microsoft.com/office/drawing/2014/main" id="{7796CC9E-D9F3-4601-A5CE-62FC6B3B6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D0BC29-D44E-462F-85DB-AD01CBE3048C}"/>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61457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33C-EA5A-48AD-8AD2-2970D5E01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4B1AEB3-B08B-4454-94F6-108AE855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4CECC7B-C00B-4036-9534-6DE3EEDF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2E7E8-B8B5-4E93-BEAA-55DF18F09C63}"/>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886EEA47-B670-4649-B5A9-0429251FC4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F5566E-011B-47EF-A20F-7E15C966C685}"/>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335201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5CFF-23CE-4766-ACB9-08770D053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A541D2-E7FB-402B-B848-EE5041382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342C88-84CD-4232-B703-6B058D4F9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F6FF2-9CE1-44A5-A03A-DF7189B376BD}"/>
              </a:ext>
            </a:extLst>
          </p:cNvPr>
          <p:cNvSpPr>
            <a:spLocks noGrp="1"/>
          </p:cNvSpPr>
          <p:nvPr>
            <p:ph type="dt" sz="half" idx="10"/>
          </p:nvPr>
        </p:nvSpPr>
        <p:spPr/>
        <p:txBody>
          <a:bodyPr/>
          <a:lstStyle/>
          <a:p>
            <a:fld id="{01698374-04D7-4F97-B6A8-689DA8B3BF17}" type="datetimeFigureOut">
              <a:rPr lang="en-GB" smtClean="0"/>
              <a:t>19/05/2020</a:t>
            </a:fld>
            <a:endParaRPr lang="en-GB"/>
          </a:p>
        </p:txBody>
      </p:sp>
      <p:sp>
        <p:nvSpPr>
          <p:cNvPr id="6" name="Footer Placeholder 5">
            <a:extLst>
              <a:ext uri="{FF2B5EF4-FFF2-40B4-BE49-F238E27FC236}">
                <a16:creationId xmlns:a16="http://schemas.microsoft.com/office/drawing/2014/main" id="{0BA9FCB4-C149-4BEE-AB56-48A306459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45B0EE-64D7-4573-8889-402858C453AD}"/>
              </a:ext>
            </a:extLst>
          </p:cNvPr>
          <p:cNvSpPr>
            <a:spLocks noGrp="1"/>
          </p:cNvSpPr>
          <p:nvPr>
            <p:ph type="sldNum" sz="quarter" idx="12"/>
          </p:nvPr>
        </p:nvSpPr>
        <p:spPr/>
        <p:txBody>
          <a:bodyPr/>
          <a:lstStyle/>
          <a:p>
            <a:fld id="{66B3D9C2-C84A-4473-BD81-5D9751FA654F}" type="slidenum">
              <a:rPr lang="en-GB" smtClean="0"/>
              <a:t>‹#›</a:t>
            </a:fld>
            <a:endParaRPr lang="en-GB"/>
          </a:p>
        </p:txBody>
      </p:sp>
    </p:spTree>
    <p:extLst>
      <p:ext uri="{BB962C8B-B14F-4D97-AF65-F5344CB8AC3E}">
        <p14:creationId xmlns:p14="http://schemas.microsoft.com/office/powerpoint/2010/main" val="21674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23CA67-9D3D-4EC7-9018-B6ADB080FA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C43351-1439-45C0-9D1A-30758E0FA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C8C41F-88CD-4FCC-BA01-1C55087BEF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98374-04D7-4F97-B6A8-689DA8B3BF17}" type="datetimeFigureOut">
              <a:rPr lang="en-GB" smtClean="0"/>
              <a:t>19/05/2020</a:t>
            </a:fld>
            <a:endParaRPr lang="en-GB"/>
          </a:p>
        </p:txBody>
      </p:sp>
      <p:sp>
        <p:nvSpPr>
          <p:cNvPr id="5" name="Footer Placeholder 4">
            <a:extLst>
              <a:ext uri="{FF2B5EF4-FFF2-40B4-BE49-F238E27FC236}">
                <a16:creationId xmlns:a16="http://schemas.microsoft.com/office/drawing/2014/main" id="{72FC097B-72E8-4B72-82DF-7300B5704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204C7-E386-4450-89F6-1D2EA7CF2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B3D9C2-C84A-4473-BD81-5D9751FA654F}" type="slidenum">
              <a:rPr lang="en-GB" smtClean="0"/>
              <a:t>‹#›</a:t>
            </a:fld>
            <a:endParaRPr lang="en-GB"/>
          </a:p>
        </p:txBody>
      </p:sp>
    </p:spTree>
    <p:extLst>
      <p:ext uri="{BB962C8B-B14F-4D97-AF65-F5344CB8AC3E}">
        <p14:creationId xmlns:p14="http://schemas.microsoft.com/office/powerpoint/2010/main" val="118130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acqueline.clay@westsussex.gov.uk"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0C96082-06D1-2040-B129-1946596E00A6}"/>
              </a:ext>
            </a:extLst>
          </p:cNvPr>
          <p:cNvGraphicFramePr>
            <a:graphicFrameLocks noGrp="1"/>
          </p:cNvGraphicFramePr>
          <p:nvPr>
            <p:extLst>
              <p:ext uri="{D42A27DB-BD31-4B8C-83A1-F6EECF244321}">
                <p14:modId xmlns:p14="http://schemas.microsoft.com/office/powerpoint/2010/main" val="2525157626"/>
              </p:ext>
            </p:extLst>
          </p:nvPr>
        </p:nvGraphicFramePr>
        <p:xfrm>
          <a:off x="216992" y="1526194"/>
          <a:ext cx="11723996" cy="4225925"/>
        </p:xfrm>
        <a:graphic>
          <a:graphicData uri="http://schemas.openxmlformats.org/drawingml/2006/table">
            <a:tbl>
              <a:tblPr/>
              <a:tblGrid>
                <a:gridCol w="1165289">
                  <a:extLst>
                    <a:ext uri="{9D8B030D-6E8A-4147-A177-3AD203B41FA5}">
                      <a16:colId xmlns:a16="http://schemas.microsoft.com/office/drawing/2014/main" val="1537918881"/>
                    </a:ext>
                  </a:extLst>
                </a:gridCol>
                <a:gridCol w="616917">
                  <a:extLst>
                    <a:ext uri="{9D8B030D-6E8A-4147-A177-3AD203B41FA5}">
                      <a16:colId xmlns:a16="http://schemas.microsoft.com/office/drawing/2014/main" val="1769651494"/>
                    </a:ext>
                  </a:extLst>
                </a:gridCol>
                <a:gridCol w="765435">
                  <a:extLst>
                    <a:ext uri="{9D8B030D-6E8A-4147-A177-3AD203B41FA5}">
                      <a16:colId xmlns:a16="http://schemas.microsoft.com/office/drawing/2014/main" val="2201828720"/>
                    </a:ext>
                  </a:extLst>
                </a:gridCol>
                <a:gridCol w="882535">
                  <a:extLst>
                    <a:ext uri="{9D8B030D-6E8A-4147-A177-3AD203B41FA5}">
                      <a16:colId xmlns:a16="http://schemas.microsoft.com/office/drawing/2014/main" val="3663550016"/>
                    </a:ext>
                  </a:extLst>
                </a:gridCol>
                <a:gridCol w="856830">
                  <a:extLst>
                    <a:ext uri="{9D8B030D-6E8A-4147-A177-3AD203B41FA5}">
                      <a16:colId xmlns:a16="http://schemas.microsoft.com/office/drawing/2014/main" val="1067332675"/>
                    </a:ext>
                  </a:extLst>
                </a:gridCol>
                <a:gridCol w="868255">
                  <a:extLst>
                    <a:ext uri="{9D8B030D-6E8A-4147-A177-3AD203B41FA5}">
                      <a16:colId xmlns:a16="http://schemas.microsoft.com/office/drawing/2014/main" val="3729079987"/>
                    </a:ext>
                  </a:extLst>
                </a:gridCol>
                <a:gridCol w="759606">
                  <a:extLst>
                    <a:ext uri="{9D8B030D-6E8A-4147-A177-3AD203B41FA5}">
                      <a16:colId xmlns:a16="http://schemas.microsoft.com/office/drawing/2014/main" val="3784545394"/>
                    </a:ext>
                  </a:extLst>
                </a:gridCol>
                <a:gridCol w="5809129">
                  <a:extLst>
                    <a:ext uri="{9D8B030D-6E8A-4147-A177-3AD203B41FA5}">
                      <a16:colId xmlns:a16="http://schemas.microsoft.com/office/drawing/2014/main" val="1327624547"/>
                    </a:ext>
                  </a:extLst>
                </a:gridCol>
              </a:tblGrid>
              <a:tr h="762000">
                <a:tc>
                  <a:txBody>
                    <a:bodyPr/>
                    <a:lstStyle/>
                    <a:p>
                      <a:pPr algn="l" fontAlgn="t"/>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confirmed cases so far</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Total cases per 100,000 population</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Confirmed cases swabbed on most recent complete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Most recent complete 5 days (08-May-12-May)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Doubling time Previous 5 days (03-May-07-May)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Rate of growth in cases</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en-GB" sz="1000" b="1" i="0" u="none" strike="noStrike" dirty="0">
                          <a:solidFill>
                            <a:srgbClr val="000000"/>
                          </a:solidFill>
                          <a:effectLst/>
                          <a:latin typeface="Calibri" panose="020F0502020204030204" pitchFamily="34" charset="0"/>
                        </a:rPr>
                        <a:t>New cases per 100,000 population by day</a:t>
                      </a:r>
                    </a:p>
                  </a:txBody>
                  <a:tcPr marL="9525" marR="9525" marT="9525" marB="0">
                    <a:lnL>
                      <a:noFill/>
                    </a:lnL>
                    <a:lnR>
                      <a:noFill/>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9995368"/>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408</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140</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198.7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85.2 days</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w="6350" cap="flat" cmpd="sng" algn="ctr">
                      <a:noFill/>
                      <a:prstDash val="solid"/>
                      <a:round/>
                      <a:headEnd type="none" w="med" len="med"/>
                      <a:tailEnd type="none" w="med" len="med"/>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1861696985"/>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665</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120</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249.7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57.5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24419070"/>
                  </a:ext>
                </a:extLst>
              </a:tr>
              <a:tr h="203200">
                <a:tc>
                  <a:txBody>
                    <a:bodyPr/>
                    <a:lstStyle/>
                    <a:p>
                      <a:pPr algn="l" fontAlgn="b"/>
                      <a:r>
                        <a:rPr lang="en-GB" sz="1000" b="0" i="0" u="none" strike="noStrike">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201.1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127240861"/>
                  </a:ext>
                </a:extLst>
              </a:tr>
              <a:tr h="203200">
                <a:tc>
                  <a:txBody>
                    <a:bodyPr/>
                    <a:lstStyle/>
                    <a:p>
                      <a:pPr algn="l" fontAlgn="b"/>
                      <a:r>
                        <a:rPr lang="en-GB" sz="1000" b="0" i="0" u="none" strike="noStrike" dirty="0">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154.2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732319122"/>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248.0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135.7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187057972"/>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72.2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545580077"/>
                  </a:ext>
                </a:extLst>
              </a:tr>
              <a:tr h="203200">
                <a:tc>
                  <a:txBody>
                    <a:bodyPr/>
                    <a:lstStyle/>
                    <a:p>
                      <a:pPr algn="l" fontAlgn="b"/>
                      <a:r>
                        <a:rPr lang="en-GB" sz="1000" b="0" i="0" u="none" strike="noStrike">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225.3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148.3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4281854173"/>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1,276</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103.4 days</a:t>
                      </a:r>
                    </a:p>
                  </a:txBody>
                  <a:tcPr marL="9525" marR="9525" marT="9525" marB="0" anchor="b">
                    <a:lnL>
                      <a:noFill/>
                    </a:lnL>
                    <a:lnR>
                      <a:noFill/>
                    </a:lnR>
                    <a:lnT>
                      <a:noFill/>
                    </a:lnT>
                    <a:lnB>
                      <a:noFill/>
                    </a:lnB>
                  </a:tcPr>
                </a:tc>
                <a:tc>
                  <a:txBody>
                    <a:bodyPr/>
                    <a:lstStyle/>
                    <a:p>
                      <a:pPr algn="r" fontAlgn="b"/>
                      <a:r>
                        <a:rPr lang="en-GB" sz="1000" b="1" i="0" u="none" strike="noStrike">
                          <a:solidFill>
                            <a:srgbClr val="000000"/>
                          </a:solidFill>
                          <a:effectLst/>
                          <a:latin typeface="Calibri" panose="020F0502020204030204" pitchFamily="34" charset="0"/>
                        </a:rPr>
                        <a:t>126.2 days</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1"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85013407"/>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52.3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150.8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802207202"/>
                  </a:ext>
                </a:extLst>
              </a:tr>
              <a:tr h="203200">
                <a:tc>
                  <a:txBody>
                    <a:bodyPr/>
                    <a:lstStyle/>
                    <a:p>
                      <a:pPr algn="l" fontAlgn="b"/>
                      <a:r>
                        <a:rPr lang="en-GB" sz="1000" b="0" i="0" u="none" strike="noStrike">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73.6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251.3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744225662"/>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190.1 days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70.8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984994879"/>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84.8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165.8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3922672880"/>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143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173.0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273.2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Speeding up</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2906164965"/>
                  </a:ext>
                </a:extLst>
              </a:tr>
              <a:tr h="203200">
                <a:tc>
                  <a:txBody>
                    <a:bodyPr/>
                    <a:lstStyle/>
                    <a:p>
                      <a:pPr algn="l" fontAlgn="b"/>
                      <a:r>
                        <a:rPr lang="en-GB" sz="1000" b="0" i="0" u="none" strike="noStrike">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214.5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158.7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46907257"/>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70.4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63.4 days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tcPr>
                </a:tc>
                <a:tc>
                  <a:txBody>
                    <a:bodyPr/>
                    <a:lstStyle/>
                    <a:p>
                      <a:pPr algn="r" fontAlgn="t"/>
                      <a:endParaRPr lang="en-GB" sz="1000" b="0" i="0" u="none" strike="noStrike">
                        <a:solidFill>
                          <a:srgbClr val="000000"/>
                        </a:solidFill>
                        <a:effectLst/>
                        <a:latin typeface="Calibri" panose="020F0502020204030204" pitchFamily="34" charset="0"/>
                      </a:endParaRPr>
                    </a:p>
                  </a:txBody>
                  <a:tcPr marL="9525" marR="9525" marT="9525" marB="0">
                    <a:lnL>
                      <a:noFill/>
                    </a:lnL>
                    <a:lnR>
                      <a:noFill/>
                    </a:lnR>
                    <a:lnT>
                      <a:noFill/>
                    </a:lnT>
                    <a:lnB>
                      <a:noFill/>
                    </a:lnB>
                  </a:tcPr>
                </a:tc>
                <a:extLst>
                  <a:ext uri="{0D108BD9-81ED-4DB2-BD59-A6C34878D82A}">
                    <a16:rowId xmlns:a16="http://schemas.microsoft.com/office/drawing/2014/main" val="1302039250"/>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 region</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20,328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223</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158</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66.3 days</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Slowing</a:t>
                      </a:r>
                    </a:p>
                  </a:txBody>
                  <a:tcPr marL="9525" marR="9525" marT="9525" marB="0" anchor="b">
                    <a:lnL>
                      <a:noFill/>
                    </a:lnL>
                    <a:lnR>
                      <a:noFill/>
                    </a:lnR>
                    <a:lnT>
                      <a:noFill/>
                    </a:lnT>
                    <a:lnB>
                      <a:noFill/>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36254220"/>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144,127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257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1,087</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98.1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a:solidFill>
                            <a:srgbClr val="000000"/>
                          </a:solidFill>
                          <a:effectLst/>
                          <a:latin typeface="Calibri" panose="020F0502020204030204" pitchFamily="34" charset="0"/>
                        </a:rPr>
                        <a:t>60.3 days</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GB" sz="1000" b="0" i="0" u="none" strike="noStrike" dirty="0">
                          <a:solidFill>
                            <a:srgbClr val="000000"/>
                          </a:solidFill>
                          <a:effectLst/>
                          <a:latin typeface="Calibri" panose="020F0502020204030204" pitchFamily="34" charset="0"/>
                        </a:rPr>
                        <a:t>Slowing</a:t>
                      </a: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endParaRPr lang="en-GB" sz="1000" b="0" i="0" u="none" strike="noStrike" dirty="0">
                        <a:solidFill>
                          <a:srgbClr val="000000"/>
                        </a:solidFill>
                        <a:effectLst/>
                        <a:latin typeface="Calibri" panose="020F0502020204030204" pitchFamily="34" charset="0"/>
                      </a:endParaRPr>
                    </a:p>
                  </a:txBody>
                  <a:tcPr marL="9525" marR="9525" marT="9525" marB="0">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134562"/>
                  </a:ext>
                </a:extLst>
              </a:tr>
            </a:tbl>
          </a:graphicData>
        </a:graphic>
      </p:graphicFrame>
      <p:pic>
        <p:nvPicPr>
          <p:cNvPr id="8" name="Picture 7">
            <a:extLst>
              <a:ext uri="{FF2B5EF4-FFF2-40B4-BE49-F238E27FC236}">
                <a16:creationId xmlns:a16="http://schemas.microsoft.com/office/drawing/2014/main" id="{8613B75A-ABCB-DE46-ACAF-7689F7EBA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678" y="6288037"/>
            <a:ext cx="7638624" cy="423807"/>
          </a:xfrm>
          <a:prstGeom prst="rect">
            <a:avLst/>
          </a:prstGeom>
        </p:spPr>
      </p:pic>
      <p:pic>
        <p:nvPicPr>
          <p:cNvPr id="14" name="Picture 13">
            <a:extLst>
              <a:ext uri="{FF2B5EF4-FFF2-40B4-BE49-F238E27FC236}">
                <a16:creationId xmlns:a16="http://schemas.microsoft.com/office/drawing/2014/main" id="{2340BB2B-F657-B94C-938A-A92CCDABCD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77827" y="2245656"/>
            <a:ext cx="5449824" cy="4007223"/>
          </a:xfrm>
          <a:prstGeom prst="rect">
            <a:avLst/>
          </a:prstGeom>
        </p:spPr>
      </p:pic>
      <p:cxnSp>
        <p:nvCxnSpPr>
          <p:cNvPr id="16" name="Straight Connector 15">
            <a:extLst>
              <a:ext uri="{FF2B5EF4-FFF2-40B4-BE49-F238E27FC236}">
                <a16:creationId xmlns:a16="http://schemas.microsoft.com/office/drawing/2014/main" id="{5B9E928A-184B-294B-BD8E-3F0F9719F243}"/>
              </a:ext>
            </a:extLst>
          </p:cNvPr>
          <p:cNvCxnSpPr>
            <a:cxnSpLocks/>
          </p:cNvCxnSpPr>
          <p:nvPr/>
        </p:nvCxnSpPr>
        <p:spPr>
          <a:xfrm>
            <a:off x="216992" y="2272550"/>
            <a:ext cx="11723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C716620-9819-FD43-A302-3C4E9613970B}"/>
              </a:ext>
            </a:extLst>
          </p:cNvPr>
          <p:cNvCxnSpPr>
            <a:cxnSpLocks/>
          </p:cNvCxnSpPr>
          <p:nvPr/>
        </p:nvCxnSpPr>
        <p:spPr>
          <a:xfrm flipV="1">
            <a:off x="216992" y="5742594"/>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93E220-B4D8-9D46-9C79-EBB61FD9FD7F}"/>
              </a:ext>
            </a:extLst>
          </p:cNvPr>
          <p:cNvCxnSpPr>
            <a:cxnSpLocks/>
          </p:cNvCxnSpPr>
          <p:nvPr/>
        </p:nvCxnSpPr>
        <p:spPr>
          <a:xfrm flipV="1">
            <a:off x="234002" y="6275292"/>
            <a:ext cx="11723996" cy="44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2F03214-2E08-FB46-A04D-FFC6472822F3}"/>
              </a:ext>
            </a:extLst>
          </p:cNvPr>
          <p:cNvSpPr txBox="1"/>
          <p:nvPr/>
        </p:nvSpPr>
        <p:spPr>
          <a:xfrm>
            <a:off x="115737" y="30879"/>
            <a:ext cx="8609921" cy="338554"/>
          </a:xfrm>
          <a:prstGeom prst="rect">
            <a:avLst/>
          </a:prstGeom>
          <a:noFill/>
        </p:spPr>
        <p:txBody>
          <a:bodyPr wrap="none" rtlCol="0">
            <a:spAutoFit/>
          </a:bodyPr>
          <a:lstStyle/>
          <a:p>
            <a:r>
              <a:rPr lang="en-GB" sz="1600" b="1" dirty="0"/>
              <a:t>Summary of new confirmed Covid-19 cases per 100,000 population (all ages); 30 January to 17 May</a:t>
            </a:r>
          </a:p>
        </p:txBody>
      </p:sp>
      <p:sp>
        <p:nvSpPr>
          <p:cNvPr id="23" name="Rectangle 22">
            <a:extLst>
              <a:ext uri="{FF2B5EF4-FFF2-40B4-BE49-F238E27FC236}">
                <a16:creationId xmlns:a16="http://schemas.microsoft.com/office/drawing/2014/main" id="{C31FBED2-73EB-2748-B6C2-4FEA1897C27E}"/>
              </a:ext>
            </a:extLst>
          </p:cNvPr>
          <p:cNvSpPr/>
          <p:nvPr/>
        </p:nvSpPr>
        <p:spPr>
          <a:xfrm>
            <a:off x="115737" y="285027"/>
            <a:ext cx="11723996" cy="1200329"/>
          </a:xfrm>
          <a:prstGeom prst="rect">
            <a:avLst/>
          </a:prstGeom>
        </p:spPr>
        <p:txBody>
          <a:bodyPr wrap="square">
            <a:spAutoFit/>
          </a:bodyPr>
          <a:lstStyle/>
          <a:p>
            <a:r>
              <a:rPr lang="en-GB" sz="1200" dirty="0"/>
              <a:t>Data are back dated and revised such that every lab-confirmed case is attributed to the date at which the specimen was taken, which means the outbreak starts on different dates for different areas. The first specimens for a confirmed Covid-19 infection were taken on January 30th 2020.</a:t>
            </a:r>
          </a:p>
          <a:p>
            <a:endParaRPr lang="en-GB" sz="1200" dirty="0"/>
          </a:p>
          <a:p>
            <a:r>
              <a:rPr lang="en-GB" sz="1200" dirty="0"/>
              <a:t>The latest available data in this analysis are for </a:t>
            </a:r>
            <a:r>
              <a:rPr lang="en-GB" sz="1200" b="1" dirty="0"/>
              <a:t>Sun 17 May</a:t>
            </a:r>
            <a:r>
              <a:rPr lang="en-GB" sz="1200" dirty="0"/>
              <a:t>. However, as data for recent days are likely to change significantly, only data up to </a:t>
            </a:r>
            <a:r>
              <a:rPr lang="en-GB" sz="1200" b="1" dirty="0"/>
              <a:t>Tue 12 May </a:t>
            </a:r>
            <a:r>
              <a:rPr lang="en-GB" sz="1200" dirty="0"/>
              <a:t>should be treated as complete. The cumulative cases are taken from the most recently available date, although number of confirmed cases in a single day (a proxy for new cases) is taken from six days prior (latest complete date).</a:t>
            </a:r>
          </a:p>
        </p:txBody>
      </p:sp>
      <p:sp>
        <p:nvSpPr>
          <p:cNvPr id="10" name="TextBox 9">
            <a:extLst>
              <a:ext uri="{FF2B5EF4-FFF2-40B4-BE49-F238E27FC236}">
                <a16:creationId xmlns:a16="http://schemas.microsoft.com/office/drawing/2014/main" id="{31160A68-B07D-964C-BA55-1CA88586EEA8}"/>
              </a:ext>
            </a:extLst>
          </p:cNvPr>
          <p:cNvSpPr txBox="1"/>
          <p:nvPr/>
        </p:nvSpPr>
        <p:spPr>
          <a:xfrm>
            <a:off x="216993" y="6322192"/>
            <a:ext cx="3917686" cy="400110"/>
          </a:xfrm>
          <a:prstGeom prst="rect">
            <a:avLst/>
          </a:prstGeom>
          <a:noFill/>
        </p:spPr>
        <p:txBody>
          <a:bodyPr wrap="square" rtlCol="0">
            <a:spAutoFit/>
          </a:bodyPr>
          <a:lstStyle/>
          <a:p>
            <a:r>
              <a:rPr lang="en-GB" sz="1000" i="1" dirty="0">
                <a:solidFill>
                  <a:srgbClr val="FF0000"/>
                </a:solidFill>
              </a:rPr>
              <a:t>*There were no new cases reported in Rother in the most recent complete days and as such the doubling time is not calculated.</a:t>
            </a:r>
          </a:p>
        </p:txBody>
      </p:sp>
    </p:spTree>
    <p:extLst>
      <p:ext uri="{BB962C8B-B14F-4D97-AF65-F5344CB8AC3E}">
        <p14:creationId xmlns:p14="http://schemas.microsoft.com/office/powerpoint/2010/main" val="302404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F0F9250-F8F3-754C-8599-D7209A30A1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09274"/>
            <a:ext cx="11888219" cy="6439451"/>
          </a:xfrm>
          <a:prstGeom prst="rect">
            <a:avLst/>
          </a:prstGeom>
        </p:spPr>
      </p:pic>
    </p:spTree>
    <p:extLst>
      <p:ext uri="{BB962C8B-B14F-4D97-AF65-F5344CB8AC3E}">
        <p14:creationId xmlns:p14="http://schemas.microsoft.com/office/powerpoint/2010/main" val="82699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65" y="295835"/>
            <a:ext cx="11236176" cy="6266329"/>
          </a:xfrm>
        </p:spPr>
      </p:pic>
      <p:sp>
        <p:nvSpPr>
          <p:cNvPr id="6" name="TextBox 5">
            <a:extLst>
              <a:ext uri="{FF2B5EF4-FFF2-40B4-BE49-F238E27FC236}">
                <a16:creationId xmlns:a16="http://schemas.microsoft.com/office/drawing/2014/main" id="{74EC441D-1E27-F849-AA9E-59E20F72E2BD}"/>
              </a:ext>
            </a:extLst>
          </p:cNvPr>
          <p:cNvSpPr txBox="1"/>
          <p:nvPr/>
        </p:nvSpPr>
        <p:spPr>
          <a:xfrm>
            <a:off x="192062" y="103363"/>
            <a:ext cx="4811638" cy="338554"/>
          </a:xfrm>
          <a:prstGeom prst="rect">
            <a:avLst/>
          </a:prstGeom>
          <a:noFill/>
        </p:spPr>
        <p:txBody>
          <a:bodyPr wrap="none" rtlCol="0">
            <a:spAutoFit/>
          </a:bodyPr>
          <a:lstStyle/>
          <a:p>
            <a:r>
              <a:rPr lang="en-US" sz="1600" dirty="0"/>
              <a:t>All cause mortality; occurring 01/03/2020 – 17/04/2020</a:t>
            </a:r>
          </a:p>
        </p:txBody>
      </p:sp>
    </p:spTree>
    <p:extLst>
      <p:ext uri="{BB962C8B-B14F-4D97-AF65-F5344CB8AC3E}">
        <p14:creationId xmlns:p14="http://schemas.microsoft.com/office/powerpoint/2010/main" val="210733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1"/>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15834" cy="276999"/>
          </a:xfrm>
          <a:prstGeom prst="rect">
            <a:avLst/>
          </a:prstGeom>
          <a:noFill/>
        </p:spPr>
        <p:txBody>
          <a:bodyPr wrap="none" rtlCol="0">
            <a:spAutoFit/>
          </a:bodyPr>
          <a:lstStyle/>
          <a:p>
            <a:r>
              <a:rPr lang="en-US" sz="1200" dirty="0"/>
              <a:t>Covid-19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1464" y="4188358"/>
            <a:ext cx="7809890" cy="2684650"/>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1942202444"/>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Covid-19 deaths</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59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27 per 100,000 ESP, 95% CI: 20-35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a:solidFill>
                            <a:srgbClr val="000000"/>
                          </a:solidFill>
                          <a:effectLst/>
                          <a:latin typeface="Calibri" panose="020F0502020204030204" pitchFamily="34" charset="0"/>
                        </a:rPr>
                        <a:t>114</a:t>
                      </a:r>
                    </a:p>
                  </a:txBody>
                  <a:tcPr marL="9525" marR="9525" marT="9525"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 per 100,000 ESP, 95% CI: 12-17</a:t>
                      </a:r>
                    </a:p>
                  </a:txBody>
                  <a:tcPr marL="9525" marR="9525" marT="9525" marB="0" anchor="b">
                    <a:lnL>
                      <a:noFill/>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116021916"/>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 per 100,000 ESP, 95% CI: 2-14</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 per 100,000 ESP, 95% CI: 17-33</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4-14</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11-22</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193</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18 per 100,000 ESP, 95% CI: 16-21</a:t>
                      </a:r>
                    </a:p>
                  </a:txBody>
                  <a:tcPr marL="9525" marR="9525" marT="9525" marB="0" anchor="b">
                    <a:lnL>
                      <a:noFill/>
                    </a:lnL>
                    <a:lnR>
                      <a:noFill/>
                    </a:lnR>
                    <a:lnT>
                      <a:noFill/>
                    </a:lnT>
                    <a:lnB>
                      <a:noFill/>
                    </a:lnB>
                  </a:tcPr>
                </a:tc>
                <a:extLst>
                  <a:ext uri="{0D108BD9-81ED-4DB2-BD59-A6C34878D82A}">
                    <a16:rowId xmlns:a16="http://schemas.microsoft.com/office/drawing/2014/main" val="2182307260"/>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6-23</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 per 100,000 ESP, 95% CI: 5-13</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 per 100,000 ESP, 95% CI: 10-23</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33 per 100,000 ESP, 95% CI: 22-48</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18 per 100,000 ESP, 95% CI: 12-26</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36 per 100,000 ESP, 95% CI: 28-47</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 per 100,000 ESP, 95% CI: 7-19</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2,508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27 per 100,000 ESP, 95% CI: 26-28</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37 per 100,000 ESP, 95% CI: 36-37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8179264" y="3291357"/>
            <a:ext cx="3661199" cy="1569660"/>
          </a:xfrm>
          <a:prstGeom prst="rect">
            <a:avLst/>
          </a:prstGeom>
          <a:noFill/>
        </p:spPr>
        <p:txBody>
          <a:bodyPr wrap="square" rtlCol="0">
            <a:spAutoFit/>
          </a:bodyPr>
          <a:lstStyle/>
          <a:p>
            <a:r>
              <a:rPr lang="en-GB" sz="1200" dirty="0"/>
              <a:t>Age-standardised rates of Covid-19 mortality are higher among men compared with women.</a:t>
            </a:r>
          </a:p>
          <a:p>
            <a:pPr marL="285750" indent="-285750">
              <a:buFont typeface="Arial" panose="020B0604020202020204" pitchFamily="34" charset="0"/>
              <a:buChar char="•"/>
            </a:pPr>
            <a:endParaRPr lang="en-GB" sz="1200" dirty="0"/>
          </a:p>
          <a:p>
            <a:r>
              <a:rPr lang="en-GB" sz="1200" dirty="0"/>
              <a:t>Although numbers are small, there are some clear differences at lower tier local authority level, with Crawley, Mid Sussex, Brighton and Hove and Lewes having significantly higher rates of mortality compared with other areas.</a:t>
            </a:r>
          </a:p>
        </p:txBody>
      </p:sp>
    </p:spTree>
    <p:extLst>
      <p:ext uri="{BB962C8B-B14F-4D97-AF65-F5344CB8AC3E}">
        <p14:creationId xmlns:p14="http://schemas.microsoft.com/office/powerpoint/2010/main" val="396351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EAE7E0-7312-EB4F-9710-1072B2BFDF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27000"/>
            <a:ext cx="12192000" cy="6604000"/>
          </a:xfrm>
          <a:prstGeom prst="rect">
            <a:avLst/>
          </a:prstGeom>
        </p:spPr>
      </p:pic>
    </p:spTree>
    <p:extLst>
      <p:ext uri="{BB962C8B-B14F-4D97-AF65-F5344CB8AC3E}">
        <p14:creationId xmlns:p14="http://schemas.microsoft.com/office/powerpoint/2010/main" val="151015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5" y="295835"/>
            <a:ext cx="11236176"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178352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0F5990-07D7-614F-B3C6-95490034889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35866" y="295835"/>
            <a:ext cx="11236174" cy="6266328"/>
          </a:xfrm>
        </p:spPr>
      </p:pic>
      <p:sp>
        <p:nvSpPr>
          <p:cNvPr id="3" name="TextBox 2">
            <a:extLst>
              <a:ext uri="{FF2B5EF4-FFF2-40B4-BE49-F238E27FC236}">
                <a16:creationId xmlns:a16="http://schemas.microsoft.com/office/drawing/2014/main" id="{1B04373D-5534-8140-856E-837D5C704AEF}"/>
              </a:ext>
            </a:extLst>
          </p:cNvPr>
          <p:cNvSpPr txBox="1"/>
          <p:nvPr/>
        </p:nvSpPr>
        <p:spPr>
          <a:xfrm>
            <a:off x="192062" y="103363"/>
            <a:ext cx="4791505" cy="338554"/>
          </a:xfrm>
          <a:prstGeom prst="rect">
            <a:avLst/>
          </a:prstGeom>
          <a:noFill/>
        </p:spPr>
        <p:txBody>
          <a:bodyPr wrap="none" rtlCol="0">
            <a:spAutoFit/>
          </a:bodyPr>
          <a:lstStyle/>
          <a:p>
            <a:r>
              <a:rPr lang="en-US" sz="1600" dirty="0"/>
              <a:t>Covid-19 mortality; occurring 01/03/2020 – 17/04/2020</a:t>
            </a:r>
          </a:p>
        </p:txBody>
      </p:sp>
    </p:spTree>
    <p:extLst>
      <p:ext uri="{BB962C8B-B14F-4D97-AF65-F5344CB8AC3E}">
        <p14:creationId xmlns:p14="http://schemas.microsoft.com/office/powerpoint/2010/main" val="375298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C8F1659-8E68-8A4E-941D-2EC4AD975ED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63117" y="798605"/>
            <a:ext cx="3792071" cy="3792071"/>
          </a:xfrm>
          <a:prstGeom prst="rect">
            <a:avLst/>
          </a:prstGeom>
        </p:spPr>
      </p:pic>
      <p:sp>
        <p:nvSpPr>
          <p:cNvPr id="13" name="TextBox 12">
            <a:extLst>
              <a:ext uri="{FF2B5EF4-FFF2-40B4-BE49-F238E27FC236}">
                <a16:creationId xmlns:a16="http://schemas.microsoft.com/office/drawing/2014/main" id="{3F4DABDD-18C4-0744-8CFC-F38BCF582EC8}"/>
              </a:ext>
            </a:extLst>
          </p:cNvPr>
          <p:cNvSpPr txBox="1"/>
          <p:nvPr/>
        </p:nvSpPr>
        <p:spPr>
          <a:xfrm>
            <a:off x="0" y="239808"/>
            <a:ext cx="681765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 Brighton and Hove, in the week ending 8</a:t>
            </a:r>
            <a:r>
              <a:rPr lang="en-GB" sz="1400" baseline="30000" dirty="0"/>
              <a:t>th</a:t>
            </a:r>
            <a:r>
              <a:rPr lang="en-GB" sz="1400" dirty="0"/>
              <a:t> May, the number of deaths was highest in care homes. The total number of deaths occurring in this week and registered by the 15</a:t>
            </a:r>
            <a:r>
              <a:rPr lang="en-GB" sz="1400" baseline="30000" dirty="0"/>
              <a:t>th</a:t>
            </a:r>
            <a:r>
              <a:rPr lang="en-GB" sz="1400" dirty="0"/>
              <a:t> May is 50.</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 proportion of deaths occurring in hospitals and care homes for Brighton and Hove residents is slightly increasing.</a:t>
            </a:r>
          </a:p>
        </p:txBody>
      </p:sp>
      <p:pic>
        <p:nvPicPr>
          <p:cNvPr id="5" name="Picture 4">
            <a:extLst>
              <a:ext uri="{FF2B5EF4-FFF2-40B4-BE49-F238E27FC236}">
                <a16:creationId xmlns:a16="http://schemas.microsoft.com/office/drawing/2014/main" id="{5B1E5F22-61E3-174D-85F5-0315995A7A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4472" y="1930566"/>
            <a:ext cx="6095999" cy="3104444"/>
          </a:xfrm>
          <a:prstGeom prst="rect">
            <a:avLst/>
          </a:prstGeom>
        </p:spPr>
      </p:pic>
      <p:graphicFrame>
        <p:nvGraphicFramePr>
          <p:cNvPr id="17" name="Table 16">
            <a:extLst>
              <a:ext uri="{FF2B5EF4-FFF2-40B4-BE49-F238E27FC236}">
                <a16:creationId xmlns:a16="http://schemas.microsoft.com/office/drawing/2014/main" id="{95B3783E-4A16-1E44-81BE-F3F9C3425D60}"/>
              </a:ext>
            </a:extLst>
          </p:cNvPr>
          <p:cNvGraphicFramePr>
            <a:graphicFrameLocks noGrp="1"/>
          </p:cNvGraphicFramePr>
          <p:nvPr>
            <p:extLst>
              <p:ext uri="{D42A27DB-BD31-4B8C-83A1-F6EECF244321}">
                <p14:modId xmlns:p14="http://schemas.microsoft.com/office/powerpoint/2010/main" val="2161423364"/>
              </p:ext>
            </p:extLst>
          </p:nvPr>
        </p:nvGraphicFramePr>
        <p:xfrm>
          <a:off x="370913" y="5163671"/>
          <a:ext cx="11065808" cy="1440327"/>
        </p:xfrm>
        <a:graphic>
          <a:graphicData uri="http://schemas.openxmlformats.org/drawingml/2006/table">
            <a:tbl>
              <a:tblPr/>
              <a:tblGrid>
                <a:gridCol w="725628">
                  <a:extLst>
                    <a:ext uri="{9D8B030D-6E8A-4147-A177-3AD203B41FA5}">
                      <a16:colId xmlns:a16="http://schemas.microsoft.com/office/drawing/2014/main" val="1998575075"/>
                    </a:ext>
                  </a:extLst>
                </a:gridCol>
                <a:gridCol w="544220">
                  <a:extLst>
                    <a:ext uri="{9D8B030D-6E8A-4147-A177-3AD203B41FA5}">
                      <a16:colId xmlns:a16="http://schemas.microsoft.com/office/drawing/2014/main" val="4082139058"/>
                    </a:ext>
                  </a:extLst>
                </a:gridCol>
                <a:gridCol w="544220">
                  <a:extLst>
                    <a:ext uri="{9D8B030D-6E8A-4147-A177-3AD203B41FA5}">
                      <a16:colId xmlns:a16="http://schemas.microsoft.com/office/drawing/2014/main" val="1877115370"/>
                    </a:ext>
                  </a:extLst>
                </a:gridCol>
                <a:gridCol w="544220">
                  <a:extLst>
                    <a:ext uri="{9D8B030D-6E8A-4147-A177-3AD203B41FA5}">
                      <a16:colId xmlns:a16="http://schemas.microsoft.com/office/drawing/2014/main" val="696609331"/>
                    </a:ext>
                  </a:extLst>
                </a:gridCol>
                <a:gridCol w="544220">
                  <a:extLst>
                    <a:ext uri="{9D8B030D-6E8A-4147-A177-3AD203B41FA5}">
                      <a16:colId xmlns:a16="http://schemas.microsoft.com/office/drawing/2014/main" val="945435690"/>
                    </a:ext>
                  </a:extLst>
                </a:gridCol>
                <a:gridCol w="544220">
                  <a:extLst>
                    <a:ext uri="{9D8B030D-6E8A-4147-A177-3AD203B41FA5}">
                      <a16:colId xmlns:a16="http://schemas.microsoft.com/office/drawing/2014/main" val="4099392816"/>
                    </a:ext>
                  </a:extLst>
                </a:gridCol>
                <a:gridCol w="544220">
                  <a:extLst>
                    <a:ext uri="{9D8B030D-6E8A-4147-A177-3AD203B41FA5}">
                      <a16:colId xmlns:a16="http://schemas.microsoft.com/office/drawing/2014/main" val="2492613715"/>
                    </a:ext>
                  </a:extLst>
                </a:gridCol>
                <a:gridCol w="544220">
                  <a:extLst>
                    <a:ext uri="{9D8B030D-6E8A-4147-A177-3AD203B41FA5}">
                      <a16:colId xmlns:a16="http://schemas.microsoft.com/office/drawing/2014/main" val="4065020466"/>
                    </a:ext>
                  </a:extLst>
                </a:gridCol>
                <a:gridCol w="544220">
                  <a:extLst>
                    <a:ext uri="{9D8B030D-6E8A-4147-A177-3AD203B41FA5}">
                      <a16:colId xmlns:a16="http://schemas.microsoft.com/office/drawing/2014/main" val="1865002551"/>
                    </a:ext>
                  </a:extLst>
                </a:gridCol>
                <a:gridCol w="544220">
                  <a:extLst>
                    <a:ext uri="{9D8B030D-6E8A-4147-A177-3AD203B41FA5}">
                      <a16:colId xmlns:a16="http://schemas.microsoft.com/office/drawing/2014/main" val="3813846355"/>
                    </a:ext>
                  </a:extLst>
                </a:gridCol>
                <a:gridCol w="544220">
                  <a:extLst>
                    <a:ext uri="{9D8B030D-6E8A-4147-A177-3AD203B41FA5}">
                      <a16:colId xmlns:a16="http://schemas.microsoft.com/office/drawing/2014/main" val="234630756"/>
                    </a:ext>
                  </a:extLst>
                </a:gridCol>
                <a:gridCol w="544220">
                  <a:extLst>
                    <a:ext uri="{9D8B030D-6E8A-4147-A177-3AD203B41FA5}">
                      <a16:colId xmlns:a16="http://schemas.microsoft.com/office/drawing/2014/main" val="3725478471"/>
                    </a:ext>
                  </a:extLst>
                </a:gridCol>
                <a:gridCol w="544220">
                  <a:extLst>
                    <a:ext uri="{9D8B030D-6E8A-4147-A177-3AD203B41FA5}">
                      <a16:colId xmlns:a16="http://schemas.microsoft.com/office/drawing/2014/main" val="2828013913"/>
                    </a:ext>
                  </a:extLst>
                </a:gridCol>
                <a:gridCol w="544220">
                  <a:extLst>
                    <a:ext uri="{9D8B030D-6E8A-4147-A177-3AD203B41FA5}">
                      <a16:colId xmlns:a16="http://schemas.microsoft.com/office/drawing/2014/main" val="2637868432"/>
                    </a:ext>
                  </a:extLst>
                </a:gridCol>
                <a:gridCol w="544220">
                  <a:extLst>
                    <a:ext uri="{9D8B030D-6E8A-4147-A177-3AD203B41FA5}">
                      <a16:colId xmlns:a16="http://schemas.microsoft.com/office/drawing/2014/main" val="1956483777"/>
                    </a:ext>
                  </a:extLst>
                </a:gridCol>
                <a:gridCol w="544220">
                  <a:extLst>
                    <a:ext uri="{9D8B030D-6E8A-4147-A177-3AD203B41FA5}">
                      <a16:colId xmlns:a16="http://schemas.microsoft.com/office/drawing/2014/main" val="1653521048"/>
                    </a:ext>
                  </a:extLst>
                </a:gridCol>
                <a:gridCol w="544220">
                  <a:extLst>
                    <a:ext uri="{9D8B030D-6E8A-4147-A177-3AD203B41FA5}">
                      <a16:colId xmlns:a16="http://schemas.microsoft.com/office/drawing/2014/main" val="2665635879"/>
                    </a:ext>
                  </a:extLst>
                </a:gridCol>
                <a:gridCol w="544220">
                  <a:extLst>
                    <a:ext uri="{9D8B030D-6E8A-4147-A177-3AD203B41FA5}">
                      <a16:colId xmlns:a16="http://schemas.microsoft.com/office/drawing/2014/main" val="2210826613"/>
                    </a:ext>
                  </a:extLst>
                </a:gridCol>
                <a:gridCol w="544220">
                  <a:extLst>
                    <a:ext uri="{9D8B030D-6E8A-4147-A177-3AD203B41FA5}">
                      <a16:colId xmlns:a16="http://schemas.microsoft.com/office/drawing/2014/main" val="1066874851"/>
                    </a:ext>
                  </a:extLst>
                </a:gridCol>
                <a:gridCol w="544220">
                  <a:extLst>
                    <a:ext uri="{9D8B030D-6E8A-4147-A177-3AD203B41FA5}">
                      <a16:colId xmlns:a16="http://schemas.microsoft.com/office/drawing/2014/main" val="1570344299"/>
                    </a:ext>
                  </a:extLst>
                </a:gridCol>
              </a:tblGrid>
              <a:tr h="392817">
                <a:tc>
                  <a:txBody>
                    <a:bodyPr/>
                    <a:lstStyle/>
                    <a:p>
                      <a:pPr algn="l" fontAlgn="t"/>
                      <a:r>
                        <a:rPr lang="en-GB" sz="900" b="1" i="0" u="none" strike="noStrike" dirty="0">
                          <a:solidFill>
                            <a:srgbClr val="000000"/>
                          </a:solidFill>
                          <a:effectLst/>
                          <a:latin typeface="Calibri" panose="020F0502020204030204" pitchFamily="34" charset="0"/>
                        </a:rPr>
                        <a:t>Place of death</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3rd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17th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24th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31st Jan</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7th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14th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21st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28th Feb</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6th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13th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a:solidFill>
                            <a:srgbClr val="000000"/>
                          </a:solidFill>
                          <a:effectLst/>
                          <a:latin typeface="Calibri" panose="020F0502020204030204" pitchFamily="34" charset="0"/>
                        </a:rPr>
                        <a:t>w/e 20th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27th Mar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3rd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10th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17th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24th Apr</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1st 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900" b="1" i="0" u="none" strike="noStrike" dirty="0">
                          <a:solidFill>
                            <a:srgbClr val="000000"/>
                          </a:solidFill>
                          <a:effectLst/>
                          <a:latin typeface="Calibri" panose="020F0502020204030204" pitchFamily="34" charset="0"/>
                        </a:rPr>
                        <a:t>w/e 8th </a:t>
                      </a:r>
                    </a:p>
                    <a:p>
                      <a:pPr algn="r" fontAlgn="b"/>
                      <a:r>
                        <a:rPr lang="en-GB" sz="900" b="1" i="0" u="none" strike="noStrike" dirty="0">
                          <a:solidFill>
                            <a:srgbClr val="000000"/>
                          </a:solidFill>
                          <a:effectLst/>
                          <a:latin typeface="Calibri" panose="020F0502020204030204" pitchFamily="34" charset="0"/>
                        </a:rPr>
                        <a:t>May</a:t>
                      </a:r>
                    </a:p>
                  </a:txBody>
                  <a:tcPr marL="8676" marR="8676" marT="8676"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826419"/>
                  </a:ext>
                </a:extLst>
              </a:tr>
              <a:tr h="209502">
                <a:tc>
                  <a:txBody>
                    <a:bodyPr/>
                    <a:lstStyle/>
                    <a:p>
                      <a:pPr algn="l" fontAlgn="b"/>
                      <a:r>
                        <a:rPr lang="en-GB" sz="900" b="0" i="0" u="none" strike="noStrike" dirty="0">
                          <a:solidFill>
                            <a:srgbClr val="000000"/>
                          </a:solidFill>
                          <a:effectLst/>
                          <a:latin typeface="Calibri" panose="020F0502020204030204" pitchFamily="34" charset="0"/>
                        </a:rPr>
                        <a:t>Home</a:t>
                      </a:r>
                    </a:p>
                  </a:txBody>
                  <a:tcPr marL="8676" marR="8676" marT="8676"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34.1%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17.1%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15.4%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19.5%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27.5%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22.2%</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21.1%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40%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33.9%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28.1%</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26.3%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21.7%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19.4%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15.9%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19.7%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dirty="0">
                          <a:solidFill>
                            <a:srgbClr val="000000"/>
                          </a:solidFill>
                          <a:effectLst/>
                          <a:latin typeface="Calibri" panose="020F0502020204030204" pitchFamily="34" charset="0"/>
                        </a:rPr>
                        <a:t>25.6%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900" b="0" i="0" u="none" strike="noStrike">
                          <a:solidFill>
                            <a:srgbClr val="000000"/>
                          </a:solidFill>
                          <a:effectLst/>
                          <a:latin typeface="Calibri" panose="020F0502020204030204" pitchFamily="34" charset="0"/>
                        </a:rPr>
                        <a:t>18%</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83494214"/>
                  </a:ext>
                </a:extLst>
              </a:tr>
              <a:tr h="209502">
                <a:tc>
                  <a:txBody>
                    <a:bodyPr/>
                    <a:lstStyle/>
                    <a:p>
                      <a:pPr algn="l" fontAlgn="b"/>
                      <a:r>
                        <a:rPr lang="en-GB" sz="900" b="0" i="0" u="none" strike="noStrike" dirty="0">
                          <a:solidFill>
                            <a:srgbClr val="000000"/>
                          </a:solidFill>
                          <a:effectLst/>
                          <a:latin typeface="Calibri" panose="020F0502020204030204" pitchFamily="34" charset="0"/>
                        </a:rPr>
                        <a:t>Care home</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27.3%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26.8%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20%</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16.7%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21.2%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21.1%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17.1%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19.6%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15.8%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31.7%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52.2%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36.1%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38.5%</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40%</a:t>
                      </a:r>
                    </a:p>
                  </a:txBody>
                  <a:tcPr marL="9525" marR="9525" marT="9525" marB="0">
                    <a:lnL>
                      <a:noFill/>
                    </a:lnL>
                    <a:lnR>
                      <a:noFill/>
                    </a:lnR>
                    <a:lnT>
                      <a:noFill/>
                    </a:lnT>
                    <a:lnB>
                      <a:noFill/>
                    </a:lnB>
                  </a:tcPr>
                </a:tc>
                <a:extLst>
                  <a:ext uri="{0D108BD9-81ED-4DB2-BD59-A6C34878D82A}">
                    <a16:rowId xmlns:a16="http://schemas.microsoft.com/office/drawing/2014/main" val="3486745811"/>
                  </a:ext>
                </a:extLst>
              </a:tr>
              <a:tr h="209502">
                <a:tc>
                  <a:txBody>
                    <a:bodyPr/>
                    <a:lstStyle/>
                    <a:p>
                      <a:pPr algn="l" fontAlgn="b"/>
                      <a:r>
                        <a:rPr lang="en-GB" sz="900" b="0" i="0" u="none" strike="noStrike" dirty="0">
                          <a:solidFill>
                            <a:srgbClr val="000000"/>
                          </a:solidFill>
                          <a:effectLst/>
                          <a:latin typeface="Calibri" panose="020F0502020204030204" pitchFamily="34" charset="0"/>
                        </a:rPr>
                        <a:t>Hospital</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48.7%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58.5%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47.2%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42.1%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32.1%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40.6%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44.7%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40%</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43.5%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38.1%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27.5%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24.6%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25.6%</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28%</a:t>
                      </a:r>
                    </a:p>
                  </a:txBody>
                  <a:tcPr marL="9525" marR="9525" marT="9525" marB="0">
                    <a:lnL>
                      <a:noFill/>
                    </a:lnL>
                    <a:lnR>
                      <a:noFill/>
                    </a:lnR>
                    <a:lnT>
                      <a:noFill/>
                    </a:lnT>
                    <a:lnB>
                      <a:noFill/>
                    </a:lnB>
                  </a:tcPr>
                </a:tc>
                <a:extLst>
                  <a:ext uri="{0D108BD9-81ED-4DB2-BD59-A6C34878D82A}">
                    <a16:rowId xmlns:a16="http://schemas.microsoft.com/office/drawing/2014/main" val="3907424521"/>
                  </a:ext>
                </a:extLst>
              </a:tr>
              <a:tr h="209502">
                <a:tc>
                  <a:txBody>
                    <a:bodyPr/>
                    <a:lstStyle/>
                    <a:p>
                      <a:pPr algn="l" fontAlgn="b"/>
                      <a:r>
                        <a:rPr lang="en-GB" sz="900" b="0" i="0" u="none" strike="noStrike" dirty="0">
                          <a:solidFill>
                            <a:srgbClr val="000000"/>
                          </a:solidFill>
                          <a:effectLst/>
                          <a:latin typeface="Calibri" panose="020F0502020204030204" pitchFamily="34" charset="0"/>
                        </a:rPr>
                        <a:t>Hospice</a:t>
                      </a:r>
                    </a:p>
                  </a:txBody>
                  <a:tcPr marL="8676" marR="8676" marT="8676"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9.1%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14.6%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15.4%</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7.3%</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13.9%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15.2%</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8.9%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3.1%</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10.5%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6.7%</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4.8%</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1.6%</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2.9%</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11.5%</a:t>
                      </a:r>
                    </a:p>
                  </a:txBody>
                  <a:tcPr marL="9525" marR="9525" marT="9525" marB="0">
                    <a:lnL>
                      <a:noFill/>
                    </a:lnL>
                    <a:lnR>
                      <a:noFill/>
                    </a:lnR>
                    <a:lnT>
                      <a:noFill/>
                    </a:lnT>
                    <a:lnB>
                      <a:noFill/>
                    </a:lnB>
                  </a:tcPr>
                </a:tc>
                <a:tc>
                  <a:txBody>
                    <a:bodyPr/>
                    <a:lstStyle/>
                    <a:p>
                      <a:pPr algn="r" fontAlgn="b"/>
                      <a:r>
                        <a:rPr lang="en-GB" sz="900" b="0" i="0" u="none" strike="noStrike" dirty="0">
                          <a:solidFill>
                            <a:srgbClr val="000000"/>
                          </a:solidFill>
                          <a:effectLst/>
                          <a:latin typeface="Calibri" panose="020F0502020204030204" pitchFamily="34" charset="0"/>
                        </a:rPr>
                        <a:t>7.7%</a:t>
                      </a:r>
                    </a:p>
                  </a:txBody>
                  <a:tcPr marL="9525" marR="9525" marT="9525" marB="0">
                    <a:lnL>
                      <a:noFill/>
                    </a:lnL>
                    <a:lnR>
                      <a:noFill/>
                    </a:lnR>
                    <a:lnT>
                      <a:noFill/>
                    </a:lnT>
                    <a:lnB>
                      <a:noFill/>
                    </a:lnB>
                  </a:tcPr>
                </a:tc>
                <a:tc>
                  <a:txBody>
                    <a:bodyPr/>
                    <a:lstStyle/>
                    <a:p>
                      <a:pPr algn="r" fontAlgn="b"/>
                      <a:r>
                        <a:rPr lang="en-GB" sz="900" b="0" i="0" u="none" strike="noStrike">
                          <a:solidFill>
                            <a:srgbClr val="000000"/>
                          </a:solidFill>
                          <a:effectLst/>
                          <a:latin typeface="Calibri" panose="020F0502020204030204" pitchFamily="34" charset="0"/>
                        </a:rPr>
                        <a:t>8%</a:t>
                      </a:r>
                    </a:p>
                  </a:txBody>
                  <a:tcPr marL="9525" marR="9525" marT="9525" marB="0">
                    <a:lnL>
                      <a:noFill/>
                    </a:lnL>
                    <a:lnR>
                      <a:noFill/>
                    </a:lnR>
                    <a:lnT>
                      <a:noFill/>
                    </a:lnT>
                    <a:lnB>
                      <a:noFill/>
                    </a:lnB>
                  </a:tcPr>
                </a:tc>
                <a:extLst>
                  <a:ext uri="{0D108BD9-81ED-4DB2-BD59-A6C34878D82A}">
                    <a16:rowId xmlns:a16="http://schemas.microsoft.com/office/drawing/2014/main" val="2258398269"/>
                  </a:ext>
                </a:extLst>
              </a:tr>
              <a:tr h="209502">
                <a:tc>
                  <a:txBody>
                    <a:bodyPr/>
                    <a:lstStyle/>
                    <a:p>
                      <a:pPr algn="l" fontAlgn="b"/>
                      <a:r>
                        <a:rPr lang="en-GB" sz="900" b="0" i="0" u="none" strike="noStrike" dirty="0">
                          <a:solidFill>
                            <a:srgbClr val="000000"/>
                          </a:solidFill>
                          <a:effectLst/>
                          <a:latin typeface="Calibri" panose="020F0502020204030204" pitchFamily="34" charset="0"/>
                        </a:rPr>
                        <a:t>Elsewhere </a:t>
                      </a:r>
                    </a:p>
                  </a:txBody>
                  <a:tcPr marL="8676" marR="8676" marT="8676"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5.4%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0%</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3.2%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4.8%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1.4%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8.2%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2.6%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900" b="0" i="0" u="none" strike="noStrike" dirty="0">
                          <a:solidFill>
                            <a:srgbClr val="000000"/>
                          </a:solidFill>
                          <a:effectLst/>
                          <a:latin typeface="Calibri" panose="020F0502020204030204" pitchFamily="34" charset="0"/>
                        </a:rPr>
                        <a:t>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1791022"/>
                  </a:ext>
                </a:extLst>
              </a:tr>
            </a:tbl>
          </a:graphicData>
        </a:graphic>
      </p:graphicFrame>
      <p:sp>
        <p:nvSpPr>
          <p:cNvPr id="19" name="TextBox 18">
            <a:extLst>
              <a:ext uri="{FF2B5EF4-FFF2-40B4-BE49-F238E27FC236}">
                <a16:creationId xmlns:a16="http://schemas.microsoft.com/office/drawing/2014/main" id="{85871802-EE64-1F40-9F44-6305A0DF452B}"/>
              </a:ext>
            </a:extLst>
          </p:cNvPr>
          <p:cNvSpPr txBox="1"/>
          <p:nvPr/>
        </p:nvSpPr>
        <p:spPr>
          <a:xfrm>
            <a:off x="7351225" y="687642"/>
            <a:ext cx="4648965" cy="307777"/>
          </a:xfrm>
          <a:prstGeom prst="rect">
            <a:avLst/>
          </a:prstGeom>
          <a:noFill/>
        </p:spPr>
        <p:txBody>
          <a:bodyPr wrap="none" rtlCol="0">
            <a:spAutoFit/>
          </a:bodyPr>
          <a:lstStyle/>
          <a:p>
            <a:r>
              <a:rPr lang="en-US" sz="1400" dirty="0"/>
              <a:t>All cause mortality; Brighton and Hove; week ending 8th May</a:t>
            </a:r>
          </a:p>
        </p:txBody>
      </p:sp>
    </p:spTree>
    <p:extLst>
      <p:ext uri="{BB962C8B-B14F-4D97-AF65-F5344CB8AC3E}">
        <p14:creationId xmlns:p14="http://schemas.microsoft.com/office/powerpoint/2010/main" val="305101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2"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901" y="462429"/>
            <a:ext cx="4876799"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solidFill>
                  <a:schemeClr val="accent5"/>
                </a:solidFill>
              </a:rPr>
              <a:t>The denominator is the number of beds in care homes (all; nursing and residential) in each area as reported by Care Quality Care (CQC) on the 31st of March 2019. The rate of Covid-19 deaths is given per 1,000 care home beds.</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6546407" cy="338554"/>
          </a:xfrm>
          <a:prstGeom prst="rect">
            <a:avLst/>
          </a:prstGeom>
          <a:noFill/>
        </p:spPr>
        <p:txBody>
          <a:bodyPr wrap="none" rtlCol="0">
            <a:spAutoFit/>
          </a:bodyPr>
          <a:lstStyle/>
          <a:p>
            <a:r>
              <a:rPr lang="en-US" sz="1600" dirty="0"/>
              <a:t>Crude rate of Covid-19 mortality in Care Homes;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400226286"/>
              </p:ext>
            </p:extLst>
          </p:nvPr>
        </p:nvGraphicFramePr>
        <p:xfrm>
          <a:off x="7167283" y="4632801"/>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 beds</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-37.50%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18.2 (12.9-24.9)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11.9 (9.6-14.5)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-45.50%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19.3 (16.7-22.2)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-29.30%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16.2 (14.5-18.1)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2,048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1,427</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-621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-30.30%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10,210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22.4 (22-22.8)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7109901" y="4294247"/>
            <a:ext cx="3677160" cy="276999"/>
          </a:xfrm>
          <a:prstGeom prst="rect">
            <a:avLst/>
          </a:prstGeom>
          <a:noFill/>
        </p:spPr>
        <p:txBody>
          <a:bodyPr wrap="none" rtlCol="0">
            <a:spAutoFit/>
          </a:bodyPr>
          <a:lstStyle/>
          <a:p>
            <a:r>
              <a:rPr lang="en-US" sz="1200" dirty="0"/>
              <a:t>Last two-week change Covid-19 mortality in care homes</a:t>
            </a:r>
          </a:p>
        </p:txBody>
      </p:sp>
    </p:spTree>
    <p:extLst>
      <p:ext uri="{BB962C8B-B14F-4D97-AF65-F5344CB8AC3E}">
        <p14:creationId xmlns:p14="http://schemas.microsoft.com/office/powerpoint/2010/main" val="256349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283394" y="1151693"/>
            <a:ext cx="4456347"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The processes for registering deaths naturally take time and so the Care Quality Commission, have begun reporting the number of deaths they have been notified as soon as it is practicably possible to support the response to Covid-19.</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chemeClr val="accent5"/>
                </a:solidFill>
              </a:rPr>
              <a:t>Death notifications by date of notification are provided weekly at the same time as the ONS release. Death notifications take on average 4 days to receive and process. These are not officially registered deaths and can be subject to revision and verification. Data are for April 10th onwards.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solidFill>
                  <a:srgbClr val="FF0000"/>
                </a:solidFill>
              </a:rPr>
              <a:t>Note: Notifications only include those received by 5pm on 15th May.</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As at 15th May there have been 48 Covid-19 deaths notified to Care Quality Commission from Brighton and Hove care homes.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is 44.4% of the 108 deaths notified to CQC between 10th April and 15th May.</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7378367" cy="307777"/>
          </a:xfrm>
          <a:prstGeom prst="rect">
            <a:avLst/>
          </a:prstGeom>
          <a:noFill/>
        </p:spPr>
        <p:txBody>
          <a:bodyPr wrap="none" rtlCol="0">
            <a:spAutoFit/>
          </a:bodyPr>
          <a:lstStyle/>
          <a:p>
            <a:r>
              <a:rPr lang="en-US" sz="1400" dirty="0"/>
              <a:t>Daily care home deaths notified to the Care Quality Commission; Brighton and Hove 15/05/2020</a:t>
            </a:r>
          </a:p>
        </p:txBody>
      </p:sp>
      <p:pic>
        <p:nvPicPr>
          <p:cNvPr id="15" name="Content Placeholder 5">
            <a:extLst>
              <a:ext uri="{FF2B5EF4-FFF2-40B4-BE49-F238E27FC236}">
                <a16:creationId xmlns:a16="http://schemas.microsoft.com/office/drawing/2014/main" id="{62948E25-D1A7-C547-9F2D-24AA75F626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84" y="3683000"/>
            <a:ext cx="6773333" cy="3174999"/>
          </a:xfrm>
          <a:prstGeom prst="rect">
            <a:avLst/>
          </a:prstGeom>
        </p:spPr>
      </p:pic>
      <p:pic>
        <p:nvPicPr>
          <p:cNvPr id="6" name="Content Placeholder 5">
            <a:extLst>
              <a:ext uri="{FF2B5EF4-FFF2-40B4-BE49-F238E27FC236}">
                <a16:creationId xmlns:a16="http://schemas.microsoft.com/office/drawing/2014/main" id="{2B96C540-2745-134E-A74D-B4FB3480EA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915" y="459570"/>
            <a:ext cx="6773333" cy="3174999"/>
          </a:xfrm>
          <a:prstGeom prst="rect">
            <a:avLst/>
          </a:prstGeom>
        </p:spPr>
      </p:pic>
    </p:spTree>
    <p:extLst>
      <p:ext uri="{BB962C8B-B14F-4D97-AF65-F5344CB8AC3E}">
        <p14:creationId xmlns:p14="http://schemas.microsoft.com/office/powerpoint/2010/main" val="3848103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D96548-A15B-CE45-BDBD-463529C1FB40}"/>
              </a:ext>
            </a:extLst>
          </p:cNvPr>
          <p:cNvSpPr txBox="1"/>
          <p:nvPr/>
        </p:nvSpPr>
        <p:spPr>
          <a:xfrm>
            <a:off x="7372939" y="1021698"/>
            <a:ext cx="4456347" cy="2492990"/>
          </a:xfrm>
          <a:prstGeom prst="rect">
            <a:avLst/>
          </a:prstGeom>
          <a:noFill/>
        </p:spPr>
        <p:txBody>
          <a:bodyPr wrap="square" rtlCol="0">
            <a:spAutoFit/>
          </a:bodyPr>
          <a:lstStyle/>
          <a:p>
            <a:pPr fontAlgn="base"/>
            <a:r>
              <a:rPr lang="en-GB" sz="1200" dirty="0"/>
              <a:t>This is the number of deaths of patients who have died in hospitals in England and had tested positive for Covid-19 at time of death. All deaths are recorded against the date of death rather than the day the deaths were announced.</a:t>
            </a:r>
          </a:p>
          <a:p>
            <a:pPr fontAlgn="base"/>
            <a:endParaRPr lang="en-GB" sz="1200" dirty="0"/>
          </a:p>
          <a:p>
            <a:pPr fontAlgn="base"/>
            <a:r>
              <a:rPr lang="en-GB" sz="1200" dirty="0"/>
              <a:t>These figures are updated at 2pm each day and include confirmed death cases reported at 5pm the previous day. The totals reported at 5pm on each day may not include all deaths that occurred on that day or on recent prior days due to operational pressures.</a:t>
            </a:r>
          </a:p>
          <a:p>
            <a:pPr fontAlgn="base"/>
            <a:endParaRPr lang="en-GB" sz="1200" dirty="0"/>
          </a:p>
          <a:p>
            <a:pPr fontAlgn="base"/>
            <a:r>
              <a:rPr lang="en-GB" sz="1200" dirty="0"/>
              <a:t>Data are provided daily by NHS Trusts and PHE Health protection teams to NHS England and only once confirmed family have been notified of the death.</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5799921" cy="276999"/>
          </a:xfrm>
          <a:prstGeom prst="rect">
            <a:avLst/>
          </a:prstGeom>
          <a:noFill/>
        </p:spPr>
        <p:txBody>
          <a:bodyPr wrap="none" rtlCol="0">
            <a:spAutoFit/>
          </a:bodyPr>
          <a:lstStyle/>
          <a:p>
            <a:r>
              <a:rPr lang="en-US" sz="1200" dirty="0"/>
              <a:t>Daily hospital deaths notified to Department for Health and Social Care; up to 17/05/2020</a:t>
            </a:r>
          </a:p>
        </p:txBody>
      </p:sp>
      <p:graphicFrame>
        <p:nvGraphicFramePr>
          <p:cNvPr id="2" name="Table 1">
            <a:extLst>
              <a:ext uri="{FF2B5EF4-FFF2-40B4-BE49-F238E27FC236}">
                <a16:creationId xmlns:a16="http://schemas.microsoft.com/office/drawing/2014/main" id="{CB192F57-9DAE-5643-8BCF-EAA40131B4F6}"/>
              </a:ext>
            </a:extLst>
          </p:cNvPr>
          <p:cNvGraphicFramePr>
            <a:graphicFrameLocks noGrp="1"/>
          </p:cNvGraphicFramePr>
          <p:nvPr>
            <p:extLst>
              <p:ext uri="{D42A27DB-BD31-4B8C-83A1-F6EECF244321}">
                <p14:modId xmlns:p14="http://schemas.microsoft.com/office/powerpoint/2010/main" val="2021639462"/>
              </p:ext>
            </p:extLst>
          </p:nvPr>
        </p:nvGraphicFramePr>
        <p:xfrm>
          <a:off x="526774" y="4386806"/>
          <a:ext cx="10942983" cy="1776894"/>
        </p:xfrm>
        <a:graphic>
          <a:graphicData uri="http://schemas.openxmlformats.org/drawingml/2006/table">
            <a:tbl>
              <a:tblPr/>
              <a:tblGrid>
                <a:gridCol w="2663948">
                  <a:extLst>
                    <a:ext uri="{9D8B030D-6E8A-4147-A177-3AD203B41FA5}">
                      <a16:colId xmlns:a16="http://schemas.microsoft.com/office/drawing/2014/main" val="2832231145"/>
                    </a:ext>
                  </a:extLst>
                </a:gridCol>
                <a:gridCol w="410108">
                  <a:extLst>
                    <a:ext uri="{9D8B030D-6E8A-4147-A177-3AD203B41FA5}">
                      <a16:colId xmlns:a16="http://schemas.microsoft.com/office/drawing/2014/main" val="1784724123"/>
                    </a:ext>
                  </a:extLst>
                </a:gridCol>
                <a:gridCol w="410108">
                  <a:extLst>
                    <a:ext uri="{9D8B030D-6E8A-4147-A177-3AD203B41FA5}">
                      <a16:colId xmlns:a16="http://schemas.microsoft.com/office/drawing/2014/main" val="3090388681"/>
                    </a:ext>
                  </a:extLst>
                </a:gridCol>
                <a:gridCol w="410108">
                  <a:extLst>
                    <a:ext uri="{9D8B030D-6E8A-4147-A177-3AD203B41FA5}">
                      <a16:colId xmlns:a16="http://schemas.microsoft.com/office/drawing/2014/main" val="3907487108"/>
                    </a:ext>
                  </a:extLst>
                </a:gridCol>
                <a:gridCol w="410108">
                  <a:extLst>
                    <a:ext uri="{9D8B030D-6E8A-4147-A177-3AD203B41FA5}">
                      <a16:colId xmlns:a16="http://schemas.microsoft.com/office/drawing/2014/main" val="1569287406"/>
                    </a:ext>
                  </a:extLst>
                </a:gridCol>
                <a:gridCol w="410108">
                  <a:extLst>
                    <a:ext uri="{9D8B030D-6E8A-4147-A177-3AD203B41FA5}">
                      <a16:colId xmlns:a16="http://schemas.microsoft.com/office/drawing/2014/main" val="3413061140"/>
                    </a:ext>
                  </a:extLst>
                </a:gridCol>
                <a:gridCol w="410108">
                  <a:extLst>
                    <a:ext uri="{9D8B030D-6E8A-4147-A177-3AD203B41FA5}">
                      <a16:colId xmlns:a16="http://schemas.microsoft.com/office/drawing/2014/main" val="2459781641"/>
                    </a:ext>
                  </a:extLst>
                </a:gridCol>
                <a:gridCol w="410108">
                  <a:extLst>
                    <a:ext uri="{9D8B030D-6E8A-4147-A177-3AD203B41FA5}">
                      <a16:colId xmlns:a16="http://schemas.microsoft.com/office/drawing/2014/main" val="2741019677"/>
                    </a:ext>
                  </a:extLst>
                </a:gridCol>
                <a:gridCol w="410108">
                  <a:extLst>
                    <a:ext uri="{9D8B030D-6E8A-4147-A177-3AD203B41FA5}">
                      <a16:colId xmlns:a16="http://schemas.microsoft.com/office/drawing/2014/main" val="3285910510"/>
                    </a:ext>
                  </a:extLst>
                </a:gridCol>
                <a:gridCol w="410108">
                  <a:extLst>
                    <a:ext uri="{9D8B030D-6E8A-4147-A177-3AD203B41FA5}">
                      <a16:colId xmlns:a16="http://schemas.microsoft.com/office/drawing/2014/main" val="2084136325"/>
                    </a:ext>
                  </a:extLst>
                </a:gridCol>
                <a:gridCol w="410108">
                  <a:extLst>
                    <a:ext uri="{9D8B030D-6E8A-4147-A177-3AD203B41FA5}">
                      <a16:colId xmlns:a16="http://schemas.microsoft.com/office/drawing/2014/main" val="3410605578"/>
                    </a:ext>
                  </a:extLst>
                </a:gridCol>
                <a:gridCol w="410108">
                  <a:extLst>
                    <a:ext uri="{9D8B030D-6E8A-4147-A177-3AD203B41FA5}">
                      <a16:colId xmlns:a16="http://schemas.microsoft.com/office/drawing/2014/main" val="3582155694"/>
                    </a:ext>
                  </a:extLst>
                </a:gridCol>
                <a:gridCol w="410108">
                  <a:extLst>
                    <a:ext uri="{9D8B030D-6E8A-4147-A177-3AD203B41FA5}">
                      <a16:colId xmlns:a16="http://schemas.microsoft.com/office/drawing/2014/main" val="4084785375"/>
                    </a:ext>
                  </a:extLst>
                </a:gridCol>
                <a:gridCol w="410108">
                  <a:extLst>
                    <a:ext uri="{9D8B030D-6E8A-4147-A177-3AD203B41FA5}">
                      <a16:colId xmlns:a16="http://schemas.microsoft.com/office/drawing/2014/main" val="211728114"/>
                    </a:ext>
                  </a:extLst>
                </a:gridCol>
                <a:gridCol w="410108">
                  <a:extLst>
                    <a:ext uri="{9D8B030D-6E8A-4147-A177-3AD203B41FA5}">
                      <a16:colId xmlns:a16="http://schemas.microsoft.com/office/drawing/2014/main" val="2046670233"/>
                    </a:ext>
                  </a:extLst>
                </a:gridCol>
                <a:gridCol w="837931">
                  <a:extLst>
                    <a:ext uri="{9D8B030D-6E8A-4147-A177-3AD203B41FA5}">
                      <a16:colId xmlns:a16="http://schemas.microsoft.com/office/drawing/2014/main" val="1875615419"/>
                    </a:ext>
                  </a:extLst>
                </a:gridCol>
                <a:gridCol w="1699592">
                  <a:extLst>
                    <a:ext uri="{9D8B030D-6E8A-4147-A177-3AD203B41FA5}">
                      <a16:colId xmlns:a16="http://schemas.microsoft.com/office/drawing/2014/main" val="1359824775"/>
                    </a:ext>
                  </a:extLst>
                </a:gridCol>
              </a:tblGrid>
              <a:tr h="392048">
                <a:tc>
                  <a:txBody>
                    <a:bodyPr/>
                    <a:lstStyle/>
                    <a:p>
                      <a:pPr algn="l" fontAlgn="t"/>
                      <a:r>
                        <a:rPr lang="en-GB" sz="1000" b="1" i="0" u="none" strike="noStrike" dirty="0">
                          <a:solidFill>
                            <a:srgbClr val="000000"/>
                          </a:solidFill>
                          <a:effectLst/>
                          <a:latin typeface="Calibri" panose="020F0502020204030204" pitchFamily="34" charset="0"/>
                        </a:rPr>
                        <a:t>Trust</a:t>
                      </a:r>
                    </a:p>
                  </a:txBody>
                  <a:tcPr marL="6534" marR="6534" marT="6534"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9th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10th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11th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15th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16th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17th May 2020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Total deaths reported in Trust so far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Crude rate deaths per 100,000 emergency catchment population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7894899"/>
                  </a:ext>
                </a:extLst>
              </a:tr>
              <a:tr h="232039">
                <a:tc>
                  <a:txBody>
                    <a:bodyPr/>
                    <a:lstStyle/>
                    <a:p>
                      <a:pPr algn="l" fontAlgn="t"/>
                      <a:r>
                        <a:rPr lang="en-GB" sz="1000" b="0" i="0" u="none" strike="noStrike" dirty="0">
                          <a:solidFill>
                            <a:srgbClr val="000000"/>
                          </a:solidFill>
                          <a:effectLst/>
                          <a:latin typeface="Calibri" panose="020F0502020204030204" pitchFamily="34" charset="0"/>
                        </a:rPr>
                        <a:t>Brighton and Sussex University Hospitals NHS Trust</a:t>
                      </a:r>
                    </a:p>
                  </a:txBody>
                  <a:tcPr marL="6534" marR="6534" marT="6534"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121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22.6 per 100,000 (18.7-27)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662738"/>
                  </a:ext>
                </a:extLst>
              </a:tr>
              <a:tr h="215626">
                <a:tc>
                  <a:txBody>
                    <a:bodyPr/>
                    <a:lstStyle/>
                    <a:p>
                      <a:pPr algn="l" fontAlgn="t"/>
                      <a:r>
                        <a:rPr lang="en-GB" sz="1000" b="0" i="0" u="none" strike="noStrike" dirty="0">
                          <a:solidFill>
                            <a:srgbClr val="000000"/>
                          </a:solidFill>
                          <a:effectLst/>
                          <a:latin typeface="Calibri" panose="020F0502020204030204" pitchFamily="34" charset="0"/>
                        </a:rPr>
                        <a:t>East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78</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21.4 per 100,000 (16.9-26.7)</a:t>
                      </a:r>
                    </a:p>
                  </a:txBody>
                  <a:tcPr marL="9525" marR="9525" marT="9525" marB="0" anchor="b">
                    <a:lnL>
                      <a:noFill/>
                    </a:lnL>
                    <a:lnR>
                      <a:noFill/>
                    </a:lnR>
                    <a:lnT>
                      <a:noFill/>
                    </a:lnT>
                    <a:lnB>
                      <a:noFill/>
                    </a:lnB>
                  </a:tcPr>
                </a:tc>
                <a:extLst>
                  <a:ext uri="{0D108BD9-81ED-4DB2-BD59-A6C34878D82A}">
                    <a16:rowId xmlns:a16="http://schemas.microsoft.com/office/drawing/2014/main" val="2823211010"/>
                  </a:ext>
                </a:extLst>
              </a:tr>
              <a:tr h="215626">
                <a:tc>
                  <a:txBody>
                    <a:bodyPr/>
                    <a:lstStyle/>
                    <a:p>
                      <a:pPr algn="l" fontAlgn="t"/>
                      <a:r>
                        <a:rPr lang="en-GB" sz="1000" b="0" i="0" u="none" strike="noStrike">
                          <a:solidFill>
                            <a:srgbClr val="000000"/>
                          </a:solidFill>
                          <a:effectLst/>
                          <a:latin typeface="Calibri" panose="020F0502020204030204" pitchFamily="34" charset="0"/>
                        </a:rPr>
                        <a:t>Surrey and Sussex Healthcare NHS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59.4 per 100,000 (51.9-67.6)</a:t>
                      </a:r>
                    </a:p>
                  </a:txBody>
                  <a:tcPr marL="9525" marR="9525" marT="9525" marB="0" anchor="b">
                    <a:lnL>
                      <a:noFill/>
                    </a:lnL>
                    <a:lnR>
                      <a:noFill/>
                    </a:lnR>
                    <a:lnT>
                      <a:noFill/>
                    </a:lnT>
                    <a:lnB>
                      <a:noFill/>
                    </a:lnB>
                  </a:tcPr>
                </a:tc>
                <a:extLst>
                  <a:ext uri="{0D108BD9-81ED-4DB2-BD59-A6C34878D82A}">
                    <a16:rowId xmlns:a16="http://schemas.microsoft.com/office/drawing/2014/main" val="2892782944"/>
                  </a:ext>
                </a:extLst>
              </a:tr>
              <a:tr h="215626">
                <a:tc>
                  <a:txBody>
                    <a:bodyPr/>
                    <a:lstStyle/>
                    <a:p>
                      <a:pPr algn="l" fontAlgn="t"/>
                      <a:r>
                        <a:rPr lang="en-GB" sz="1000" b="0" i="0" u="none" strike="noStrike">
                          <a:solidFill>
                            <a:srgbClr val="000000"/>
                          </a:solidFill>
                          <a:effectLst/>
                          <a:latin typeface="Calibri" panose="020F0502020204030204" pitchFamily="34" charset="0"/>
                        </a:rPr>
                        <a:t>Sussex Community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216640812"/>
                  </a:ext>
                </a:extLst>
              </a:tr>
              <a:tr h="215626">
                <a:tc>
                  <a:txBody>
                    <a:bodyPr/>
                    <a:lstStyle/>
                    <a:p>
                      <a:pPr algn="l" fontAlgn="t"/>
                      <a:r>
                        <a:rPr lang="en-GB" sz="1000" b="0" i="0" u="none" strike="noStrike">
                          <a:solidFill>
                            <a:srgbClr val="000000"/>
                          </a:solidFill>
                          <a:effectLst/>
                          <a:latin typeface="Calibri" panose="020F0502020204030204" pitchFamily="34" charset="0"/>
                        </a:rPr>
                        <a:t>Western Sussex Hospitals NHS Foundation Trust</a:t>
                      </a:r>
                    </a:p>
                  </a:txBody>
                  <a:tcPr marL="6534" marR="6534" marT="6534"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19.5 per 100,000 (15.7-23.9)</a:t>
                      </a:r>
                    </a:p>
                  </a:txBody>
                  <a:tcPr marL="9525" marR="9525" marT="9525" marB="0" anchor="b">
                    <a:lnL>
                      <a:noFill/>
                    </a:lnL>
                    <a:lnR>
                      <a:noFill/>
                    </a:lnR>
                    <a:lnT>
                      <a:noFill/>
                    </a:lnT>
                    <a:lnB>
                      <a:noFill/>
                    </a:lnB>
                  </a:tcPr>
                </a:tc>
                <a:extLst>
                  <a:ext uri="{0D108BD9-81ED-4DB2-BD59-A6C34878D82A}">
                    <a16:rowId xmlns:a16="http://schemas.microsoft.com/office/drawing/2014/main" val="950255750"/>
                  </a:ext>
                </a:extLst>
              </a:tr>
              <a:tr h="215626">
                <a:tc>
                  <a:txBody>
                    <a:bodyPr/>
                    <a:lstStyle/>
                    <a:p>
                      <a:pPr algn="l" fontAlgn="t"/>
                      <a:r>
                        <a:rPr lang="en-GB" sz="1000" b="0" i="0" u="none" strike="noStrike">
                          <a:solidFill>
                            <a:srgbClr val="000000"/>
                          </a:solidFill>
                          <a:effectLst/>
                          <a:latin typeface="Calibri" panose="020F0502020204030204" pitchFamily="34" charset="0"/>
                        </a:rPr>
                        <a:t>England</a:t>
                      </a:r>
                    </a:p>
                  </a:txBody>
                  <a:tcPr marL="6534" marR="6534" marT="6534"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246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188</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183</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152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170</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141</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144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92</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a:solidFill>
                            <a:srgbClr val="000000"/>
                          </a:solidFill>
                          <a:effectLst/>
                          <a:latin typeface="Calibri" panose="020F0502020204030204" pitchFamily="34" charset="0"/>
                        </a:rPr>
                        <a:t>27</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GB" sz="1000" b="0" i="0" u="none" strike="noStrike" dirty="0">
                          <a:solidFill>
                            <a:srgbClr val="000000"/>
                          </a:solidFill>
                          <a:effectLst/>
                          <a:latin typeface="Calibri" panose="020F0502020204030204" pitchFamily="34" charset="0"/>
                        </a:rPr>
                        <a:t>24,739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6690161"/>
                  </a:ext>
                </a:extLst>
              </a:tr>
            </a:tbl>
          </a:graphicData>
        </a:graphic>
      </p:graphicFrame>
      <p:pic>
        <p:nvPicPr>
          <p:cNvPr id="4" name="Picture 3">
            <a:extLst>
              <a:ext uri="{FF2B5EF4-FFF2-40B4-BE49-F238E27FC236}">
                <a16:creationId xmlns:a16="http://schemas.microsoft.com/office/drawing/2014/main" id="{AAADFE9C-BC6D-8F4B-93A5-0CCF259F14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714" y="764898"/>
            <a:ext cx="6556197" cy="3338804"/>
          </a:xfrm>
          <a:prstGeom prst="rect">
            <a:avLst/>
          </a:prstGeom>
        </p:spPr>
      </p:pic>
      <p:sp>
        <p:nvSpPr>
          <p:cNvPr id="6" name="TextBox 5">
            <a:extLst>
              <a:ext uri="{FF2B5EF4-FFF2-40B4-BE49-F238E27FC236}">
                <a16:creationId xmlns:a16="http://schemas.microsoft.com/office/drawing/2014/main" id="{892B1B61-9857-5544-846B-EC87B21B5D0E}"/>
              </a:ext>
            </a:extLst>
          </p:cNvPr>
          <p:cNvSpPr txBox="1"/>
          <p:nvPr/>
        </p:nvSpPr>
        <p:spPr>
          <a:xfrm>
            <a:off x="6814628" y="6131043"/>
            <a:ext cx="2917769" cy="400110"/>
          </a:xfrm>
          <a:prstGeom prst="rect">
            <a:avLst/>
          </a:prstGeom>
          <a:noFill/>
        </p:spPr>
        <p:txBody>
          <a:bodyPr wrap="square" rtlCol="0">
            <a:spAutoFit/>
          </a:bodyPr>
          <a:lstStyle/>
          <a:p>
            <a:pPr fontAlgn="base"/>
            <a:r>
              <a:rPr lang="en-GB" sz="1000" dirty="0">
                <a:solidFill>
                  <a:srgbClr val="FF0000"/>
                </a:solidFill>
              </a:rPr>
              <a:t>These five days should be treated </a:t>
            </a:r>
          </a:p>
          <a:p>
            <a:pPr fontAlgn="base"/>
            <a:r>
              <a:rPr lang="en-GB" sz="1000" dirty="0">
                <a:solidFill>
                  <a:srgbClr val="FF0000"/>
                </a:solidFill>
              </a:rPr>
              <a:t>as incomplete.</a:t>
            </a:r>
          </a:p>
        </p:txBody>
      </p:sp>
    </p:spTree>
    <p:extLst>
      <p:ext uri="{BB962C8B-B14F-4D97-AF65-F5344CB8AC3E}">
        <p14:creationId xmlns:p14="http://schemas.microsoft.com/office/powerpoint/2010/main" val="140218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76FC7-B922-7E4D-9C0A-F6F786E12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367" y="405726"/>
            <a:ext cx="6096000" cy="2540000"/>
          </a:xfrm>
          <a:prstGeom prst="rect">
            <a:avLst/>
          </a:prstGeom>
        </p:spPr>
      </p:pic>
      <p:pic>
        <p:nvPicPr>
          <p:cNvPr id="5" name="Picture 4">
            <a:extLst>
              <a:ext uri="{FF2B5EF4-FFF2-40B4-BE49-F238E27FC236}">
                <a16:creationId xmlns:a16="http://schemas.microsoft.com/office/drawing/2014/main" id="{D9F95CFE-9800-F443-B951-40A82116C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367" y="3746500"/>
            <a:ext cx="6096000" cy="2540000"/>
          </a:xfrm>
          <a:prstGeom prst="rect">
            <a:avLst/>
          </a:prstGeom>
        </p:spPr>
      </p:pic>
      <p:sp>
        <p:nvSpPr>
          <p:cNvPr id="6" name="TextBox 5">
            <a:extLst>
              <a:ext uri="{FF2B5EF4-FFF2-40B4-BE49-F238E27FC236}">
                <a16:creationId xmlns:a16="http://schemas.microsoft.com/office/drawing/2014/main" id="{2C65CF02-D8C8-AB43-A60B-E069D18B861F}"/>
              </a:ext>
            </a:extLst>
          </p:cNvPr>
          <p:cNvSpPr txBox="1"/>
          <p:nvPr/>
        </p:nvSpPr>
        <p:spPr>
          <a:xfrm>
            <a:off x="6736392" y="405726"/>
            <a:ext cx="4531121" cy="4185761"/>
          </a:xfrm>
          <a:prstGeom prst="rect">
            <a:avLst/>
          </a:prstGeom>
          <a:noFill/>
        </p:spPr>
        <p:txBody>
          <a:bodyPr wrap="square" rtlCol="0">
            <a:spAutoFit/>
          </a:bodyPr>
          <a:lstStyle/>
          <a:p>
            <a:pPr marL="285750" indent="-285750">
              <a:buFont typeface="Arial" panose="020B0604020202020204" pitchFamily="34" charset="0"/>
              <a:buChar char="•"/>
            </a:pPr>
            <a:r>
              <a:rPr lang="en-GB" sz="1200" dirty="0">
                <a:solidFill>
                  <a:schemeClr val="accent1"/>
                </a:solidFill>
              </a:rPr>
              <a:t>As some areas record their first few confirmed cases on different days, the x axis (along the bottom from left to right) has been redrawn to count the number of days since case number 10. </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Starting on case number 10, rather than case number 1, means that the trajectories are more established and potentially showing transmission within an area as opposed to single cases coming into the area.</a:t>
            </a:r>
          </a:p>
          <a:p>
            <a:endParaRPr lang="en-GB" sz="1200" dirty="0">
              <a:solidFill>
                <a:schemeClr val="accent1"/>
              </a:solidFill>
            </a:endParaRPr>
          </a:p>
          <a:p>
            <a:pPr marL="285750" indent="-285750">
              <a:buFont typeface="Arial" panose="020B0604020202020204" pitchFamily="34" charset="0"/>
              <a:buChar char="•"/>
            </a:pPr>
            <a:r>
              <a:rPr lang="en-GB" sz="1200" dirty="0">
                <a:solidFill>
                  <a:schemeClr val="accent1"/>
                </a:solidFill>
              </a:rPr>
              <a:t>In addition, on the bottom plot, the y (vertical) axis has been redrawn to show the cumulative number of confirmed cases on a logarithmic scale to highlight changes in growth (speeding up or slowing down) of infections.</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dirty="0">
                <a:solidFill>
                  <a:schemeClr val="accent1"/>
                </a:solidFill>
              </a:rPr>
              <a:t>A straight line with a steep slope indicates that the diagnosed cases will double in a short period of time whereas a line with a flatter slope suggests that the cases are not growing as quickly and will take much longer to double.</a:t>
            </a:r>
          </a:p>
          <a:p>
            <a:pPr marL="285750" indent="-285750">
              <a:buFont typeface="Arial" panose="020B0604020202020204" pitchFamily="34" charset="0"/>
              <a:buChar char="•"/>
            </a:pPr>
            <a:endParaRPr lang="en-GB" sz="1200" dirty="0">
              <a:solidFill>
                <a:schemeClr val="accent1"/>
              </a:solidFill>
            </a:endParaRPr>
          </a:p>
          <a:p>
            <a:pPr marL="285750" indent="-285750">
              <a:buFont typeface="Arial" panose="020B0604020202020204" pitchFamily="34" charset="0"/>
              <a:buChar char="•"/>
            </a:pPr>
            <a:r>
              <a:rPr lang="en-GB" sz="1200" dirty="0"/>
              <a:t>As at 17 May, Brighton and Hove has recorded 408 confirmed Covid-19 cases. This is 17.4% of confirmed cases in Sussex to date.</a:t>
            </a:r>
            <a:endParaRPr lang="en-GB" sz="1400" i="1" dirty="0">
              <a:solidFill>
                <a:schemeClr val="accent1"/>
              </a:solidFill>
            </a:endParaRPr>
          </a:p>
        </p:txBody>
      </p:sp>
    </p:spTree>
    <p:extLst>
      <p:ext uri="{BB962C8B-B14F-4D97-AF65-F5344CB8AC3E}">
        <p14:creationId xmlns:p14="http://schemas.microsoft.com/office/powerpoint/2010/main" val="294268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UPDATE</a:t>
            </a:r>
            <a:r>
              <a:rPr lang="en-GB" dirty="0">
                <a:solidFill>
                  <a:schemeClr val="bg1"/>
                </a:solidFill>
              </a:rPr>
              <a:t> </a:t>
            </a:r>
          </a:p>
        </p:txBody>
      </p:sp>
      <p:sp>
        <p:nvSpPr>
          <p:cNvPr id="5" name="TextBox 4">
            <a:extLst>
              <a:ext uri="{FF2B5EF4-FFF2-40B4-BE49-F238E27FC236}">
                <a16:creationId xmlns:a16="http://schemas.microsoft.com/office/drawing/2014/main" id="{EA7670A2-14AA-4A51-BE7B-5098762085B7}"/>
              </a:ext>
            </a:extLst>
          </p:cNvPr>
          <p:cNvSpPr txBox="1"/>
          <p:nvPr/>
        </p:nvSpPr>
        <p:spPr>
          <a:xfrm>
            <a:off x="377687" y="596376"/>
            <a:ext cx="11482081" cy="5693866"/>
          </a:xfrm>
          <a:prstGeom prst="rect">
            <a:avLst/>
          </a:prstGeom>
          <a:noFill/>
        </p:spPr>
        <p:txBody>
          <a:bodyPr wrap="square" rtlCol="0">
            <a:spAutoFit/>
          </a:bodyPr>
          <a:lstStyle/>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ONS have released (as of 19/05/2020) weekly deaths broken down to local authority level, of all deaths and Covid-19 deaths. This dataset will be published every week and includes deaths outside of hospital.</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Weekly deaths are provided for 2020 and from March 31 Covid-19 deaths relate to any death involving coronavirus (Covid-19), </a:t>
            </a:r>
            <a:r>
              <a:rPr lang="en-GB" sz="1400" b="1" dirty="0"/>
              <a:t>based on any mention of Covid-19 on the death certificate.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Two sets of tables are available, one set based on the date of registration and one set based on date of occurrence of death. There can be a time lag between a death taking place and the subsequent registration. The tables presented here include deaths that occurred up to 8th May but were registered up to 16th May. </a:t>
            </a:r>
            <a:r>
              <a:rPr lang="en-GB" sz="1400" dirty="0">
                <a:solidFill>
                  <a:srgbClr val="FF0000"/>
                </a:solidFill>
              </a:rPr>
              <a:t>This means there may be some revisions to the dataset for recent weeks, notably in relation to deaths by date of occurrence as registrations are subsequently made. These slides relate to date of occurrence not registration.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In the main data are provided at upper tier Local Authority level (given small numbers, at present, below this in terms of Covid-19), ONS release data at lower tier authority and where appropriate these figures are included.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i="1" dirty="0">
                <a:solidFill>
                  <a:schemeClr val="accent1"/>
                </a:solidFill>
              </a:rPr>
              <a:t>Note: </a:t>
            </a:r>
            <a:r>
              <a:rPr lang="en-GB" sz="1400" i="1" dirty="0">
                <a:solidFill>
                  <a:schemeClr val="accent1"/>
                </a:solidFill>
              </a:rPr>
              <a:t>only deaths (whether Covid-19 or all cause) by place (setting of death) by local authority of usual residence are published on a weekly basis. We do not currently have weekly data on age, gender, or underlying condition at this geographical level. </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However, age-standardised data on cumulative deaths occurring between 01/03/2020 and 17/04/2020 by sex at local level are presented here and will be updated as soon as more recent data becomes available.</a:t>
            </a:r>
          </a:p>
          <a:p>
            <a:pPr marL="285750" indent="-285750">
              <a:buFont typeface="Arial" panose="020B0604020202020204" pitchFamily="34" charset="0"/>
              <a:buChar char="•"/>
            </a:pPr>
            <a:endParaRPr lang="en-GB" sz="1400" i="1" dirty="0">
              <a:solidFill>
                <a:schemeClr val="accent1"/>
              </a:solidFill>
            </a:endParaRPr>
          </a:p>
          <a:p>
            <a:pPr marL="285750" indent="-285750">
              <a:buFont typeface="Arial" panose="020B0604020202020204" pitchFamily="34" charset="0"/>
              <a:buChar char="•"/>
            </a:pPr>
            <a:r>
              <a:rPr lang="en-GB" sz="1400" i="1" dirty="0">
                <a:solidFill>
                  <a:schemeClr val="accent1"/>
                </a:solidFill>
              </a:rPr>
              <a:t>Mortality data for deaths occurring in hospitals are also available and these are published by hospital trust, with data being updated daily.</a:t>
            </a:r>
          </a:p>
          <a:p>
            <a:pPr marL="285750" indent="-285750">
              <a:buFont typeface="Arial" panose="020B0604020202020204" pitchFamily="34" charset="0"/>
              <a:buChar char="•"/>
            </a:pPr>
            <a:endParaRPr lang="en-GB" sz="1400" i="1" dirty="0">
              <a:solidFill>
                <a:schemeClr val="accent1"/>
              </a:solidFill>
            </a:endParaRPr>
          </a:p>
          <a:p>
            <a:r>
              <a:rPr lang="en-GB" sz="1400" dirty="0">
                <a:hlinkClick r:id="rId2">
                  <a:extLst>
                    <a:ext uri="{A12FA001-AC4F-418D-AE19-62706E023703}">
                      <ahyp:hlinkClr xmlns:ahyp="http://schemas.microsoft.com/office/drawing/2018/hyperlinkcolor" val="tx"/>
                    </a:ext>
                  </a:extLst>
                </a:hlinkClick>
              </a:rPr>
              <a:t>Jacqueline.clay@westsussex.gov.uk</a:t>
            </a:r>
            <a:endParaRPr lang="en-GB" sz="1400" dirty="0"/>
          </a:p>
          <a:p>
            <a:r>
              <a:rPr lang="en-GB" sz="1400" dirty="0"/>
              <a:t>0330 222 8684</a:t>
            </a:r>
          </a:p>
          <a:p>
            <a:r>
              <a:rPr lang="en-GB" sz="1400" dirty="0"/>
              <a:t>Please call if you have queries about the data in the slides</a:t>
            </a:r>
          </a:p>
        </p:txBody>
      </p:sp>
    </p:spTree>
    <p:extLst>
      <p:ext uri="{BB962C8B-B14F-4D97-AF65-F5344CB8AC3E}">
        <p14:creationId xmlns:p14="http://schemas.microsoft.com/office/powerpoint/2010/main" val="79951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07CA33-98E4-49DA-8766-BEEABBA0F2F6}"/>
              </a:ext>
            </a:extLst>
          </p:cNvPr>
          <p:cNvSpPr txBox="1"/>
          <p:nvPr/>
        </p:nvSpPr>
        <p:spPr>
          <a:xfrm>
            <a:off x="377687" y="159025"/>
            <a:ext cx="11550610" cy="369332"/>
          </a:xfrm>
          <a:prstGeom prst="rect">
            <a:avLst/>
          </a:prstGeom>
          <a:solidFill>
            <a:schemeClr val="bg1">
              <a:lumMod val="75000"/>
            </a:schemeClr>
          </a:solidFill>
        </p:spPr>
        <p:txBody>
          <a:bodyPr wrap="square" rtlCol="0">
            <a:spAutoFit/>
          </a:bodyPr>
          <a:lstStyle/>
          <a:p>
            <a:r>
              <a:rPr lang="en-GB" b="1" dirty="0"/>
              <a:t>Deaths – ONS Data –</a:t>
            </a:r>
            <a:r>
              <a:rPr lang="en-GB" dirty="0"/>
              <a:t> </a:t>
            </a:r>
            <a:r>
              <a:rPr lang="en-GB" dirty="0">
                <a:solidFill>
                  <a:srgbClr val="FF0000"/>
                </a:solidFill>
              </a:rPr>
              <a:t>Overall Table – </a:t>
            </a:r>
            <a:r>
              <a:rPr lang="en-GB" b="1" dirty="0">
                <a:solidFill>
                  <a:srgbClr val="FF0000"/>
                </a:solidFill>
              </a:rPr>
              <a:t>Deaths by Date of Occurrence</a:t>
            </a:r>
            <a:endParaRPr lang="en-GB" b="1" dirty="0">
              <a:solidFill>
                <a:schemeClr val="bg1"/>
              </a:solidFill>
            </a:endParaRPr>
          </a:p>
        </p:txBody>
      </p:sp>
      <p:graphicFrame>
        <p:nvGraphicFramePr>
          <p:cNvPr id="2" name="Table 1">
            <a:extLst>
              <a:ext uri="{FF2B5EF4-FFF2-40B4-BE49-F238E27FC236}">
                <a16:creationId xmlns:a16="http://schemas.microsoft.com/office/drawing/2014/main" id="{63D52FAF-64A0-2F4B-BD99-5CD8B6672EAF}"/>
              </a:ext>
            </a:extLst>
          </p:cNvPr>
          <p:cNvGraphicFramePr>
            <a:graphicFrameLocks noGrp="1"/>
          </p:cNvGraphicFramePr>
          <p:nvPr>
            <p:extLst>
              <p:ext uri="{D42A27DB-BD31-4B8C-83A1-F6EECF244321}">
                <p14:modId xmlns:p14="http://schemas.microsoft.com/office/powerpoint/2010/main" val="1659270698"/>
              </p:ext>
            </p:extLst>
          </p:nvPr>
        </p:nvGraphicFramePr>
        <p:xfrm>
          <a:off x="377687" y="840259"/>
          <a:ext cx="11550611" cy="5226709"/>
        </p:xfrm>
        <a:graphic>
          <a:graphicData uri="http://schemas.openxmlformats.org/drawingml/2006/table">
            <a:tbl>
              <a:tblPr/>
              <a:tblGrid>
                <a:gridCol w="1558568">
                  <a:extLst>
                    <a:ext uri="{9D8B030D-6E8A-4147-A177-3AD203B41FA5}">
                      <a16:colId xmlns:a16="http://schemas.microsoft.com/office/drawing/2014/main" val="914011533"/>
                    </a:ext>
                  </a:extLst>
                </a:gridCol>
                <a:gridCol w="525897">
                  <a:extLst>
                    <a:ext uri="{9D8B030D-6E8A-4147-A177-3AD203B41FA5}">
                      <a16:colId xmlns:a16="http://schemas.microsoft.com/office/drawing/2014/main" val="1234676251"/>
                    </a:ext>
                  </a:extLst>
                </a:gridCol>
                <a:gridCol w="525897">
                  <a:extLst>
                    <a:ext uri="{9D8B030D-6E8A-4147-A177-3AD203B41FA5}">
                      <a16:colId xmlns:a16="http://schemas.microsoft.com/office/drawing/2014/main" val="4290614221"/>
                    </a:ext>
                  </a:extLst>
                </a:gridCol>
                <a:gridCol w="525897">
                  <a:extLst>
                    <a:ext uri="{9D8B030D-6E8A-4147-A177-3AD203B41FA5}">
                      <a16:colId xmlns:a16="http://schemas.microsoft.com/office/drawing/2014/main" val="3570678717"/>
                    </a:ext>
                  </a:extLst>
                </a:gridCol>
                <a:gridCol w="525897">
                  <a:extLst>
                    <a:ext uri="{9D8B030D-6E8A-4147-A177-3AD203B41FA5}">
                      <a16:colId xmlns:a16="http://schemas.microsoft.com/office/drawing/2014/main" val="3557013875"/>
                    </a:ext>
                  </a:extLst>
                </a:gridCol>
                <a:gridCol w="525897">
                  <a:extLst>
                    <a:ext uri="{9D8B030D-6E8A-4147-A177-3AD203B41FA5}">
                      <a16:colId xmlns:a16="http://schemas.microsoft.com/office/drawing/2014/main" val="3143303423"/>
                    </a:ext>
                  </a:extLst>
                </a:gridCol>
                <a:gridCol w="525897">
                  <a:extLst>
                    <a:ext uri="{9D8B030D-6E8A-4147-A177-3AD203B41FA5}">
                      <a16:colId xmlns:a16="http://schemas.microsoft.com/office/drawing/2014/main" val="811113895"/>
                    </a:ext>
                  </a:extLst>
                </a:gridCol>
                <a:gridCol w="525897">
                  <a:extLst>
                    <a:ext uri="{9D8B030D-6E8A-4147-A177-3AD203B41FA5}">
                      <a16:colId xmlns:a16="http://schemas.microsoft.com/office/drawing/2014/main" val="3260015052"/>
                    </a:ext>
                  </a:extLst>
                </a:gridCol>
                <a:gridCol w="525897">
                  <a:extLst>
                    <a:ext uri="{9D8B030D-6E8A-4147-A177-3AD203B41FA5}">
                      <a16:colId xmlns:a16="http://schemas.microsoft.com/office/drawing/2014/main" val="3530290400"/>
                    </a:ext>
                  </a:extLst>
                </a:gridCol>
                <a:gridCol w="525897">
                  <a:extLst>
                    <a:ext uri="{9D8B030D-6E8A-4147-A177-3AD203B41FA5}">
                      <a16:colId xmlns:a16="http://schemas.microsoft.com/office/drawing/2014/main" val="1016590592"/>
                    </a:ext>
                  </a:extLst>
                </a:gridCol>
                <a:gridCol w="525897">
                  <a:extLst>
                    <a:ext uri="{9D8B030D-6E8A-4147-A177-3AD203B41FA5}">
                      <a16:colId xmlns:a16="http://schemas.microsoft.com/office/drawing/2014/main" val="845157241"/>
                    </a:ext>
                  </a:extLst>
                </a:gridCol>
                <a:gridCol w="525897">
                  <a:extLst>
                    <a:ext uri="{9D8B030D-6E8A-4147-A177-3AD203B41FA5}">
                      <a16:colId xmlns:a16="http://schemas.microsoft.com/office/drawing/2014/main" val="2611672487"/>
                    </a:ext>
                  </a:extLst>
                </a:gridCol>
                <a:gridCol w="525897">
                  <a:extLst>
                    <a:ext uri="{9D8B030D-6E8A-4147-A177-3AD203B41FA5}">
                      <a16:colId xmlns:a16="http://schemas.microsoft.com/office/drawing/2014/main" val="3459487358"/>
                    </a:ext>
                  </a:extLst>
                </a:gridCol>
                <a:gridCol w="525897">
                  <a:extLst>
                    <a:ext uri="{9D8B030D-6E8A-4147-A177-3AD203B41FA5}">
                      <a16:colId xmlns:a16="http://schemas.microsoft.com/office/drawing/2014/main" val="2298555161"/>
                    </a:ext>
                  </a:extLst>
                </a:gridCol>
                <a:gridCol w="525897">
                  <a:extLst>
                    <a:ext uri="{9D8B030D-6E8A-4147-A177-3AD203B41FA5}">
                      <a16:colId xmlns:a16="http://schemas.microsoft.com/office/drawing/2014/main" val="1233904622"/>
                    </a:ext>
                  </a:extLst>
                </a:gridCol>
                <a:gridCol w="525897">
                  <a:extLst>
                    <a:ext uri="{9D8B030D-6E8A-4147-A177-3AD203B41FA5}">
                      <a16:colId xmlns:a16="http://schemas.microsoft.com/office/drawing/2014/main" val="1647108581"/>
                    </a:ext>
                  </a:extLst>
                </a:gridCol>
                <a:gridCol w="525897">
                  <a:extLst>
                    <a:ext uri="{9D8B030D-6E8A-4147-A177-3AD203B41FA5}">
                      <a16:colId xmlns:a16="http://schemas.microsoft.com/office/drawing/2014/main" val="4131586401"/>
                    </a:ext>
                  </a:extLst>
                </a:gridCol>
                <a:gridCol w="525897">
                  <a:extLst>
                    <a:ext uri="{9D8B030D-6E8A-4147-A177-3AD203B41FA5}">
                      <a16:colId xmlns:a16="http://schemas.microsoft.com/office/drawing/2014/main" val="3701799912"/>
                    </a:ext>
                  </a:extLst>
                </a:gridCol>
                <a:gridCol w="525897">
                  <a:extLst>
                    <a:ext uri="{9D8B030D-6E8A-4147-A177-3AD203B41FA5}">
                      <a16:colId xmlns:a16="http://schemas.microsoft.com/office/drawing/2014/main" val="43166036"/>
                    </a:ext>
                  </a:extLst>
                </a:gridCol>
                <a:gridCol w="525897">
                  <a:extLst>
                    <a:ext uri="{9D8B030D-6E8A-4147-A177-3AD203B41FA5}">
                      <a16:colId xmlns:a16="http://schemas.microsoft.com/office/drawing/2014/main" val="2252693503"/>
                    </a:ext>
                  </a:extLst>
                </a:gridCol>
              </a:tblGrid>
              <a:tr h="249972">
                <a:tc rowSpan="2">
                  <a:txBody>
                    <a:bodyPr/>
                    <a:lstStyle/>
                    <a:p>
                      <a:pPr algn="l" fontAlgn="ctr"/>
                      <a:r>
                        <a:rPr lang="en-GB" sz="1050" b="0" i="0" u="none" strike="noStrike" dirty="0">
                          <a:solidFill>
                            <a:srgbClr val="000000"/>
                          </a:solidFill>
                          <a:effectLst/>
                          <a:latin typeface="Calibri" panose="020F0502020204030204" pitchFamily="34" charset="0"/>
                        </a:rPr>
                        <a:t>All cause deaths</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8">
                  <a:txBody>
                    <a:bodyPr/>
                    <a:lstStyle/>
                    <a:p>
                      <a:pPr algn="ctr" fontAlgn="t"/>
                      <a:r>
                        <a:rPr lang="en-GB" sz="1000" b="0" i="0" u="none" strike="noStrike">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t"/>
                      <a:endParaRPr lang="en-GB" sz="1000" b="0" i="0" u="none" strike="noStrike">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3016094"/>
                  </a:ext>
                </a:extLst>
              </a:tr>
              <a:tr h="479077">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9046336"/>
                  </a:ext>
                </a:extLst>
              </a:tr>
              <a:tr h="249972">
                <a:tc>
                  <a:txBody>
                    <a:bodyPr/>
                    <a:lstStyle/>
                    <a:p>
                      <a:pPr algn="l" fontAlgn="ctr"/>
                      <a:r>
                        <a:rPr lang="en-GB" sz="1050" b="0" i="0" u="none" strike="noStrike" dirty="0">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82018"/>
                  </a:ext>
                </a:extLst>
              </a:tr>
              <a:tr h="256010">
                <a:tc>
                  <a:txBody>
                    <a:bodyPr/>
                    <a:lstStyle/>
                    <a:p>
                      <a:pPr algn="l" fontAlgn="ctr"/>
                      <a:r>
                        <a:rPr lang="en-GB" sz="1050" b="0" i="0" u="none" strike="noStrike" dirty="0">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168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116283"/>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304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317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272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199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853072"/>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555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577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484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397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290901"/>
                  </a:ext>
                </a:extLst>
              </a:tr>
              <a:tr h="249972">
                <a:tc rowSpan="2">
                  <a:txBody>
                    <a:bodyPr/>
                    <a:lstStyle/>
                    <a:p>
                      <a:pPr algn="l" fontAlgn="ctr"/>
                      <a:r>
                        <a:rPr lang="en-GB" sz="1050" b="0" i="0" u="none" strike="noStrike" dirty="0">
                          <a:solidFill>
                            <a:srgbClr val="000000"/>
                          </a:solidFill>
                          <a:effectLst/>
                          <a:latin typeface="Calibri" panose="020F0502020204030204" pitchFamily="34" charset="0"/>
                        </a:rPr>
                        <a:t>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892648388"/>
                  </a:ext>
                </a:extLst>
              </a:tr>
              <a:tr h="503251">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4153242"/>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4065012"/>
                  </a:ext>
                </a:extLst>
              </a:tr>
              <a:tr h="249972">
                <a:tc>
                  <a:txBody>
                    <a:bodyPr/>
                    <a:lstStyle/>
                    <a:p>
                      <a:pPr algn="l" fontAlgn="ctr"/>
                      <a:r>
                        <a:rPr lang="en-GB" sz="1050" b="0" i="0" u="none" strike="noStrike" dirty="0">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02117417"/>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1"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88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15213880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 -</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GB" sz="1050" b="0" i="0" u="none" strike="noStrike" dirty="0">
                          <a:solidFill>
                            <a:srgbClr val="000000"/>
                          </a:solidFill>
                          <a:effectLst/>
                          <a:latin typeface="Calibri" panose="020F0502020204030204" pitchFamily="34" charset="0"/>
                        </a:rPr>
                        <a:t>85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74153091"/>
                  </a:ext>
                </a:extLst>
              </a:tr>
              <a:tr h="249972">
                <a:tc rowSpan="2">
                  <a:txBody>
                    <a:bodyPr/>
                    <a:lstStyle/>
                    <a:p>
                      <a:pPr algn="l" fontAlgn="ctr"/>
                      <a:r>
                        <a:rPr lang="en-GB" sz="1050" b="0" i="0" u="none" strike="noStrike">
                          <a:solidFill>
                            <a:srgbClr val="000000"/>
                          </a:solidFill>
                          <a:effectLst/>
                          <a:latin typeface="Calibri" panose="020F0502020204030204" pitchFamily="34" charset="0"/>
                        </a:rPr>
                        <a:t>Non-Covid-19</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gridSpan="18">
                  <a:txBody>
                    <a:bodyPr/>
                    <a:lstStyle/>
                    <a:p>
                      <a:pPr algn="ctr" fontAlgn="b"/>
                      <a:r>
                        <a:rPr lang="en-GB" sz="1050" b="0" i="0" u="none" strike="noStrike" dirty="0">
                          <a:solidFill>
                            <a:srgbClr val="000000"/>
                          </a:solidFill>
                          <a:effectLst/>
                          <a:latin typeface="Calibri" panose="020F0502020204030204" pitchFamily="34" charset="0"/>
                        </a:rPr>
                        <a:t>Week ending</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52180403"/>
                  </a:ext>
                </a:extLst>
              </a:tr>
              <a:tr h="481635">
                <a:tc vMerge="1">
                  <a:txBody>
                    <a:bodyPr/>
                    <a:lstStyle/>
                    <a:p>
                      <a:endParaRPr lang="en-US"/>
                    </a:p>
                  </a:txBody>
                  <a:tcPr/>
                </a:tc>
                <a:tc>
                  <a:txBody>
                    <a:bodyPr/>
                    <a:lstStyle/>
                    <a:p>
                      <a:pPr algn="ctr" fontAlgn="t"/>
                      <a:r>
                        <a:rPr lang="en-GB" sz="1050" b="0" i="0" u="none" strike="noStrike" dirty="0">
                          <a:solidFill>
                            <a:srgbClr val="000000"/>
                          </a:solidFill>
                          <a:effectLst/>
                          <a:latin typeface="Calibri" panose="020F0502020204030204" pitchFamily="34" charset="0"/>
                        </a:rPr>
                        <a:t>w/e 3rd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10th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31st Jan</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7th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14th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21st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28th Feb</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6th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13th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20th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27th Mar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a:solidFill>
                            <a:srgbClr val="000000"/>
                          </a:solidFill>
                          <a:effectLst/>
                          <a:latin typeface="Calibri" panose="020F0502020204030204" pitchFamily="34" charset="0"/>
                        </a:rPr>
                        <a:t>w/e 3rd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10th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17th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24th Apr</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1st May</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t"/>
                      <a:r>
                        <a:rPr lang="en-GB" sz="1050" b="0" i="0" u="none" strike="noStrike" dirty="0">
                          <a:solidFill>
                            <a:srgbClr val="000000"/>
                          </a:solidFill>
                          <a:effectLst/>
                          <a:latin typeface="Calibri" panose="020F0502020204030204" pitchFamily="34" charset="0"/>
                        </a:rPr>
                        <a:t>w/e 8th</a:t>
                      </a:r>
                    </a:p>
                    <a:p>
                      <a:pPr algn="ctr" fontAlgn="t"/>
                      <a:r>
                        <a:rPr lang="en-GB" sz="1050" b="0" i="0" u="none" strike="noStrike" dirty="0">
                          <a:solidFill>
                            <a:srgbClr val="000000"/>
                          </a:solidFill>
                          <a:effectLst/>
                          <a:latin typeface="Calibri" panose="020F0502020204030204" pitchFamily="34" charset="0"/>
                        </a:rPr>
                        <a:t>May</a:t>
                      </a:r>
                    </a:p>
                    <a:p>
                      <a:pPr algn="ctr" fontAlgn="t"/>
                      <a:endParaRPr lang="en-GB" sz="1050" b="0" i="0" u="none" strike="noStrike" dirty="0">
                        <a:solidFill>
                          <a:srgbClr val="000000"/>
                        </a:solidFill>
                        <a:effectLst/>
                        <a:latin typeface="Calibri" panose="020F0502020204030204" pitchFamily="34" charset="0"/>
                      </a:endParaRP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03815630"/>
                  </a:ext>
                </a:extLst>
              </a:tr>
              <a:tr h="249972">
                <a:tc>
                  <a:txBody>
                    <a:bodyPr/>
                    <a:lstStyle/>
                    <a:p>
                      <a:pPr algn="l" fontAlgn="ctr"/>
                      <a:r>
                        <a:rPr lang="en-GB" sz="1050" b="0" i="0" u="none" strike="noStrike">
                          <a:solidFill>
                            <a:srgbClr val="000000"/>
                          </a:solidFill>
                          <a:effectLst/>
                          <a:latin typeface="Calibri" panose="020F0502020204030204" pitchFamily="34" charset="0"/>
                        </a:rPr>
                        <a:t>Brighton and Hove</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54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021766632"/>
                  </a:ext>
                </a:extLst>
              </a:tr>
              <a:tr h="249972">
                <a:tc>
                  <a:txBody>
                    <a:bodyPr/>
                    <a:lstStyle/>
                    <a:p>
                      <a:pPr algn="l" fontAlgn="ctr"/>
                      <a:r>
                        <a:rPr lang="en-GB" sz="1050" b="0" i="0" u="none" strike="noStrike">
                          <a:solidFill>
                            <a:srgbClr val="000000"/>
                          </a:solidFill>
                          <a:effectLst/>
                          <a:latin typeface="Calibri" panose="020F0502020204030204" pitchFamily="34" charset="0"/>
                        </a:rPr>
                        <a:t>East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127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146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137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492149522"/>
                  </a:ext>
                </a:extLst>
              </a:tr>
              <a:tr h="249972">
                <a:tc>
                  <a:txBody>
                    <a:bodyPr/>
                    <a:lstStyle/>
                    <a:p>
                      <a:pPr algn="l" fontAlgn="ctr"/>
                      <a:r>
                        <a:rPr lang="en-GB" sz="1050" b="0" i="0" u="none" strike="noStrike" dirty="0">
                          <a:solidFill>
                            <a:srgbClr val="000000"/>
                          </a:solidFill>
                          <a:effectLst/>
                          <a:latin typeface="Calibri" panose="020F0502020204030204" pitchFamily="34" charset="0"/>
                        </a:rPr>
                        <a:t>West Sussex</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179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206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197</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159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015794121"/>
                  </a:ext>
                </a:extLst>
              </a:tr>
              <a:tr h="249972">
                <a:tc>
                  <a:txBody>
                    <a:bodyPr/>
                    <a:lstStyle/>
                    <a:p>
                      <a:pPr algn="l" fontAlgn="ctr"/>
                      <a:r>
                        <a:rPr lang="en-GB" sz="1050" b="0" i="0" u="none" strike="noStrike">
                          <a:solidFill>
                            <a:srgbClr val="000000"/>
                          </a:solidFill>
                          <a:effectLst/>
                          <a:latin typeface="Calibri" panose="020F0502020204030204" pitchFamily="34" charset="0"/>
                        </a:rPr>
                        <a:t>Sussex areas combined</a:t>
                      </a:r>
                    </a:p>
                  </a:txBody>
                  <a:tcPr marL="8703" marR="8703" marT="870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416</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378</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382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339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375</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322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343</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362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391</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394</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a:solidFill>
                            <a:srgbClr val="000000"/>
                          </a:solidFill>
                          <a:effectLst/>
                          <a:latin typeface="Calibri" panose="020F0502020204030204" pitchFamily="34" charset="0"/>
                        </a:rPr>
                        <a:t>359</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GB" sz="1050" b="0" i="0" u="none" strike="noStrike" dirty="0">
                          <a:solidFill>
                            <a:srgbClr val="000000"/>
                          </a:solidFill>
                          <a:effectLst/>
                          <a:latin typeface="Calibri" panose="020F0502020204030204" pitchFamily="34" charset="0"/>
                        </a:rPr>
                        <a:t>312</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237863320"/>
                  </a:ext>
                </a:extLst>
              </a:tr>
            </a:tbl>
          </a:graphicData>
        </a:graphic>
      </p:graphicFrame>
    </p:spTree>
    <p:extLst>
      <p:ext uri="{BB962C8B-B14F-4D97-AF65-F5344CB8AC3E}">
        <p14:creationId xmlns:p14="http://schemas.microsoft.com/office/powerpoint/2010/main" val="320189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4177922-7E67-2240-9572-34A03ED0BF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89278"/>
            <a:ext cx="6095999" cy="3104444"/>
          </a:xfrm>
          <a:prstGeom prst="rect">
            <a:avLst/>
          </a:prstGeom>
        </p:spPr>
      </p:pic>
      <p:pic>
        <p:nvPicPr>
          <p:cNvPr id="11" name="Picture 10">
            <a:extLst>
              <a:ext uri="{FF2B5EF4-FFF2-40B4-BE49-F238E27FC236}">
                <a16:creationId xmlns:a16="http://schemas.microsoft.com/office/drawing/2014/main" id="{02D4BFC4-BBB9-9D47-B40D-67CDE5E033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89278"/>
            <a:ext cx="6095999" cy="3104444"/>
          </a:xfrm>
          <a:prstGeom prst="rect">
            <a:avLst/>
          </a:prstGeom>
        </p:spPr>
      </p:pic>
      <p:pic>
        <p:nvPicPr>
          <p:cNvPr id="12" name="Picture 11">
            <a:extLst>
              <a:ext uri="{FF2B5EF4-FFF2-40B4-BE49-F238E27FC236}">
                <a16:creationId xmlns:a16="http://schemas.microsoft.com/office/drawing/2014/main" id="{6F2E192D-C962-514B-A4F8-91B068744D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3464278"/>
            <a:ext cx="6095999" cy="3104444"/>
          </a:xfrm>
          <a:prstGeom prst="rect">
            <a:avLst/>
          </a:prstGeom>
        </p:spPr>
      </p:pic>
      <p:pic>
        <p:nvPicPr>
          <p:cNvPr id="13" name="Picture 12">
            <a:extLst>
              <a:ext uri="{FF2B5EF4-FFF2-40B4-BE49-F238E27FC236}">
                <a16:creationId xmlns:a16="http://schemas.microsoft.com/office/drawing/2014/main" id="{6EE1D72C-32CE-B04F-81DB-8249794342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96000" y="3464278"/>
            <a:ext cx="6095999" cy="3104444"/>
          </a:xfrm>
          <a:prstGeom prst="rect">
            <a:avLst/>
          </a:prstGeom>
        </p:spPr>
      </p:pic>
      <p:sp>
        <p:nvSpPr>
          <p:cNvPr id="14" name="TextBox 13">
            <a:extLst>
              <a:ext uri="{FF2B5EF4-FFF2-40B4-BE49-F238E27FC236}">
                <a16:creationId xmlns:a16="http://schemas.microsoft.com/office/drawing/2014/main" id="{1628DCB8-BE7F-1844-9D00-178FFE84D254}"/>
              </a:ext>
            </a:extLst>
          </p:cNvPr>
          <p:cNvSpPr txBox="1"/>
          <p:nvPr/>
        </p:nvSpPr>
        <p:spPr>
          <a:xfrm>
            <a:off x="9758077" y="6568722"/>
            <a:ext cx="3109784" cy="276999"/>
          </a:xfrm>
          <a:prstGeom prst="rect">
            <a:avLst/>
          </a:prstGeom>
          <a:noFill/>
        </p:spPr>
        <p:txBody>
          <a:bodyPr wrap="square" rtlCol="0">
            <a:spAutoFit/>
          </a:bodyPr>
          <a:lstStyle/>
          <a:p>
            <a:r>
              <a:rPr lang="en-US" sz="1200" dirty="0"/>
              <a:t>Source: Office for National Statistics</a:t>
            </a:r>
          </a:p>
        </p:txBody>
      </p:sp>
    </p:spTree>
    <p:extLst>
      <p:ext uri="{BB962C8B-B14F-4D97-AF65-F5344CB8AC3E}">
        <p14:creationId xmlns:p14="http://schemas.microsoft.com/office/powerpoint/2010/main" val="330971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40"/>
          </a:xfrm>
        </p:spPr>
      </p:pic>
      <p:sp>
        <p:nvSpPr>
          <p:cNvPr id="48" name="TextBox 47">
            <a:extLst>
              <a:ext uri="{FF2B5EF4-FFF2-40B4-BE49-F238E27FC236}">
                <a16:creationId xmlns:a16="http://schemas.microsoft.com/office/drawing/2014/main" id="{EED96548-A15B-CE45-BDBD-463529C1FB40}"/>
              </a:ext>
            </a:extLst>
          </p:cNvPr>
          <p:cNvSpPr txBox="1"/>
          <p:nvPr/>
        </p:nvSpPr>
        <p:spPr>
          <a:xfrm>
            <a:off x="7274859" y="1134258"/>
            <a:ext cx="4531121" cy="3416320"/>
          </a:xfrm>
          <a:prstGeom prst="rect">
            <a:avLst/>
          </a:prstGeom>
          <a:noFill/>
        </p:spPr>
        <p:txBody>
          <a:bodyPr wrap="square" rtlCol="0">
            <a:spAutoFit/>
          </a:bodyPr>
          <a:lstStyle/>
          <a:p>
            <a:pPr marL="285750" indent="-285750">
              <a:buFont typeface="Arial" panose="020B0604020202020204" pitchFamily="34" charset="0"/>
              <a:buChar char="•"/>
            </a:pPr>
            <a:r>
              <a:rPr lang="en-GB" sz="1200" i="1" dirty="0">
                <a:solidFill>
                  <a:schemeClr val="accent5"/>
                </a:solidFill>
              </a:rPr>
              <a:t>A crude rate is calculated using the mid-2018 population estimates (all ages) for each area. Note that</a:t>
            </a:r>
            <a:r>
              <a:rPr lang="en-GB" sz="1200" b="1" i="1" dirty="0">
                <a:solidFill>
                  <a:schemeClr val="accent5"/>
                </a:solidFill>
              </a:rPr>
              <a:t> </a:t>
            </a:r>
            <a:r>
              <a:rPr lang="en-GB" sz="1200" i="1" dirty="0">
                <a:solidFill>
                  <a:schemeClr val="accent5"/>
                </a:solidFill>
              </a:rPr>
              <a:t>some areas in Sussex, particularly West Sussex, have an older population compared with England and so the rate is usually, and expectedly, above the national rate. </a:t>
            </a:r>
          </a:p>
          <a:p>
            <a:pPr marL="285750" indent="-285750">
              <a:buFont typeface="Arial" panose="020B0604020202020204" pitchFamily="34" charset="0"/>
              <a:buChar char="•"/>
            </a:pPr>
            <a:endParaRPr lang="en-GB" sz="1200" i="1" dirty="0">
              <a:solidFill>
                <a:srgbClr val="FF0000"/>
              </a:solidFill>
            </a:endParaRPr>
          </a:p>
          <a:p>
            <a:pPr marL="285750" indent="-285750">
              <a:buFont typeface="Arial" panose="020B0604020202020204" pitchFamily="34" charset="0"/>
              <a:buChar char="•"/>
            </a:pPr>
            <a:r>
              <a:rPr lang="en-GB" sz="1200" dirty="0"/>
              <a:t>The crude rate of death has risen considerably nationally and locally.</a:t>
            </a:r>
          </a:p>
          <a:p>
            <a:endParaRPr lang="en-GB" sz="1200" dirty="0"/>
          </a:p>
          <a:p>
            <a:pPr marL="285750" indent="-285750">
              <a:buFont typeface="Arial" panose="020B0604020202020204" pitchFamily="34" charset="0"/>
              <a:buChar char="•"/>
            </a:pPr>
            <a:r>
              <a:rPr lang="en-GB" sz="1200" dirty="0"/>
              <a:t>This increase started towards the end of March but appears to be declining in some areas. </a:t>
            </a:r>
          </a:p>
          <a:p>
            <a:endParaRPr lang="en-GB" sz="1200" dirty="0"/>
          </a:p>
          <a:p>
            <a:pPr marL="285750" indent="-285750">
              <a:buFont typeface="Arial" panose="020B0604020202020204" pitchFamily="34" charset="0"/>
              <a:buChar char="•"/>
            </a:pPr>
            <a:r>
              <a:rPr lang="en-GB" sz="1200" dirty="0"/>
              <a:t>This graph shows the considerable increase at a national level, so that local and national crude rates are similar.</a:t>
            </a:r>
          </a:p>
          <a:p>
            <a:pPr marL="285750" indent="-285750">
              <a:buFont typeface="Arial" panose="020B0604020202020204" pitchFamily="34" charset="0"/>
              <a:buChar char="•"/>
            </a:pPr>
            <a:endParaRPr lang="en-GB" sz="1200" i="1" dirty="0">
              <a:solidFill>
                <a:schemeClr val="accent1"/>
              </a:solidFill>
            </a:endParaRPr>
          </a:p>
          <a:p>
            <a:pPr marL="285750" indent="-285750">
              <a:buFont typeface="Arial" panose="020B0604020202020204" pitchFamily="34" charset="0"/>
              <a:buChar char="•"/>
            </a:pPr>
            <a:r>
              <a:rPr lang="en-GB" sz="1200" i="1" dirty="0">
                <a:solidFill>
                  <a:srgbClr val="FF0000"/>
                </a:solidFill>
              </a:rPr>
              <a:t>An age/sex standardised rates are not currently available for the weekly ONS release, although cumulative data for a shorter time period are presented later in this slide deck.</a:t>
            </a: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39603" cy="307777"/>
          </a:xfrm>
          <a:prstGeom prst="rect">
            <a:avLst/>
          </a:prstGeom>
          <a:noFill/>
        </p:spPr>
        <p:txBody>
          <a:bodyPr wrap="none" rtlCol="0">
            <a:spAutoFit/>
          </a:bodyPr>
          <a:lstStyle/>
          <a:p>
            <a:r>
              <a:rPr lang="en-US" sz="1400" dirty="0"/>
              <a:t>Crude rate of all cause mortality; to week ending 08/05/2020</a:t>
            </a:r>
          </a:p>
        </p:txBody>
      </p:sp>
    </p:spTree>
    <p:extLst>
      <p:ext uri="{BB962C8B-B14F-4D97-AF65-F5344CB8AC3E}">
        <p14:creationId xmlns:p14="http://schemas.microsoft.com/office/powerpoint/2010/main" val="403289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Content Placeholder 46">
            <a:extLst>
              <a:ext uri="{FF2B5EF4-FFF2-40B4-BE49-F238E27FC236}">
                <a16:creationId xmlns:a16="http://schemas.microsoft.com/office/drawing/2014/main" id="{1FA19F78-C50B-054C-8494-C993A4DAF7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7918" y="462429"/>
            <a:ext cx="6546913" cy="5933139"/>
          </a:xfrm>
        </p:spPr>
      </p:pic>
      <p:sp>
        <p:nvSpPr>
          <p:cNvPr id="48" name="TextBox 47">
            <a:extLst>
              <a:ext uri="{FF2B5EF4-FFF2-40B4-BE49-F238E27FC236}">
                <a16:creationId xmlns:a16="http://schemas.microsoft.com/office/drawing/2014/main" id="{EED96548-A15B-CE45-BDBD-463529C1FB40}"/>
              </a:ext>
            </a:extLst>
          </p:cNvPr>
          <p:cNvSpPr txBox="1"/>
          <p:nvPr/>
        </p:nvSpPr>
        <p:spPr>
          <a:xfrm>
            <a:off x="7109751" y="411140"/>
            <a:ext cx="4769225" cy="3231654"/>
          </a:xfrm>
          <a:prstGeom prst="rect">
            <a:avLst/>
          </a:prstGeom>
          <a:noFill/>
        </p:spPr>
        <p:txBody>
          <a:bodyPr wrap="square" rtlCol="0">
            <a:spAutoFit/>
          </a:bodyPr>
          <a:lstStyle/>
          <a:p>
            <a:pPr marL="285750" indent="-285750">
              <a:buFont typeface="Arial" panose="020B0604020202020204" pitchFamily="34" charset="0"/>
              <a:buChar char="•"/>
            </a:pPr>
            <a:r>
              <a:rPr lang="en-GB" sz="1200" dirty="0"/>
              <a:t>Crude rates of deaths where Covid-19 is mentioned as an underlying cause or contributing factor has risen locally.</a:t>
            </a:r>
          </a:p>
          <a:p>
            <a:endParaRPr lang="en-GB" sz="1200" dirty="0"/>
          </a:p>
          <a:p>
            <a:pPr marL="285750" indent="-285750">
              <a:buFont typeface="Arial" panose="020B0604020202020204" pitchFamily="34" charset="0"/>
              <a:buChar char="•"/>
            </a:pPr>
            <a:r>
              <a:rPr lang="en-GB" sz="1200" dirty="0"/>
              <a:t>In April the rate rose locally but was significantly lower than in England although rates are now statistically similar to national rates per 100,000 population.</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 table below shows the change in deaths occurring in the last two weeks of reporting.</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solidFill>
                  <a:srgbClr val="FF0000"/>
                </a:solidFill>
              </a:rPr>
              <a:t>Note: the crude rate given in the table below is the cumulative total of Covid-19 deaths to date, and not the new deaths in the latest week.</a:t>
            </a:r>
          </a:p>
          <a:p>
            <a:pPr marL="285750" indent="-285750">
              <a:buFont typeface="Arial" panose="020B0604020202020204" pitchFamily="34" charset="0"/>
              <a:buChar char="•"/>
            </a:pPr>
            <a:endParaRPr lang="en-GB" sz="1200" dirty="0">
              <a:solidFill>
                <a:srgbClr val="FF0000"/>
              </a:solidFill>
            </a:endParaRPr>
          </a:p>
          <a:p>
            <a:pPr marL="285750" indent="-285750">
              <a:buFont typeface="Arial" panose="020B0604020202020204" pitchFamily="34" charset="0"/>
              <a:buChar char="•"/>
            </a:pPr>
            <a:r>
              <a:rPr lang="en-GB" sz="1200" dirty="0">
                <a:solidFill>
                  <a:srgbClr val="FF0000"/>
                </a:solidFill>
              </a:rPr>
              <a:t>Also note that deaths (particularly in the most recent week) may be revised if the were not registered by the 16</a:t>
            </a:r>
            <a:r>
              <a:rPr lang="en-GB" sz="1200" baseline="30000" dirty="0">
                <a:solidFill>
                  <a:srgbClr val="FF0000"/>
                </a:solidFill>
              </a:rPr>
              <a:t>th</a:t>
            </a:r>
            <a:r>
              <a:rPr lang="en-GB" sz="1200" dirty="0">
                <a:solidFill>
                  <a:srgbClr val="FF0000"/>
                </a:solidFill>
              </a:rPr>
              <a:t> May. </a:t>
            </a:r>
          </a:p>
          <a:p>
            <a:pPr marL="285750" indent="-285750">
              <a:buFont typeface="Arial" panose="020B0604020202020204" pitchFamily="34" charset="0"/>
              <a:buChar char="•"/>
            </a:pPr>
            <a:endParaRPr lang="en-GB" sz="1200" i="1" dirty="0">
              <a:solidFill>
                <a:schemeClr val="accent1"/>
              </a:solidFill>
            </a:endParaRPr>
          </a:p>
        </p:txBody>
      </p:sp>
      <p:sp>
        <p:nvSpPr>
          <p:cNvPr id="49" name="TextBox 48">
            <a:extLst>
              <a:ext uri="{FF2B5EF4-FFF2-40B4-BE49-F238E27FC236}">
                <a16:creationId xmlns:a16="http://schemas.microsoft.com/office/drawing/2014/main" id="{2356CB90-A20C-4B4D-B6FF-5B49748B52E5}"/>
              </a:ext>
            </a:extLst>
          </p:cNvPr>
          <p:cNvSpPr txBox="1"/>
          <p:nvPr/>
        </p:nvSpPr>
        <p:spPr>
          <a:xfrm>
            <a:off x="192062" y="103363"/>
            <a:ext cx="4659545" cy="307777"/>
          </a:xfrm>
          <a:prstGeom prst="rect">
            <a:avLst/>
          </a:prstGeom>
          <a:noFill/>
        </p:spPr>
        <p:txBody>
          <a:bodyPr wrap="none" rtlCol="0">
            <a:spAutoFit/>
          </a:bodyPr>
          <a:lstStyle/>
          <a:p>
            <a:r>
              <a:rPr lang="en-US" sz="1400" dirty="0"/>
              <a:t>Crude rate of Covid-19 mortality; to week ending 08/05/2020</a:t>
            </a:r>
          </a:p>
        </p:txBody>
      </p:sp>
      <p:graphicFrame>
        <p:nvGraphicFramePr>
          <p:cNvPr id="2" name="Table 1">
            <a:extLst>
              <a:ext uri="{FF2B5EF4-FFF2-40B4-BE49-F238E27FC236}">
                <a16:creationId xmlns:a16="http://schemas.microsoft.com/office/drawing/2014/main" id="{ECDC2A3F-0DCE-574A-B448-300949D8CB1C}"/>
              </a:ext>
            </a:extLst>
          </p:cNvPr>
          <p:cNvGraphicFramePr>
            <a:graphicFrameLocks noGrp="1"/>
          </p:cNvGraphicFramePr>
          <p:nvPr>
            <p:extLst>
              <p:ext uri="{D42A27DB-BD31-4B8C-83A1-F6EECF244321}">
                <p14:modId xmlns:p14="http://schemas.microsoft.com/office/powerpoint/2010/main" val="260955618"/>
              </p:ext>
            </p:extLst>
          </p:nvPr>
        </p:nvGraphicFramePr>
        <p:xfrm>
          <a:off x="7055965" y="4251138"/>
          <a:ext cx="4876799" cy="1713865"/>
        </p:xfrm>
        <a:graphic>
          <a:graphicData uri="http://schemas.openxmlformats.org/drawingml/2006/table">
            <a:tbl>
              <a:tblPr/>
              <a:tblGrid>
                <a:gridCol w="1207542">
                  <a:extLst>
                    <a:ext uri="{9D8B030D-6E8A-4147-A177-3AD203B41FA5}">
                      <a16:colId xmlns:a16="http://schemas.microsoft.com/office/drawing/2014/main" val="4042078147"/>
                    </a:ext>
                  </a:extLst>
                </a:gridCol>
                <a:gridCol w="377239">
                  <a:extLst>
                    <a:ext uri="{9D8B030D-6E8A-4147-A177-3AD203B41FA5}">
                      <a16:colId xmlns:a16="http://schemas.microsoft.com/office/drawing/2014/main" val="930813635"/>
                    </a:ext>
                  </a:extLst>
                </a:gridCol>
                <a:gridCol w="376518">
                  <a:extLst>
                    <a:ext uri="{9D8B030D-6E8A-4147-A177-3AD203B41FA5}">
                      <a16:colId xmlns:a16="http://schemas.microsoft.com/office/drawing/2014/main" val="522768187"/>
                    </a:ext>
                  </a:extLst>
                </a:gridCol>
                <a:gridCol w="578223">
                  <a:extLst>
                    <a:ext uri="{9D8B030D-6E8A-4147-A177-3AD203B41FA5}">
                      <a16:colId xmlns:a16="http://schemas.microsoft.com/office/drawing/2014/main" val="834688633"/>
                    </a:ext>
                  </a:extLst>
                </a:gridCol>
                <a:gridCol w="605118">
                  <a:extLst>
                    <a:ext uri="{9D8B030D-6E8A-4147-A177-3AD203B41FA5}">
                      <a16:colId xmlns:a16="http://schemas.microsoft.com/office/drawing/2014/main" val="3536256985"/>
                    </a:ext>
                  </a:extLst>
                </a:gridCol>
                <a:gridCol w="753035">
                  <a:extLst>
                    <a:ext uri="{9D8B030D-6E8A-4147-A177-3AD203B41FA5}">
                      <a16:colId xmlns:a16="http://schemas.microsoft.com/office/drawing/2014/main" val="3157537180"/>
                    </a:ext>
                  </a:extLst>
                </a:gridCol>
                <a:gridCol w="979124">
                  <a:extLst>
                    <a:ext uri="{9D8B030D-6E8A-4147-A177-3AD203B41FA5}">
                      <a16:colId xmlns:a16="http://schemas.microsoft.com/office/drawing/2014/main" val="1797673479"/>
                    </a:ext>
                  </a:extLst>
                </a:gridCol>
              </a:tblGrid>
              <a:tr h="571500">
                <a:tc>
                  <a:txBody>
                    <a:bodyPr/>
                    <a:lstStyle/>
                    <a:p>
                      <a:pPr algn="l" fontAlgn="t"/>
                      <a:r>
                        <a:rPr lang="en-GB" sz="1050" b="1" i="0" u="none" strike="noStrike" dirty="0">
                          <a:solidFill>
                            <a:srgbClr val="000000"/>
                          </a:solidFill>
                          <a:effectLst/>
                          <a:latin typeface="Calibri" panose="020F0502020204030204" pitchFamily="34" charset="0"/>
                        </a:rPr>
                        <a:t>Name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1st</a:t>
                      </a:r>
                    </a:p>
                    <a:p>
                      <a:pPr algn="r" fontAlgn="t"/>
                      <a:r>
                        <a:rPr lang="en-GB" sz="1050" b="1" i="0" u="none" strike="noStrike" dirty="0">
                          <a:solidFill>
                            <a:srgbClr val="000000"/>
                          </a:solidFill>
                          <a:effectLst/>
                          <a:latin typeface="Calibri" panose="020F0502020204030204" pitchFamily="34" charset="0"/>
                        </a:rPr>
                        <a:t>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w/e 8th May</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(N)</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Change (%)</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total</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t"/>
                      <a:r>
                        <a:rPr lang="en-GB" sz="1050" b="1" i="0" u="none" strike="noStrike" dirty="0">
                          <a:solidFill>
                            <a:srgbClr val="000000"/>
                          </a:solidFill>
                          <a:effectLst/>
                          <a:latin typeface="Calibri" panose="020F0502020204030204" pitchFamily="34" charset="0"/>
                        </a:rPr>
                        <a:t>Latest cumulative rate per 100,000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21740534"/>
                  </a:ext>
                </a:extLst>
              </a:tr>
              <a:tr h="203200">
                <a:tc>
                  <a:txBody>
                    <a:bodyPr/>
                    <a:lstStyle/>
                    <a:p>
                      <a:pPr algn="l" fontAlgn="b"/>
                      <a:r>
                        <a:rPr lang="en-GB" sz="1050" b="0" i="0" u="none" strike="noStrike" dirty="0">
                          <a:solidFill>
                            <a:srgbClr val="000000"/>
                          </a:solidFill>
                          <a:effectLst/>
                          <a:latin typeface="Calibri" panose="020F0502020204030204" pitchFamily="34" charset="0"/>
                        </a:rPr>
                        <a:t>Brighton and Hove</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-21.40%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114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39.3 (32.4-47.2)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75933205"/>
                  </a:ext>
                </a:extLst>
              </a:tr>
              <a:tr h="203200">
                <a:tc>
                  <a:txBody>
                    <a:bodyPr/>
                    <a:lstStyle/>
                    <a:p>
                      <a:pPr algn="l" fontAlgn="b"/>
                      <a:r>
                        <a:rPr lang="en-GB" sz="1050" b="0" i="0" u="none" strike="noStrike" dirty="0">
                          <a:solidFill>
                            <a:srgbClr val="000000"/>
                          </a:solidFill>
                          <a:effectLst/>
                          <a:latin typeface="Calibri" panose="020F0502020204030204" pitchFamily="34" charset="0"/>
                        </a:rPr>
                        <a:t>East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36</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245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44.2 (38.8-50.1)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48582351"/>
                  </a:ext>
                </a:extLst>
              </a:tr>
              <a:tr h="203200">
                <a:tc>
                  <a:txBody>
                    <a:bodyPr/>
                    <a:lstStyle/>
                    <a:p>
                      <a:pPr algn="l" fontAlgn="b"/>
                      <a:r>
                        <a:rPr lang="en-GB" sz="1050" b="0" i="0" u="none" strike="noStrike" dirty="0">
                          <a:solidFill>
                            <a:srgbClr val="000000"/>
                          </a:solidFill>
                          <a:effectLst/>
                          <a:latin typeface="Calibri" panose="020F0502020204030204" pitchFamily="34" charset="0"/>
                        </a:rPr>
                        <a:t>West Sussex</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-46.70%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453</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52.7 (48-57.8)</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402284"/>
                  </a:ext>
                </a:extLst>
              </a:tr>
              <a:tr h="203200">
                <a:tc>
                  <a:txBody>
                    <a:bodyPr/>
                    <a:lstStyle/>
                    <a:p>
                      <a:pPr algn="l" fontAlgn="b"/>
                      <a:r>
                        <a:rPr lang="en-GB" sz="1050" b="0" i="0" u="none" strike="noStrike">
                          <a:solidFill>
                            <a:srgbClr val="000000"/>
                          </a:solidFill>
                          <a:effectLst/>
                          <a:latin typeface="Calibri" panose="020F0502020204030204" pitchFamily="34" charset="0"/>
                        </a:rPr>
                        <a:t>Sussex areas combined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125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812</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47.7 (44.4-51.1)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548855910"/>
                  </a:ext>
                </a:extLst>
              </a:tr>
              <a:tr h="203200">
                <a:tc>
                  <a:txBody>
                    <a:bodyPr/>
                    <a:lstStyle/>
                    <a:p>
                      <a:pPr algn="l" fontAlgn="b"/>
                      <a:r>
                        <a:rPr lang="en-GB" sz="1050" b="0" i="0" u="none" strike="noStrike">
                          <a:solidFill>
                            <a:srgbClr val="000000"/>
                          </a:solidFill>
                          <a:effectLst/>
                          <a:latin typeface="Calibri" panose="020F0502020204030204" pitchFamily="34" charset="0"/>
                        </a:rPr>
                        <a:t>England</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4,794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3,375</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-1,419</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-29.60%</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a:solidFill>
                            <a:srgbClr val="000000"/>
                          </a:solidFill>
                          <a:effectLst/>
                          <a:latin typeface="Calibri" panose="020F0502020204030204" pitchFamily="34" charset="0"/>
                        </a:rPr>
                        <a:t>37,154</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GB" sz="1050" b="0" i="0" u="none" strike="noStrike" dirty="0">
                          <a:solidFill>
                            <a:srgbClr val="000000"/>
                          </a:solidFill>
                          <a:effectLst/>
                          <a:latin typeface="Calibri" panose="020F0502020204030204" pitchFamily="34" charset="0"/>
                        </a:rPr>
                        <a:t>66.4 (65.7-67.1)</a:t>
                      </a:r>
                    </a:p>
                  </a:txBody>
                  <a:tcPr marL="9525" marR="9525" marT="9525"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121827"/>
                  </a:ext>
                </a:extLst>
              </a:tr>
            </a:tbl>
          </a:graphicData>
        </a:graphic>
      </p:graphicFrame>
      <p:sp>
        <p:nvSpPr>
          <p:cNvPr id="7" name="TextBox 6">
            <a:extLst>
              <a:ext uri="{FF2B5EF4-FFF2-40B4-BE49-F238E27FC236}">
                <a16:creationId xmlns:a16="http://schemas.microsoft.com/office/drawing/2014/main" id="{A6AE7F49-8FEC-C94E-919E-9C1A97D00769}"/>
              </a:ext>
            </a:extLst>
          </p:cNvPr>
          <p:cNvSpPr txBox="1"/>
          <p:nvPr/>
        </p:nvSpPr>
        <p:spPr>
          <a:xfrm>
            <a:off x="6998583" y="3912584"/>
            <a:ext cx="2815386" cy="276999"/>
          </a:xfrm>
          <a:prstGeom prst="rect">
            <a:avLst/>
          </a:prstGeom>
          <a:noFill/>
        </p:spPr>
        <p:txBody>
          <a:bodyPr wrap="none" rtlCol="0">
            <a:spAutoFit/>
          </a:bodyPr>
          <a:lstStyle/>
          <a:p>
            <a:r>
              <a:rPr lang="en-US" sz="1200" dirty="0"/>
              <a:t>Last two-week change Covid-19 mortality</a:t>
            </a:r>
          </a:p>
        </p:txBody>
      </p:sp>
    </p:spTree>
    <p:extLst>
      <p:ext uri="{BB962C8B-B14F-4D97-AF65-F5344CB8AC3E}">
        <p14:creationId xmlns:p14="http://schemas.microsoft.com/office/powerpoint/2010/main" val="62272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2CCB9D-1775-2E47-8F9F-0D7FCAAF92BE}"/>
              </a:ext>
            </a:extLst>
          </p:cNvPr>
          <p:cNvGraphicFramePr>
            <a:graphicFrameLocks noGrp="1"/>
          </p:cNvGraphicFramePr>
          <p:nvPr>
            <p:extLst>
              <p:ext uri="{D42A27DB-BD31-4B8C-83A1-F6EECF244321}">
                <p14:modId xmlns:p14="http://schemas.microsoft.com/office/powerpoint/2010/main" val="4126755159"/>
              </p:ext>
            </p:extLst>
          </p:nvPr>
        </p:nvGraphicFramePr>
        <p:xfrm>
          <a:off x="287357" y="1546698"/>
          <a:ext cx="11563754" cy="2254771"/>
        </p:xfrm>
        <a:graphic>
          <a:graphicData uri="http://schemas.openxmlformats.org/drawingml/2006/table">
            <a:tbl>
              <a:tblPr/>
              <a:tblGrid>
                <a:gridCol w="998919">
                  <a:extLst>
                    <a:ext uri="{9D8B030D-6E8A-4147-A177-3AD203B41FA5}">
                      <a16:colId xmlns:a16="http://schemas.microsoft.com/office/drawing/2014/main" val="2328472390"/>
                    </a:ext>
                  </a:extLst>
                </a:gridCol>
                <a:gridCol w="914400">
                  <a:extLst>
                    <a:ext uri="{9D8B030D-6E8A-4147-A177-3AD203B41FA5}">
                      <a16:colId xmlns:a16="http://schemas.microsoft.com/office/drawing/2014/main" val="1755620868"/>
                    </a:ext>
                  </a:extLst>
                </a:gridCol>
                <a:gridCol w="1041009">
                  <a:extLst>
                    <a:ext uri="{9D8B030D-6E8A-4147-A177-3AD203B41FA5}">
                      <a16:colId xmlns:a16="http://schemas.microsoft.com/office/drawing/2014/main" val="2085154622"/>
                    </a:ext>
                  </a:extLst>
                </a:gridCol>
                <a:gridCol w="1252021">
                  <a:extLst>
                    <a:ext uri="{9D8B030D-6E8A-4147-A177-3AD203B41FA5}">
                      <a16:colId xmlns:a16="http://schemas.microsoft.com/office/drawing/2014/main" val="4093615030"/>
                    </a:ext>
                  </a:extLst>
                </a:gridCol>
                <a:gridCol w="1156623">
                  <a:extLst>
                    <a:ext uri="{9D8B030D-6E8A-4147-A177-3AD203B41FA5}">
                      <a16:colId xmlns:a16="http://schemas.microsoft.com/office/drawing/2014/main" val="1785137804"/>
                    </a:ext>
                  </a:extLst>
                </a:gridCol>
                <a:gridCol w="763668">
                  <a:extLst>
                    <a:ext uri="{9D8B030D-6E8A-4147-A177-3AD203B41FA5}">
                      <a16:colId xmlns:a16="http://schemas.microsoft.com/office/drawing/2014/main" val="2484058275"/>
                    </a:ext>
                  </a:extLst>
                </a:gridCol>
                <a:gridCol w="1186280">
                  <a:extLst>
                    <a:ext uri="{9D8B030D-6E8A-4147-A177-3AD203B41FA5}">
                      <a16:colId xmlns:a16="http://schemas.microsoft.com/office/drawing/2014/main" val="2283668615"/>
                    </a:ext>
                  </a:extLst>
                </a:gridCol>
                <a:gridCol w="1047880">
                  <a:extLst>
                    <a:ext uri="{9D8B030D-6E8A-4147-A177-3AD203B41FA5}">
                      <a16:colId xmlns:a16="http://schemas.microsoft.com/office/drawing/2014/main" val="2290395827"/>
                    </a:ext>
                  </a:extLst>
                </a:gridCol>
                <a:gridCol w="1067652">
                  <a:extLst>
                    <a:ext uri="{9D8B030D-6E8A-4147-A177-3AD203B41FA5}">
                      <a16:colId xmlns:a16="http://schemas.microsoft.com/office/drawing/2014/main" val="3263881194"/>
                    </a:ext>
                  </a:extLst>
                </a:gridCol>
                <a:gridCol w="1008337">
                  <a:extLst>
                    <a:ext uri="{9D8B030D-6E8A-4147-A177-3AD203B41FA5}">
                      <a16:colId xmlns:a16="http://schemas.microsoft.com/office/drawing/2014/main" val="2158711689"/>
                    </a:ext>
                  </a:extLst>
                </a:gridCol>
                <a:gridCol w="1126965">
                  <a:extLst>
                    <a:ext uri="{9D8B030D-6E8A-4147-A177-3AD203B41FA5}">
                      <a16:colId xmlns:a16="http://schemas.microsoft.com/office/drawing/2014/main" val="3699747758"/>
                    </a:ext>
                  </a:extLst>
                </a:gridCol>
              </a:tblGrid>
              <a:tr h="854596">
                <a:tc>
                  <a:txBody>
                    <a:bodyPr/>
                    <a:lstStyle/>
                    <a:p>
                      <a:pPr algn="l" fontAlgn="t"/>
                      <a:r>
                        <a:rPr lang="en-GB" sz="1000" b="1" i="0" u="none" strike="noStrike" dirty="0">
                          <a:solidFill>
                            <a:srgbClr val="000000"/>
                          </a:solidFill>
                          <a:effectLst/>
                          <a:latin typeface="Calibri" panose="020F0502020204030204" pitchFamily="34" charset="0"/>
                        </a:rPr>
                        <a:t>Name</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summary</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occuring in week that are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all cause deaths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all cause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deaths attributed to Covid-19 to date in 2020</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Covid-19 deaths crude rate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deaths to date in 2020 attributed to Covid-19</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deaths to date attributed to Covid-19 among CIPFA neighbours</a:t>
                      </a:r>
                    </a:p>
                  </a:txBody>
                  <a:tcPr marL="6391" marR="6391" marT="6391"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3293320"/>
                  </a:ext>
                </a:extLst>
              </a:tr>
              <a:tr h="420083">
                <a:tc>
                  <a:txBody>
                    <a:bodyPr/>
                    <a:lstStyle/>
                    <a:p>
                      <a:pPr algn="l" fontAlgn="t"/>
                      <a:r>
                        <a:rPr lang="en-GB" sz="1000" b="0" i="0" u="none" strike="noStrike" dirty="0">
                          <a:solidFill>
                            <a:srgbClr val="000000"/>
                          </a:solidFill>
                          <a:effectLst/>
                          <a:latin typeface="Calibri" panose="020F0502020204030204" pitchFamily="34" charset="0"/>
                        </a:rPr>
                        <a:t>Brighton and Hove</a:t>
                      </a:r>
                    </a:p>
                  </a:txBody>
                  <a:tcPr marL="6391" marR="6391" marT="6391"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50 deaths </a:t>
                      </a:r>
                    </a:p>
                    <a:p>
                      <a:pPr algn="r" fontAlgn="b"/>
                      <a:r>
                        <a:rPr lang="en-GB" sz="1000" b="0" i="0" u="none" strike="noStrike" dirty="0">
                          <a:solidFill>
                            <a:srgbClr val="000000"/>
                          </a:solidFill>
                          <a:effectLst/>
                          <a:latin typeface="Calibri" panose="020F0502020204030204" pitchFamily="34" charset="0"/>
                        </a:rPr>
                        <a:t>(17 per 100,000, 95% CI: 13-23)</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 deaths </a:t>
                      </a:r>
                    </a:p>
                    <a:p>
                      <a:pPr algn="r" fontAlgn="b"/>
                      <a:r>
                        <a:rPr lang="en-GB" sz="1000" b="0" i="0" u="none" strike="noStrike" dirty="0">
                          <a:solidFill>
                            <a:srgbClr val="000000"/>
                          </a:solidFill>
                          <a:effectLst/>
                          <a:latin typeface="Calibri" panose="020F0502020204030204" pitchFamily="34" charset="0"/>
                        </a:rPr>
                        <a:t>(4 per 100,000, 95% CI: 2-7)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22.0%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877</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41093303"/>
                  </a:ext>
                </a:extLst>
              </a:tr>
              <a:tr h="420083">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391" marR="6391" marT="6391"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148 deaths </a:t>
                      </a:r>
                    </a:p>
                    <a:p>
                      <a:pPr algn="r" fontAlgn="b"/>
                      <a:r>
                        <a:rPr lang="en-GB" sz="1000" b="0" i="0" u="none" strike="noStrike" dirty="0">
                          <a:solidFill>
                            <a:srgbClr val="000000"/>
                          </a:solidFill>
                          <a:effectLst/>
                          <a:latin typeface="Calibri" panose="020F0502020204030204" pitchFamily="34" charset="0"/>
                        </a:rPr>
                        <a:t>(27 per 100,000, 95% CI: 23-31)</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34 deaths </a:t>
                      </a:r>
                    </a:p>
                    <a:p>
                      <a:pPr algn="r" fontAlgn="b"/>
                      <a:r>
                        <a:rPr lang="en-GB" sz="1000" b="0" i="0" u="none" strike="noStrike" dirty="0">
                          <a:solidFill>
                            <a:srgbClr val="000000"/>
                          </a:solidFill>
                          <a:effectLst/>
                          <a:latin typeface="Calibri" panose="020F0502020204030204" pitchFamily="34" charset="0"/>
                        </a:rPr>
                        <a:t>(6 per 100,000, 95% CI: 4-9)</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23.0%</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7th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2,775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1st</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245</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8.8%</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a:noFill/>
                    </a:lnB>
                  </a:tcPr>
                </a:tc>
                <a:extLst>
                  <a:ext uri="{0D108BD9-81ED-4DB2-BD59-A6C34878D82A}">
                    <a16:rowId xmlns:a16="http://schemas.microsoft.com/office/drawing/2014/main" val="3320522040"/>
                  </a:ext>
                </a:extLst>
              </a:tr>
              <a:tr h="460298">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391" marR="6391" marT="6391"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199 deaths </a:t>
                      </a:r>
                    </a:p>
                    <a:p>
                      <a:pPr algn="r" fontAlgn="b"/>
                      <a:r>
                        <a:rPr lang="en-GB" sz="1000" b="0" i="0" u="none" strike="noStrike" dirty="0">
                          <a:solidFill>
                            <a:srgbClr val="000000"/>
                          </a:solidFill>
                          <a:effectLst/>
                          <a:latin typeface="Calibri" panose="020F0502020204030204" pitchFamily="34" charset="0"/>
                        </a:rPr>
                        <a:t>(23 per 100,000, 95% CI: 20-27)</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40 deaths </a:t>
                      </a:r>
                    </a:p>
                    <a:p>
                      <a:pPr algn="r" fontAlgn="b"/>
                      <a:r>
                        <a:rPr lang="en-GB" sz="1000" b="0" i="0" u="none" strike="noStrike" dirty="0">
                          <a:solidFill>
                            <a:srgbClr val="000000"/>
                          </a:solidFill>
                          <a:effectLst/>
                          <a:latin typeface="Calibri" panose="020F0502020204030204" pitchFamily="34" charset="0"/>
                        </a:rPr>
                        <a:t>(5 per 100,000, 95% CI: 3-6)</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20.1%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4,172</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453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10.9%</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2576107"/>
                  </a:ext>
                </a:extLst>
              </a:tr>
            </a:tbl>
          </a:graphicData>
        </a:graphic>
      </p:graphicFrame>
      <p:sp>
        <p:nvSpPr>
          <p:cNvPr id="7" name="TextBox 6">
            <a:extLst>
              <a:ext uri="{FF2B5EF4-FFF2-40B4-BE49-F238E27FC236}">
                <a16:creationId xmlns:a16="http://schemas.microsoft.com/office/drawing/2014/main" id="{07E138C8-98F9-8D4E-BCDF-0EA0E50113B8}"/>
              </a:ext>
            </a:extLst>
          </p:cNvPr>
          <p:cNvSpPr txBox="1"/>
          <p:nvPr/>
        </p:nvSpPr>
        <p:spPr>
          <a:xfrm>
            <a:off x="184111" y="1208144"/>
            <a:ext cx="6875408" cy="307777"/>
          </a:xfrm>
          <a:prstGeom prst="rect">
            <a:avLst/>
          </a:prstGeom>
          <a:noFill/>
        </p:spPr>
        <p:txBody>
          <a:bodyPr wrap="none" rtlCol="0">
            <a:spAutoFit/>
          </a:bodyPr>
          <a:lstStyle/>
          <a:p>
            <a:r>
              <a:rPr lang="en-US" sz="1400" dirty="0"/>
              <a:t>Mortality summary tables; ONS death occurrence data; all deaths; week ending 08/05/2020</a:t>
            </a:r>
          </a:p>
        </p:txBody>
      </p:sp>
      <p:graphicFrame>
        <p:nvGraphicFramePr>
          <p:cNvPr id="8" name="Table 7">
            <a:extLst>
              <a:ext uri="{FF2B5EF4-FFF2-40B4-BE49-F238E27FC236}">
                <a16:creationId xmlns:a16="http://schemas.microsoft.com/office/drawing/2014/main" id="{D88FBBB4-81E3-AE44-80A8-5CBB52C1F200}"/>
              </a:ext>
            </a:extLst>
          </p:cNvPr>
          <p:cNvGraphicFramePr>
            <a:graphicFrameLocks noGrp="1"/>
          </p:cNvGraphicFramePr>
          <p:nvPr>
            <p:extLst>
              <p:ext uri="{D42A27DB-BD31-4B8C-83A1-F6EECF244321}">
                <p14:modId xmlns:p14="http://schemas.microsoft.com/office/powerpoint/2010/main" val="1923903808"/>
              </p:ext>
            </p:extLst>
          </p:nvPr>
        </p:nvGraphicFramePr>
        <p:xfrm>
          <a:off x="306172" y="4292841"/>
          <a:ext cx="11563754" cy="2361809"/>
        </p:xfrm>
        <a:graphic>
          <a:graphicData uri="http://schemas.openxmlformats.org/drawingml/2006/table">
            <a:tbl>
              <a:tblPr/>
              <a:tblGrid>
                <a:gridCol w="998920">
                  <a:extLst>
                    <a:ext uri="{9D8B030D-6E8A-4147-A177-3AD203B41FA5}">
                      <a16:colId xmlns:a16="http://schemas.microsoft.com/office/drawing/2014/main" val="1846249280"/>
                    </a:ext>
                  </a:extLst>
                </a:gridCol>
                <a:gridCol w="1294227">
                  <a:extLst>
                    <a:ext uri="{9D8B030D-6E8A-4147-A177-3AD203B41FA5}">
                      <a16:colId xmlns:a16="http://schemas.microsoft.com/office/drawing/2014/main" val="1706611446"/>
                    </a:ext>
                  </a:extLst>
                </a:gridCol>
                <a:gridCol w="1294228">
                  <a:extLst>
                    <a:ext uri="{9D8B030D-6E8A-4147-A177-3AD203B41FA5}">
                      <a16:colId xmlns:a16="http://schemas.microsoft.com/office/drawing/2014/main" val="2265666369"/>
                    </a:ext>
                  </a:extLst>
                </a:gridCol>
                <a:gridCol w="900332">
                  <a:extLst>
                    <a:ext uri="{9D8B030D-6E8A-4147-A177-3AD203B41FA5}">
                      <a16:colId xmlns:a16="http://schemas.microsoft.com/office/drawing/2014/main" val="2930854665"/>
                    </a:ext>
                  </a:extLst>
                </a:gridCol>
                <a:gridCol w="1195754">
                  <a:extLst>
                    <a:ext uri="{9D8B030D-6E8A-4147-A177-3AD203B41FA5}">
                      <a16:colId xmlns:a16="http://schemas.microsoft.com/office/drawing/2014/main" val="1696373253"/>
                    </a:ext>
                  </a:extLst>
                </a:gridCol>
                <a:gridCol w="815926">
                  <a:extLst>
                    <a:ext uri="{9D8B030D-6E8A-4147-A177-3AD203B41FA5}">
                      <a16:colId xmlns:a16="http://schemas.microsoft.com/office/drawing/2014/main" val="1565301830"/>
                    </a:ext>
                  </a:extLst>
                </a:gridCol>
                <a:gridCol w="844062">
                  <a:extLst>
                    <a:ext uri="{9D8B030D-6E8A-4147-A177-3AD203B41FA5}">
                      <a16:colId xmlns:a16="http://schemas.microsoft.com/office/drawing/2014/main" val="572029508"/>
                    </a:ext>
                  </a:extLst>
                </a:gridCol>
                <a:gridCol w="829996">
                  <a:extLst>
                    <a:ext uri="{9D8B030D-6E8A-4147-A177-3AD203B41FA5}">
                      <a16:colId xmlns:a16="http://schemas.microsoft.com/office/drawing/2014/main" val="3455814930"/>
                    </a:ext>
                  </a:extLst>
                </a:gridCol>
                <a:gridCol w="1083213">
                  <a:extLst>
                    <a:ext uri="{9D8B030D-6E8A-4147-A177-3AD203B41FA5}">
                      <a16:colId xmlns:a16="http://schemas.microsoft.com/office/drawing/2014/main" val="4156328815"/>
                    </a:ext>
                  </a:extLst>
                </a:gridCol>
                <a:gridCol w="1266089">
                  <a:extLst>
                    <a:ext uri="{9D8B030D-6E8A-4147-A177-3AD203B41FA5}">
                      <a16:colId xmlns:a16="http://schemas.microsoft.com/office/drawing/2014/main" val="2975533255"/>
                    </a:ext>
                  </a:extLst>
                </a:gridCol>
                <a:gridCol w="1041007">
                  <a:extLst>
                    <a:ext uri="{9D8B030D-6E8A-4147-A177-3AD203B41FA5}">
                      <a16:colId xmlns:a16="http://schemas.microsoft.com/office/drawing/2014/main" val="1209324188"/>
                    </a:ext>
                  </a:extLst>
                </a:gridCol>
              </a:tblGrid>
              <a:tr h="947069">
                <a:tc>
                  <a:txBody>
                    <a:bodyPr/>
                    <a:lstStyle/>
                    <a:p>
                      <a:pPr algn="l" fontAlgn="t"/>
                      <a:r>
                        <a:rPr lang="en-GB" sz="1000" b="1" i="0" u="none" strike="noStrike" dirty="0">
                          <a:solidFill>
                            <a:srgbClr val="000000"/>
                          </a:solidFill>
                          <a:effectLst/>
                          <a:latin typeface="Calibri" panose="020F0502020204030204" pitchFamily="34" charset="0"/>
                        </a:rPr>
                        <a:t>Name</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All cause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Covid-19 latest week care home summary</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occuring in week that are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latest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Total number of all cause care home deaths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Total number of care home deaths attributed to Covid-19 to date in 2020</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Proportion of care home deaths to date in 2020 attributed to Covid-19</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cumulative all cause care home deaths crude rate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dirty="0">
                          <a:solidFill>
                            <a:srgbClr val="000000"/>
                          </a:solidFill>
                          <a:effectLst/>
                          <a:latin typeface="Calibri" panose="020F0502020204030204" pitchFamily="34" charset="0"/>
                        </a:rPr>
                        <a:t>Rank of cumulative Covid-19 care home deaths crude rate among CIPFA neighbours per 1,000 care home beds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t"/>
                      <a:r>
                        <a:rPr lang="en-GB" sz="1000" b="1" i="0" u="none" strike="noStrike">
                          <a:solidFill>
                            <a:srgbClr val="000000"/>
                          </a:solidFill>
                          <a:effectLst/>
                          <a:latin typeface="Calibri" panose="020F0502020204030204" pitchFamily="34" charset="0"/>
                        </a:rPr>
                        <a:t>Rank of proportion of care home deaths to date attributed to Covid-19 among CIPFA neighbours</a:t>
                      </a:r>
                    </a:p>
                  </a:txBody>
                  <a:tcPr marL="6475" marR="6475" marT="6475" marB="0">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53211"/>
                  </a:ext>
                </a:extLst>
              </a:tr>
              <a:tr h="471580">
                <a:tc>
                  <a:txBody>
                    <a:bodyPr/>
                    <a:lstStyle/>
                    <a:p>
                      <a:pPr algn="l" fontAlgn="t"/>
                      <a:r>
                        <a:rPr lang="en-GB" sz="1000" b="0" i="0" u="none" strike="noStrike">
                          <a:solidFill>
                            <a:srgbClr val="000000"/>
                          </a:solidFill>
                          <a:effectLst/>
                          <a:latin typeface="Calibri" panose="020F0502020204030204" pitchFamily="34" charset="0"/>
                        </a:rPr>
                        <a:t>Brighton and Hove</a:t>
                      </a:r>
                    </a:p>
                  </a:txBody>
                  <a:tcPr marL="6475" marR="6475" marT="647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20 deaths </a:t>
                      </a:r>
                    </a:p>
                    <a:p>
                      <a:pPr algn="r" fontAlgn="b"/>
                      <a:r>
                        <a:rPr lang="en-GB" sz="1000" b="0" i="0" u="none" strike="noStrike" dirty="0">
                          <a:solidFill>
                            <a:srgbClr val="000000"/>
                          </a:solidFill>
                          <a:effectLst/>
                          <a:latin typeface="Calibri" panose="020F0502020204030204" pitchFamily="34" charset="0"/>
                        </a:rPr>
                        <a:t>(9 per 1,000 care home beds, 95% CI: 6-14)</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5 deaths </a:t>
                      </a:r>
                    </a:p>
                    <a:p>
                      <a:pPr algn="r" fontAlgn="b"/>
                      <a:r>
                        <a:rPr lang="en-GB" sz="1000" b="0" i="0" u="none" strike="noStrike" dirty="0">
                          <a:solidFill>
                            <a:srgbClr val="000000"/>
                          </a:solidFill>
                          <a:effectLst/>
                          <a:latin typeface="Calibri" panose="020F0502020204030204" pitchFamily="34" charset="0"/>
                        </a:rPr>
                        <a:t>(2 per 1,000 care home beds, 95% CI: 1-5)</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dirty="0">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14th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250</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39</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15.6%</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15th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13th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34962653"/>
                  </a:ext>
                </a:extLst>
              </a:tr>
              <a:tr h="471580">
                <a:tc>
                  <a:txBody>
                    <a:bodyPr/>
                    <a:lstStyle/>
                    <a:p>
                      <a:pPr algn="l" fontAlgn="t"/>
                      <a:r>
                        <a:rPr lang="en-GB" sz="1000" b="0" i="0" u="none" strike="noStrike" dirty="0">
                          <a:solidFill>
                            <a:srgbClr val="000000"/>
                          </a:solidFill>
                          <a:effectLst/>
                          <a:latin typeface="Calibri" panose="020F0502020204030204" pitchFamily="34" charset="0"/>
                        </a:rPr>
                        <a:t>East Sussex</a:t>
                      </a:r>
                    </a:p>
                  </a:txBody>
                  <a:tcPr marL="6475" marR="6475" marT="647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58 deaths </a:t>
                      </a:r>
                    </a:p>
                    <a:p>
                      <a:pPr algn="r" fontAlgn="b"/>
                      <a:r>
                        <a:rPr lang="en-GB" sz="1000" b="0" i="0" u="none" strike="noStrike" dirty="0">
                          <a:solidFill>
                            <a:srgbClr val="000000"/>
                          </a:solidFill>
                          <a:effectLst/>
                          <a:latin typeface="Calibri" panose="020F0502020204030204" pitchFamily="34" charset="0"/>
                        </a:rPr>
                        <a:t>(7 per 1,000 care home beds, 95% CI: 5-9)</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(3 per 1,000 care home beds, 95% CI: 2-4)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41.4%</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6th</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956</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98</a:t>
                      </a:r>
                    </a:p>
                  </a:txBody>
                  <a:tcPr marL="9525" marR="9525" marT="9525" marB="0">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10.3%</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12th</a:t>
                      </a:r>
                    </a:p>
                  </a:txBody>
                  <a:tcPr marL="9525" marR="9525" marT="9525" marB="0">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11th</a:t>
                      </a:r>
                    </a:p>
                  </a:txBody>
                  <a:tcPr marL="9525" marR="9525" marT="9525" marB="0">
                    <a:lnL>
                      <a:noFill/>
                    </a:lnL>
                    <a:lnR>
                      <a:noFill/>
                    </a:lnR>
                    <a:lnT>
                      <a:noFill/>
                    </a:lnT>
                    <a:lnB>
                      <a:noFill/>
                    </a:lnB>
                  </a:tcPr>
                </a:tc>
                <a:extLst>
                  <a:ext uri="{0D108BD9-81ED-4DB2-BD59-A6C34878D82A}">
                    <a16:rowId xmlns:a16="http://schemas.microsoft.com/office/drawing/2014/main" val="1335730683"/>
                  </a:ext>
                </a:extLst>
              </a:tr>
              <a:tr h="471580">
                <a:tc>
                  <a:txBody>
                    <a:bodyPr/>
                    <a:lstStyle/>
                    <a:p>
                      <a:pPr algn="l" fontAlgn="t"/>
                      <a:r>
                        <a:rPr lang="en-GB" sz="1000" b="0" i="0" u="none" strike="noStrike" dirty="0">
                          <a:solidFill>
                            <a:srgbClr val="000000"/>
                          </a:solidFill>
                          <a:effectLst/>
                          <a:latin typeface="Calibri" panose="020F0502020204030204" pitchFamily="34" charset="0"/>
                        </a:rPr>
                        <a:t>West Sussex</a:t>
                      </a:r>
                    </a:p>
                  </a:txBody>
                  <a:tcPr marL="6475" marR="6475" marT="647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91 deaths </a:t>
                      </a:r>
                    </a:p>
                    <a:p>
                      <a:pPr algn="r" fontAlgn="b"/>
                      <a:r>
                        <a:rPr lang="en-GB" sz="1000" b="0" i="0" u="none" strike="noStrike" dirty="0">
                          <a:solidFill>
                            <a:srgbClr val="000000"/>
                          </a:solidFill>
                          <a:effectLst/>
                          <a:latin typeface="Calibri" panose="020F0502020204030204" pitchFamily="34" charset="0"/>
                        </a:rPr>
                        <a:t>(9 per 1,000 care home beds, 95% CI: 7-11)</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24 deaths </a:t>
                      </a:r>
                    </a:p>
                    <a:p>
                      <a:pPr algn="r" fontAlgn="b"/>
                      <a:r>
                        <a:rPr lang="en-GB" sz="1000" b="0" i="0" u="none" strike="noStrike" dirty="0">
                          <a:solidFill>
                            <a:srgbClr val="000000"/>
                          </a:solidFill>
                          <a:effectLst/>
                          <a:latin typeface="Calibri" panose="020F0502020204030204" pitchFamily="34" charset="0"/>
                        </a:rPr>
                        <a:t>(2 per 1,000 care home beds, 95% CI: 1-3)</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26.4%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1,478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198</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13.4%</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8th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7th</a:t>
                      </a:r>
                    </a:p>
                  </a:txBody>
                  <a:tcPr marL="9525" marR="9525" marT="9525"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767793"/>
                  </a:ext>
                </a:extLst>
              </a:tr>
            </a:tbl>
          </a:graphicData>
        </a:graphic>
      </p:graphicFrame>
      <p:sp>
        <p:nvSpPr>
          <p:cNvPr id="9" name="TextBox 8">
            <a:extLst>
              <a:ext uri="{FF2B5EF4-FFF2-40B4-BE49-F238E27FC236}">
                <a16:creationId xmlns:a16="http://schemas.microsoft.com/office/drawing/2014/main" id="{5B489CF0-FC21-604E-AC3D-7683014253A9}"/>
              </a:ext>
            </a:extLst>
          </p:cNvPr>
          <p:cNvSpPr txBox="1"/>
          <p:nvPr/>
        </p:nvSpPr>
        <p:spPr>
          <a:xfrm>
            <a:off x="184111" y="297391"/>
            <a:ext cx="4364035" cy="815608"/>
          </a:xfrm>
          <a:prstGeom prst="rect">
            <a:avLst/>
          </a:prstGeom>
          <a:noFill/>
        </p:spPr>
        <p:txBody>
          <a:bodyPr wrap="square" rtlCol="0">
            <a:spAutoFit/>
          </a:bodyPr>
          <a:lstStyle/>
          <a:p>
            <a:r>
              <a:rPr lang="en-GB" sz="1200" dirty="0">
                <a:solidFill>
                  <a:schemeClr val="accent1"/>
                </a:solidFill>
              </a:rPr>
              <a:t>Areas are compared against their 15 statistical nearest neighbours. Ranks are therefore out of 16 with 1 being the highest and 16 being the lowest.</a:t>
            </a:r>
          </a:p>
          <a:p>
            <a:pPr marL="285750" indent="-285750">
              <a:buFont typeface="Arial" panose="020B0604020202020204" pitchFamily="34" charset="0"/>
              <a:buChar char="•"/>
            </a:pPr>
            <a:endParaRPr lang="en-GB" sz="1100" dirty="0"/>
          </a:p>
        </p:txBody>
      </p:sp>
      <p:sp>
        <p:nvSpPr>
          <p:cNvPr id="10" name="TextBox 9">
            <a:extLst>
              <a:ext uri="{FF2B5EF4-FFF2-40B4-BE49-F238E27FC236}">
                <a16:creationId xmlns:a16="http://schemas.microsoft.com/office/drawing/2014/main" id="{F9B4E437-2E05-2742-B58E-74F9F0CF9067}"/>
              </a:ext>
            </a:extLst>
          </p:cNvPr>
          <p:cNvSpPr txBox="1"/>
          <p:nvPr/>
        </p:nvSpPr>
        <p:spPr>
          <a:xfrm>
            <a:off x="6096000" y="296515"/>
            <a:ext cx="5382562" cy="807913"/>
          </a:xfrm>
          <a:prstGeom prst="rect">
            <a:avLst/>
          </a:prstGeom>
          <a:noFill/>
        </p:spPr>
        <p:txBody>
          <a:bodyPr wrap="square" rtlCol="0">
            <a:spAutoFit/>
          </a:bodyPr>
          <a:lstStyle/>
          <a:p>
            <a:r>
              <a:rPr lang="en-GB" sz="1200" i="1" dirty="0"/>
              <a:t>Statistical nearest neighbours are derived by The Chartered Institute of Public Finance and Accountancy (CIPFA) to group local authorities based on population characteristics, socioeconomic indicators, household and mortality characteristics. </a:t>
            </a:r>
          </a:p>
          <a:p>
            <a:pPr marL="285750" indent="-285750">
              <a:buFont typeface="Arial" panose="020B0604020202020204" pitchFamily="34" charset="0"/>
              <a:buChar char="•"/>
            </a:pPr>
            <a:endParaRPr lang="en-GB" sz="1050" i="1" dirty="0"/>
          </a:p>
        </p:txBody>
      </p:sp>
      <p:sp>
        <p:nvSpPr>
          <p:cNvPr id="11" name="TextBox 10">
            <a:extLst>
              <a:ext uri="{FF2B5EF4-FFF2-40B4-BE49-F238E27FC236}">
                <a16:creationId xmlns:a16="http://schemas.microsoft.com/office/drawing/2014/main" id="{CB437164-6205-734A-9306-3858EA2C40A2}"/>
              </a:ext>
            </a:extLst>
          </p:cNvPr>
          <p:cNvSpPr txBox="1"/>
          <p:nvPr/>
        </p:nvSpPr>
        <p:spPr>
          <a:xfrm>
            <a:off x="193856" y="3936793"/>
            <a:ext cx="7724359" cy="307777"/>
          </a:xfrm>
          <a:prstGeom prst="rect">
            <a:avLst/>
          </a:prstGeom>
          <a:noFill/>
        </p:spPr>
        <p:txBody>
          <a:bodyPr wrap="none" rtlCol="0">
            <a:spAutoFit/>
          </a:bodyPr>
          <a:lstStyle/>
          <a:p>
            <a:r>
              <a:rPr lang="en-US" sz="1400" dirty="0"/>
              <a:t>Mortality summary tables; ONS death occurrence data; deaths in care homes; week ending 08/05/2020</a:t>
            </a:r>
          </a:p>
        </p:txBody>
      </p:sp>
    </p:spTree>
    <p:extLst>
      <p:ext uri="{BB962C8B-B14F-4D97-AF65-F5344CB8AC3E}">
        <p14:creationId xmlns:p14="http://schemas.microsoft.com/office/powerpoint/2010/main" val="97762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452CEB0-5D79-B64B-B842-08E7A9CBD3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25975" y="198311"/>
            <a:ext cx="6906578" cy="2557992"/>
          </a:xfrm>
          <a:prstGeom prst="rect">
            <a:avLst/>
          </a:prstGeom>
        </p:spPr>
      </p:pic>
      <p:sp>
        <p:nvSpPr>
          <p:cNvPr id="11" name="TextBox 10">
            <a:extLst>
              <a:ext uri="{FF2B5EF4-FFF2-40B4-BE49-F238E27FC236}">
                <a16:creationId xmlns:a16="http://schemas.microsoft.com/office/drawing/2014/main" id="{8F9E5FCE-541C-E34E-8770-D2C5929DDAD4}"/>
              </a:ext>
            </a:extLst>
          </p:cNvPr>
          <p:cNvSpPr txBox="1"/>
          <p:nvPr/>
        </p:nvSpPr>
        <p:spPr>
          <a:xfrm>
            <a:off x="80743" y="30463"/>
            <a:ext cx="4252126" cy="276999"/>
          </a:xfrm>
          <a:prstGeom prst="rect">
            <a:avLst/>
          </a:prstGeom>
          <a:noFill/>
        </p:spPr>
        <p:txBody>
          <a:bodyPr wrap="none" rtlCol="0">
            <a:spAutoFit/>
          </a:bodyPr>
          <a:lstStyle/>
          <a:p>
            <a:r>
              <a:rPr lang="en-US" sz="1200" dirty="0"/>
              <a:t>All cause mortality; persons; occurring 01/03/2020 – 17/04/2020</a:t>
            </a:r>
          </a:p>
        </p:txBody>
      </p:sp>
      <p:pic>
        <p:nvPicPr>
          <p:cNvPr id="7" name="Picture 6">
            <a:extLst>
              <a:ext uri="{FF2B5EF4-FFF2-40B4-BE49-F238E27FC236}">
                <a16:creationId xmlns:a16="http://schemas.microsoft.com/office/drawing/2014/main" id="{25F0495D-45A9-A04C-966B-E431861EC1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381" y="4135412"/>
            <a:ext cx="7920256" cy="2722588"/>
          </a:xfrm>
          <a:prstGeom prst="rect">
            <a:avLst/>
          </a:prstGeom>
        </p:spPr>
      </p:pic>
      <p:graphicFrame>
        <p:nvGraphicFramePr>
          <p:cNvPr id="12" name="Table 11">
            <a:extLst>
              <a:ext uri="{FF2B5EF4-FFF2-40B4-BE49-F238E27FC236}">
                <a16:creationId xmlns:a16="http://schemas.microsoft.com/office/drawing/2014/main" id="{5EAB8FA6-A567-4347-9FC3-11202657D1B5}"/>
              </a:ext>
            </a:extLst>
          </p:cNvPr>
          <p:cNvGraphicFramePr>
            <a:graphicFrameLocks noGrp="1"/>
          </p:cNvGraphicFramePr>
          <p:nvPr>
            <p:extLst>
              <p:ext uri="{D42A27DB-BD31-4B8C-83A1-F6EECF244321}">
                <p14:modId xmlns:p14="http://schemas.microsoft.com/office/powerpoint/2010/main" val="3199260430"/>
              </p:ext>
            </p:extLst>
          </p:nvPr>
        </p:nvGraphicFramePr>
        <p:xfrm>
          <a:off x="180923" y="307462"/>
          <a:ext cx="4313237" cy="3768725"/>
        </p:xfrm>
        <a:graphic>
          <a:graphicData uri="http://schemas.openxmlformats.org/drawingml/2006/table">
            <a:tbl>
              <a:tblPr/>
              <a:tblGrid>
                <a:gridCol w="1011237">
                  <a:extLst>
                    <a:ext uri="{9D8B030D-6E8A-4147-A177-3AD203B41FA5}">
                      <a16:colId xmlns:a16="http://schemas.microsoft.com/office/drawing/2014/main" val="3348641187"/>
                    </a:ext>
                  </a:extLst>
                </a:gridCol>
                <a:gridCol w="825500">
                  <a:extLst>
                    <a:ext uri="{9D8B030D-6E8A-4147-A177-3AD203B41FA5}">
                      <a16:colId xmlns:a16="http://schemas.microsoft.com/office/drawing/2014/main" val="2964828882"/>
                    </a:ext>
                  </a:extLst>
                </a:gridCol>
                <a:gridCol w="2476500">
                  <a:extLst>
                    <a:ext uri="{9D8B030D-6E8A-4147-A177-3AD203B41FA5}">
                      <a16:colId xmlns:a16="http://schemas.microsoft.com/office/drawing/2014/main" val="3046529794"/>
                    </a:ext>
                  </a:extLst>
                </a:gridCol>
              </a:tblGrid>
              <a:tr h="203200">
                <a:tc>
                  <a:txBody>
                    <a:bodyPr/>
                    <a:lstStyle/>
                    <a:p>
                      <a:pPr algn="l" fontAlgn="b"/>
                      <a:r>
                        <a:rPr lang="en-GB" sz="1000" b="1" i="0" u="none" strike="noStrike" dirty="0">
                          <a:solidFill>
                            <a:srgbClr val="000000"/>
                          </a:solidFill>
                          <a:effectLst/>
                          <a:latin typeface="Calibri" panose="020F0502020204030204" pitchFamily="34" charset="0"/>
                        </a:rPr>
                        <a:t>Name</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All cause deaths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GB" sz="1000" b="1" i="0" u="none" strike="noStrike" dirty="0">
                          <a:solidFill>
                            <a:srgbClr val="000000"/>
                          </a:solidFill>
                          <a:effectLst/>
                          <a:latin typeface="Calibri" panose="020F0502020204030204" pitchFamily="34" charset="0"/>
                        </a:rPr>
                        <a:t>Age-standardised rate per 100,000</a:t>
                      </a:r>
                    </a:p>
                  </a:txBody>
                  <a:tcPr marL="9525" marR="9525" marT="9525"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647434"/>
                  </a:ext>
                </a:extLst>
              </a:tr>
              <a:tr h="203200">
                <a:tc>
                  <a:txBody>
                    <a:bodyPr/>
                    <a:lstStyle/>
                    <a:p>
                      <a:pPr algn="l" fontAlgn="b"/>
                      <a:r>
                        <a:rPr lang="en-GB" sz="1000" b="1" i="0" u="none" strike="noStrike" dirty="0">
                          <a:solidFill>
                            <a:srgbClr val="000000"/>
                          </a:solidFill>
                          <a:effectLst/>
                          <a:latin typeface="Calibri" panose="020F0502020204030204" pitchFamily="34" charset="0"/>
                        </a:rPr>
                        <a:t>Brighton and Hove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329</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GB" sz="1000" b="1" i="0" u="none" strike="noStrike" dirty="0">
                          <a:solidFill>
                            <a:srgbClr val="000000"/>
                          </a:solidFill>
                          <a:effectLst/>
                          <a:latin typeface="Calibri" panose="020F0502020204030204" pitchFamily="34" charset="0"/>
                        </a:rPr>
                        <a:t>150 per 100,000 ESP, 95% CI: 134-166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062334746"/>
                  </a:ext>
                </a:extLst>
              </a:tr>
              <a:tr h="203200">
                <a:tc>
                  <a:txBody>
                    <a:bodyPr/>
                    <a:lstStyle/>
                    <a:p>
                      <a:pPr algn="l" fontAlgn="b"/>
                      <a:r>
                        <a:rPr lang="en-GB" sz="1000" b="1" i="0" u="none" strike="noStrike" dirty="0">
                          <a:solidFill>
                            <a:srgbClr val="000000"/>
                          </a:solidFill>
                          <a:effectLst/>
                          <a:latin typeface="Calibri" panose="020F0502020204030204" pitchFamily="34" charset="0"/>
                        </a:rPr>
                        <a:t>East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889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114 per 100,000 ESP, 95% CI: 107-122</a:t>
                      </a:r>
                    </a:p>
                  </a:txBody>
                  <a:tcPr marL="9525" marR="9525" marT="9525" marB="0" anchor="b">
                    <a:lnL>
                      <a:noFill/>
                    </a:lnL>
                    <a:lnR>
                      <a:noFill/>
                    </a:lnR>
                    <a:lnT>
                      <a:noFill/>
                    </a:lnT>
                    <a:lnB>
                      <a:noFill/>
                    </a:lnB>
                  </a:tcPr>
                </a:tc>
                <a:extLst>
                  <a:ext uri="{0D108BD9-81ED-4DB2-BD59-A6C34878D82A}">
                    <a16:rowId xmlns:a16="http://schemas.microsoft.com/office/drawing/2014/main" val="4036213815"/>
                  </a:ext>
                </a:extLst>
              </a:tr>
              <a:tr h="203200">
                <a:tc>
                  <a:txBody>
                    <a:bodyPr/>
                    <a:lstStyle/>
                    <a:p>
                      <a:pPr algn="l" fontAlgn="b"/>
                      <a:r>
                        <a:rPr lang="en-GB" sz="1000" b="0" i="0" u="none" strike="noStrike" dirty="0">
                          <a:solidFill>
                            <a:srgbClr val="000000"/>
                          </a:solidFill>
                          <a:effectLst/>
                          <a:latin typeface="Calibri" panose="020F0502020204030204" pitchFamily="34" charset="0"/>
                        </a:rPr>
                        <a:t>Eastbourne</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116 per 100,000 ESP, 95% CI: 98-133</a:t>
                      </a:r>
                    </a:p>
                  </a:txBody>
                  <a:tcPr marL="9525" marR="9525" marT="9525" marB="0" anchor="b">
                    <a:lnL>
                      <a:noFill/>
                    </a:lnL>
                    <a:lnR>
                      <a:noFill/>
                    </a:lnR>
                    <a:lnT>
                      <a:noFill/>
                    </a:lnT>
                    <a:lnB>
                      <a:noFill/>
                    </a:lnB>
                  </a:tcPr>
                </a:tc>
                <a:extLst>
                  <a:ext uri="{0D108BD9-81ED-4DB2-BD59-A6C34878D82A}">
                    <a16:rowId xmlns:a16="http://schemas.microsoft.com/office/drawing/2014/main" val="1743834981"/>
                  </a:ext>
                </a:extLst>
              </a:tr>
              <a:tr h="203200">
                <a:tc>
                  <a:txBody>
                    <a:bodyPr/>
                    <a:lstStyle/>
                    <a:p>
                      <a:pPr algn="l" fontAlgn="b"/>
                      <a:r>
                        <a:rPr lang="en-GB" sz="1000" b="0" i="0" u="none" strike="noStrike">
                          <a:solidFill>
                            <a:srgbClr val="000000"/>
                          </a:solidFill>
                          <a:effectLst/>
                          <a:latin typeface="Calibri" panose="020F0502020204030204" pitchFamily="34" charset="0"/>
                        </a:rPr>
                        <a:t>Hastings</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129</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134 per 100,000 ESP, 95% CI: 111-158</a:t>
                      </a:r>
                    </a:p>
                  </a:txBody>
                  <a:tcPr marL="9525" marR="9525" marT="9525" marB="0" anchor="b">
                    <a:lnL>
                      <a:noFill/>
                    </a:lnL>
                    <a:lnR>
                      <a:noFill/>
                    </a:lnR>
                    <a:lnT>
                      <a:noFill/>
                    </a:lnT>
                    <a:lnB>
                      <a:noFill/>
                    </a:lnB>
                  </a:tcPr>
                </a:tc>
                <a:extLst>
                  <a:ext uri="{0D108BD9-81ED-4DB2-BD59-A6C34878D82A}">
                    <a16:rowId xmlns:a16="http://schemas.microsoft.com/office/drawing/2014/main" val="1438262859"/>
                  </a:ext>
                </a:extLst>
              </a:tr>
              <a:tr h="203200">
                <a:tc>
                  <a:txBody>
                    <a:bodyPr/>
                    <a:lstStyle/>
                    <a:p>
                      <a:pPr algn="l" fontAlgn="b"/>
                      <a:r>
                        <a:rPr lang="en-GB" sz="1000" b="0" i="0" u="none" strike="noStrike" dirty="0">
                          <a:solidFill>
                            <a:srgbClr val="000000"/>
                          </a:solidFill>
                          <a:effectLst/>
                          <a:latin typeface="Calibri" panose="020F0502020204030204" pitchFamily="34" charset="0"/>
                        </a:rPr>
                        <a:t>Lewes</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186</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127 per 100,000 ESP, 95% CI: 108-145</a:t>
                      </a:r>
                    </a:p>
                  </a:txBody>
                  <a:tcPr marL="9525" marR="9525" marT="9525" marB="0" anchor="b">
                    <a:lnL>
                      <a:noFill/>
                    </a:lnL>
                    <a:lnR>
                      <a:noFill/>
                    </a:lnR>
                    <a:lnT>
                      <a:noFill/>
                    </a:lnT>
                    <a:lnB>
                      <a:noFill/>
                    </a:lnB>
                  </a:tcPr>
                </a:tc>
                <a:extLst>
                  <a:ext uri="{0D108BD9-81ED-4DB2-BD59-A6C34878D82A}">
                    <a16:rowId xmlns:a16="http://schemas.microsoft.com/office/drawing/2014/main" val="4129805438"/>
                  </a:ext>
                </a:extLst>
              </a:tr>
              <a:tr h="203200">
                <a:tc>
                  <a:txBody>
                    <a:bodyPr/>
                    <a:lstStyle/>
                    <a:p>
                      <a:pPr algn="l" fontAlgn="b"/>
                      <a:r>
                        <a:rPr lang="en-GB" sz="1000" b="0" i="0" u="none" strike="noStrike" dirty="0">
                          <a:solidFill>
                            <a:srgbClr val="000000"/>
                          </a:solidFill>
                          <a:effectLst/>
                          <a:latin typeface="Calibri" panose="020F0502020204030204" pitchFamily="34" charset="0"/>
                        </a:rPr>
                        <a:t>Rother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163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101 per 100,000 ESP, 95% CI: 85-117</a:t>
                      </a:r>
                    </a:p>
                  </a:txBody>
                  <a:tcPr marL="9525" marR="9525" marT="9525" marB="0" anchor="b">
                    <a:lnL>
                      <a:noFill/>
                    </a:lnL>
                    <a:lnR>
                      <a:noFill/>
                    </a:lnR>
                    <a:lnT>
                      <a:noFill/>
                    </a:lnT>
                    <a:lnB>
                      <a:noFill/>
                    </a:lnB>
                  </a:tcPr>
                </a:tc>
                <a:extLst>
                  <a:ext uri="{0D108BD9-81ED-4DB2-BD59-A6C34878D82A}">
                    <a16:rowId xmlns:a16="http://schemas.microsoft.com/office/drawing/2014/main" val="159894980"/>
                  </a:ext>
                </a:extLst>
              </a:tr>
              <a:tr h="203200">
                <a:tc>
                  <a:txBody>
                    <a:bodyPr/>
                    <a:lstStyle/>
                    <a:p>
                      <a:pPr algn="l" fontAlgn="b"/>
                      <a:r>
                        <a:rPr lang="en-GB" sz="1000" b="0" i="0" u="none" strike="noStrike" dirty="0">
                          <a:solidFill>
                            <a:srgbClr val="000000"/>
                          </a:solidFill>
                          <a:effectLst/>
                          <a:latin typeface="Calibri" panose="020F0502020204030204" pitchFamily="34" charset="0"/>
                        </a:rPr>
                        <a:t>Wealden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234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107 per 100,000 ESP, 95% CI: 93-120</a:t>
                      </a:r>
                    </a:p>
                  </a:txBody>
                  <a:tcPr marL="9525" marR="9525" marT="9525" marB="0" anchor="b">
                    <a:lnL>
                      <a:noFill/>
                    </a:lnL>
                    <a:lnR>
                      <a:noFill/>
                    </a:lnR>
                    <a:lnT>
                      <a:noFill/>
                    </a:lnT>
                    <a:lnB>
                      <a:noFill/>
                    </a:lnB>
                  </a:tcPr>
                </a:tc>
                <a:extLst>
                  <a:ext uri="{0D108BD9-81ED-4DB2-BD59-A6C34878D82A}">
                    <a16:rowId xmlns:a16="http://schemas.microsoft.com/office/drawing/2014/main" val="791748730"/>
                  </a:ext>
                </a:extLst>
              </a:tr>
              <a:tr h="203200">
                <a:tc>
                  <a:txBody>
                    <a:bodyPr/>
                    <a:lstStyle/>
                    <a:p>
                      <a:pPr algn="l" fontAlgn="b"/>
                      <a:r>
                        <a:rPr lang="en-GB" sz="1000" b="1" i="0" u="none" strike="noStrike" dirty="0">
                          <a:solidFill>
                            <a:srgbClr val="000000"/>
                          </a:solidFill>
                          <a:effectLst/>
                          <a:latin typeface="Calibri" panose="020F0502020204030204" pitchFamily="34" charset="0"/>
                        </a:rPr>
                        <a:t>West Sussex</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1,409</a:t>
                      </a:r>
                    </a:p>
                  </a:txBody>
                  <a:tcPr marL="9525" marR="9525" marT="9525" marB="0" anchor="b">
                    <a:lnL>
                      <a:noFill/>
                    </a:lnL>
                    <a:lnR>
                      <a:noFill/>
                    </a:lnR>
                    <a:lnT>
                      <a:noFill/>
                    </a:lnT>
                    <a:lnB>
                      <a:noFill/>
                    </a:lnB>
                  </a:tcPr>
                </a:tc>
                <a:tc>
                  <a:txBody>
                    <a:bodyPr/>
                    <a:lstStyle/>
                    <a:p>
                      <a:pPr algn="r" fontAlgn="b"/>
                      <a:r>
                        <a:rPr lang="en-GB" sz="1000" b="1" i="0" u="none" strike="noStrike" dirty="0">
                          <a:solidFill>
                            <a:srgbClr val="000000"/>
                          </a:solidFill>
                          <a:effectLst/>
                          <a:latin typeface="Calibri" panose="020F0502020204030204" pitchFamily="34" charset="0"/>
                        </a:rPr>
                        <a:t>134 per 100,000 ESP, 95% CI: 127-141</a:t>
                      </a:r>
                    </a:p>
                  </a:txBody>
                  <a:tcPr marL="9525" marR="9525" marT="9525" marB="0" anchor="b">
                    <a:lnL>
                      <a:noFill/>
                    </a:lnL>
                    <a:lnR>
                      <a:noFill/>
                    </a:lnR>
                    <a:lnT>
                      <a:noFill/>
                    </a:lnT>
                    <a:lnB>
                      <a:noFill/>
                    </a:lnB>
                  </a:tcPr>
                </a:tc>
                <a:extLst>
                  <a:ext uri="{0D108BD9-81ED-4DB2-BD59-A6C34878D82A}">
                    <a16:rowId xmlns:a16="http://schemas.microsoft.com/office/drawing/2014/main" val="1691029379"/>
                  </a:ext>
                </a:extLst>
              </a:tr>
              <a:tr h="203200">
                <a:tc>
                  <a:txBody>
                    <a:bodyPr/>
                    <a:lstStyle/>
                    <a:p>
                      <a:pPr algn="l" fontAlgn="b"/>
                      <a:r>
                        <a:rPr lang="en-GB" sz="1000" b="0" i="0" u="none" strike="noStrike" dirty="0">
                          <a:solidFill>
                            <a:srgbClr val="000000"/>
                          </a:solidFill>
                          <a:effectLst/>
                          <a:latin typeface="Calibri" panose="020F0502020204030204" pitchFamily="34" charset="0"/>
                        </a:rPr>
                        <a:t>Adur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110</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144 per 100,000 ESP, 95% CI: 117-171</a:t>
                      </a:r>
                    </a:p>
                  </a:txBody>
                  <a:tcPr marL="9525" marR="9525" marT="9525" marB="0" anchor="b">
                    <a:lnL>
                      <a:noFill/>
                    </a:lnL>
                    <a:lnR>
                      <a:noFill/>
                    </a:lnR>
                    <a:lnT>
                      <a:noFill/>
                    </a:lnT>
                    <a:lnB>
                      <a:noFill/>
                    </a:lnB>
                  </a:tcPr>
                </a:tc>
                <a:extLst>
                  <a:ext uri="{0D108BD9-81ED-4DB2-BD59-A6C34878D82A}">
                    <a16:rowId xmlns:a16="http://schemas.microsoft.com/office/drawing/2014/main" val="1845785093"/>
                  </a:ext>
                </a:extLst>
              </a:tr>
              <a:tr h="203200">
                <a:tc>
                  <a:txBody>
                    <a:bodyPr/>
                    <a:lstStyle/>
                    <a:p>
                      <a:pPr algn="l" fontAlgn="b"/>
                      <a:r>
                        <a:rPr lang="en-GB" sz="1000" b="0" i="0" u="none" strike="noStrike" dirty="0">
                          <a:solidFill>
                            <a:srgbClr val="000000"/>
                          </a:solidFill>
                          <a:effectLst/>
                          <a:latin typeface="Calibri" panose="020F0502020204030204" pitchFamily="34" charset="0"/>
                        </a:rPr>
                        <a:t>Arun</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285</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119 per 100,000 ESP, 95% CI: 105-133</a:t>
                      </a:r>
                    </a:p>
                  </a:txBody>
                  <a:tcPr marL="9525" marR="9525" marT="9525" marB="0" anchor="b">
                    <a:lnL>
                      <a:noFill/>
                    </a:lnL>
                    <a:lnR>
                      <a:noFill/>
                    </a:lnR>
                    <a:lnT>
                      <a:noFill/>
                    </a:lnT>
                    <a:lnB>
                      <a:noFill/>
                    </a:lnB>
                  </a:tcPr>
                </a:tc>
                <a:extLst>
                  <a:ext uri="{0D108BD9-81ED-4DB2-BD59-A6C34878D82A}">
                    <a16:rowId xmlns:a16="http://schemas.microsoft.com/office/drawing/2014/main" val="2649127067"/>
                  </a:ext>
                </a:extLst>
              </a:tr>
              <a:tr h="203200">
                <a:tc>
                  <a:txBody>
                    <a:bodyPr/>
                    <a:lstStyle/>
                    <a:p>
                      <a:pPr algn="l" fontAlgn="b"/>
                      <a:r>
                        <a:rPr lang="en-GB" sz="1000" b="0" i="0" u="none" strike="noStrike" dirty="0">
                          <a:solidFill>
                            <a:srgbClr val="000000"/>
                          </a:solidFill>
                          <a:effectLst/>
                          <a:latin typeface="Calibri" panose="020F0502020204030204" pitchFamily="34" charset="0"/>
                        </a:rPr>
                        <a:t>Chichester</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227</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131 per 100,000 ESP, 95% CI: 114-148</a:t>
                      </a:r>
                    </a:p>
                  </a:txBody>
                  <a:tcPr marL="9525" marR="9525" marT="9525" marB="0" anchor="b">
                    <a:lnL>
                      <a:noFill/>
                    </a:lnL>
                    <a:lnR>
                      <a:noFill/>
                    </a:lnR>
                    <a:lnT>
                      <a:noFill/>
                    </a:lnT>
                    <a:lnB>
                      <a:noFill/>
                    </a:lnB>
                  </a:tcPr>
                </a:tc>
                <a:extLst>
                  <a:ext uri="{0D108BD9-81ED-4DB2-BD59-A6C34878D82A}">
                    <a16:rowId xmlns:a16="http://schemas.microsoft.com/office/drawing/2014/main" val="2446158513"/>
                  </a:ext>
                </a:extLst>
              </a:tr>
              <a:tr h="203200">
                <a:tc>
                  <a:txBody>
                    <a:bodyPr/>
                    <a:lstStyle/>
                    <a:p>
                      <a:pPr algn="l" fontAlgn="b"/>
                      <a:r>
                        <a:rPr lang="en-GB" sz="1000" b="0" i="0" u="none" strike="noStrike" dirty="0">
                          <a:solidFill>
                            <a:srgbClr val="000000"/>
                          </a:solidFill>
                          <a:effectLst/>
                          <a:latin typeface="Calibri" panose="020F0502020204030204" pitchFamily="34" charset="0"/>
                        </a:rPr>
                        <a:t>Crawley</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123</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143 per 100,000 ESP, 95% CI: 118-169</a:t>
                      </a:r>
                    </a:p>
                  </a:txBody>
                  <a:tcPr marL="9525" marR="9525" marT="9525" marB="0" anchor="b">
                    <a:lnL>
                      <a:noFill/>
                    </a:lnL>
                    <a:lnR>
                      <a:noFill/>
                    </a:lnR>
                    <a:lnT>
                      <a:noFill/>
                    </a:lnT>
                    <a:lnB>
                      <a:noFill/>
                    </a:lnB>
                  </a:tcPr>
                </a:tc>
                <a:extLst>
                  <a:ext uri="{0D108BD9-81ED-4DB2-BD59-A6C34878D82A}">
                    <a16:rowId xmlns:a16="http://schemas.microsoft.com/office/drawing/2014/main" val="1971022408"/>
                  </a:ext>
                </a:extLst>
              </a:tr>
              <a:tr h="203200">
                <a:tc>
                  <a:txBody>
                    <a:bodyPr/>
                    <a:lstStyle/>
                    <a:p>
                      <a:pPr algn="l" fontAlgn="b"/>
                      <a:r>
                        <a:rPr lang="en-GB" sz="1000" b="0" i="0" u="none" strike="noStrike" dirty="0">
                          <a:solidFill>
                            <a:srgbClr val="000000"/>
                          </a:solidFill>
                          <a:effectLst/>
                          <a:latin typeface="Calibri" panose="020F0502020204030204" pitchFamily="34" charset="0"/>
                        </a:rPr>
                        <a:t>Horsham</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212</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124 per 100,000 ESP, 95% CI: 108-141</a:t>
                      </a:r>
                    </a:p>
                  </a:txBody>
                  <a:tcPr marL="9525" marR="9525" marT="9525" marB="0" anchor="b">
                    <a:lnL>
                      <a:noFill/>
                    </a:lnL>
                    <a:lnR>
                      <a:noFill/>
                    </a:lnR>
                    <a:lnT>
                      <a:noFill/>
                    </a:lnT>
                    <a:lnB>
                      <a:noFill/>
                    </a:lnB>
                  </a:tcPr>
                </a:tc>
                <a:extLst>
                  <a:ext uri="{0D108BD9-81ED-4DB2-BD59-A6C34878D82A}">
                    <a16:rowId xmlns:a16="http://schemas.microsoft.com/office/drawing/2014/main" val="758851605"/>
                  </a:ext>
                </a:extLst>
              </a:tr>
              <a:tr h="203200">
                <a:tc>
                  <a:txBody>
                    <a:bodyPr/>
                    <a:lstStyle/>
                    <a:p>
                      <a:pPr algn="l" fontAlgn="b"/>
                      <a:r>
                        <a:rPr lang="en-GB" sz="1000" b="0" i="0" u="none" strike="noStrike" dirty="0">
                          <a:solidFill>
                            <a:srgbClr val="000000"/>
                          </a:solidFill>
                          <a:effectLst/>
                          <a:latin typeface="Calibri" panose="020F0502020204030204" pitchFamily="34" charset="0"/>
                        </a:rPr>
                        <a:t>Mid Sussex</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258</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157 per 100,000 ESP, 95% CI: 138-176</a:t>
                      </a:r>
                    </a:p>
                  </a:txBody>
                  <a:tcPr marL="9525" marR="9525" marT="9525" marB="0" anchor="b">
                    <a:lnL>
                      <a:noFill/>
                    </a:lnL>
                    <a:lnR>
                      <a:noFill/>
                    </a:lnR>
                    <a:lnT>
                      <a:noFill/>
                    </a:lnT>
                    <a:lnB>
                      <a:noFill/>
                    </a:lnB>
                  </a:tcPr>
                </a:tc>
                <a:extLst>
                  <a:ext uri="{0D108BD9-81ED-4DB2-BD59-A6C34878D82A}">
                    <a16:rowId xmlns:a16="http://schemas.microsoft.com/office/drawing/2014/main" val="735549494"/>
                  </a:ext>
                </a:extLst>
              </a:tr>
              <a:tr h="203200">
                <a:tc>
                  <a:txBody>
                    <a:bodyPr/>
                    <a:lstStyle/>
                    <a:p>
                      <a:pPr algn="l" fontAlgn="b"/>
                      <a:r>
                        <a:rPr lang="en-GB" sz="1000" b="0" i="0" u="none" strike="noStrike" dirty="0">
                          <a:solidFill>
                            <a:srgbClr val="000000"/>
                          </a:solidFill>
                          <a:effectLst/>
                          <a:latin typeface="Calibri" panose="020F0502020204030204" pitchFamily="34" charset="0"/>
                        </a:rPr>
                        <a:t>Worthing</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194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139 per 100,000 ESP, 95% CI: 119-159</a:t>
                      </a:r>
                    </a:p>
                  </a:txBody>
                  <a:tcPr marL="9525" marR="9525" marT="9525" marB="0" anchor="b">
                    <a:lnL>
                      <a:noFill/>
                    </a:lnL>
                    <a:lnR>
                      <a:noFill/>
                    </a:lnR>
                    <a:lnT>
                      <a:noFill/>
                    </a:lnT>
                    <a:lnB>
                      <a:noFill/>
                    </a:lnB>
                  </a:tcPr>
                </a:tc>
                <a:extLst>
                  <a:ext uri="{0D108BD9-81ED-4DB2-BD59-A6C34878D82A}">
                    <a16:rowId xmlns:a16="http://schemas.microsoft.com/office/drawing/2014/main" val="4000566928"/>
                  </a:ext>
                </a:extLst>
              </a:tr>
              <a:tr h="203200">
                <a:tc>
                  <a:txBody>
                    <a:bodyPr/>
                    <a:lstStyle/>
                    <a:p>
                      <a:pPr algn="l" fontAlgn="b"/>
                      <a:r>
                        <a:rPr lang="en-GB" sz="1000" b="0" i="0" u="none" strike="noStrike" dirty="0">
                          <a:solidFill>
                            <a:srgbClr val="000000"/>
                          </a:solidFill>
                          <a:effectLst/>
                          <a:latin typeface="Calibri" panose="020F0502020204030204" pitchFamily="34" charset="0"/>
                        </a:rPr>
                        <a:t>South East</a:t>
                      </a:r>
                    </a:p>
                  </a:txBody>
                  <a:tcPr marL="9525" marR="9525" marT="9525" marB="0" anchor="b">
                    <a:lnL>
                      <a:noFill/>
                    </a:lnL>
                    <a:lnR>
                      <a:noFill/>
                    </a:lnR>
                    <a:lnT>
                      <a:noFill/>
                    </a:lnT>
                    <a:lnB>
                      <a:noFill/>
                    </a:lnB>
                  </a:tcPr>
                </a:tc>
                <a:tc>
                  <a:txBody>
                    <a:bodyPr/>
                    <a:lstStyle/>
                    <a:p>
                      <a:pPr algn="r" fontAlgn="b"/>
                      <a:r>
                        <a:rPr lang="en-GB" sz="1000" b="0" i="0" u="none" strike="noStrike">
                          <a:solidFill>
                            <a:srgbClr val="000000"/>
                          </a:solidFill>
                          <a:effectLst/>
                          <a:latin typeface="Calibri" panose="020F0502020204030204" pitchFamily="34" charset="0"/>
                        </a:rPr>
                        <a:t>13,024</a:t>
                      </a:r>
                    </a:p>
                  </a:txBody>
                  <a:tcPr marL="9525" marR="9525" marT="9525" marB="0" anchor="b">
                    <a:lnL>
                      <a:noFill/>
                    </a:lnL>
                    <a:lnR>
                      <a:noFill/>
                    </a:lnR>
                    <a:lnT>
                      <a:noFill/>
                    </a:lnT>
                    <a:lnB>
                      <a:noFill/>
                    </a:lnB>
                  </a:tcPr>
                </a:tc>
                <a:tc>
                  <a:txBody>
                    <a:bodyPr/>
                    <a:lstStyle/>
                    <a:p>
                      <a:pPr algn="r" fontAlgn="b"/>
                      <a:r>
                        <a:rPr lang="en-GB" sz="1000" b="0" i="0" u="none" strike="noStrike" dirty="0">
                          <a:solidFill>
                            <a:srgbClr val="000000"/>
                          </a:solidFill>
                          <a:effectLst/>
                          <a:latin typeface="Calibri" panose="020F0502020204030204" pitchFamily="34" charset="0"/>
                        </a:rPr>
                        <a:t>138 per 100,000 ESP, 95% CI: 136-141</a:t>
                      </a:r>
                    </a:p>
                  </a:txBody>
                  <a:tcPr marL="9525" marR="9525" marT="9525" marB="0" anchor="b">
                    <a:lnL>
                      <a:noFill/>
                    </a:lnL>
                    <a:lnR>
                      <a:noFill/>
                    </a:lnR>
                    <a:lnT>
                      <a:noFill/>
                    </a:lnT>
                    <a:lnB>
                      <a:noFill/>
                    </a:lnB>
                  </a:tcPr>
                </a:tc>
                <a:extLst>
                  <a:ext uri="{0D108BD9-81ED-4DB2-BD59-A6C34878D82A}">
                    <a16:rowId xmlns:a16="http://schemas.microsoft.com/office/drawing/2014/main" val="389828747"/>
                  </a:ext>
                </a:extLst>
              </a:tr>
              <a:tr h="203200">
                <a:tc>
                  <a:txBody>
                    <a:bodyPr/>
                    <a:lstStyle/>
                    <a:p>
                      <a:pPr algn="l" fontAlgn="b"/>
                      <a:r>
                        <a:rPr lang="en-GB" sz="1000" b="0" i="0" u="none" strike="noStrike" dirty="0">
                          <a:solidFill>
                            <a:srgbClr val="000000"/>
                          </a:solidFill>
                          <a:effectLst/>
                          <a:latin typeface="Calibri" panose="020F0502020204030204" pitchFamily="34" charset="0"/>
                        </a:rPr>
                        <a:t>England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a:solidFill>
                            <a:srgbClr val="000000"/>
                          </a:solidFill>
                          <a:effectLst/>
                          <a:latin typeface="Calibri" panose="020F0502020204030204" pitchFamily="34" charset="0"/>
                        </a:rPr>
                        <a:t>84,908</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GB" sz="1000" b="0" i="0" u="none" strike="noStrike" dirty="0">
                          <a:solidFill>
                            <a:srgbClr val="000000"/>
                          </a:solidFill>
                          <a:effectLst/>
                          <a:latin typeface="Calibri" panose="020F0502020204030204" pitchFamily="34" charset="0"/>
                        </a:rPr>
                        <a:t>161 per 100,000 ESP, 95% CI: 160-162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0242487"/>
                  </a:ext>
                </a:extLst>
              </a:tr>
            </a:tbl>
          </a:graphicData>
        </a:graphic>
      </p:graphicFrame>
      <p:sp>
        <p:nvSpPr>
          <p:cNvPr id="13" name="TextBox 12">
            <a:extLst>
              <a:ext uri="{FF2B5EF4-FFF2-40B4-BE49-F238E27FC236}">
                <a16:creationId xmlns:a16="http://schemas.microsoft.com/office/drawing/2014/main" id="{6A9EF060-54FD-F94D-875A-D4D286E41BA3}"/>
              </a:ext>
            </a:extLst>
          </p:cNvPr>
          <p:cNvSpPr txBox="1"/>
          <p:nvPr/>
        </p:nvSpPr>
        <p:spPr>
          <a:xfrm>
            <a:off x="5919184" y="2868473"/>
            <a:ext cx="4769225" cy="830997"/>
          </a:xfrm>
          <a:prstGeom prst="rect">
            <a:avLst/>
          </a:prstGeom>
          <a:noFill/>
        </p:spPr>
        <p:txBody>
          <a:bodyPr wrap="square" rtlCol="0">
            <a:spAutoFit/>
          </a:bodyPr>
          <a:lstStyle/>
          <a:p>
            <a:r>
              <a:rPr lang="en-GB" sz="1200" dirty="0"/>
              <a:t>Differences in age-standardised rates of all cause mortality are generally only statistically significant at upper tier Local Authority level, with men consistently having a higher age-standardised mortality rate than women in East and West Sussex, but not in Brighton and Hove.</a:t>
            </a:r>
          </a:p>
        </p:txBody>
      </p:sp>
    </p:spTree>
    <p:extLst>
      <p:ext uri="{BB962C8B-B14F-4D97-AF65-F5344CB8AC3E}">
        <p14:creationId xmlns:p14="http://schemas.microsoft.com/office/powerpoint/2010/main" val="4107738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9" ma:contentTypeDescription="Create a new document." ma:contentTypeScope="" ma:versionID="3d4c84dd436a2dd46158f839ec96b034">
  <xsd:schema xmlns:xsd="http://www.w3.org/2001/XMLSchema" xmlns:xs="http://www.w3.org/2001/XMLSchema" xmlns:p="http://schemas.microsoft.com/office/2006/metadata/properties" xmlns:ns3="224975ee-2a82-4127-83fc-66d22c2f747a" targetNamespace="http://schemas.microsoft.com/office/2006/metadata/properties" ma:root="true" ma:fieldsID="c358b2c758520c67a1db2a1ee32aa594"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07508B-3B16-4EE2-AF23-C8753FCBF3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ED4767B-5383-44FB-9A3B-9AEF1F2918AA}">
  <ds:schemaRefs>
    <ds:schemaRef ds:uri="http://schemas.microsoft.com/office/infopath/2007/PartnerControls"/>
    <ds:schemaRef ds:uri="224975ee-2a82-4127-83fc-66d22c2f747a"/>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E5D77C8-0A5C-4560-9A5F-4D49EA6C08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11494</TotalTime>
  <Words>4178</Words>
  <Application>Microsoft Macintosh PowerPoint</Application>
  <PresentationFormat>Widescreen</PresentationFormat>
  <Paragraphs>1068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Clay</dc:creator>
  <cp:lastModifiedBy>Microsoft Office User</cp:lastModifiedBy>
  <cp:revision>136</cp:revision>
  <dcterms:created xsi:type="dcterms:W3CDTF">2020-04-23T12:41:56Z</dcterms:created>
  <dcterms:modified xsi:type="dcterms:W3CDTF">2020-05-19T14:28:00Z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