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7" r:id="rId5"/>
    <p:sldId id="279" r:id="rId6"/>
    <p:sldId id="278" r:id="rId7"/>
    <p:sldId id="264" r:id="rId8"/>
    <p:sldId id="265" r:id="rId9"/>
    <p:sldId id="266" r:id="rId10"/>
    <p:sldId id="273" r:id="rId11"/>
    <p:sldId id="283" r:id="rId12"/>
    <p:sldId id="267" r:id="rId13"/>
    <p:sldId id="281" r:id="rId14"/>
    <p:sldId id="268" r:id="rId15"/>
    <p:sldId id="284" r:id="rId16"/>
    <p:sldId id="282" r:id="rId17"/>
    <p:sldId id="271" r:id="rId18"/>
    <p:sldId id="272"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autoAdjust="0"/>
    <p:restoredTop sz="94660"/>
  </p:normalViewPr>
  <p:slideViewPr>
    <p:cSldViewPr snapToGrid="0">
      <p:cViewPr varScale="1">
        <p:scale>
          <a:sx n="100" d="100"/>
          <a:sy n="100" d="100"/>
        </p:scale>
        <p:origin x="112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EF75-28DC-C94C-B4C3-178B498BD4C2}" type="datetimeFigureOut">
              <a:rPr lang="en-US" smtClean="0"/>
              <a:t>5/19/20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13B7-35DB-6A4D-B733-0357629D535C}" type="slidenum">
              <a:rPr lang="en-US" smtClean="0"/>
              <a:t>‹#›</a:t>
            </a:fld>
            <a:endParaRPr lang="en-US"/>
          </a:p>
        </p:txBody>
      </p:sp>
    </p:spTree>
    <p:extLst>
      <p:ext uri="{BB962C8B-B14F-4D97-AF65-F5344CB8AC3E}">
        <p14:creationId xmlns:p14="http://schemas.microsoft.com/office/powerpoint/2010/main" val="128682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4</a:t>
            </a:fld>
            <a:endParaRPr lang="en-US"/>
          </a:p>
        </p:txBody>
      </p:sp>
    </p:spTree>
    <p:extLst>
      <p:ext uri="{BB962C8B-B14F-4D97-AF65-F5344CB8AC3E}">
        <p14:creationId xmlns:p14="http://schemas.microsoft.com/office/powerpoint/2010/main" val="59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2525157626"/>
              </p:ext>
            </p:extLst>
          </p:nvPr>
        </p:nvGraphicFramePr>
        <p:xfrm>
          <a:off x="216992" y="1526194"/>
          <a:ext cx="11723996" cy="4225925"/>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Most recent complete 5 days (08-May-12-May)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Previous 5 days (03-May-07-May)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408</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140</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198.7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85.2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120</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249.7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57.5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201.1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dirty="0">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248.0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135.7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225.3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148.3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1,276</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103.4 days</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126.2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1"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52.3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150.8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73.6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251.3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190.1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70.8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84.8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165.8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173.0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273.2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214.5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70.4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63.4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20,328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144,127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1,087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98.1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60.3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8" y="6288037"/>
            <a:ext cx="7638624" cy="423807"/>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7827" y="2245656"/>
            <a:ext cx="5449824" cy="4007223"/>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8609921" cy="338554"/>
          </a:xfrm>
          <a:prstGeom prst="rect">
            <a:avLst/>
          </a:prstGeom>
          <a:noFill/>
        </p:spPr>
        <p:txBody>
          <a:bodyPr wrap="none" rtlCol="0">
            <a:spAutoFit/>
          </a:bodyPr>
          <a:lstStyle/>
          <a:p>
            <a:r>
              <a:rPr lang="en-GB" sz="1600" b="1" dirty="0"/>
              <a:t>Summary of new confirmed Covid-19 cases per 100,000 population (all ages); 30 January to 17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Sun 17 May</a:t>
            </a:r>
            <a:r>
              <a:rPr lang="en-GB" sz="1200" dirty="0"/>
              <a:t>. However, as data for recent days are likely to change significantly, only data up to </a:t>
            </a:r>
            <a:r>
              <a:rPr lang="en-GB" sz="1200" b="1" dirty="0"/>
              <a:t>Tue 12 May </a:t>
            </a:r>
            <a:r>
              <a:rPr lang="en-GB" sz="1200" dirty="0"/>
              <a:t>should be treated as complete. The cumulative cases are taken from the most recently available date, although number of confirmed cases in a single day (a proxy for new cases) is taken from six days prior (latest complete date).</a:t>
            </a:r>
          </a:p>
        </p:txBody>
      </p:sp>
      <p:sp>
        <p:nvSpPr>
          <p:cNvPr id="10" name="TextBox 9">
            <a:extLst>
              <a:ext uri="{FF2B5EF4-FFF2-40B4-BE49-F238E27FC236}">
                <a16:creationId xmlns:a16="http://schemas.microsoft.com/office/drawing/2014/main" id="{31160A68-B07D-964C-BA55-1CA88586EEA8}"/>
              </a:ext>
            </a:extLst>
          </p:cNvPr>
          <p:cNvSpPr txBox="1"/>
          <p:nvPr/>
        </p:nvSpPr>
        <p:spPr>
          <a:xfrm>
            <a:off x="216993" y="6322192"/>
            <a:ext cx="3917686" cy="400110"/>
          </a:xfrm>
          <a:prstGeom prst="rect">
            <a:avLst/>
          </a:prstGeom>
          <a:noFill/>
        </p:spPr>
        <p:txBody>
          <a:bodyPr wrap="square" rtlCol="0">
            <a:spAutoFit/>
          </a:bodyPr>
          <a:lstStyle/>
          <a:p>
            <a:r>
              <a:rPr lang="en-GB" sz="1000" i="1" dirty="0">
                <a:solidFill>
                  <a:srgbClr val="FF0000"/>
                </a:solidFill>
              </a:rPr>
              <a:t>*There were no new cases reported in Rother in the most recent complete days and as such the doubling time is not calculated.</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9274"/>
            <a:ext cx="11888219" cy="6439451"/>
          </a:xfrm>
          <a:prstGeom prst="rect">
            <a:avLst/>
          </a:prstGeom>
        </p:spPr>
      </p:pic>
    </p:spTree>
    <p:extLst>
      <p:ext uri="{BB962C8B-B14F-4D97-AF65-F5344CB8AC3E}">
        <p14:creationId xmlns:p14="http://schemas.microsoft.com/office/powerpoint/2010/main" val="82699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15834" cy="276999"/>
          </a:xfrm>
          <a:prstGeom prst="rect">
            <a:avLst/>
          </a:prstGeom>
          <a:noFill/>
        </p:spPr>
        <p:txBody>
          <a:bodyPr wrap="none" rtlCol="0">
            <a:spAutoFit/>
          </a:bodyPr>
          <a:lstStyle/>
          <a:p>
            <a:r>
              <a:rPr lang="en-US" sz="1200" dirty="0"/>
              <a:t>Covid-19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50"/>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1942202444"/>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59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27 per 100,000 ESP, 95% CI: 20-35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 per 100,000 ESP, 95% CI: 12-17</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 per 100,000 ESP, 95% CI: 2-14</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 per 100,000 ESP, 95% CI: 17-33</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4-14</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11-22</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193</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18 per 100,000 ESP, 95% CI: 16-21</a:t>
                      </a:r>
                    </a:p>
                  </a:txBody>
                  <a:tcPr marL="9525" marR="9525" marT="9525" marB="0" anchor="b">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6-23</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5-13</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 per 100,000 ESP, 95% CI: 22-48</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 per 100,000 ESP, 95% CI: 12-26</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 per 100,000 ESP, 95% CI: 28-47</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7-19</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 per 100,000 ESP, 95% CI: 26-28</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37 per 100,000 ESP, 95% CI: 36-37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96351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EAE7E0-7312-EB4F-9710-1072B2BFDF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7000"/>
            <a:ext cx="12192000" cy="6604000"/>
          </a:xfrm>
          <a:prstGeom prst="rect">
            <a:avLst/>
          </a:prstGeom>
        </p:spPr>
      </p:pic>
    </p:spTree>
    <p:extLst>
      <p:ext uri="{BB962C8B-B14F-4D97-AF65-F5344CB8AC3E}">
        <p14:creationId xmlns:p14="http://schemas.microsoft.com/office/powerpoint/2010/main" val="15101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 East Sussex, in the week ending 8</a:t>
            </a:r>
            <a:r>
              <a:rPr lang="en-GB" sz="1400" baseline="30000" dirty="0"/>
              <a:t>th</a:t>
            </a:r>
            <a:r>
              <a:rPr lang="en-GB" sz="1400" dirty="0"/>
              <a:t> May, the number of deaths was highest in care homes, but the proportion of deaths occurring in care homes is declining over the most recent weeks.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East Sussex residents is fluctuating and the proportion of deaths occurring at home is increasing.</a:t>
            </a: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930566"/>
            <a:ext cx="6095999" cy="3104444"/>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2005548952"/>
              </p:ext>
            </p:extLst>
          </p:nvPr>
        </p:nvGraphicFramePr>
        <p:xfrm>
          <a:off x="370913" y="5163671"/>
          <a:ext cx="11065808" cy="1440327"/>
        </p:xfrm>
        <a:graphic>
          <a:graphicData uri="http://schemas.openxmlformats.org/drawingml/2006/table">
            <a:tbl>
              <a:tblPr/>
              <a:tblGrid>
                <a:gridCol w="725628">
                  <a:extLst>
                    <a:ext uri="{9D8B030D-6E8A-4147-A177-3AD203B41FA5}">
                      <a16:colId xmlns:a16="http://schemas.microsoft.com/office/drawing/2014/main" val="1998575075"/>
                    </a:ext>
                  </a:extLst>
                </a:gridCol>
                <a:gridCol w="544220">
                  <a:extLst>
                    <a:ext uri="{9D8B030D-6E8A-4147-A177-3AD203B41FA5}">
                      <a16:colId xmlns:a16="http://schemas.microsoft.com/office/drawing/2014/main" val="4082139058"/>
                    </a:ext>
                  </a:extLst>
                </a:gridCol>
                <a:gridCol w="544220">
                  <a:extLst>
                    <a:ext uri="{9D8B030D-6E8A-4147-A177-3AD203B41FA5}">
                      <a16:colId xmlns:a16="http://schemas.microsoft.com/office/drawing/2014/main" val="1877115370"/>
                    </a:ext>
                  </a:extLst>
                </a:gridCol>
                <a:gridCol w="544220">
                  <a:extLst>
                    <a:ext uri="{9D8B030D-6E8A-4147-A177-3AD203B41FA5}">
                      <a16:colId xmlns:a16="http://schemas.microsoft.com/office/drawing/2014/main" val="696609331"/>
                    </a:ext>
                  </a:extLst>
                </a:gridCol>
                <a:gridCol w="544220">
                  <a:extLst>
                    <a:ext uri="{9D8B030D-6E8A-4147-A177-3AD203B41FA5}">
                      <a16:colId xmlns:a16="http://schemas.microsoft.com/office/drawing/2014/main" val="945435690"/>
                    </a:ext>
                  </a:extLst>
                </a:gridCol>
                <a:gridCol w="544220">
                  <a:extLst>
                    <a:ext uri="{9D8B030D-6E8A-4147-A177-3AD203B41FA5}">
                      <a16:colId xmlns:a16="http://schemas.microsoft.com/office/drawing/2014/main" val="4099392816"/>
                    </a:ext>
                  </a:extLst>
                </a:gridCol>
                <a:gridCol w="544220">
                  <a:extLst>
                    <a:ext uri="{9D8B030D-6E8A-4147-A177-3AD203B41FA5}">
                      <a16:colId xmlns:a16="http://schemas.microsoft.com/office/drawing/2014/main" val="2492613715"/>
                    </a:ext>
                  </a:extLst>
                </a:gridCol>
                <a:gridCol w="544220">
                  <a:extLst>
                    <a:ext uri="{9D8B030D-6E8A-4147-A177-3AD203B41FA5}">
                      <a16:colId xmlns:a16="http://schemas.microsoft.com/office/drawing/2014/main" val="4065020466"/>
                    </a:ext>
                  </a:extLst>
                </a:gridCol>
                <a:gridCol w="544220">
                  <a:extLst>
                    <a:ext uri="{9D8B030D-6E8A-4147-A177-3AD203B41FA5}">
                      <a16:colId xmlns:a16="http://schemas.microsoft.com/office/drawing/2014/main" val="1865002551"/>
                    </a:ext>
                  </a:extLst>
                </a:gridCol>
                <a:gridCol w="544220">
                  <a:extLst>
                    <a:ext uri="{9D8B030D-6E8A-4147-A177-3AD203B41FA5}">
                      <a16:colId xmlns:a16="http://schemas.microsoft.com/office/drawing/2014/main" val="3813846355"/>
                    </a:ext>
                  </a:extLst>
                </a:gridCol>
                <a:gridCol w="544220">
                  <a:extLst>
                    <a:ext uri="{9D8B030D-6E8A-4147-A177-3AD203B41FA5}">
                      <a16:colId xmlns:a16="http://schemas.microsoft.com/office/drawing/2014/main" val="234630756"/>
                    </a:ext>
                  </a:extLst>
                </a:gridCol>
                <a:gridCol w="544220">
                  <a:extLst>
                    <a:ext uri="{9D8B030D-6E8A-4147-A177-3AD203B41FA5}">
                      <a16:colId xmlns:a16="http://schemas.microsoft.com/office/drawing/2014/main" val="3725478471"/>
                    </a:ext>
                  </a:extLst>
                </a:gridCol>
                <a:gridCol w="544220">
                  <a:extLst>
                    <a:ext uri="{9D8B030D-6E8A-4147-A177-3AD203B41FA5}">
                      <a16:colId xmlns:a16="http://schemas.microsoft.com/office/drawing/2014/main" val="2828013913"/>
                    </a:ext>
                  </a:extLst>
                </a:gridCol>
                <a:gridCol w="544220">
                  <a:extLst>
                    <a:ext uri="{9D8B030D-6E8A-4147-A177-3AD203B41FA5}">
                      <a16:colId xmlns:a16="http://schemas.microsoft.com/office/drawing/2014/main" val="2637868432"/>
                    </a:ext>
                  </a:extLst>
                </a:gridCol>
                <a:gridCol w="544220">
                  <a:extLst>
                    <a:ext uri="{9D8B030D-6E8A-4147-A177-3AD203B41FA5}">
                      <a16:colId xmlns:a16="http://schemas.microsoft.com/office/drawing/2014/main" val="1956483777"/>
                    </a:ext>
                  </a:extLst>
                </a:gridCol>
                <a:gridCol w="544220">
                  <a:extLst>
                    <a:ext uri="{9D8B030D-6E8A-4147-A177-3AD203B41FA5}">
                      <a16:colId xmlns:a16="http://schemas.microsoft.com/office/drawing/2014/main" val="1653521048"/>
                    </a:ext>
                  </a:extLst>
                </a:gridCol>
                <a:gridCol w="544220">
                  <a:extLst>
                    <a:ext uri="{9D8B030D-6E8A-4147-A177-3AD203B41FA5}">
                      <a16:colId xmlns:a16="http://schemas.microsoft.com/office/drawing/2014/main" val="2665635879"/>
                    </a:ext>
                  </a:extLst>
                </a:gridCol>
                <a:gridCol w="544220">
                  <a:extLst>
                    <a:ext uri="{9D8B030D-6E8A-4147-A177-3AD203B41FA5}">
                      <a16:colId xmlns:a16="http://schemas.microsoft.com/office/drawing/2014/main" val="2210826613"/>
                    </a:ext>
                  </a:extLst>
                </a:gridCol>
                <a:gridCol w="544220">
                  <a:extLst>
                    <a:ext uri="{9D8B030D-6E8A-4147-A177-3AD203B41FA5}">
                      <a16:colId xmlns:a16="http://schemas.microsoft.com/office/drawing/2014/main" val="1066874851"/>
                    </a:ext>
                  </a:extLst>
                </a:gridCol>
                <a:gridCol w="544220">
                  <a:extLst>
                    <a:ext uri="{9D8B030D-6E8A-4147-A177-3AD203B41FA5}">
                      <a16:colId xmlns:a16="http://schemas.microsoft.com/office/drawing/2014/main" val="1570344299"/>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8th </a:t>
                      </a: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23.6%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27.7%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31.4%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19.1%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43.4%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39.2%</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45.3%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41.2%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45.1%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27.5%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29.1%</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5.8%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15.5%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6.8%</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659289" cy="338554"/>
          </a:xfrm>
          <a:prstGeom prst="rect">
            <a:avLst/>
          </a:prstGeom>
          <a:noFill/>
        </p:spPr>
        <p:txBody>
          <a:bodyPr wrap="none" rtlCol="0">
            <a:spAutoFit/>
          </a:bodyPr>
          <a:lstStyle/>
          <a:p>
            <a:r>
              <a:rPr lang="en-US" sz="1600" dirty="0"/>
              <a:t>All cause mortality; East Sussex; week ending 8th May</a:t>
            </a:r>
          </a:p>
        </p:txBody>
      </p:sp>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1949805705"/>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18.2 (12.9-24.9)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 (9.6-14.5)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(16.7-22.2)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 (14.5-18.1)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10,210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22.4 (22-22.8)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15th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15th May there have been 103 Covid-19 deaths notified to Care Quality Commission from East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31.9% of the 323 deaths notified to CQC between 10th April and 15th May.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dirty="0"/>
              <a:t>Daily care home deaths notified to the Care Quality Commission; East Sussex 15/05/2020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4" y="3683000"/>
            <a:ext cx="6773333" cy="3174999"/>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915" y="459570"/>
            <a:ext cx="6773333" cy="3174999"/>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799921" cy="276999"/>
          </a:xfrm>
          <a:prstGeom prst="rect">
            <a:avLst/>
          </a:prstGeom>
          <a:noFill/>
        </p:spPr>
        <p:txBody>
          <a:bodyPr wrap="none" rtlCol="0">
            <a:spAutoFit/>
          </a:bodyPr>
          <a:lstStyle/>
          <a:p>
            <a:r>
              <a:rPr lang="en-US" sz="1200" dirty="0"/>
              <a:t>Daily hospital deaths notified to Department for Health and Social Care; up to 17/05/2020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2021639462"/>
              </p:ext>
            </p:extLst>
          </p:nvPr>
        </p:nvGraphicFramePr>
        <p:xfrm>
          <a:off x="526774" y="4386806"/>
          <a:ext cx="10942983" cy="1776894"/>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t"/>
                      <a:r>
                        <a:rPr lang="en-GB" sz="1000" b="1" i="0" u="none" strike="noStrike" dirty="0">
                          <a:solidFill>
                            <a:srgbClr val="000000"/>
                          </a:solidFill>
                          <a:effectLst/>
                          <a:latin typeface="Calibri" panose="020F0502020204030204" pitchFamily="34" charset="0"/>
                        </a:rPr>
                        <a:t>Trust</a:t>
                      </a:r>
                    </a:p>
                  </a:txBody>
                  <a:tcPr marL="6534" marR="6534" marT="653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Total deaths reported in 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Crude rate deaths per 100,000 emergency catchment population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232039">
                <a:tc>
                  <a:txBody>
                    <a:bodyPr/>
                    <a:lstStyle/>
                    <a:p>
                      <a:pPr algn="l" fontAlgn="t"/>
                      <a:r>
                        <a:rPr lang="en-GB" sz="1000" b="0" i="0" u="none" strike="noStrike" dirty="0">
                          <a:solidFill>
                            <a:srgbClr val="000000"/>
                          </a:solidFill>
                          <a:effectLst/>
                          <a:latin typeface="Calibri" panose="020F0502020204030204" pitchFamily="34" charset="0"/>
                        </a:rPr>
                        <a:t>Brighton and Sussex University Hospitals NHS Trust</a:t>
                      </a:r>
                    </a:p>
                  </a:txBody>
                  <a:tcPr marL="6534" marR="6534" marT="65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22.6 per 100,000 (18.7-27)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215626">
                <a:tc>
                  <a:txBody>
                    <a:bodyPr/>
                    <a:lstStyle/>
                    <a:p>
                      <a:pPr algn="l" fontAlgn="t"/>
                      <a:r>
                        <a:rPr lang="en-GB" sz="1000" b="0" i="0" u="none" strike="noStrike">
                          <a:solidFill>
                            <a:srgbClr val="000000"/>
                          </a:solidFill>
                          <a:effectLst/>
                          <a:latin typeface="Calibri" panose="020F0502020204030204" pitchFamily="34" charset="0"/>
                        </a:rPr>
                        <a:t>East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 per 100,000 (16.9-26.7)</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215626">
                <a:tc>
                  <a:txBody>
                    <a:bodyPr/>
                    <a:lstStyle/>
                    <a:p>
                      <a:pPr algn="l" fontAlgn="t"/>
                      <a:r>
                        <a:rPr lang="en-GB" sz="1000" b="0" i="0" u="none" strike="noStrike">
                          <a:solidFill>
                            <a:srgbClr val="000000"/>
                          </a:solidFill>
                          <a:effectLst/>
                          <a:latin typeface="Calibri" panose="020F0502020204030204" pitchFamily="34" charset="0"/>
                        </a:rPr>
                        <a:t>Surrey and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59.4 per 100,000 (51.9-67.6)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215626">
                <a:tc>
                  <a:txBody>
                    <a:bodyPr/>
                    <a:lstStyle/>
                    <a:p>
                      <a:pPr algn="l" fontAlgn="t"/>
                      <a:r>
                        <a:rPr lang="en-GB" sz="1000" b="0" i="0" u="none" strike="noStrike">
                          <a:solidFill>
                            <a:srgbClr val="000000"/>
                          </a:solidFill>
                          <a:effectLst/>
                          <a:latin typeface="Calibri" panose="020F0502020204030204" pitchFamily="34" charset="0"/>
                        </a:rPr>
                        <a:t>Sussex Community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215626">
                <a:tc>
                  <a:txBody>
                    <a:bodyPr/>
                    <a:lstStyle/>
                    <a:p>
                      <a:pPr algn="l" fontAlgn="t"/>
                      <a:r>
                        <a:rPr lang="en-GB" sz="1000" b="0" i="0" u="none" strike="noStrike">
                          <a:solidFill>
                            <a:srgbClr val="000000"/>
                          </a:solidFill>
                          <a:effectLst/>
                          <a:latin typeface="Calibri" panose="020F0502020204030204" pitchFamily="34" charset="0"/>
                        </a:rPr>
                        <a:t>Western Sussex Hospitals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19.5 per 100,000 (15.7-23.9)</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t"/>
                      <a:r>
                        <a:rPr lang="en-GB" sz="1000" b="0" i="0" u="none" strike="noStrike">
                          <a:solidFill>
                            <a:srgbClr val="000000"/>
                          </a:solidFill>
                          <a:effectLst/>
                          <a:latin typeface="Calibri" panose="020F0502020204030204" pitchFamily="34" charset="0"/>
                        </a:rPr>
                        <a:t>England</a:t>
                      </a:r>
                    </a:p>
                  </a:txBody>
                  <a:tcPr marL="6534" marR="6534" marT="65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24,739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4" y="764898"/>
            <a:ext cx="6556197" cy="3338804"/>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14628" y="6131043"/>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Tree>
    <p:extLst>
      <p:ext uri="{BB962C8B-B14F-4D97-AF65-F5344CB8AC3E}">
        <p14:creationId xmlns:p14="http://schemas.microsoft.com/office/powerpoint/2010/main" val="14021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367" y="405726"/>
            <a:ext cx="6096000" cy="2540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367" y="3746500"/>
            <a:ext cx="6096000" cy="2540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736392" y="405726"/>
            <a:ext cx="4531121" cy="4185761"/>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200" dirty="0">
              <a:solidFill>
                <a:schemeClr val="accent1"/>
              </a:solidFill>
            </a:endParaRPr>
          </a:p>
          <a:p>
            <a:pPr marL="285750" indent="-285750">
              <a:buFont typeface="Arial" panose="020B0604020202020204" pitchFamily="34" charset="0"/>
              <a:buChar char="•"/>
            </a:pPr>
            <a:r>
              <a:rPr lang="en-GB" sz="1200" dirty="0"/>
              <a:t>As at 17 May, East Sussex has recorded 665 confirmed Covid-19 cases. This is 28.3% of confirmed cases in Sussex to date.</a:t>
            </a:r>
            <a:endParaRPr lang="en-GB" sz="1400" dirty="0">
              <a:solidFill>
                <a:schemeClr val="accent1"/>
              </a:solidFill>
            </a:endParaRPr>
          </a:p>
          <a:p>
            <a:pPr marL="285750" indent="-285750">
              <a:buFont typeface="Arial" panose="020B0604020202020204" pitchFamily="34" charset="0"/>
              <a:buChar char="•"/>
            </a:pP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693866"/>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19/05/2020)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8th May but were registered up to 16th May.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17/04/2020 by sex at local level are presented here and will be updated as soon as more recent data becomes available.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3307208125"/>
              </p:ext>
            </p:extLst>
          </p:nvPr>
        </p:nvGraphicFramePr>
        <p:xfrm>
          <a:off x="377687" y="840259"/>
          <a:ext cx="11550611" cy="5220671"/>
        </p:xfrm>
        <a:graphic>
          <a:graphicData uri="http://schemas.openxmlformats.org/drawingml/2006/table">
            <a:tbl>
              <a:tblPr/>
              <a:tblGrid>
                <a:gridCol w="1558568">
                  <a:extLst>
                    <a:ext uri="{9D8B030D-6E8A-4147-A177-3AD203B41FA5}">
                      <a16:colId xmlns:a16="http://schemas.microsoft.com/office/drawing/2014/main" val="914011533"/>
                    </a:ext>
                  </a:extLst>
                </a:gridCol>
                <a:gridCol w="525897">
                  <a:extLst>
                    <a:ext uri="{9D8B030D-6E8A-4147-A177-3AD203B41FA5}">
                      <a16:colId xmlns:a16="http://schemas.microsoft.com/office/drawing/2014/main" val="1234676251"/>
                    </a:ext>
                  </a:extLst>
                </a:gridCol>
                <a:gridCol w="525897">
                  <a:extLst>
                    <a:ext uri="{9D8B030D-6E8A-4147-A177-3AD203B41FA5}">
                      <a16:colId xmlns:a16="http://schemas.microsoft.com/office/drawing/2014/main" val="4290614221"/>
                    </a:ext>
                  </a:extLst>
                </a:gridCol>
                <a:gridCol w="525897">
                  <a:extLst>
                    <a:ext uri="{9D8B030D-6E8A-4147-A177-3AD203B41FA5}">
                      <a16:colId xmlns:a16="http://schemas.microsoft.com/office/drawing/2014/main" val="3570678717"/>
                    </a:ext>
                  </a:extLst>
                </a:gridCol>
                <a:gridCol w="525897">
                  <a:extLst>
                    <a:ext uri="{9D8B030D-6E8A-4147-A177-3AD203B41FA5}">
                      <a16:colId xmlns:a16="http://schemas.microsoft.com/office/drawing/2014/main" val="3557013875"/>
                    </a:ext>
                  </a:extLst>
                </a:gridCol>
                <a:gridCol w="525897">
                  <a:extLst>
                    <a:ext uri="{9D8B030D-6E8A-4147-A177-3AD203B41FA5}">
                      <a16:colId xmlns:a16="http://schemas.microsoft.com/office/drawing/2014/main" val="3143303423"/>
                    </a:ext>
                  </a:extLst>
                </a:gridCol>
                <a:gridCol w="525897">
                  <a:extLst>
                    <a:ext uri="{9D8B030D-6E8A-4147-A177-3AD203B41FA5}">
                      <a16:colId xmlns:a16="http://schemas.microsoft.com/office/drawing/2014/main" val="811113895"/>
                    </a:ext>
                  </a:extLst>
                </a:gridCol>
                <a:gridCol w="525897">
                  <a:extLst>
                    <a:ext uri="{9D8B030D-6E8A-4147-A177-3AD203B41FA5}">
                      <a16:colId xmlns:a16="http://schemas.microsoft.com/office/drawing/2014/main" val="3260015052"/>
                    </a:ext>
                  </a:extLst>
                </a:gridCol>
                <a:gridCol w="525897">
                  <a:extLst>
                    <a:ext uri="{9D8B030D-6E8A-4147-A177-3AD203B41FA5}">
                      <a16:colId xmlns:a16="http://schemas.microsoft.com/office/drawing/2014/main" val="3530290400"/>
                    </a:ext>
                  </a:extLst>
                </a:gridCol>
                <a:gridCol w="525897">
                  <a:extLst>
                    <a:ext uri="{9D8B030D-6E8A-4147-A177-3AD203B41FA5}">
                      <a16:colId xmlns:a16="http://schemas.microsoft.com/office/drawing/2014/main" val="1016590592"/>
                    </a:ext>
                  </a:extLst>
                </a:gridCol>
                <a:gridCol w="525897">
                  <a:extLst>
                    <a:ext uri="{9D8B030D-6E8A-4147-A177-3AD203B41FA5}">
                      <a16:colId xmlns:a16="http://schemas.microsoft.com/office/drawing/2014/main" val="845157241"/>
                    </a:ext>
                  </a:extLst>
                </a:gridCol>
                <a:gridCol w="525897">
                  <a:extLst>
                    <a:ext uri="{9D8B030D-6E8A-4147-A177-3AD203B41FA5}">
                      <a16:colId xmlns:a16="http://schemas.microsoft.com/office/drawing/2014/main" val="2611672487"/>
                    </a:ext>
                  </a:extLst>
                </a:gridCol>
                <a:gridCol w="525897">
                  <a:extLst>
                    <a:ext uri="{9D8B030D-6E8A-4147-A177-3AD203B41FA5}">
                      <a16:colId xmlns:a16="http://schemas.microsoft.com/office/drawing/2014/main" val="3459487358"/>
                    </a:ext>
                  </a:extLst>
                </a:gridCol>
                <a:gridCol w="525897">
                  <a:extLst>
                    <a:ext uri="{9D8B030D-6E8A-4147-A177-3AD203B41FA5}">
                      <a16:colId xmlns:a16="http://schemas.microsoft.com/office/drawing/2014/main" val="2298555161"/>
                    </a:ext>
                  </a:extLst>
                </a:gridCol>
                <a:gridCol w="525897">
                  <a:extLst>
                    <a:ext uri="{9D8B030D-6E8A-4147-A177-3AD203B41FA5}">
                      <a16:colId xmlns:a16="http://schemas.microsoft.com/office/drawing/2014/main" val="1233904622"/>
                    </a:ext>
                  </a:extLst>
                </a:gridCol>
                <a:gridCol w="525897">
                  <a:extLst>
                    <a:ext uri="{9D8B030D-6E8A-4147-A177-3AD203B41FA5}">
                      <a16:colId xmlns:a16="http://schemas.microsoft.com/office/drawing/2014/main" val="1647108581"/>
                    </a:ext>
                  </a:extLst>
                </a:gridCol>
                <a:gridCol w="525897">
                  <a:extLst>
                    <a:ext uri="{9D8B030D-6E8A-4147-A177-3AD203B41FA5}">
                      <a16:colId xmlns:a16="http://schemas.microsoft.com/office/drawing/2014/main" val="4131586401"/>
                    </a:ext>
                  </a:extLst>
                </a:gridCol>
                <a:gridCol w="525897">
                  <a:extLst>
                    <a:ext uri="{9D8B030D-6E8A-4147-A177-3AD203B41FA5}">
                      <a16:colId xmlns:a16="http://schemas.microsoft.com/office/drawing/2014/main" val="3701799912"/>
                    </a:ext>
                  </a:extLst>
                </a:gridCol>
                <a:gridCol w="525897">
                  <a:extLst>
                    <a:ext uri="{9D8B030D-6E8A-4147-A177-3AD203B41FA5}">
                      <a16:colId xmlns:a16="http://schemas.microsoft.com/office/drawing/2014/main" val="43166036"/>
                    </a:ext>
                  </a:extLst>
                </a:gridCol>
                <a:gridCol w="525897">
                  <a:extLst>
                    <a:ext uri="{9D8B030D-6E8A-4147-A177-3AD203B41FA5}">
                      <a16:colId xmlns:a16="http://schemas.microsoft.com/office/drawing/2014/main" val="2252693503"/>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GB" sz="1000" b="0" i="0" u="none" strike="noStrike">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89278"/>
            <a:ext cx="6095999" cy="3104444"/>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89278"/>
            <a:ext cx="6095999" cy="3104444"/>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64278"/>
            <a:ext cx="6095999" cy="3104444"/>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64278"/>
            <a:ext cx="6095999" cy="3104444"/>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08/05/2020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60955618"/>
              </p:ext>
            </p:extLst>
          </p:nvPr>
        </p:nvGraphicFramePr>
        <p:xfrm>
          <a:off x="7055965" y="4251138"/>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 (32.4-47.2)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44.2 (38.8-50.1)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52.7 (48-57.8)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47.7 (44.4-51.1)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4,794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-29.60%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66.4 (65.7-67.1)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98583" y="3912584"/>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126755159"/>
              </p:ext>
            </p:extLst>
          </p:nvPr>
        </p:nvGraphicFramePr>
        <p:xfrm>
          <a:off x="287357" y="1546698"/>
          <a:ext cx="11563754" cy="2254771"/>
        </p:xfrm>
        <a:graphic>
          <a:graphicData uri="http://schemas.openxmlformats.org/drawingml/2006/table">
            <a:tbl>
              <a:tblPr/>
              <a:tblGrid>
                <a:gridCol w="998919">
                  <a:extLst>
                    <a:ext uri="{9D8B030D-6E8A-4147-A177-3AD203B41FA5}">
                      <a16:colId xmlns:a16="http://schemas.microsoft.com/office/drawing/2014/main" val="2328472390"/>
                    </a:ext>
                  </a:extLst>
                </a:gridCol>
                <a:gridCol w="914400">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854596">
                <a:tc>
                  <a:txBody>
                    <a:bodyPr/>
                    <a:lstStyle/>
                    <a:p>
                      <a:pPr algn="l" fontAlgn="t"/>
                      <a:r>
                        <a:rPr lang="en-GB" sz="10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occuring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t"/>
                      <a:r>
                        <a:rPr lang="en-GB" sz="1000" b="0" i="0" u="none" strike="noStrike" dirty="0">
                          <a:solidFill>
                            <a:srgbClr val="000000"/>
                          </a:solidFill>
                          <a:effectLst/>
                          <a:latin typeface="Calibri" panose="020F0502020204030204" pitchFamily="34" charset="0"/>
                        </a:rPr>
                        <a:t>Brighton and Hove</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 deaths </a:t>
                      </a:r>
                    </a:p>
                    <a:p>
                      <a:pPr algn="r" fontAlgn="b"/>
                      <a:r>
                        <a:rPr lang="en-GB" sz="1000" b="0" i="0" u="none" strike="noStrike" dirty="0">
                          <a:solidFill>
                            <a:srgbClr val="000000"/>
                          </a:solidFill>
                          <a:effectLst/>
                          <a:latin typeface="Calibri" panose="020F0502020204030204" pitchFamily="34" charset="0"/>
                        </a:rPr>
                        <a:t>(17 per 100,000, 95% CI: 13-23)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 deaths </a:t>
                      </a:r>
                    </a:p>
                    <a:p>
                      <a:pPr algn="r" fontAlgn="b"/>
                      <a:r>
                        <a:rPr lang="en-GB" sz="1000" b="0" i="0" u="none" strike="noStrike" dirty="0">
                          <a:solidFill>
                            <a:srgbClr val="000000"/>
                          </a:solidFill>
                          <a:effectLst/>
                          <a:latin typeface="Calibri" panose="020F0502020204030204" pitchFamily="34" charset="0"/>
                        </a:rPr>
                        <a:t>(4 per 100,000,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877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391" marR="6391" marT="6391"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148 deaths </a:t>
                      </a:r>
                    </a:p>
                    <a:p>
                      <a:pPr algn="r" fontAlgn="b"/>
                      <a:r>
                        <a:rPr lang="en-GB" sz="1000" b="0" i="0" u="none" strike="noStrike" dirty="0">
                          <a:solidFill>
                            <a:srgbClr val="000000"/>
                          </a:solidFill>
                          <a:effectLst/>
                          <a:latin typeface="Calibri" panose="020F0502020204030204" pitchFamily="34" charset="0"/>
                        </a:rPr>
                        <a:t>(27 per 100,000, 95% CI: 23-31)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 deaths </a:t>
                      </a:r>
                    </a:p>
                    <a:p>
                      <a:pPr algn="r" fontAlgn="b"/>
                      <a:r>
                        <a:rPr lang="en-GB" sz="1000" b="0" i="0" u="none" strike="noStrike" dirty="0">
                          <a:solidFill>
                            <a:srgbClr val="000000"/>
                          </a:solidFill>
                          <a:effectLst/>
                          <a:latin typeface="Calibri" panose="020F0502020204030204" pitchFamily="34" charset="0"/>
                        </a:rPr>
                        <a:t>(6 per 100,000, 95% CI: 4-9)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460298">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199 deaths </a:t>
                      </a:r>
                    </a:p>
                    <a:p>
                      <a:pPr algn="r" fontAlgn="b"/>
                      <a:r>
                        <a:rPr lang="en-GB" sz="1000" b="0" i="0" u="none" strike="noStrike" dirty="0">
                          <a:solidFill>
                            <a:srgbClr val="000000"/>
                          </a:solidFill>
                          <a:effectLst/>
                          <a:latin typeface="Calibri" panose="020F0502020204030204" pitchFamily="34" charset="0"/>
                        </a:rPr>
                        <a:t>(23 per 100,000, 95% CI: 20-27)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40 deaths </a:t>
                      </a:r>
                    </a:p>
                    <a:p>
                      <a:pPr algn="r" fontAlgn="b"/>
                      <a:r>
                        <a:rPr lang="en-GB" sz="1000" b="0" i="0" u="none" strike="noStrike" dirty="0">
                          <a:solidFill>
                            <a:srgbClr val="000000"/>
                          </a:solidFill>
                          <a:effectLst/>
                          <a:latin typeface="Calibri" panose="020F0502020204030204" pitchFamily="34" charset="0"/>
                        </a:rPr>
                        <a:t>(5 per 100,000,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4,172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6875408" cy="307777"/>
          </a:xfrm>
          <a:prstGeom prst="rect">
            <a:avLst/>
          </a:prstGeom>
          <a:noFill/>
        </p:spPr>
        <p:txBody>
          <a:bodyPr wrap="none" rtlCol="0">
            <a:spAutoFit/>
          </a:bodyPr>
          <a:lstStyle/>
          <a:p>
            <a:r>
              <a:rPr lang="en-US" sz="1400" dirty="0"/>
              <a:t>Mortality summary tables; ONS death occurrence data; all deaths; week ending 08/05/2020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1923903808"/>
              </p:ext>
            </p:extLst>
          </p:nvPr>
        </p:nvGraphicFramePr>
        <p:xfrm>
          <a:off x="306172" y="4292841"/>
          <a:ext cx="11563754" cy="2361809"/>
        </p:xfrm>
        <a:graphic>
          <a:graphicData uri="http://schemas.openxmlformats.org/drawingml/2006/table">
            <a:tbl>
              <a:tblPr/>
              <a:tblGrid>
                <a:gridCol w="998920">
                  <a:extLst>
                    <a:ext uri="{9D8B030D-6E8A-4147-A177-3AD203B41FA5}">
                      <a16:colId xmlns:a16="http://schemas.microsoft.com/office/drawing/2014/main" val="1846249280"/>
                    </a:ext>
                  </a:extLst>
                </a:gridCol>
                <a:gridCol w="1294227">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947069">
                <a:tc>
                  <a:txBody>
                    <a:bodyPr/>
                    <a:lstStyle/>
                    <a:p>
                      <a:pPr algn="l" fontAlgn="t"/>
                      <a:r>
                        <a:rPr lang="en-GB" sz="10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occuring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471580">
                <a:tc>
                  <a:txBody>
                    <a:bodyPr/>
                    <a:lstStyle/>
                    <a:p>
                      <a:pPr algn="l" fontAlgn="t"/>
                      <a:r>
                        <a:rPr lang="en-GB" sz="1000" b="0" i="0" u="none" strike="noStrike">
                          <a:solidFill>
                            <a:srgbClr val="000000"/>
                          </a:solidFill>
                          <a:effectLst/>
                          <a:latin typeface="Calibri" panose="020F0502020204030204" pitchFamily="34" charset="0"/>
                        </a:rPr>
                        <a:t>Brighton and Hove</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 deaths </a:t>
                      </a:r>
                    </a:p>
                    <a:p>
                      <a:pPr algn="r" fontAlgn="b"/>
                      <a:r>
                        <a:rPr lang="en-GB" sz="1000" b="0" i="0" u="none" strike="noStrike" dirty="0">
                          <a:solidFill>
                            <a:srgbClr val="000000"/>
                          </a:solidFill>
                          <a:effectLst/>
                          <a:latin typeface="Calibri" panose="020F0502020204030204" pitchFamily="34" charset="0"/>
                        </a:rPr>
                        <a:t>(9 per 1,000 care home beds, 95% CI: 6-14)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 deaths </a:t>
                      </a:r>
                    </a:p>
                    <a:p>
                      <a:pPr algn="r" fontAlgn="b"/>
                      <a:r>
                        <a:rPr lang="en-GB" sz="1000" b="0" i="0" u="none" strike="noStrike" dirty="0">
                          <a:solidFill>
                            <a:srgbClr val="000000"/>
                          </a:solidFill>
                          <a:effectLst/>
                          <a:latin typeface="Calibri" panose="020F0502020204030204" pitchFamily="34" charset="0"/>
                        </a:rPr>
                        <a:t>(2 per 1,000 care home beds, 95% CI: 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471580">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475" marR="6475" marT="647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58 deaths </a:t>
                      </a:r>
                    </a:p>
                    <a:p>
                      <a:pPr algn="r" fontAlgn="b"/>
                      <a:r>
                        <a:rPr lang="en-GB" sz="1000" b="0" i="0" u="none" strike="noStrike" dirty="0">
                          <a:solidFill>
                            <a:srgbClr val="000000"/>
                          </a:solidFill>
                          <a:effectLst/>
                          <a:latin typeface="Calibri" panose="020F0502020204030204" pitchFamily="34" charset="0"/>
                        </a:rPr>
                        <a:t>(7 per 1,000 care home beds, 95% CI: 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(3 per 1,000 care home beds, 95% CI: 2-4)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471580">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91 deaths </a:t>
                      </a:r>
                    </a:p>
                    <a:p>
                      <a:pPr algn="r" fontAlgn="b"/>
                      <a:r>
                        <a:rPr lang="en-GB" sz="1000" b="0" i="0" u="none" strike="noStrike" dirty="0">
                          <a:solidFill>
                            <a:srgbClr val="000000"/>
                          </a:solidFill>
                          <a:effectLst/>
                          <a:latin typeface="Calibri" panose="020F0502020204030204" pitchFamily="34" charset="0"/>
                        </a:rPr>
                        <a:t>(9 per 1,000 care home beds, 95% CI: 7-11)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(2 per 1,000 care home beds, 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364035"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724359" cy="307777"/>
          </a:xfrm>
          <a:prstGeom prst="rect">
            <a:avLst/>
          </a:prstGeom>
          <a:noFill/>
        </p:spPr>
        <p:txBody>
          <a:bodyPr wrap="none" rtlCol="0">
            <a:spAutoFit/>
          </a:bodyPr>
          <a:lstStyle/>
          <a:p>
            <a:r>
              <a:rPr lang="en-US" sz="1400" dirty="0"/>
              <a:t>Mortality summary tables; ONS death occurrence data; deaths in care homes; week ending 08/05/2020</a:t>
            </a:r>
          </a:p>
        </p:txBody>
      </p:sp>
    </p:spTree>
    <p:extLst>
      <p:ext uri="{BB962C8B-B14F-4D97-AF65-F5344CB8AC3E}">
        <p14:creationId xmlns:p14="http://schemas.microsoft.com/office/powerpoint/2010/main" val="97762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52126" cy="276999"/>
          </a:xfrm>
          <a:prstGeom prst="rect">
            <a:avLst/>
          </a:prstGeom>
          <a:noFill/>
        </p:spPr>
        <p:txBody>
          <a:bodyPr wrap="none" rtlCol="0">
            <a:spAutoFit/>
          </a:bodyPr>
          <a:lstStyle/>
          <a:p>
            <a:r>
              <a:rPr lang="en-US" sz="1200" dirty="0"/>
              <a:t>All cause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3199260430"/>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329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150 per 100,000 ESP, 95% CI: 134-166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889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114 per 100,000 ESP, 95% CI: 107-122</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116 per 100,000 ESP, 95% CI: 98-133</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134 per 100,000 ESP, 95% CI: 111-158</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127 per 100,000 ESP, 95% CI: 108-145</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per 100,000 ESP, 95% CI: 85-117</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107 per 100,000 ESP, 95% CI: 93-120</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1,409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134 per 100,000 ESP, 95% CI: 127-141</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144 per 100,000 ESP, 95% CI: 117-171</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119 per 100,000 ESP, 95% CI: 105-133</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131 per 100,000 ESP, 95% CI: 114-148</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143 per 100,000 ESP, 95% CI: 118-169</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124 per 100,000 ESP, 95% CI: 108-141</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258</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157 per 100,000 ESP, 95% CI: 138-176</a:t>
                      </a:r>
                    </a:p>
                  </a:txBody>
                  <a:tcPr marL="9525" marR="9525" marT="9525" marB="0" anchor="b">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139 per 100,000 ESP, 95% CI: 119-159</a:t>
                      </a:r>
                    </a:p>
                  </a:txBody>
                  <a:tcPr marL="9525" marR="9525" marT="9525" marB="0" anchor="b">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13,024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138 per 100,000 ESP, 95% CI: 136-141</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84,908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161 per 100,000 ESP, 95% CI: 160-162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830997"/>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 in East and West Sussex, but not in Brighton and Hove.</a:t>
            </a:r>
          </a:p>
        </p:txBody>
      </p:sp>
    </p:spTree>
    <p:extLst>
      <p:ext uri="{BB962C8B-B14F-4D97-AF65-F5344CB8AC3E}">
        <p14:creationId xmlns:p14="http://schemas.microsoft.com/office/powerpoint/2010/main" val="41077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5D77C8-0A5C-4560-9A5F-4D49EA6C08FC}">
  <ds:schemaRefs>
    <ds:schemaRef ds:uri="http://schemas.microsoft.com/sharepoint/v3/contenttype/forms"/>
  </ds:schemaRefs>
</ds:datastoreItem>
</file>

<file path=customXml/itemProps3.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11481</TotalTime>
  <Words>4178</Words>
  <Application>Microsoft Macintosh PowerPoint</Application>
  <PresentationFormat>Widescreen</PresentationFormat>
  <Paragraphs>1069</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134</cp:revision>
  <dcterms:created xsi:type="dcterms:W3CDTF">2020-04-23T12:41:56Z</dcterms:created>
  <dcterms:modified xsi:type="dcterms:W3CDTF">2020-05-19T14:29:44Z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