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303" r:id="rId5"/>
    <p:sldId id="295" r:id="rId6"/>
    <p:sldId id="304" r:id="rId7"/>
    <p:sldId id="305" r:id="rId8"/>
    <p:sldId id="306" r:id="rId9"/>
    <p:sldId id="307" r:id="rId10"/>
    <p:sldId id="267" r:id="rId11"/>
    <p:sldId id="285" r:id="rId12"/>
    <p:sldId id="286" r:id="rId13"/>
    <p:sldId id="268" r:id="rId14"/>
    <p:sldId id="284" r:id="rId15"/>
    <p:sldId id="287" r:id="rId16"/>
    <p:sldId id="288" r:id="rId17"/>
    <p:sldId id="271" r:id="rId18"/>
    <p:sldId id="272" r:id="rId19"/>
    <p:sldId id="299"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autoAdjust="0"/>
    <p:restoredTop sz="94660"/>
  </p:normalViewPr>
  <p:slideViewPr>
    <p:cSldViewPr snapToGrid="0">
      <p:cViewPr varScale="1">
        <p:scale>
          <a:sx n="160" d="100"/>
          <a:sy n="160"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1EF75-28DC-C94C-B4C3-178B498BD4C2}" type="datetimeFigureOut">
              <a:rPr lang="en-US" smtClean="0"/>
              <a:t>6/23/20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A13B7-35DB-6A4D-B733-0357629D535C}" type="slidenum">
              <a:rPr lang="en-US" smtClean="0"/>
              <a:t>‹#›</a:t>
            </a:fld>
            <a:endParaRPr lang="en-US"/>
          </a:p>
        </p:txBody>
      </p:sp>
    </p:spTree>
    <p:extLst>
      <p:ext uri="{BB962C8B-B14F-4D97-AF65-F5344CB8AC3E}">
        <p14:creationId xmlns:p14="http://schemas.microsoft.com/office/powerpoint/2010/main" val="128682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49267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23/06/2020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23/06/2020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12th June but were registered up to 20th June.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378484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150502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86455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294722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250434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23724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127773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29" y="2345019"/>
            <a:ext cx="5534803" cy="2818650"/>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252959" cy="307777"/>
          </a:xfrm>
          <a:prstGeom prst="rect">
            <a:avLst/>
          </a:prstGeom>
          <a:noFill/>
        </p:spPr>
        <p:txBody>
          <a:bodyPr wrap="none" rtlCol="0">
            <a:spAutoFit/>
          </a:bodyPr>
          <a:lstStyle/>
          <a:p>
            <a:r>
              <a:rPr lang="en-US" sz="1400" b="1" dirty="0"/>
              <a:t>All cause mortality; East Sussex; week ending 12</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8" y="297018"/>
            <a:ext cx="5534802" cy="2049926"/>
          </a:xfrm>
          <a:prstGeom prst="rect">
            <a:avLst/>
          </a:prstGeom>
        </p:spPr>
      </p:pic>
      <p:graphicFrame>
        <p:nvGraphicFramePr>
          <p:cNvPr id="9" name="Table 8">
            <a:extLst>
              <a:ext uri="{FF2B5EF4-FFF2-40B4-BE49-F238E27FC236}">
                <a16:creationId xmlns:a16="http://schemas.microsoft.com/office/drawing/2014/main" id="{B7146101-DC6C-EB41-8C4E-4071F160C26B}"/>
              </a:ext>
            </a:extLst>
          </p:cNvPr>
          <p:cNvGraphicFramePr>
            <a:graphicFrameLocks noGrp="1"/>
          </p:cNvGraphicFramePr>
          <p:nvPr>
            <p:extLst>
              <p:ext uri="{D42A27DB-BD31-4B8C-83A1-F6EECF244321}">
                <p14:modId xmlns:p14="http://schemas.microsoft.com/office/powerpoint/2010/main" val="2440597732"/>
              </p:ext>
            </p:extLst>
          </p:nvPr>
        </p:nvGraphicFramePr>
        <p:xfrm>
          <a:off x="323205" y="5267669"/>
          <a:ext cx="11405092" cy="1440327"/>
        </p:xfrm>
        <a:graphic>
          <a:graphicData uri="http://schemas.openxmlformats.org/drawingml/2006/table">
            <a:tbl>
              <a:tblPr/>
              <a:tblGrid>
                <a:gridCol w="600268">
                  <a:extLst>
                    <a:ext uri="{9D8B030D-6E8A-4147-A177-3AD203B41FA5}">
                      <a16:colId xmlns:a16="http://schemas.microsoft.com/office/drawing/2014/main" val="1998575075"/>
                    </a:ext>
                  </a:extLst>
                </a:gridCol>
                <a:gridCol w="450201">
                  <a:extLst>
                    <a:ext uri="{9D8B030D-6E8A-4147-A177-3AD203B41FA5}">
                      <a16:colId xmlns:a16="http://schemas.microsoft.com/office/drawing/2014/main" val="4082139058"/>
                    </a:ext>
                  </a:extLst>
                </a:gridCol>
                <a:gridCol w="450201">
                  <a:extLst>
                    <a:ext uri="{9D8B030D-6E8A-4147-A177-3AD203B41FA5}">
                      <a16:colId xmlns:a16="http://schemas.microsoft.com/office/drawing/2014/main" val="1877115370"/>
                    </a:ext>
                  </a:extLst>
                </a:gridCol>
                <a:gridCol w="450201">
                  <a:extLst>
                    <a:ext uri="{9D8B030D-6E8A-4147-A177-3AD203B41FA5}">
                      <a16:colId xmlns:a16="http://schemas.microsoft.com/office/drawing/2014/main" val="696609331"/>
                    </a:ext>
                  </a:extLst>
                </a:gridCol>
                <a:gridCol w="450201">
                  <a:extLst>
                    <a:ext uri="{9D8B030D-6E8A-4147-A177-3AD203B41FA5}">
                      <a16:colId xmlns:a16="http://schemas.microsoft.com/office/drawing/2014/main" val="945435690"/>
                    </a:ext>
                  </a:extLst>
                </a:gridCol>
                <a:gridCol w="450201">
                  <a:extLst>
                    <a:ext uri="{9D8B030D-6E8A-4147-A177-3AD203B41FA5}">
                      <a16:colId xmlns:a16="http://schemas.microsoft.com/office/drawing/2014/main" val="4099392816"/>
                    </a:ext>
                  </a:extLst>
                </a:gridCol>
                <a:gridCol w="450201">
                  <a:extLst>
                    <a:ext uri="{9D8B030D-6E8A-4147-A177-3AD203B41FA5}">
                      <a16:colId xmlns:a16="http://schemas.microsoft.com/office/drawing/2014/main" val="2492613715"/>
                    </a:ext>
                  </a:extLst>
                </a:gridCol>
                <a:gridCol w="450201">
                  <a:extLst>
                    <a:ext uri="{9D8B030D-6E8A-4147-A177-3AD203B41FA5}">
                      <a16:colId xmlns:a16="http://schemas.microsoft.com/office/drawing/2014/main" val="4065020466"/>
                    </a:ext>
                  </a:extLst>
                </a:gridCol>
                <a:gridCol w="450201">
                  <a:extLst>
                    <a:ext uri="{9D8B030D-6E8A-4147-A177-3AD203B41FA5}">
                      <a16:colId xmlns:a16="http://schemas.microsoft.com/office/drawing/2014/main" val="1865002551"/>
                    </a:ext>
                  </a:extLst>
                </a:gridCol>
                <a:gridCol w="450201">
                  <a:extLst>
                    <a:ext uri="{9D8B030D-6E8A-4147-A177-3AD203B41FA5}">
                      <a16:colId xmlns:a16="http://schemas.microsoft.com/office/drawing/2014/main" val="3813846355"/>
                    </a:ext>
                  </a:extLst>
                </a:gridCol>
                <a:gridCol w="450201">
                  <a:extLst>
                    <a:ext uri="{9D8B030D-6E8A-4147-A177-3AD203B41FA5}">
                      <a16:colId xmlns:a16="http://schemas.microsoft.com/office/drawing/2014/main" val="234630756"/>
                    </a:ext>
                  </a:extLst>
                </a:gridCol>
                <a:gridCol w="450201">
                  <a:extLst>
                    <a:ext uri="{9D8B030D-6E8A-4147-A177-3AD203B41FA5}">
                      <a16:colId xmlns:a16="http://schemas.microsoft.com/office/drawing/2014/main" val="3725478471"/>
                    </a:ext>
                  </a:extLst>
                </a:gridCol>
                <a:gridCol w="450201">
                  <a:extLst>
                    <a:ext uri="{9D8B030D-6E8A-4147-A177-3AD203B41FA5}">
                      <a16:colId xmlns:a16="http://schemas.microsoft.com/office/drawing/2014/main" val="2828013913"/>
                    </a:ext>
                  </a:extLst>
                </a:gridCol>
                <a:gridCol w="450201">
                  <a:extLst>
                    <a:ext uri="{9D8B030D-6E8A-4147-A177-3AD203B41FA5}">
                      <a16:colId xmlns:a16="http://schemas.microsoft.com/office/drawing/2014/main" val="2637868432"/>
                    </a:ext>
                  </a:extLst>
                </a:gridCol>
                <a:gridCol w="450201">
                  <a:extLst>
                    <a:ext uri="{9D8B030D-6E8A-4147-A177-3AD203B41FA5}">
                      <a16:colId xmlns:a16="http://schemas.microsoft.com/office/drawing/2014/main" val="1956483777"/>
                    </a:ext>
                  </a:extLst>
                </a:gridCol>
                <a:gridCol w="450201">
                  <a:extLst>
                    <a:ext uri="{9D8B030D-6E8A-4147-A177-3AD203B41FA5}">
                      <a16:colId xmlns:a16="http://schemas.microsoft.com/office/drawing/2014/main" val="1653521048"/>
                    </a:ext>
                  </a:extLst>
                </a:gridCol>
                <a:gridCol w="450201">
                  <a:extLst>
                    <a:ext uri="{9D8B030D-6E8A-4147-A177-3AD203B41FA5}">
                      <a16:colId xmlns:a16="http://schemas.microsoft.com/office/drawing/2014/main" val="2665635879"/>
                    </a:ext>
                  </a:extLst>
                </a:gridCol>
                <a:gridCol w="450201">
                  <a:extLst>
                    <a:ext uri="{9D8B030D-6E8A-4147-A177-3AD203B41FA5}">
                      <a16:colId xmlns:a16="http://schemas.microsoft.com/office/drawing/2014/main" val="2210826613"/>
                    </a:ext>
                  </a:extLst>
                </a:gridCol>
                <a:gridCol w="450201">
                  <a:extLst>
                    <a:ext uri="{9D8B030D-6E8A-4147-A177-3AD203B41FA5}">
                      <a16:colId xmlns:a16="http://schemas.microsoft.com/office/drawing/2014/main" val="1066874851"/>
                    </a:ext>
                  </a:extLst>
                </a:gridCol>
                <a:gridCol w="450201">
                  <a:extLst>
                    <a:ext uri="{9D8B030D-6E8A-4147-A177-3AD203B41FA5}">
                      <a16:colId xmlns:a16="http://schemas.microsoft.com/office/drawing/2014/main" val="1570344299"/>
                    </a:ext>
                  </a:extLst>
                </a:gridCol>
                <a:gridCol w="450201">
                  <a:extLst>
                    <a:ext uri="{9D8B030D-6E8A-4147-A177-3AD203B41FA5}">
                      <a16:colId xmlns:a16="http://schemas.microsoft.com/office/drawing/2014/main" val="3799185299"/>
                    </a:ext>
                  </a:extLst>
                </a:gridCol>
                <a:gridCol w="450201">
                  <a:extLst>
                    <a:ext uri="{9D8B030D-6E8A-4147-A177-3AD203B41FA5}">
                      <a16:colId xmlns:a16="http://schemas.microsoft.com/office/drawing/2014/main" val="577733187"/>
                    </a:ext>
                  </a:extLst>
                </a:gridCol>
                <a:gridCol w="450201">
                  <a:extLst>
                    <a:ext uri="{9D8B030D-6E8A-4147-A177-3AD203B41FA5}">
                      <a16:colId xmlns:a16="http://schemas.microsoft.com/office/drawing/2014/main" val="2851271479"/>
                    </a:ext>
                  </a:extLst>
                </a:gridCol>
                <a:gridCol w="450201">
                  <a:extLst>
                    <a:ext uri="{9D8B030D-6E8A-4147-A177-3AD203B41FA5}">
                      <a16:colId xmlns:a16="http://schemas.microsoft.com/office/drawing/2014/main" val="4173096911"/>
                    </a:ext>
                  </a:extLst>
                </a:gridCol>
                <a:gridCol w="450201">
                  <a:extLst>
                    <a:ext uri="{9D8B030D-6E8A-4147-A177-3AD203B41FA5}">
                      <a16:colId xmlns:a16="http://schemas.microsoft.com/office/drawing/2014/main" val="594334483"/>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15</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22</a:t>
                      </a:r>
                      <a:r>
                        <a:rPr lang="en-GB" sz="900" b="1" i="0" u="none" strike="noStrike" baseline="30000" dirty="0">
                          <a:solidFill>
                            <a:srgbClr val="000000"/>
                          </a:solidFill>
                          <a:effectLst/>
                          <a:latin typeface="Calibri" panose="020F0502020204030204" pitchFamily="34" charset="0"/>
                        </a:rPr>
                        <a:t>nd</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29</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5</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12</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27.3%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16.0%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31.2%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24.8%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19.1%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37.6%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31.4%</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32.4%</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9.5%</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305913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20</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12/06/2020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167283" y="4632801"/>
          <a:ext cx="4876799" cy="170242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12th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26.1 (19.7-33.9)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-33.3%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18.5 (15.7-21.7)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-57.1%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27.5 (24.4-30.9)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491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23.8 (21.7-26)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13,844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30.4 (29.9-30.9)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250114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19th June.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19th June there have been 138 Covid-19 deaths notified to Care Quality Commission from East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26% of the 531 deaths notified to CQC between 10th April and 19th June.</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748899" cy="307777"/>
          </a:xfrm>
          <a:prstGeom prst="rect">
            <a:avLst/>
          </a:prstGeom>
          <a:noFill/>
        </p:spPr>
        <p:txBody>
          <a:bodyPr wrap="none" rtlCol="0">
            <a:spAutoFit/>
          </a:bodyPr>
          <a:lstStyle/>
          <a:p>
            <a:r>
              <a:rPr lang="en-US" sz="1400" b="1" dirty="0"/>
              <a:t>Daily care home deaths notified to the Care Quality Commission; East Sussex 19/06/2020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7" y="3683000"/>
            <a:ext cx="6773326" cy="3174997"/>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7" y="508001"/>
            <a:ext cx="6773326" cy="3174997"/>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21/06/2020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8th </a:t>
                      </a:r>
                    </a:p>
                    <a:p>
                      <a:pPr algn="r" fontAlgn="b"/>
                      <a:r>
                        <a:rPr lang="en-GB" sz="900" b="1" i="0" u="none" strike="noStrike" dirty="0">
                          <a:solidFill>
                            <a:srgbClr val="000000"/>
                          </a:solidFill>
                          <a:effectLst/>
                          <a:latin typeface="Calibri" panose="020F0502020204030204" pitchFamily="34" charset="0"/>
                        </a:rPr>
                        <a:t>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9th </a:t>
                      </a:r>
                    </a:p>
                    <a:p>
                      <a:pPr algn="r" fontAlgn="b"/>
                      <a:r>
                        <a:rPr lang="en-GB" sz="900" b="1" i="0" u="none" strike="noStrike" dirty="0">
                          <a:solidFill>
                            <a:srgbClr val="000000"/>
                          </a:solidFill>
                          <a:effectLst/>
                          <a:latin typeface="Calibri" panose="020F0502020204030204" pitchFamily="34" charset="0"/>
                        </a:rPr>
                        <a:t>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10th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11th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12th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13th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20th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21st </a:t>
                      </a:r>
                    </a:p>
                    <a:p>
                      <a:pPr algn="r" fontAlgn="b"/>
                      <a:r>
                        <a:rPr lang="en-GB" sz="900" b="1" i="0" u="none" strike="noStrike" dirty="0">
                          <a:solidFill>
                            <a:srgbClr val="000000"/>
                          </a:solidFill>
                          <a:effectLst/>
                          <a:latin typeface="Calibri" panose="020F0502020204030204" pitchFamily="34" charset="0"/>
                        </a:rPr>
                        <a:t>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Total deaths reported in Trust so far</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per 100,000 emergency 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26.7 per 100,000 (22.5-31.4)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23.6 per 100,000 (18.9-29.1)</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254</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66.4 per 100,000 (58.5-75.1)</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a:solidFill>
                            <a:srgbClr val="000000"/>
                          </a:solidFill>
                          <a:effectLst/>
                          <a:latin typeface="Calibri" panose="020F0502020204030204" pitchFamily="34" charset="0"/>
                        </a:rPr>
                        <a:t>Western Sussex Hospitals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112</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23.5 per 100,000 (19.3-28.3)</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28,337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5" y="657361"/>
            <a:ext cx="6556193" cy="3338802"/>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to 21/06/2020</a:t>
            </a:r>
          </a:p>
        </p:txBody>
      </p:sp>
    </p:spTree>
    <p:extLst>
      <p:ext uri="{BB962C8B-B14F-4D97-AF65-F5344CB8AC3E}">
        <p14:creationId xmlns:p14="http://schemas.microsoft.com/office/powerpoint/2010/main" val="177707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nvGraphicFramePr>
        <p:xfrm>
          <a:off x="377687" y="866741"/>
          <a:ext cx="11520004" cy="5444407"/>
        </p:xfrm>
        <a:graphic>
          <a:graphicData uri="http://schemas.openxmlformats.org/drawingml/2006/table">
            <a:tbl>
              <a:tblPr/>
              <a:tblGrid>
                <a:gridCol w="968884">
                  <a:extLst>
                    <a:ext uri="{9D8B030D-6E8A-4147-A177-3AD203B41FA5}">
                      <a16:colId xmlns:a16="http://schemas.microsoft.com/office/drawing/2014/main" val="914011533"/>
                    </a:ext>
                  </a:extLst>
                </a:gridCol>
                <a:gridCol w="439630">
                  <a:extLst>
                    <a:ext uri="{9D8B030D-6E8A-4147-A177-3AD203B41FA5}">
                      <a16:colId xmlns:a16="http://schemas.microsoft.com/office/drawing/2014/main" val="1234676251"/>
                    </a:ext>
                  </a:extLst>
                </a:gridCol>
                <a:gridCol w="439630">
                  <a:extLst>
                    <a:ext uri="{9D8B030D-6E8A-4147-A177-3AD203B41FA5}">
                      <a16:colId xmlns:a16="http://schemas.microsoft.com/office/drawing/2014/main" val="4290614221"/>
                    </a:ext>
                  </a:extLst>
                </a:gridCol>
                <a:gridCol w="439630">
                  <a:extLst>
                    <a:ext uri="{9D8B030D-6E8A-4147-A177-3AD203B41FA5}">
                      <a16:colId xmlns:a16="http://schemas.microsoft.com/office/drawing/2014/main" val="3570678717"/>
                    </a:ext>
                  </a:extLst>
                </a:gridCol>
                <a:gridCol w="439630">
                  <a:extLst>
                    <a:ext uri="{9D8B030D-6E8A-4147-A177-3AD203B41FA5}">
                      <a16:colId xmlns:a16="http://schemas.microsoft.com/office/drawing/2014/main" val="3557013875"/>
                    </a:ext>
                  </a:extLst>
                </a:gridCol>
                <a:gridCol w="439630">
                  <a:extLst>
                    <a:ext uri="{9D8B030D-6E8A-4147-A177-3AD203B41FA5}">
                      <a16:colId xmlns:a16="http://schemas.microsoft.com/office/drawing/2014/main" val="3143303423"/>
                    </a:ext>
                  </a:extLst>
                </a:gridCol>
                <a:gridCol w="439630">
                  <a:extLst>
                    <a:ext uri="{9D8B030D-6E8A-4147-A177-3AD203B41FA5}">
                      <a16:colId xmlns:a16="http://schemas.microsoft.com/office/drawing/2014/main" val="811113895"/>
                    </a:ext>
                  </a:extLst>
                </a:gridCol>
                <a:gridCol w="439630">
                  <a:extLst>
                    <a:ext uri="{9D8B030D-6E8A-4147-A177-3AD203B41FA5}">
                      <a16:colId xmlns:a16="http://schemas.microsoft.com/office/drawing/2014/main" val="3260015052"/>
                    </a:ext>
                  </a:extLst>
                </a:gridCol>
                <a:gridCol w="439630">
                  <a:extLst>
                    <a:ext uri="{9D8B030D-6E8A-4147-A177-3AD203B41FA5}">
                      <a16:colId xmlns:a16="http://schemas.microsoft.com/office/drawing/2014/main" val="3530290400"/>
                    </a:ext>
                  </a:extLst>
                </a:gridCol>
                <a:gridCol w="439630">
                  <a:extLst>
                    <a:ext uri="{9D8B030D-6E8A-4147-A177-3AD203B41FA5}">
                      <a16:colId xmlns:a16="http://schemas.microsoft.com/office/drawing/2014/main" val="1016590592"/>
                    </a:ext>
                  </a:extLst>
                </a:gridCol>
                <a:gridCol w="439630">
                  <a:extLst>
                    <a:ext uri="{9D8B030D-6E8A-4147-A177-3AD203B41FA5}">
                      <a16:colId xmlns:a16="http://schemas.microsoft.com/office/drawing/2014/main" val="845157241"/>
                    </a:ext>
                  </a:extLst>
                </a:gridCol>
                <a:gridCol w="439630">
                  <a:extLst>
                    <a:ext uri="{9D8B030D-6E8A-4147-A177-3AD203B41FA5}">
                      <a16:colId xmlns:a16="http://schemas.microsoft.com/office/drawing/2014/main" val="2611672487"/>
                    </a:ext>
                  </a:extLst>
                </a:gridCol>
                <a:gridCol w="439630">
                  <a:extLst>
                    <a:ext uri="{9D8B030D-6E8A-4147-A177-3AD203B41FA5}">
                      <a16:colId xmlns:a16="http://schemas.microsoft.com/office/drawing/2014/main" val="3459487358"/>
                    </a:ext>
                  </a:extLst>
                </a:gridCol>
                <a:gridCol w="439630">
                  <a:extLst>
                    <a:ext uri="{9D8B030D-6E8A-4147-A177-3AD203B41FA5}">
                      <a16:colId xmlns:a16="http://schemas.microsoft.com/office/drawing/2014/main" val="2298555161"/>
                    </a:ext>
                  </a:extLst>
                </a:gridCol>
                <a:gridCol w="439630">
                  <a:extLst>
                    <a:ext uri="{9D8B030D-6E8A-4147-A177-3AD203B41FA5}">
                      <a16:colId xmlns:a16="http://schemas.microsoft.com/office/drawing/2014/main" val="1233904622"/>
                    </a:ext>
                  </a:extLst>
                </a:gridCol>
                <a:gridCol w="439630">
                  <a:extLst>
                    <a:ext uri="{9D8B030D-6E8A-4147-A177-3AD203B41FA5}">
                      <a16:colId xmlns:a16="http://schemas.microsoft.com/office/drawing/2014/main" val="1647108581"/>
                    </a:ext>
                  </a:extLst>
                </a:gridCol>
                <a:gridCol w="439630">
                  <a:extLst>
                    <a:ext uri="{9D8B030D-6E8A-4147-A177-3AD203B41FA5}">
                      <a16:colId xmlns:a16="http://schemas.microsoft.com/office/drawing/2014/main" val="4131586401"/>
                    </a:ext>
                  </a:extLst>
                </a:gridCol>
                <a:gridCol w="439630">
                  <a:extLst>
                    <a:ext uri="{9D8B030D-6E8A-4147-A177-3AD203B41FA5}">
                      <a16:colId xmlns:a16="http://schemas.microsoft.com/office/drawing/2014/main" val="3701799912"/>
                    </a:ext>
                  </a:extLst>
                </a:gridCol>
                <a:gridCol w="439630">
                  <a:extLst>
                    <a:ext uri="{9D8B030D-6E8A-4147-A177-3AD203B41FA5}">
                      <a16:colId xmlns:a16="http://schemas.microsoft.com/office/drawing/2014/main" val="43166036"/>
                    </a:ext>
                  </a:extLst>
                </a:gridCol>
                <a:gridCol w="439630">
                  <a:extLst>
                    <a:ext uri="{9D8B030D-6E8A-4147-A177-3AD203B41FA5}">
                      <a16:colId xmlns:a16="http://schemas.microsoft.com/office/drawing/2014/main" val="2252693503"/>
                    </a:ext>
                  </a:extLst>
                </a:gridCol>
                <a:gridCol w="439630">
                  <a:extLst>
                    <a:ext uri="{9D8B030D-6E8A-4147-A177-3AD203B41FA5}">
                      <a16:colId xmlns:a16="http://schemas.microsoft.com/office/drawing/2014/main" val="2937568516"/>
                    </a:ext>
                  </a:extLst>
                </a:gridCol>
                <a:gridCol w="439630">
                  <a:extLst>
                    <a:ext uri="{9D8B030D-6E8A-4147-A177-3AD203B41FA5}">
                      <a16:colId xmlns:a16="http://schemas.microsoft.com/office/drawing/2014/main" val="1943748713"/>
                    </a:ext>
                  </a:extLst>
                </a:gridCol>
                <a:gridCol w="439630">
                  <a:extLst>
                    <a:ext uri="{9D8B030D-6E8A-4147-A177-3AD203B41FA5}">
                      <a16:colId xmlns:a16="http://schemas.microsoft.com/office/drawing/2014/main" val="1603286018"/>
                    </a:ext>
                  </a:extLst>
                </a:gridCol>
                <a:gridCol w="439630">
                  <a:extLst>
                    <a:ext uri="{9D8B030D-6E8A-4147-A177-3AD203B41FA5}">
                      <a16:colId xmlns:a16="http://schemas.microsoft.com/office/drawing/2014/main" val="1306586795"/>
                    </a:ext>
                  </a:extLst>
                </a:gridCol>
                <a:gridCol w="439630">
                  <a:extLst>
                    <a:ext uri="{9D8B030D-6E8A-4147-A177-3AD203B41FA5}">
                      <a16:colId xmlns:a16="http://schemas.microsoft.com/office/drawing/2014/main" val="177939970"/>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4">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388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358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4">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4">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2556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 y="289278"/>
            <a:ext cx="6095993" cy="3104441"/>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3" y="289278"/>
            <a:ext cx="6095993" cy="3104441"/>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 y="3464278"/>
            <a:ext cx="6095993" cy="3104441"/>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3" y="3464278"/>
            <a:ext cx="6095993" cy="3104441"/>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147722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12/06/2020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55708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20</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12/06/2020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a:t>
                      </a:r>
                    </a:p>
                    <a:p>
                      <a:pPr algn="r" fontAlgn="t"/>
                      <a:r>
                        <a:rPr lang="en-GB" sz="1050" b="1" i="0" u="none" strike="noStrike" dirty="0">
                          <a:solidFill>
                            <a:srgbClr val="000000"/>
                          </a:solidFill>
                          <a:effectLst/>
                          <a:latin typeface="Calibri" panose="020F0502020204030204" pitchFamily="34" charset="0"/>
                        </a:rPr>
                        <a:t>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12th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51.7 (43.7-60.6)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-55.60%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61.1 (54.8-68)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-46.70%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70.9 (65.4-76.8)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64.4 (60.7-68.4)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1,206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46,425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82.9 (82.2-83.7)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13984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nvGraphicFramePr>
        <p:xfrm>
          <a:off x="287357" y="1546698"/>
          <a:ext cx="11563754" cy="198243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24 deaths </a:t>
                      </a:r>
                    </a:p>
                    <a:p>
                      <a:pPr algn="r" fontAlgn="b"/>
                      <a:r>
                        <a:rPr lang="en-GB" sz="900" b="0" i="0" u="none" strike="noStrike" dirty="0">
                          <a:solidFill>
                            <a:srgbClr val="000000"/>
                          </a:solidFill>
                          <a:effectLst/>
                          <a:latin typeface="Calibri" panose="020F0502020204030204" pitchFamily="34" charset="0"/>
                        </a:rPr>
                        <a:t>(8 per 100,000, </a:t>
                      </a:r>
                    </a:p>
                    <a:p>
                      <a:pPr algn="r" fontAlgn="b"/>
                      <a:r>
                        <a:rPr lang="en-GB" sz="900" b="0" i="0" u="none" strike="noStrike" dirty="0">
                          <a:solidFill>
                            <a:srgbClr val="000000"/>
                          </a:solidFill>
                          <a:effectLst/>
                          <a:latin typeface="Calibri" panose="020F0502020204030204" pitchFamily="34" charset="0"/>
                        </a:rPr>
                        <a:t>95% CI: 5-12)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 deaths </a:t>
                      </a:r>
                    </a:p>
                    <a:p>
                      <a:pPr algn="r" fontAlgn="b"/>
                      <a:r>
                        <a:rPr lang="en-GB" sz="900" b="0" i="0" u="none" strike="noStrike" dirty="0">
                          <a:solidFill>
                            <a:srgbClr val="000000"/>
                          </a:solidFill>
                          <a:effectLst/>
                          <a:latin typeface="Calibri" panose="020F0502020204030204" pitchFamily="34" charset="0"/>
                        </a:rPr>
                        <a:t>(1 per 100,000, </a:t>
                      </a:r>
                    </a:p>
                    <a:p>
                      <a:pPr algn="r" fontAlgn="b"/>
                      <a:r>
                        <a:rPr lang="en-GB" sz="900" b="0" i="0" u="none" strike="noStrike" dirty="0">
                          <a:solidFill>
                            <a:srgbClr val="000000"/>
                          </a:solidFill>
                          <a:effectLst/>
                          <a:latin typeface="Calibri" panose="020F0502020204030204" pitchFamily="34" charset="0"/>
                        </a:rPr>
                        <a:t>95% CI: 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1,053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14.2%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900" b="0" i="0" u="none" strike="noStrike">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105 deaths </a:t>
                      </a:r>
                    </a:p>
                    <a:p>
                      <a:pPr algn="r" fontAlgn="b"/>
                      <a:r>
                        <a:rPr lang="en-GB" sz="900" b="0" i="0" u="none" strike="noStrike" dirty="0">
                          <a:solidFill>
                            <a:srgbClr val="000000"/>
                          </a:solidFill>
                          <a:effectLst/>
                          <a:latin typeface="Calibri" panose="020F0502020204030204" pitchFamily="34" charset="0"/>
                        </a:rPr>
                        <a:t>(19 per 100,000, </a:t>
                      </a:r>
                    </a:p>
                    <a:p>
                      <a:pPr algn="r" fontAlgn="b"/>
                      <a:r>
                        <a:rPr lang="en-GB" sz="900" b="0" i="0" u="none" strike="noStrike" dirty="0">
                          <a:solidFill>
                            <a:srgbClr val="000000"/>
                          </a:solidFill>
                          <a:effectLst/>
                          <a:latin typeface="Calibri" panose="020F0502020204030204" pitchFamily="34" charset="0"/>
                        </a:rPr>
                        <a:t>95% CI: 15-23)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 deaths </a:t>
                      </a:r>
                    </a:p>
                    <a:p>
                      <a:pPr algn="r" fontAlgn="b"/>
                      <a:r>
                        <a:rPr lang="en-GB" sz="900" b="0" i="0" u="none" strike="noStrike" dirty="0">
                          <a:solidFill>
                            <a:srgbClr val="000000"/>
                          </a:solidFill>
                          <a:effectLst/>
                          <a:latin typeface="Calibri" panose="020F0502020204030204" pitchFamily="34" charset="0"/>
                        </a:rPr>
                        <a:t>(1 per 100,000, </a:t>
                      </a:r>
                    </a:p>
                    <a:p>
                      <a:pPr algn="r" fontAlgn="b"/>
                      <a:r>
                        <a:rPr lang="en-GB" sz="900" b="0" i="0" u="none" strike="noStrike" dirty="0">
                          <a:solidFill>
                            <a:srgbClr val="000000"/>
                          </a:solidFill>
                          <a:effectLst/>
                          <a:latin typeface="Calibri" panose="020F0502020204030204" pitchFamily="34" charset="0"/>
                        </a:rPr>
                        <a:t>95% CI: 0-2)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3,380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9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154 deaths </a:t>
                      </a:r>
                    </a:p>
                    <a:p>
                      <a:pPr algn="r" fontAlgn="b"/>
                      <a:r>
                        <a:rPr lang="en-GB" sz="900" b="0" i="0" u="none" strike="noStrike" dirty="0">
                          <a:solidFill>
                            <a:srgbClr val="000000"/>
                          </a:solidFill>
                          <a:effectLst/>
                          <a:latin typeface="Calibri" panose="020F0502020204030204" pitchFamily="34" charset="0"/>
                        </a:rPr>
                        <a:t>(18 per 100,000, </a:t>
                      </a:r>
                    </a:p>
                    <a:p>
                      <a:pPr algn="r" fontAlgn="b"/>
                      <a:r>
                        <a:rPr lang="en-GB" sz="900" b="0" i="0" u="none" strike="noStrike" dirty="0">
                          <a:solidFill>
                            <a:srgbClr val="000000"/>
                          </a:solidFill>
                          <a:effectLst/>
                          <a:latin typeface="Calibri" panose="020F0502020204030204" pitchFamily="34" charset="0"/>
                        </a:rPr>
                        <a:t>95% CI: 15-21)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 deaths </a:t>
                      </a:r>
                    </a:p>
                    <a:p>
                      <a:pPr algn="r" fontAlgn="b"/>
                      <a:r>
                        <a:rPr lang="en-GB" sz="900" b="0" i="0" u="none" strike="noStrike" dirty="0">
                          <a:solidFill>
                            <a:srgbClr val="000000"/>
                          </a:solidFill>
                          <a:effectLst/>
                          <a:latin typeface="Calibri" panose="020F0502020204030204" pitchFamily="34" charset="0"/>
                        </a:rPr>
                        <a:t>(1 per 100,000, </a:t>
                      </a:r>
                    </a:p>
                    <a:p>
                      <a:pPr algn="r" fontAlgn="b"/>
                      <a:r>
                        <a:rPr lang="en-GB" sz="900" b="0" i="0" u="none" strike="noStrike" dirty="0">
                          <a:solidFill>
                            <a:srgbClr val="000000"/>
                          </a:solidFill>
                          <a:effectLst/>
                          <a:latin typeface="Calibri" panose="020F0502020204030204" pitchFamily="34" charset="0"/>
                        </a:rPr>
                        <a:t>95% CI: 0-2)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5,114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609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11.9%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12/06/2020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nvGraphicFramePr>
        <p:xfrm>
          <a:off x="306172" y="4292841"/>
          <a:ext cx="11563754" cy="1909176"/>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6 deaths (3 per 1,000 care home beds, 95% CI: 1-6)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 deaths (1 per 1,000 care home beds, 95% CI: 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33.3%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18.9%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9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 deaths (4 per 1,000 care home beds, 95% CI: 3-6)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 deaths (0 per 1,000 care home beds, 95% CI: 0-1)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9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39 deaths (4 per 1,000 care home beds, 95% CI: 3-5)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 deaths (0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1,792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282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12/06/2020</a:t>
            </a:r>
          </a:p>
        </p:txBody>
      </p:sp>
    </p:spTree>
    <p:extLst>
      <p:ext uri="{BB962C8B-B14F-4D97-AF65-F5344CB8AC3E}">
        <p14:creationId xmlns:p14="http://schemas.microsoft.com/office/powerpoint/2010/main" val="53979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70889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65244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18371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11864</TotalTime>
  <Words>3640</Words>
  <Application>Microsoft Macintosh PowerPoint</Application>
  <PresentationFormat>Widescreen</PresentationFormat>
  <Paragraphs>1062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168</cp:revision>
  <dcterms:created xsi:type="dcterms:W3CDTF">2020-04-23T12:41:56Z</dcterms:created>
  <dcterms:modified xsi:type="dcterms:W3CDTF">2020-06-23T08:58:17Z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