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5"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17" autoAdjust="0"/>
    <p:restoredTop sz="94660"/>
  </p:normalViewPr>
  <p:slideViewPr>
    <p:cSldViewPr snapToGrid="0">
      <p:cViewPr varScale="1">
        <p:scale>
          <a:sx n="103" d="100"/>
          <a:sy n="103" d="100"/>
        </p:scale>
        <p:origin x="1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313185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5th June but were registered up to 13th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7" y="2345019"/>
            <a:ext cx="5534807" cy="2818651"/>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85541" cy="307777"/>
          </a:xfrm>
          <a:prstGeom prst="rect">
            <a:avLst/>
          </a:prstGeom>
          <a:noFill/>
        </p:spPr>
        <p:txBody>
          <a:bodyPr wrap="none" rtlCol="0">
            <a:spAutoFit/>
          </a:bodyPr>
          <a:lstStyle/>
          <a:p>
            <a:r>
              <a:rPr lang="en-US" sz="1400" b="1" dirty="0"/>
              <a:t>All cause mortality; Brighton and Hove; week ending 5</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7" y="297018"/>
            <a:ext cx="5534805" cy="2049928"/>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674345409"/>
              </p:ext>
            </p:extLst>
          </p:nvPr>
        </p:nvGraphicFramePr>
        <p:xfrm>
          <a:off x="323205" y="5267669"/>
          <a:ext cx="11405083" cy="1440327"/>
        </p:xfrm>
        <a:graphic>
          <a:graphicData uri="http://schemas.openxmlformats.org/drawingml/2006/table">
            <a:tbl>
              <a:tblPr/>
              <a:tblGrid>
                <a:gridCol w="624937">
                  <a:extLst>
                    <a:ext uri="{9D8B030D-6E8A-4147-A177-3AD203B41FA5}">
                      <a16:colId xmlns:a16="http://schemas.microsoft.com/office/drawing/2014/main" val="1998575075"/>
                    </a:ext>
                  </a:extLst>
                </a:gridCol>
                <a:gridCol w="468702">
                  <a:extLst>
                    <a:ext uri="{9D8B030D-6E8A-4147-A177-3AD203B41FA5}">
                      <a16:colId xmlns:a16="http://schemas.microsoft.com/office/drawing/2014/main" val="4082139058"/>
                    </a:ext>
                  </a:extLst>
                </a:gridCol>
                <a:gridCol w="468702">
                  <a:extLst>
                    <a:ext uri="{9D8B030D-6E8A-4147-A177-3AD203B41FA5}">
                      <a16:colId xmlns:a16="http://schemas.microsoft.com/office/drawing/2014/main" val="1877115370"/>
                    </a:ext>
                  </a:extLst>
                </a:gridCol>
                <a:gridCol w="468702">
                  <a:extLst>
                    <a:ext uri="{9D8B030D-6E8A-4147-A177-3AD203B41FA5}">
                      <a16:colId xmlns:a16="http://schemas.microsoft.com/office/drawing/2014/main" val="696609331"/>
                    </a:ext>
                  </a:extLst>
                </a:gridCol>
                <a:gridCol w="468702">
                  <a:extLst>
                    <a:ext uri="{9D8B030D-6E8A-4147-A177-3AD203B41FA5}">
                      <a16:colId xmlns:a16="http://schemas.microsoft.com/office/drawing/2014/main" val="945435690"/>
                    </a:ext>
                  </a:extLst>
                </a:gridCol>
                <a:gridCol w="468702">
                  <a:extLst>
                    <a:ext uri="{9D8B030D-6E8A-4147-A177-3AD203B41FA5}">
                      <a16:colId xmlns:a16="http://schemas.microsoft.com/office/drawing/2014/main" val="4099392816"/>
                    </a:ext>
                  </a:extLst>
                </a:gridCol>
                <a:gridCol w="468702">
                  <a:extLst>
                    <a:ext uri="{9D8B030D-6E8A-4147-A177-3AD203B41FA5}">
                      <a16:colId xmlns:a16="http://schemas.microsoft.com/office/drawing/2014/main" val="2492613715"/>
                    </a:ext>
                  </a:extLst>
                </a:gridCol>
                <a:gridCol w="468702">
                  <a:extLst>
                    <a:ext uri="{9D8B030D-6E8A-4147-A177-3AD203B41FA5}">
                      <a16:colId xmlns:a16="http://schemas.microsoft.com/office/drawing/2014/main" val="4065020466"/>
                    </a:ext>
                  </a:extLst>
                </a:gridCol>
                <a:gridCol w="468702">
                  <a:extLst>
                    <a:ext uri="{9D8B030D-6E8A-4147-A177-3AD203B41FA5}">
                      <a16:colId xmlns:a16="http://schemas.microsoft.com/office/drawing/2014/main" val="1865002551"/>
                    </a:ext>
                  </a:extLst>
                </a:gridCol>
                <a:gridCol w="468702">
                  <a:extLst>
                    <a:ext uri="{9D8B030D-6E8A-4147-A177-3AD203B41FA5}">
                      <a16:colId xmlns:a16="http://schemas.microsoft.com/office/drawing/2014/main" val="3813846355"/>
                    </a:ext>
                  </a:extLst>
                </a:gridCol>
                <a:gridCol w="468702">
                  <a:extLst>
                    <a:ext uri="{9D8B030D-6E8A-4147-A177-3AD203B41FA5}">
                      <a16:colId xmlns:a16="http://schemas.microsoft.com/office/drawing/2014/main" val="234630756"/>
                    </a:ext>
                  </a:extLst>
                </a:gridCol>
                <a:gridCol w="468702">
                  <a:extLst>
                    <a:ext uri="{9D8B030D-6E8A-4147-A177-3AD203B41FA5}">
                      <a16:colId xmlns:a16="http://schemas.microsoft.com/office/drawing/2014/main" val="3725478471"/>
                    </a:ext>
                  </a:extLst>
                </a:gridCol>
                <a:gridCol w="468702">
                  <a:extLst>
                    <a:ext uri="{9D8B030D-6E8A-4147-A177-3AD203B41FA5}">
                      <a16:colId xmlns:a16="http://schemas.microsoft.com/office/drawing/2014/main" val="2828013913"/>
                    </a:ext>
                  </a:extLst>
                </a:gridCol>
                <a:gridCol w="468702">
                  <a:extLst>
                    <a:ext uri="{9D8B030D-6E8A-4147-A177-3AD203B41FA5}">
                      <a16:colId xmlns:a16="http://schemas.microsoft.com/office/drawing/2014/main" val="2637868432"/>
                    </a:ext>
                  </a:extLst>
                </a:gridCol>
                <a:gridCol w="468702">
                  <a:extLst>
                    <a:ext uri="{9D8B030D-6E8A-4147-A177-3AD203B41FA5}">
                      <a16:colId xmlns:a16="http://schemas.microsoft.com/office/drawing/2014/main" val="1956483777"/>
                    </a:ext>
                  </a:extLst>
                </a:gridCol>
                <a:gridCol w="468702">
                  <a:extLst>
                    <a:ext uri="{9D8B030D-6E8A-4147-A177-3AD203B41FA5}">
                      <a16:colId xmlns:a16="http://schemas.microsoft.com/office/drawing/2014/main" val="1653521048"/>
                    </a:ext>
                  </a:extLst>
                </a:gridCol>
                <a:gridCol w="468702">
                  <a:extLst>
                    <a:ext uri="{9D8B030D-6E8A-4147-A177-3AD203B41FA5}">
                      <a16:colId xmlns:a16="http://schemas.microsoft.com/office/drawing/2014/main" val="2665635879"/>
                    </a:ext>
                  </a:extLst>
                </a:gridCol>
                <a:gridCol w="468702">
                  <a:extLst>
                    <a:ext uri="{9D8B030D-6E8A-4147-A177-3AD203B41FA5}">
                      <a16:colId xmlns:a16="http://schemas.microsoft.com/office/drawing/2014/main" val="2210826613"/>
                    </a:ext>
                  </a:extLst>
                </a:gridCol>
                <a:gridCol w="468702">
                  <a:extLst>
                    <a:ext uri="{9D8B030D-6E8A-4147-A177-3AD203B41FA5}">
                      <a16:colId xmlns:a16="http://schemas.microsoft.com/office/drawing/2014/main" val="1066874851"/>
                    </a:ext>
                  </a:extLst>
                </a:gridCol>
                <a:gridCol w="468702">
                  <a:extLst>
                    <a:ext uri="{9D8B030D-6E8A-4147-A177-3AD203B41FA5}">
                      <a16:colId xmlns:a16="http://schemas.microsoft.com/office/drawing/2014/main" val="1570344299"/>
                    </a:ext>
                  </a:extLst>
                </a:gridCol>
                <a:gridCol w="468702">
                  <a:extLst>
                    <a:ext uri="{9D8B030D-6E8A-4147-A177-3AD203B41FA5}">
                      <a16:colId xmlns:a16="http://schemas.microsoft.com/office/drawing/2014/main" val="3799185299"/>
                    </a:ext>
                  </a:extLst>
                </a:gridCol>
                <a:gridCol w="468702">
                  <a:extLst>
                    <a:ext uri="{9D8B030D-6E8A-4147-A177-3AD203B41FA5}">
                      <a16:colId xmlns:a16="http://schemas.microsoft.com/office/drawing/2014/main" val="577733187"/>
                    </a:ext>
                  </a:extLst>
                </a:gridCol>
                <a:gridCol w="468702">
                  <a:extLst>
                    <a:ext uri="{9D8B030D-6E8A-4147-A177-3AD203B41FA5}">
                      <a16:colId xmlns:a16="http://schemas.microsoft.com/office/drawing/2014/main" val="2851271479"/>
                    </a:ext>
                  </a:extLst>
                </a:gridCol>
                <a:gridCol w="468702">
                  <a:extLst>
                    <a:ext uri="{9D8B030D-6E8A-4147-A177-3AD203B41FA5}">
                      <a16:colId xmlns:a16="http://schemas.microsoft.com/office/drawing/2014/main" val="417309691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15.0%</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30.0%</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15.0%</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226415189"/>
              </p:ext>
            </p:extLst>
          </p:nvPr>
        </p:nvGraphicFramePr>
        <p:xfrm>
          <a:off x="7167283" y="4632801"/>
          <a:ext cx="4876799" cy="171766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25.2 (18.9-32.9)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 (15.5-21.5)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27.1 (24-30.5)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23.4 (21.3-25.6)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13,522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29.7 (29.2-30.2)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12</a:t>
            </a:r>
            <a:r>
              <a:rPr lang="en-GB" sz="1400" baseline="30000" dirty="0">
                <a:solidFill>
                  <a:srgbClr val="FF0000"/>
                </a:solidFill>
              </a:rPr>
              <a:t>th</a:t>
            </a:r>
            <a:r>
              <a:rPr lang="en-GB" sz="1400" dirty="0">
                <a:solidFill>
                  <a:srgbClr val="FF0000"/>
                </a:solidFill>
              </a:rPr>
              <a:t>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12th June there have been 52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38.5% of the 135 deaths notified to CQC between 10th April and 12th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12/06/2020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6" y="3683000"/>
            <a:ext cx="6773329" cy="3174997"/>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6" y="508001"/>
            <a:ext cx="6773329" cy="3174997"/>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14/06/2020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3908139298"/>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1st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11th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12th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13th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 per 100,000 (22.1-31)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22.5 per 100,000 (17.9-27.9)</a:t>
                      </a:r>
                    </a:p>
                  </a:txBody>
                  <a:tcPr marL="9525" marR="9525" marT="9525" marB="0">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65.9 per 100,000 (58-74.6)</a:t>
                      </a:r>
                    </a:p>
                  </a:txBody>
                  <a:tcPr marL="9525" marR="9525" marT="9525" marB="0">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dirty="0">
                          <a:solidFill>
                            <a:srgbClr val="000000"/>
                          </a:solidFill>
                          <a:effectLst/>
                          <a:latin typeface="Calibri" panose="020F0502020204030204" pitchFamily="34" charset="0"/>
                        </a:rPr>
                        <a:t>Western Sussex Hospitals NHS Foundation Trust</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23.5 per 100,000 (19.3-28.3)</a:t>
                      </a:r>
                    </a:p>
                  </a:txBody>
                  <a:tcPr marL="9525" marR="9525" marT="9525" marB="0">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dirty="0">
                          <a:solidFill>
                            <a:srgbClr val="000000"/>
                          </a:solidFill>
                          <a:effectLst/>
                          <a:latin typeface="Calibri" panose="020F0502020204030204" pitchFamily="34" charset="0"/>
                        </a:rPr>
                        <a:t>England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27,981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4" cy="3338802"/>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07/06/2020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420999862"/>
              </p:ext>
            </p:extLst>
          </p:nvPr>
        </p:nvGraphicFramePr>
        <p:xfrm>
          <a:off x="377687" y="866741"/>
          <a:ext cx="11520005" cy="5250520"/>
        </p:xfrm>
        <a:graphic>
          <a:graphicData uri="http://schemas.openxmlformats.org/drawingml/2006/table">
            <a:tbl>
              <a:tblPr/>
              <a:tblGrid>
                <a:gridCol w="1007326">
                  <a:extLst>
                    <a:ext uri="{9D8B030D-6E8A-4147-A177-3AD203B41FA5}">
                      <a16:colId xmlns:a16="http://schemas.microsoft.com/office/drawing/2014/main" val="914011533"/>
                    </a:ext>
                  </a:extLst>
                </a:gridCol>
                <a:gridCol w="457073">
                  <a:extLst>
                    <a:ext uri="{9D8B030D-6E8A-4147-A177-3AD203B41FA5}">
                      <a16:colId xmlns:a16="http://schemas.microsoft.com/office/drawing/2014/main" val="1234676251"/>
                    </a:ext>
                  </a:extLst>
                </a:gridCol>
                <a:gridCol w="457073">
                  <a:extLst>
                    <a:ext uri="{9D8B030D-6E8A-4147-A177-3AD203B41FA5}">
                      <a16:colId xmlns:a16="http://schemas.microsoft.com/office/drawing/2014/main" val="4290614221"/>
                    </a:ext>
                  </a:extLst>
                </a:gridCol>
                <a:gridCol w="457073">
                  <a:extLst>
                    <a:ext uri="{9D8B030D-6E8A-4147-A177-3AD203B41FA5}">
                      <a16:colId xmlns:a16="http://schemas.microsoft.com/office/drawing/2014/main" val="3570678717"/>
                    </a:ext>
                  </a:extLst>
                </a:gridCol>
                <a:gridCol w="457073">
                  <a:extLst>
                    <a:ext uri="{9D8B030D-6E8A-4147-A177-3AD203B41FA5}">
                      <a16:colId xmlns:a16="http://schemas.microsoft.com/office/drawing/2014/main" val="3557013875"/>
                    </a:ext>
                  </a:extLst>
                </a:gridCol>
                <a:gridCol w="457073">
                  <a:extLst>
                    <a:ext uri="{9D8B030D-6E8A-4147-A177-3AD203B41FA5}">
                      <a16:colId xmlns:a16="http://schemas.microsoft.com/office/drawing/2014/main" val="3143303423"/>
                    </a:ext>
                  </a:extLst>
                </a:gridCol>
                <a:gridCol w="457073">
                  <a:extLst>
                    <a:ext uri="{9D8B030D-6E8A-4147-A177-3AD203B41FA5}">
                      <a16:colId xmlns:a16="http://schemas.microsoft.com/office/drawing/2014/main" val="811113895"/>
                    </a:ext>
                  </a:extLst>
                </a:gridCol>
                <a:gridCol w="457073">
                  <a:extLst>
                    <a:ext uri="{9D8B030D-6E8A-4147-A177-3AD203B41FA5}">
                      <a16:colId xmlns:a16="http://schemas.microsoft.com/office/drawing/2014/main" val="3260015052"/>
                    </a:ext>
                  </a:extLst>
                </a:gridCol>
                <a:gridCol w="457073">
                  <a:extLst>
                    <a:ext uri="{9D8B030D-6E8A-4147-A177-3AD203B41FA5}">
                      <a16:colId xmlns:a16="http://schemas.microsoft.com/office/drawing/2014/main" val="3530290400"/>
                    </a:ext>
                  </a:extLst>
                </a:gridCol>
                <a:gridCol w="457073">
                  <a:extLst>
                    <a:ext uri="{9D8B030D-6E8A-4147-A177-3AD203B41FA5}">
                      <a16:colId xmlns:a16="http://schemas.microsoft.com/office/drawing/2014/main" val="1016590592"/>
                    </a:ext>
                  </a:extLst>
                </a:gridCol>
                <a:gridCol w="457073">
                  <a:extLst>
                    <a:ext uri="{9D8B030D-6E8A-4147-A177-3AD203B41FA5}">
                      <a16:colId xmlns:a16="http://schemas.microsoft.com/office/drawing/2014/main" val="845157241"/>
                    </a:ext>
                  </a:extLst>
                </a:gridCol>
                <a:gridCol w="457073">
                  <a:extLst>
                    <a:ext uri="{9D8B030D-6E8A-4147-A177-3AD203B41FA5}">
                      <a16:colId xmlns:a16="http://schemas.microsoft.com/office/drawing/2014/main" val="2611672487"/>
                    </a:ext>
                  </a:extLst>
                </a:gridCol>
                <a:gridCol w="457073">
                  <a:extLst>
                    <a:ext uri="{9D8B030D-6E8A-4147-A177-3AD203B41FA5}">
                      <a16:colId xmlns:a16="http://schemas.microsoft.com/office/drawing/2014/main" val="3459487358"/>
                    </a:ext>
                  </a:extLst>
                </a:gridCol>
                <a:gridCol w="457073">
                  <a:extLst>
                    <a:ext uri="{9D8B030D-6E8A-4147-A177-3AD203B41FA5}">
                      <a16:colId xmlns:a16="http://schemas.microsoft.com/office/drawing/2014/main" val="2298555161"/>
                    </a:ext>
                  </a:extLst>
                </a:gridCol>
                <a:gridCol w="457073">
                  <a:extLst>
                    <a:ext uri="{9D8B030D-6E8A-4147-A177-3AD203B41FA5}">
                      <a16:colId xmlns:a16="http://schemas.microsoft.com/office/drawing/2014/main" val="1233904622"/>
                    </a:ext>
                  </a:extLst>
                </a:gridCol>
                <a:gridCol w="457073">
                  <a:extLst>
                    <a:ext uri="{9D8B030D-6E8A-4147-A177-3AD203B41FA5}">
                      <a16:colId xmlns:a16="http://schemas.microsoft.com/office/drawing/2014/main" val="1647108581"/>
                    </a:ext>
                  </a:extLst>
                </a:gridCol>
                <a:gridCol w="457073">
                  <a:extLst>
                    <a:ext uri="{9D8B030D-6E8A-4147-A177-3AD203B41FA5}">
                      <a16:colId xmlns:a16="http://schemas.microsoft.com/office/drawing/2014/main" val="4131586401"/>
                    </a:ext>
                  </a:extLst>
                </a:gridCol>
                <a:gridCol w="457073">
                  <a:extLst>
                    <a:ext uri="{9D8B030D-6E8A-4147-A177-3AD203B41FA5}">
                      <a16:colId xmlns:a16="http://schemas.microsoft.com/office/drawing/2014/main" val="3701799912"/>
                    </a:ext>
                  </a:extLst>
                </a:gridCol>
                <a:gridCol w="457073">
                  <a:extLst>
                    <a:ext uri="{9D8B030D-6E8A-4147-A177-3AD203B41FA5}">
                      <a16:colId xmlns:a16="http://schemas.microsoft.com/office/drawing/2014/main" val="43166036"/>
                    </a:ext>
                  </a:extLst>
                </a:gridCol>
                <a:gridCol w="457073">
                  <a:extLst>
                    <a:ext uri="{9D8B030D-6E8A-4147-A177-3AD203B41FA5}">
                      <a16:colId xmlns:a16="http://schemas.microsoft.com/office/drawing/2014/main" val="2252693503"/>
                    </a:ext>
                  </a:extLst>
                </a:gridCol>
                <a:gridCol w="457073">
                  <a:extLst>
                    <a:ext uri="{9D8B030D-6E8A-4147-A177-3AD203B41FA5}">
                      <a16:colId xmlns:a16="http://schemas.microsoft.com/office/drawing/2014/main" val="2937568516"/>
                    </a:ext>
                  </a:extLst>
                </a:gridCol>
                <a:gridCol w="457073">
                  <a:extLst>
                    <a:ext uri="{9D8B030D-6E8A-4147-A177-3AD203B41FA5}">
                      <a16:colId xmlns:a16="http://schemas.microsoft.com/office/drawing/2014/main" val="1943748713"/>
                    </a:ext>
                  </a:extLst>
                </a:gridCol>
                <a:gridCol w="457073">
                  <a:extLst>
                    <a:ext uri="{9D8B030D-6E8A-4147-A177-3AD203B41FA5}">
                      <a16:colId xmlns:a16="http://schemas.microsoft.com/office/drawing/2014/main" val="1603286018"/>
                    </a:ext>
                  </a:extLst>
                </a:gridCol>
                <a:gridCol w="457073">
                  <a:extLst>
                    <a:ext uri="{9D8B030D-6E8A-4147-A177-3AD203B41FA5}">
                      <a16:colId xmlns:a16="http://schemas.microsoft.com/office/drawing/2014/main" val="130658679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3">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97180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289278"/>
            <a:ext cx="6095995" cy="3104442"/>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289278"/>
            <a:ext cx="6095995" cy="3104442"/>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464278"/>
            <a:ext cx="6095995" cy="3104442"/>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2" y="3464278"/>
            <a:ext cx="6095995" cy="3104442"/>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05/06/2020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937903501"/>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50.3 (42.5-59.1)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60.4 (54.1-67.2)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69.7 (64.3-75.6)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63.4 (59.7-67.3)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1,616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45,432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81.2 (80.4-81.9)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44179158"/>
              </p:ext>
            </p:extLst>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20 deaths </a:t>
                      </a:r>
                    </a:p>
                    <a:p>
                      <a:pPr algn="r" fontAlgn="b"/>
                      <a:r>
                        <a:rPr lang="en-GB" sz="900" b="0" i="0" u="none" strike="noStrike" dirty="0">
                          <a:solidFill>
                            <a:srgbClr val="000000"/>
                          </a:solidFill>
                          <a:effectLst/>
                          <a:latin typeface="Calibri" panose="020F0502020204030204" pitchFamily="34" charset="0"/>
                        </a:rPr>
                        <a:t>(7 per 100,000, </a:t>
                      </a:r>
                    </a:p>
                    <a:p>
                      <a:pPr algn="r" fontAlgn="b"/>
                      <a:r>
                        <a:rPr lang="en-GB" sz="900" b="0" i="0" u="none" strike="noStrike" dirty="0">
                          <a:solidFill>
                            <a:srgbClr val="000000"/>
                          </a:solidFill>
                          <a:effectLst/>
                          <a:latin typeface="Calibri" panose="020F0502020204030204" pitchFamily="34" charset="0"/>
                        </a:rPr>
                        <a:t>95% CI: 4-11)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 deaths </a:t>
                      </a:r>
                    </a:p>
                    <a:p>
                      <a:pPr algn="r" fontAlgn="b"/>
                      <a:r>
                        <a:rPr lang="en-GB" sz="900" b="0" i="0" u="none" strike="noStrike" dirty="0">
                          <a:solidFill>
                            <a:srgbClr val="000000"/>
                          </a:solidFill>
                          <a:effectLst/>
                          <a:latin typeface="Calibri" panose="020F0502020204030204" pitchFamily="34" charset="0"/>
                        </a:rPr>
                        <a:t>(0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114 deaths </a:t>
                      </a:r>
                    </a:p>
                    <a:p>
                      <a:pPr algn="r" fontAlgn="b"/>
                      <a:r>
                        <a:rPr lang="en-GB" sz="900" b="0" i="0" u="none" strike="noStrike" dirty="0">
                          <a:solidFill>
                            <a:srgbClr val="000000"/>
                          </a:solidFill>
                          <a:effectLst/>
                          <a:latin typeface="Calibri" panose="020F0502020204030204" pitchFamily="34" charset="0"/>
                        </a:rPr>
                        <a:t>(21 per 100,000, </a:t>
                      </a:r>
                    </a:p>
                    <a:p>
                      <a:pPr algn="r" fontAlgn="b"/>
                      <a:r>
                        <a:rPr lang="en-GB" sz="900" b="0" i="0" u="none" strike="noStrike" dirty="0">
                          <a:solidFill>
                            <a:srgbClr val="000000"/>
                          </a:solidFill>
                          <a:effectLst/>
                          <a:latin typeface="Calibri" panose="020F0502020204030204" pitchFamily="34" charset="0"/>
                        </a:rPr>
                        <a:t>95% CI: 17-25)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 deaths </a:t>
                      </a:r>
                    </a:p>
                    <a:p>
                      <a:pPr algn="r" fontAlgn="b"/>
                      <a:r>
                        <a:rPr lang="en-GB" sz="900" b="0" i="0" u="none" strike="noStrike" dirty="0">
                          <a:solidFill>
                            <a:srgbClr val="000000"/>
                          </a:solidFill>
                          <a:effectLst/>
                          <a:latin typeface="Calibri" panose="020F0502020204030204" pitchFamily="34" charset="0"/>
                        </a:rPr>
                        <a:t>(2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3,268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142 deaths </a:t>
                      </a:r>
                    </a:p>
                    <a:p>
                      <a:pPr algn="r" fontAlgn="b"/>
                      <a:r>
                        <a:rPr lang="en-GB" sz="900" b="0" i="0" u="none" strike="noStrike" dirty="0">
                          <a:solidFill>
                            <a:srgbClr val="000000"/>
                          </a:solidFill>
                          <a:effectLst/>
                          <a:latin typeface="Calibri" panose="020F0502020204030204" pitchFamily="34" charset="0"/>
                        </a:rPr>
                        <a:t>(17 per 100,000, </a:t>
                      </a:r>
                    </a:p>
                    <a:p>
                      <a:pPr algn="r" fontAlgn="b"/>
                      <a:r>
                        <a:rPr lang="en-GB" sz="900" b="0" i="0" u="none" strike="noStrike" dirty="0">
                          <a:solidFill>
                            <a:srgbClr val="000000"/>
                          </a:solidFill>
                          <a:effectLst/>
                          <a:latin typeface="Calibri" panose="020F0502020204030204" pitchFamily="34" charset="0"/>
                        </a:rPr>
                        <a:t>95% CI: 14-19)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 deaths</a:t>
                      </a:r>
                    </a:p>
                    <a:p>
                      <a:pPr algn="r" fontAlgn="b"/>
                      <a:r>
                        <a:rPr lang="en-GB" sz="900" b="0" i="0" u="none" strike="noStrike" dirty="0">
                          <a:solidFill>
                            <a:srgbClr val="000000"/>
                          </a:solidFill>
                          <a:effectLst/>
                          <a:latin typeface="Calibri" panose="020F0502020204030204" pitchFamily="34" charset="0"/>
                        </a:rPr>
                        <a:t> (2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4,945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05/06/2020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3807731169"/>
              </p:ext>
            </p:extLst>
          </p:nvPr>
        </p:nvGraphicFramePr>
        <p:xfrm>
          <a:off x="306172" y="4292841"/>
          <a:ext cx="11563754" cy="1909176"/>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 deaths (1 per 1,000 care home beds,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 deaths (0 per 1,000 care home beds,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 deaths (4 per 1,000 care home beds, 95% CI: 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 deaths (0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 deaths (5 per 1,000 care home beds, 95% CI: 4-6)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6 deaths (1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1,749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05/06/2020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12310</TotalTime>
  <Words>3616</Words>
  <Application>Microsoft Macintosh PowerPoint</Application>
  <PresentationFormat>Widescreen</PresentationFormat>
  <Paragraphs>1035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172</cp:revision>
  <dcterms:created xsi:type="dcterms:W3CDTF">2020-04-23T12:41:56Z</dcterms:created>
  <dcterms:modified xsi:type="dcterms:W3CDTF">2020-06-16T10:04:03Z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