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2629"/>
    <a:srgbClr val="E7AF27"/>
    <a:srgbClr val="8E8E8E"/>
    <a:srgbClr val="349EFF"/>
    <a:srgbClr val="3ECC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p:restoredTop sz="94609"/>
  </p:normalViewPr>
  <p:slideViewPr>
    <p:cSldViewPr snapToGrid="0" snapToObjects="1">
      <p:cViewPr>
        <p:scale>
          <a:sx n="155" d="100"/>
          <a:sy n="155" d="100"/>
        </p:scale>
        <p:origin x="888"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DAA85-5411-AC4E-AA6B-FE9B24DF832F}" type="datetimeFigureOut">
              <a:rPr lang="en-US" smtClean="0"/>
              <a:t>6/1/20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866AC-D446-794A-AA4D-717ADD805424}" type="slidenum">
              <a:rPr lang="en-US" smtClean="0"/>
              <a:t>‹#›</a:t>
            </a:fld>
            <a:endParaRPr lang="en-US"/>
          </a:p>
        </p:txBody>
      </p:sp>
    </p:spTree>
    <p:extLst>
      <p:ext uri="{BB962C8B-B14F-4D97-AF65-F5344CB8AC3E}">
        <p14:creationId xmlns:p14="http://schemas.microsoft.com/office/powerpoint/2010/main" val="23772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rPr>
              <a:t>Most indicators broken down by ethnicity have very small numbers and as such indicators included here are largely national or regional although where possible local data is used.</a:t>
            </a:r>
          </a:p>
          <a:p>
            <a:endParaRPr lang="en-US" dirty="0"/>
          </a:p>
        </p:txBody>
      </p:sp>
      <p:sp>
        <p:nvSpPr>
          <p:cNvPr id="4" name="Slide Number Placeholder 3"/>
          <p:cNvSpPr>
            <a:spLocks noGrp="1"/>
          </p:cNvSpPr>
          <p:nvPr>
            <p:ph type="sldNum" sz="quarter" idx="5"/>
          </p:nvPr>
        </p:nvSpPr>
        <p:spPr/>
        <p:txBody>
          <a:bodyPr/>
          <a:lstStyle/>
          <a:p>
            <a:fld id="{511866AC-D446-794A-AA4D-717ADD805424}" type="slidenum">
              <a:rPr lang="en-US" smtClean="0"/>
              <a:t>1</a:t>
            </a:fld>
            <a:endParaRPr lang="en-US"/>
          </a:p>
        </p:txBody>
      </p:sp>
    </p:spTree>
    <p:extLst>
      <p:ext uri="{BB962C8B-B14F-4D97-AF65-F5344CB8AC3E}">
        <p14:creationId xmlns:p14="http://schemas.microsoft.com/office/powerpoint/2010/main" val="2606999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BE6D-C406-9B48-BA52-62CE68066D5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E8CB8F-3B9E-1643-A611-50DCB0D94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D7A40BD-7D2E-3B4D-9B6B-CE2A42B36B8A}"/>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5" name="Footer Placeholder 4">
            <a:extLst>
              <a:ext uri="{FF2B5EF4-FFF2-40B4-BE49-F238E27FC236}">
                <a16:creationId xmlns:a16="http://schemas.microsoft.com/office/drawing/2014/main" id="{B8F49B50-79A4-E245-B923-D247B5730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E4372-1224-5A4D-BFED-0D6AE4603D4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576287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3F74-E882-1A4A-B5FE-9F1717D481A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278397-DC8F-9F4B-BB51-E6D92830F5E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473C00-7B3F-DB48-8EC4-6C55AA5E301B}"/>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5" name="Footer Placeholder 4">
            <a:extLst>
              <a:ext uri="{FF2B5EF4-FFF2-40B4-BE49-F238E27FC236}">
                <a16:creationId xmlns:a16="http://schemas.microsoft.com/office/drawing/2014/main" id="{49FC7F13-0324-3340-8736-1CA8BB07E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4B8D6-D874-434B-BA86-AA5F7525D15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256425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A45F-EE6D-4F49-BE97-DB9130A67D1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4556049-7D7D-6C40-97CA-8CE494D22E2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1B4A16-1CAE-B247-9887-3AFB869D29E0}"/>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5" name="Footer Placeholder 4">
            <a:extLst>
              <a:ext uri="{FF2B5EF4-FFF2-40B4-BE49-F238E27FC236}">
                <a16:creationId xmlns:a16="http://schemas.microsoft.com/office/drawing/2014/main" id="{5B6B6D8E-EF88-AC48-B934-01C659D4B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0E9E0-B215-CE41-AA54-5DFC8C5E4FD8}"/>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761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3113-E164-C64A-A6EB-92EBDD8F592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A0E366F-0B5F-4D4A-BBFC-6E0696A250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3B7A46-7CA9-7048-A0F7-FDA422D1283A}"/>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5" name="Footer Placeholder 4">
            <a:extLst>
              <a:ext uri="{FF2B5EF4-FFF2-40B4-BE49-F238E27FC236}">
                <a16:creationId xmlns:a16="http://schemas.microsoft.com/office/drawing/2014/main" id="{1353BE51-0507-9E40-BE1E-8F07CE41D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D2396-F42E-2248-9BE5-56114FEB734C}"/>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414534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DD-C440-CE4A-96FC-FD176E726F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B4CDC3F-AF71-084A-B0EF-612944F1D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D556498-737A-5648-9364-F12B8015E0E2}"/>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5" name="Footer Placeholder 4">
            <a:extLst>
              <a:ext uri="{FF2B5EF4-FFF2-40B4-BE49-F238E27FC236}">
                <a16:creationId xmlns:a16="http://schemas.microsoft.com/office/drawing/2014/main" id="{3B00733D-A3B0-7844-932E-259B89D74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2BCA9-949D-8646-9337-043250E1791E}"/>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34602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102F-DEAD-5342-ADC1-CEF64AA774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06C547-921B-D749-B131-31D7F8BF91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939015-5EFE-9044-84EB-91701DECEA3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5B2D88F-70F8-7A43-AC00-6B46EF45A175}"/>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6" name="Footer Placeholder 5">
            <a:extLst>
              <a:ext uri="{FF2B5EF4-FFF2-40B4-BE49-F238E27FC236}">
                <a16:creationId xmlns:a16="http://schemas.microsoft.com/office/drawing/2014/main" id="{9D595CDF-BDBB-414C-AA1D-63237F53C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9E3A1-9E96-F24E-9B06-C2A658918BA7}"/>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28832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BF38-16B4-E447-92E4-481679FAAC3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56D65C1-5BD8-104F-BEE1-8C2714D05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B0B39A1-B9AF-E24B-A63B-2CA8F3FDBC0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AF79CB-92A6-8E41-9C5A-9E2E64415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384D39-DC9F-0145-B276-CA465B8D88D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8D005E7-5E51-8845-BDBE-9BFE6B8CC68C}"/>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8" name="Footer Placeholder 7">
            <a:extLst>
              <a:ext uri="{FF2B5EF4-FFF2-40B4-BE49-F238E27FC236}">
                <a16:creationId xmlns:a16="http://schemas.microsoft.com/office/drawing/2014/main" id="{86D2DFD8-D08C-7F4E-A524-A76F850F23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6E7155-DF10-DB4F-BD95-0CD45D008B9A}"/>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285620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CC05-2E5F-5041-BCC2-9F63B5FDA47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A9810A-B217-6E4F-96C4-7665DA49C8FE}"/>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4" name="Footer Placeholder 3">
            <a:extLst>
              <a:ext uri="{FF2B5EF4-FFF2-40B4-BE49-F238E27FC236}">
                <a16:creationId xmlns:a16="http://schemas.microsoft.com/office/drawing/2014/main" id="{4AC98315-ABC1-3742-BBEF-63D6189DF6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200C78-E933-B848-A81D-5D43FBC76F59}"/>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42393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9F4F6-E562-AD49-A92B-3BDA47BDA198}"/>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3" name="Footer Placeholder 2">
            <a:extLst>
              <a:ext uri="{FF2B5EF4-FFF2-40B4-BE49-F238E27FC236}">
                <a16:creationId xmlns:a16="http://schemas.microsoft.com/office/drawing/2014/main" id="{639C9ED0-4A46-F344-854B-4E22E192A4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15918-A461-FF43-B032-D7F0D2D142D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73026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FF8C-AB5C-0948-8181-F355206D14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1D565A0-BF99-6F4B-B0BB-86A42E2662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FFCB3D7-3E4B-524B-A822-F1F27C8FB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836DD8F-B5EE-5747-A845-893562270B1F}"/>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6" name="Footer Placeholder 5">
            <a:extLst>
              <a:ext uri="{FF2B5EF4-FFF2-40B4-BE49-F238E27FC236}">
                <a16:creationId xmlns:a16="http://schemas.microsoft.com/office/drawing/2014/main" id="{5632FC1F-452F-594D-8789-C7296674B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D4CDF-A5EB-1F46-8343-7E092E37BA81}"/>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74687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741D-F1AD-C945-A41C-B258EE512B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4874C30-5956-6845-AA31-B6ECE7E3F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179E55-74E9-B54C-BC67-706B3ABAC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CF3D6F-B77C-1941-AC2D-6306A052770B}"/>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6" name="Footer Placeholder 5">
            <a:extLst>
              <a:ext uri="{FF2B5EF4-FFF2-40B4-BE49-F238E27FC236}">
                <a16:creationId xmlns:a16="http://schemas.microsoft.com/office/drawing/2014/main" id="{ABA01202-3DE1-A04C-89C6-B89A16E3C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E1686-3B0A-F74D-A9BF-BD8B7CC977D3}"/>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68151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67265-57A6-BE4C-BF73-9DD9BC14F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CAB3F8-A964-CC4D-8BB2-200F9E9F4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3BF33E-AD5A-0047-B653-5F942A3929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28770-6A5F-9043-805A-ACDF2D4D4846}" type="datetimeFigureOut">
              <a:rPr lang="en-US" smtClean="0"/>
              <a:t>6/1/20</a:t>
            </a:fld>
            <a:endParaRPr lang="en-US"/>
          </a:p>
        </p:txBody>
      </p:sp>
      <p:sp>
        <p:nvSpPr>
          <p:cNvPr id="5" name="Footer Placeholder 4">
            <a:extLst>
              <a:ext uri="{FF2B5EF4-FFF2-40B4-BE49-F238E27FC236}">
                <a16:creationId xmlns:a16="http://schemas.microsoft.com/office/drawing/2014/main" id="{074A2C75-9721-5441-8582-9B2E6E027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A7AD33-371B-FC40-B7D8-575B63706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81CAA-A148-DF4B-8321-75420DEF3FBE}" type="slidenum">
              <a:rPr lang="en-US" smtClean="0"/>
              <a:t>‹#›</a:t>
            </a:fld>
            <a:endParaRPr lang="en-US"/>
          </a:p>
        </p:txBody>
      </p:sp>
    </p:spTree>
    <p:extLst>
      <p:ext uri="{BB962C8B-B14F-4D97-AF65-F5344CB8AC3E}">
        <p14:creationId xmlns:p14="http://schemas.microsoft.com/office/powerpoint/2010/main" val="3975791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29AC40-E9CB-7B4A-99B7-C6A3FA70C511}"/>
              </a:ext>
            </a:extLst>
          </p:cNvPr>
          <p:cNvSpPr/>
          <p:nvPr/>
        </p:nvSpPr>
        <p:spPr>
          <a:xfrm>
            <a:off x="-7608" y="0"/>
            <a:ext cx="12192000" cy="606582"/>
          </a:xfrm>
          <a:prstGeom prst="rect">
            <a:avLst/>
          </a:prstGeom>
          <a:solidFill>
            <a:srgbClr val="8E8E8E"/>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5" name="Oval 4">
            <a:extLst>
              <a:ext uri="{FF2B5EF4-FFF2-40B4-BE49-F238E27FC236}">
                <a16:creationId xmlns:a16="http://schemas.microsoft.com/office/drawing/2014/main" id="{D4D1B000-21E0-2F4C-A18C-9D4E5ED1BC28}"/>
              </a:ext>
            </a:extLst>
          </p:cNvPr>
          <p:cNvSpPr/>
          <p:nvPr/>
        </p:nvSpPr>
        <p:spPr>
          <a:xfrm>
            <a:off x="172015" y="860079"/>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Pre-birth to Early Years</a:t>
            </a:r>
          </a:p>
        </p:txBody>
      </p:sp>
      <p:sp>
        <p:nvSpPr>
          <p:cNvPr id="6" name="Oval 5">
            <a:extLst>
              <a:ext uri="{FF2B5EF4-FFF2-40B4-BE49-F238E27FC236}">
                <a16:creationId xmlns:a16="http://schemas.microsoft.com/office/drawing/2014/main" id="{9B476CFB-EC4F-E441-AB88-0A886404BE00}"/>
              </a:ext>
            </a:extLst>
          </p:cNvPr>
          <p:cNvSpPr/>
          <p:nvPr/>
        </p:nvSpPr>
        <p:spPr>
          <a:xfrm>
            <a:off x="5843892" y="795067"/>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School Years</a:t>
            </a:r>
          </a:p>
        </p:txBody>
      </p:sp>
      <p:sp>
        <p:nvSpPr>
          <p:cNvPr id="7" name="Oval 6">
            <a:extLst>
              <a:ext uri="{FF2B5EF4-FFF2-40B4-BE49-F238E27FC236}">
                <a16:creationId xmlns:a16="http://schemas.microsoft.com/office/drawing/2014/main" id="{D2EA31C9-D8F1-5345-B0B5-C3096A830DC7}"/>
              </a:ext>
            </a:extLst>
          </p:cNvPr>
          <p:cNvSpPr/>
          <p:nvPr/>
        </p:nvSpPr>
        <p:spPr>
          <a:xfrm>
            <a:off x="6451670" y="2401504"/>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Early Working Life</a:t>
            </a:r>
          </a:p>
        </p:txBody>
      </p:sp>
      <p:sp>
        <p:nvSpPr>
          <p:cNvPr id="8" name="Oval 7">
            <a:extLst>
              <a:ext uri="{FF2B5EF4-FFF2-40B4-BE49-F238E27FC236}">
                <a16:creationId xmlns:a16="http://schemas.microsoft.com/office/drawing/2014/main" id="{4E03BA64-E35C-BB4B-BB4D-022F8F3D75D8}"/>
              </a:ext>
            </a:extLst>
          </p:cNvPr>
          <p:cNvSpPr/>
          <p:nvPr/>
        </p:nvSpPr>
        <p:spPr>
          <a:xfrm>
            <a:off x="9462186" y="3953054"/>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Mid Working Life to Retirement</a:t>
            </a:r>
          </a:p>
        </p:txBody>
      </p:sp>
      <p:sp>
        <p:nvSpPr>
          <p:cNvPr id="9" name="Oval 8">
            <a:extLst>
              <a:ext uri="{FF2B5EF4-FFF2-40B4-BE49-F238E27FC236}">
                <a16:creationId xmlns:a16="http://schemas.microsoft.com/office/drawing/2014/main" id="{57947CDB-51BE-6B43-8D49-46BAD73577B2}"/>
              </a:ext>
            </a:extLst>
          </p:cNvPr>
          <p:cNvSpPr/>
          <p:nvPr/>
        </p:nvSpPr>
        <p:spPr>
          <a:xfrm>
            <a:off x="4310532" y="5584364"/>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Retirement to Older Age</a:t>
            </a:r>
          </a:p>
        </p:txBody>
      </p:sp>
      <p:cxnSp>
        <p:nvCxnSpPr>
          <p:cNvPr id="11" name="Straight Connector 10">
            <a:extLst>
              <a:ext uri="{FF2B5EF4-FFF2-40B4-BE49-F238E27FC236}">
                <a16:creationId xmlns:a16="http://schemas.microsoft.com/office/drawing/2014/main" id="{083B59CE-988E-844C-8694-B8CE81E220CD}"/>
              </a:ext>
            </a:extLst>
          </p:cNvPr>
          <p:cNvCxnSpPr>
            <a:cxnSpLocks/>
          </p:cNvCxnSpPr>
          <p:nvPr/>
        </p:nvCxnSpPr>
        <p:spPr>
          <a:xfrm>
            <a:off x="1121120" y="1294646"/>
            <a:ext cx="285433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9D28FBB-28DB-3E4C-AE95-DD9C7A52B2DE}"/>
              </a:ext>
            </a:extLst>
          </p:cNvPr>
          <p:cNvGrpSpPr/>
          <p:nvPr/>
        </p:nvGrpSpPr>
        <p:grpSpPr>
          <a:xfrm>
            <a:off x="4060571" y="1158647"/>
            <a:ext cx="271602" cy="271602"/>
            <a:chOff x="4200805" y="1158842"/>
            <a:chExt cx="271602" cy="271602"/>
          </a:xfrm>
        </p:grpSpPr>
        <p:sp>
          <p:nvSpPr>
            <p:cNvPr id="13" name="Oval 12">
              <a:extLst>
                <a:ext uri="{FF2B5EF4-FFF2-40B4-BE49-F238E27FC236}">
                  <a16:creationId xmlns:a16="http://schemas.microsoft.com/office/drawing/2014/main" id="{35BCD816-464F-394B-889F-ED180B6079E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Arrow Connector 14">
              <a:extLst>
                <a:ext uri="{FF2B5EF4-FFF2-40B4-BE49-F238E27FC236}">
                  <a16:creationId xmlns:a16="http://schemas.microsoft.com/office/drawing/2014/main" id="{BA256CAD-F38E-4D49-B60E-33896B386AEA}"/>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59C83E6-8291-DC43-B6DA-2863242E3D3B}"/>
              </a:ext>
            </a:extLst>
          </p:cNvPr>
          <p:cNvSpPr/>
          <p:nvPr/>
        </p:nvSpPr>
        <p:spPr>
          <a:xfrm>
            <a:off x="6965374" y="116892"/>
            <a:ext cx="396000" cy="396000"/>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Better</a:t>
            </a:r>
          </a:p>
        </p:txBody>
      </p:sp>
      <p:sp>
        <p:nvSpPr>
          <p:cNvPr id="33" name="Oval 32">
            <a:extLst>
              <a:ext uri="{FF2B5EF4-FFF2-40B4-BE49-F238E27FC236}">
                <a16:creationId xmlns:a16="http://schemas.microsoft.com/office/drawing/2014/main" id="{FCE77C2A-AE1A-DC42-980E-0EA57A895326}"/>
              </a:ext>
            </a:extLst>
          </p:cNvPr>
          <p:cNvSpPr/>
          <p:nvPr/>
        </p:nvSpPr>
        <p:spPr>
          <a:xfrm>
            <a:off x="1140966" y="796812"/>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a:extLst>
              <a:ext uri="{FF2B5EF4-FFF2-40B4-BE49-F238E27FC236}">
                <a16:creationId xmlns:a16="http://schemas.microsoft.com/office/drawing/2014/main" id="{EA822604-EE4B-A146-B415-EDBF6D970B85}"/>
              </a:ext>
            </a:extLst>
          </p:cNvPr>
          <p:cNvSpPr txBox="1"/>
          <p:nvPr/>
        </p:nvSpPr>
        <p:spPr>
          <a:xfrm>
            <a:off x="1032095" y="1277519"/>
            <a:ext cx="1133644" cy="21544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Maternal mortality</a:t>
            </a:r>
          </a:p>
        </p:txBody>
      </p:sp>
      <p:sp>
        <p:nvSpPr>
          <p:cNvPr id="35" name="Oval 34">
            <a:extLst>
              <a:ext uri="{FF2B5EF4-FFF2-40B4-BE49-F238E27FC236}">
                <a16:creationId xmlns:a16="http://schemas.microsoft.com/office/drawing/2014/main" id="{F9F51380-3D34-A84C-AADC-C2049A4B3CAE}"/>
              </a:ext>
            </a:extLst>
          </p:cNvPr>
          <p:cNvSpPr/>
          <p:nvPr/>
        </p:nvSpPr>
        <p:spPr>
          <a:xfrm>
            <a:off x="3187387" y="796812"/>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nvGrpSpPr>
          <p:cNvPr id="47" name="Group 46">
            <a:extLst>
              <a:ext uri="{FF2B5EF4-FFF2-40B4-BE49-F238E27FC236}">
                <a16:creationId xmlns:a16="http://schemas.microsoft.com/office/drawing/2014/main" id="{8FF9F146-4FDC-4D44-B93C-CAE439037725}"/>
              </a:ext>
            </a:extLst>
          </p:cNvPr>
          <p:cNvGrpSpPr>
            <a:grpSpLocks noChangeAspect="1"/>
          </p:cNvGrpSpPr>
          <p:nvPr/>
        </p:nvGrpSpPr>
        <p:grpSpPr>
          <a:xfrm>
            <a:off x="8316685" y="117939"/>
            <a:ext cx="396002" cy="396000"/>
            <a:chOff x="5017739" y="1879437"/>
            <a:chExt cx="433637" cy="433635"/>
          </a:xfrm>
        </p:grpSpPr>
        <p:sp>
          <p:nvSpPr>
            <p:cNvPr id="44" name="Pie 43">
              <a:extLst>
                <a:ext uri="{FF2B5EF4-FFF2-40B4-BE49-F238E27FC236}">
                  <a16:creationId xmlns:a16="http://schemas.microsoft.com/office/drawing/2014/main" id="{DCCC2EC5-AFC2-FE4B-ADFF-9EDF3DEEA67E}"/>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45" name="Pie 44">
              <a:extLst>
                <a:ext uri="{FF2B5EF4-FFF2-40B4-BE49-F238E27FC236}">
                  <a16:creationId xmlns:a16="http://schemas.microsoft.com/office/drawing/2014/main" id="{4B1785D8-6BB6-F24E-8CA6-CB52B1D57CF3}"/>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46" name="Pie 45">
              <a:extLst>
                <a:ext uri="{FF2B5EF4-FFF2-40B4-BE49-F238E27FC236}">
                  <a16:creationId xmlns:a16="http://schemas.microsoft.com/office/drawing/2014/main" id="{88F4976F-D3FE-4841-A7B8-5883D3C85991}"/>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42" name="Pie 41">
              <a:extLst>
                <a:ext uri="{FF2B5EF4-FFF2-40B4-BE49-F238E27FC236}">
                  <a16:creationId xmlns:a16="http://schemas.microsoft.com/office/drawing/2014/main" id="{DEC2703D-CAE5-CB4E-A5C0-1C61E184A3DA}"/>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36" name="TextBox 35">
            <a:extLst>
              <a:ext uri="{FF2B5EF4-FFF2-40B4-BE49-F238E27FC236}">
                <a16:creationId xmlns:a16="http://schemas.microsoft.com/office/drawing/2014/main" id="{2BE81CC4-4D62-2445-B337-E19484F4B87F}"/>
              </a:ext>
            </a:extLst>
          </p:cNvPr>
          <p:cNvSpPr txBox="1"/>
          <p:nvPr/>
        </p:nvSpPr>
        <p:spPr>
          <a:xfrm>
            <a:off x="3078516" y="1277519"/>
            <a:ext cx="998991" cy="21544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Infant mortality</a:t>
            </a:r>
          </a:p>
        </p:txBody>
      </p:sp>
      <p:cxnSp>
        <p:nvCxnSpPr>
          <p:cNvPr id="49" name="Straight Connector 48">
            <a:extLst>
              <a:ext uri="{FF2B5EF4-FFF2-40B4-BE49-F238E27FC236}">
                <a16:creationId xmlns:a16="http://schemas.microsoft.com/office/drawing/2014/main" id="{6B24DA82-1710-AC42-B68F-28673E3B845C}"/>
              </a:ext>
            </a:extLst>
          </p:cNvPr>
          <p:cNvCxnSpPr>
            <a:cxnSpLocks/>
          </p:cNvCxnSpPr>
          <p:nvPr/>
        </p:nvCxnSpPr>
        <p:spPr>
          <a:xfrm>
            <a:off x="4395786" y="1290119"/>
            <a:ext cx="1266579"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2F2790A-E2DF-2F4D-9538-1227AF50A598}"/>
              </a:ext>
            </a:extLst>
          </p:cNvPr>
          <p:cNvSpPr/>
          <p:nvPr/>
        </p:nvSpPr>
        <p:spPr>
          <a:xfrm>
            <a:off x="2115217" y="796812"/>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51" name="Straight Connector 50">
            <a:extLst>
              <a:ext uri="{FF2B5EF4-FFF2-40B4-BE49-F238E27FC236}">
                <a16:creationId xmlns:a16="http://schemas.microsoft.com/office/drawing/2014/main" id="{2F69751C-E3D2-9940-8C56-2085CB3D2F2B}"/>
              </a:ext>
            </a:extLst>
          </p:cNvPr>
          <p:cNvCxnSpPr>
            <a:cxnSpLocks/>
          </p:cNvCxnSpPr>
          <p:nvPr/>
        </p:nvCxnSpPr>
        <p:spPr>
          <a:xfrm>
            <a:off x="6833644" y="1294448"/>
            <a:ext cx="484761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B883658-7142-4047-BD55-5B48E337AD39}"/>
              </a:ext>
            </a:extLst>
          </p:cNvPr>
          <p:cNvSpPr txBox="1"/>
          <p:nvPr/>
        </p:nvSpPr>
        <p:spPr>
          <a:xfrm>
            <a:off x="2006346" y="1277519"/>
            <a:ext cx="1245854" cy="21544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First feed breastmilk</a:t>
            </a:r>
          </a:p>
        </p:txBody>
      </p:sp>
      <p:sp>
        <p:nvSpPr>
          <p:cNvPr id="52" name="Oval 51">
            <a:extLst>
              <a:ext uri="{FF2B5EF4-FFF2-40B4-BE49-F238E27FC236}">
                <a16:creationId xmlns:a16="http://schemas.microsoft.com/office/drawing/2014/main" id="{B8976AB2-09D3-AC41-8534-C549B4417236}"/>
              </a:ext>
            </a:extLst>
          </p:cNvPr>
          <p:cNvSpPr/>
          <p:nvPr/>
        </p:nvSpPr>
        <p:spPr>
          <a:xfrm>
            <a:off x="6903718" y="796812"/>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40" name="Oval 39">
            <a:extLst>
              <a:ext uri="{FF2B5EF4-FFF2-40B4-BE49-F238E27FC236}">
                <a16:creationId xmlns:a16="http://schemas.microsoft.com/office/drawing/2014/main" id="{E78B9A56-C9E8-0945-ADF0-2B54886407DC}"/>
              </a:ext>
            </a:extLst>
          </p:cNvPr>
          <p:cNvSpPr/>
          <p:nvPr/>
        </p:nvSpPr>
        <p:spPr>
          <a:xfrm>
            <a:off x="4523870" y="803241"/>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53" name="TextBox 52">
            <a:extLst>
              <a:ext uri="{FF2B5EF4-FFF2-40B4-BE49-F238E27FC236}">
                <a16:creationId xmlns:a16="http://schemas.microsoft.com/office/drawing/2014/main" id="{42E38CF5-155C-6D47-A297-1185253C5639}"/>
              </a:ext>
            </a:extLst>
          </p:cNvPr>
          <p:cNvSpPr txBox="1"/>
          <p:nvPr/>
        </p:nvSpPr>
        <p:spPr>
          <a:xfrm>
            <a:off x="8046117" y="1307008"/>
            <a:ext cx="1111202" cy="21544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KS2 Development</a:t>
            </a:r>
          </a:p>
        </p:txBody>
      </p:sp>
      <p:sp>
        <p:nvSpPr>
          <p:cNvPr id="41" name="TextBox 40">
            <a:extLst>
              <a:ext uri="{FF2B5EF4-FFF2-40B4-BE49-F238E27FC236}">
                <a16:creationId xmlns:a16="http://schemas.microsoft.com/office/drawing/2014/main" id="{EF637787-FBDA-9943-9CA4-CCC0B5B46D3A}"/>
              </a:ext>
            </a:extLst>
          </p:cNvPr>
          <p:cNvSpPr txBox="1"/>
          <p:nvPr/>
        </p:nvSpPr>
        <p:spPr>
          <a:xfrm>
            <a:off x="4414999" y="1283948"/>
            <a:ext cx="1055097" cy="21544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School readiness</a:t>
            </a:r>
          </a:p>
        </p:txBody>
      </p:sp>
      <p:sp>
        <p:nvSpPr>
          <p:cNvPr id="54" name="Oval 53">
            <a:extLst>
              <a:ext uri="{FF2B5EF4-FFF2-40B4-BE49-F238E27FC236}">
                <a16:creationId xmlns:a16="http://schemas.microsoft.com/office/drawing/2014/main" id="{558DC640-06CD-0E45-A260-104FFA9B243D}"/>
              </a:ext>
            </a:extLst>
          </p:cNvPr>
          <p:cNvSpPr/>
          <p:nvPr/>
        </p:nvSpPr>
        <p:spPr>
          <a:xfrm>
            <a:off x="8125635" y="803241"/>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55" name="TextBox 54">
            <a:extLst>
              <a:ext uri="{FF2B5EF4-FFF2-40B4-BE49-F238E27FC236}">
                <a16:creationId xmlns:a16="http://schemas.microsoft.com/office/drawing/2014/main" id="{1FF52A77-8E70-2F45-9DAC-298A499A1583}"/>
              </a:ext>
            </a:extLst>
          </p:cNvPr>
          <p:cNvSpPr txBox="1"/>
          <p:nvPr/>
        </p:nvSpPr>
        <p:spPr>
          <a:xfrm>
            <a:off x="6797033" y="1290642"/>
            <a:ext cx="1257075"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reception pupils </a:t>
            </a:r>
          </a:p>
          <a:p>
            <a:r>
              <a:rPr lang="en-US" sz="800" dirty="0">
                <a:latin typeface="Verdana" panose="020B0604030504040204" pitchFamily="34" charset="0"/>
                <a:ea typeface="Verdana" panose="020B0604030504040204" pitchFamily="34" charset="0"/>
                <a:cs typeface="Verdana" panose="020B0604030504040204" pitchFamily="34" charset="0"/>
              </a:rPr>
              <a:t>(4-5 </a:t>
            </a:r>
            <a:r>
              <a:rPr lang="en-US" sz="800" dirty="0" err="1">
                <a:latin typeface="Verdana" panose="020B0604030504040204" pitchFamily="34" charset="0"/>
                <a:ea typeface="Verdana" panose="020B0604030504040204" pitchFamily="34" charset="0"/>
                <a:cs typeface="Verdana" panose="020B0604030504040204" pitchFamily="34" charset="0"/>
              </a:rPr>
              <a:t>yrs</a:t>
            </a:r>
            <a:r>
              <a:rPr lang="en-US" sz="800" dirty="0">
                <a:latin typeface="Verdana" panose="020B0604030504040204" pitchFamily="34" charset="0"/>
                <a:ea typeface="Verdana" panose="020B0604030504040204" pitchFamily="34" charset="0"/>
                <a:cs typeface="Verdana" panose="020B0604030504040204" pitchFamily="34" charset="0"/>
              </a:rPr>
              <a:t>) overweight</a:t>
            </a:r>
          </a:p>
        </p:txBody>
      </p:sp>
      <p:sp>
        <p:nvSpPr>
          <p:cNvPr id="57" name="Oval 56">
            <a:extLst>
              <a:ext uri="{FF2B5EF4-FFF2-40B4-BE49-F238E27FC236}">
                <a16:creationId xmlns:a16="http://schemas.microsoft.com/office/drawing/2014/main" id="{7EF8489D-9D8D-424A-93D8-3E7CC7A0A984}"/>
              </a:ext>
            </a:extLst>
          </p:cNvPr>
          <p:cNvSpPr/>
          <p:nvPr/>
        </p:nvSpPr>
        <p:spPr>
          <a:xfrm>
            <a:off x="9472329" y="787966"/>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58" name="TextBox 57">
            <a:extLst>
              <a:ext uri="{FF2B5EF4-FFF2-40B4-BE49-F238E27FC236}">
                <a16:creationId xmlns:a16="http://schemas.microsoft.com/office/drawing/2014/main" id="{A77CAF0D-F45C-2C40-8F95-E668693821E7}"/>
              </a:ext>
            </a:extLst>
          </p:cNvPr>
          <p:cNvSpPr txBox="1"/>
          <p:nvPr/>
        </p:nvSpPr>
        <p:spPr>
          <a:xfrm>
            <a:off x="10725543" y="1330114"/>
            <a:ext cx="1055097"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Average 8 score </a:t>
            </a:r>
          </a:p>
          <a:p>
            <a:r>
              <a:rPr lang="en-US" sz="800" dirty="0">
                <a:latin typeface="Verdana" panose="020B0604030504040204" pitchFamily="34" charset="0"/>
                <a:ea typeface="Verdana" panose="020B0604030504040204" pitchFamily="34" charset="0"/>
                <a:cs typeface="Verdana" panose="020B0604030504040204" pitchFamily="34" charset="0"/>
              </a:rPr>
              <a:t>KS4</a:t>
            </a:r>
          </a:p>
        </p:txBody>
      </p:sp>
      <p:sp>
        <p:nvSpPr>
          <p:cNvPr id="59" name="Oval 58">
            <a:extLst>
              <a:ext uri="{FF2B5EF4-FFF2-40B4-BE49-F238E27FC236}">
                <a16:creationId xmlns:a16="http://schemas.microsoft.com/office/drawing/2014/main" id="{8AAAE714-0314-2E4B-8FA7-8A7A2B916097}"/>
              </a:ext>
            </a:extLst>
          </p:cNvPr>
          <p:cNvSpPr/>
          <p:nvPr/>
        </p:nvSpPr>
        <p:spPr>
          <a:xfrm>
            <a:off x="10793197" y="787966"/>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61" name="TextBox 60">
            <a:extLst>
              <a:ext uri="{FF2B5EF4-FFF2-40B4-BE49-F238E27FC236}">
                <a16:creationId xmlns:a16="http://schemas.microsoft.com/office/drawing/2014/main" id="{06BC086A-475B-334D-802C-21AF035D09BB}"/>
              </a:ext>
            </a:extLst>
          </p:cNvPr>
          <p:cNvSpPr txBox="1"/>
          <p:nvPr/>
        </p:nvSpPr>
        <p:spPr>
          <a:xfrm>
            <a:off x="9282393" y="1307008"/>
            <a:ext cx="1388522"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year 6 pupils </a:t>
            </a:r>
          </a:p>
          <a:p>
            <a:r>
              <a:rPr lang="en-US" sz="800" dirty="0">
                <a:latin typeface="Verdana" panose="020B0604030504040204" pitchFamily="34" charset="0"/>
                <a:ea typeface="Verdana" panose="020B0604030504040204" pitchFamily="34" charset="0"/>
                <a:cs typeface="Verdana" panose="020B0604030504040204" pitchFamily="34" charset="0"/>
              </a:rPr>
              <a:t>(10-11 </a:t>
            </a:r>
            <a:r>
              <a:rPr lang="en-US" sz="800" dirty="0" err="1">
                <a:latin typeface="Verdana" panose="020B0604030504040204" pitchFamily="34" charset="0"/>
                <a:ea typeface="Verdana" panose="020B0604030504040204" pitchFamily="34" charset="0"/>
                <a:cs typeface="Verdana" panose="020B0604030504040204" pitchFamily="34" charset="0"/>
              </a:rPr>
              <a:t>yrs</a:t>
            </a:r>
            <a:r>
              <a:rPr lang="en-US" sz="800" dirty="0">
                <a:latin typeface="Verdana" panose="020B0604030504040204" pitchFamily="34" charset="0"/>
                <a:ea typeface="Verdana" panose="020B0604030504040204" pitchFamily="34" charset="0"/>
                <a:cs typeface="Verdana" panose="020B0604030504040204" pitchFamily="34" charset="0"/>
              </a:rPr>
              <a:t>) overweight</a:t>
            </a:r>
          </a:p>
        </p:txBody>
      </p:sp>
      <p:grpSp>
        <p:nvGrpSpPr>
          <p:cNvPr id="63" name="Group 62">
            <a:extLst>
              <a:ext uri="{FF2B5EF4-FFF2-40B4-BE49-F238E27FC236}">
                <a16:creationId xmlns:a16="http://schemas.microsoft.com/office/drawing/2014/main" id="{792073D1-D7B0-B64A-821F-0E9733676CB1}"/>
              </a:ext>
            </a:extLst>
          </p:cNvPr>
          <p:cNvGrpSpPr/>
          <p:nvPr/>
        </p:nvGrpSpPr>
        <p:grpSpPr>
          <a:xfrm rot="5400000">
            <a:off x="11767753" y="1132872"/>
            <a:ext cx="271602" cy="271602"/>
            <a:chOff x="4200805" y="1158842"/>
            <a:chExt cx="271602" cy="271602"/>
          </a:xfrm>
        </p:grpSpPr>
        <p:sp>
          <p:nvSpPr>
            <p:cNvPr id="64" name="Oval 63">
              <a:extLst>
                <a:ext uri="{FF2B5EF4-FFF2-40B4-BE49-F238E27FC236}">
                  <a16:creationId xmlns:a16="http://schemas.microsoft.com/office/drawing/2014/main" id="{62307BEF-5760-E04B-907D-0DB62A870DD9}"/>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65" name="Straight Arrow Connector 64">
              <a:extLst>
                <a:ext uri="{FF2B5EF4-FFF2-40B4-BE49-F238E27FC236}">
                  <a16:creationId xmlns:a16="http://schemas.microsoft.com/office/drawing/2014/main" id="{EB91C8CB-440D-8040-8CD3-24366AC7D69D}"/>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67" name="Straight Connector 66">
            <a:extLst>
              <a:ext uri="{FF2B5EF4-FFF2-40B4-BE49-F238E27FC236}">
                <a16:creationId xmlns:a16="http://schemas.microsoft.com/office/drawing/2014/main" id="{7693F00B-B490-F74E-AEC1-45E7A77B368F}"/>
              </a:ext>
            </a:extLst>
          </p:cNvPr>
          <p:cNvCxnSpPr>
            <a:cxnSpLocks/>
          </p:cNvCxnSpPr>
          <p:nvPr/>
        </p:nvCxnSpPr>
        <p:spPr>
          <a:xfrm flipV="1">
            <a:off x="11912107" y="1430249"/>
            <a:ext cx="0" cy="1250161"/>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A9CF095-B93C-344F-8A0B-45B0D0A9E3A7}"/>
              </a:ext>
            </a:extLst>
          </p:cNvPr>
          <p:cNvCxnSpPr>
            <a:cxnSpLocks/>
          </p:cNvCxnSpPr>
          <p:nvPr/>
        </p:nvCxnSpPr>
        <p:spPr>
          <a:xfrm>
            <a:off x="7466934" y="2904946"/>
            <a:ext cx="42143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362E7ADC-EDC2-3D4A-911B-441141BE15CC}"/>
              </a:ext>
            </a:extLst>
          </p:cNvPr>
          <p:cNvGrpSpPr/>
          <p:nvPr/>
        </p:nvGrpSpPr>
        <p:grpSpPr>
          <a:xfrm rot="10800000">
            <a:off x="11769591" y="2785953"/>
            <a:ext cx="271602" cy="271602"/>
            <a:chOff x="4200805" y="1158842"/>
            <a:chExt cx="271602" cy="271602"/>
          </a:xfrm>
        </p:grpSpPr>
        <p:sp>
          <p:nvSpPr>
            <p:cNvPr id="72" name="Oval 71">
              <a:extLst>
                <a:ext uri="{FF2B5EF4-FFF2-40B4-BE49-F238E27FC236}">
                  <a16:creationId xmlns:a16="http://schemas.microsoft.com/office/drawing/2014/main" id="{03255107-4EB8-BC40-894F-6EB0F72C9D5F}"/>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73" name="Straight Arrow Connector 72">
              <a:extLst>
                <a:ext uri="{FF2B5EF4-FFF2-40B4-BE49-F238E27FC236}">
                  <a16:creationId xmlns:a16="http://schemas.microsoft.com/office/drawing/2014/main" id="{3FC647E9-5BF7-6049-8468-7A63F3F428A7}"/>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52E84592-03CE-1F43-9D98-755E0C091E54}"/>
              </a:ext>
            </a:extLst>
          </p:cNvPr>
          <p:cNvSpPr txBox="1"/>
          <p:nvPr/>
        </p:nvSpPr>
        <p:spPr>
          <a:xfrm>
            <a:off x="10364669" y="2926277"/>
            <a:ext cx="1385316"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of children in</a:t>
            </a:r>
          </a:p>
          <a:p>
            <a:r>
              <a:rPr lang="en-US" sz="800" dirty="0">
                <a:latin typeface="Verdana" panose="020B0604030504040204" pitchFamily="34" charset="0"/>
                <a:ea typeface="Verdana" panose="020B0604030504040204" pitchFamily="34" charset="0"/>
                <a:cs typeface="Verdana" panose="020B0604030504040204" pitchFamily="34" charset="0"/>
              </a:rPr>
              <a:t>low income households</a:t>
            </a:r>
          </a:p>
        </p:txBody>
      </p:sp>
      <p:sp>
        <p:nvSpPr>
          <p:cNvPr id="76" name="Oval 75">
            <a:extLst>
              <a:ext uri="{FF2B5EF4-FFF2-40B4-BE49-F238E27FC236}">
                <a16:creationId xmlns:a16="http://schemas.microsoft.com/office/drawing/2014/main" id="{FC5D2D8C-D620-2146-9758-D7278865A800}"/>
              </a:ext>
            </a:extLst>
          </p:cNvPr>
          <p:cNvSpPr/>
          <p:nvPr/>
        </p:nvSpPr>
        <p:spPr>
          <a:xfrm>
            <a:off x="10432323" y="2384129"/>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77" name="Oval 76">
            <a:extLst>
              <a:ext uri="{FF2B5EF4-FFF2-40B4-BE49-F238E27FC236}">
                <a16:creationId xmlns:a16="http://schemas.microsoft.com/office/drawing/2014/main" id="{F4A39CD9-5FE9-2F4F-AE02-5A3767695A0F}"/>
              </a:ext>
            </a:extLst>
          </p:cNvPr>
          <p:cNvSpPr/>
          <p:nvPr/>
        </p:nvSpPr>
        <p:spPr>
          <a:xfrm>
            <a:off x="4993591" y="708918"/>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78" name="Oval 77">
            <a:extLst>
              <a:ext uri="{FF2B5EF4-FFF2-40B4-BE49-F238E27FC236}">
                <a16:creationId xmlns:a16="http://schemas.microsoft.com/office/drawing/2014/main" id="{1ADDA15F-68D3-0C49-B583-97A8527B9D1D}"/>
              </a:ext>
            </a:extLst>
          </p:cNvPr>
          <p:cNvSpPr/>
          <p:nvPr/>
        </p:nvSpPr>
        <p:spPr>
          <a:xfrm>
            <a:off x="144184" y="6620613"/>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79" name="Oval 78">
            <a:extLst>
              <a:ext uri="{FF2B5EF4-FFF2-40B4-BE49-F238E27FC236}">
                <a16:creationId xmlns:a16="http://schemas.microsoft.com/office/drawing/2014/main" id="{C708694F-5264-3E47-85AC-F7EA60740614}"/>
              </a:ext>
            </a:extLst>
          </p:cNvPr>
          <p:cNvSpPr/>
          <p:nvPr/>
        </p:nvSpPr>
        <p:spPr>
          <a:xfrm>
            <a:off x="8608169" y="708918"/>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80" name="Oval 79">
            <a:extLst>
              <a:ext uri="{FF2B5EF4-FFF2-40B4-BE49-F238E27FC236}">
                <a16:creationId xmlns:a16="http://schemas.microsoft.com/office/drawing/2014/main" id="{C7D3B1F6-89C0-4849-90BC-5FF603036F69}"/>
              </a:ext>
            </a:extLst>
          </p:cNvPr>
          <p:cNvSpPr/>
          <p:nvPr/>
        </p:nvSpPr>
        <p:spPr>
          <a:xfrm>
            <a:off x="11263314" y="692920"/>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82" name="TextBox 81">
            <a:extLst>
              <a:ext uri="{FF2B5EF4-FFF2-40B4-BE49-F238E27FC236}">
                <a16:creationId xmlns:a16="http://schemas.microsoft.com/office/drawing/2014/main" id="{90CEAD6C-3050-ED4C-BE5F-1B7A9FA4D8E4}"/>
              </a:ext>
            </a:extLst>
          </p:cNvPr>
          <p:cNvSpPr txBox="1"/>
          <p:nvPr/>
        </p:nvSpPr>
        <p:spPr>
          <a:xfrm>
            <a:off x="250471" y="6568427"/>
            <a:ext cx="1202573" cy="21544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Local data available</a:t>
            </a:r>
          </a:p>
        </p:txBody>
      </p:sp>
      <p:sp>
        <p:nvSpPr>
          <p:cNvPr id="83" name="TextBox 82">
            <a:extLst>
              <a:ext uri="{FF2B5EF4-FFF2-40B4-BE49-F238E27FC236}">
                <a16:creationId xmlns:a16="http://schemas.microsoft.com/office/drawing/2014/main" id="{6642103F-7C71-E94E-92AB-785A445A8CEF}"/>
              </a:ext>
            </a:extLst>
          </p:cNvPr>
          <p:cNvSpPr txBox="1"/>
          <p:nvPr/>
        </p:nvSpPr>
        <p:spPr>
          <a:xfrm>
            <a:off x="9153433" y="2936574"/>
            <a:ext cx="1293943" cy="584775"/>
          </a:xfrm>
          <a:prstGeom prst="rect">
            <a:avLst/>
          </a:prstGeom>
          <a:noFill/>
        </p:spPr>
        <p:txBody>
          <a:bodyPr wrap="squar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a:t>
            </a:r>
            <a:r>
              <a:rPr lang="en-GB" sz="800" dirty="0">
                <a:latin typeface="Verdana" panose="020B0604030504040204" pitchFamily="34" charset="0"/>
                <a:ea typeface="Verdana" panose="020B0604030504040204" pitchFamily="34" charset="0"/>
                <a:cs typeface="Verdana" panose="020B0604030504040204" pitchFamily="34" charset="0"/>
              </a:rPr>
              <a:t>16-17 year olds </a:t>
            </a:r>
          </a:p>
          <a:p>
            <a:r>
              <a:rPr lang="en-GB" sz="800" dirty="0">
                <a:latin typeface="Verdana" panose="020B0604030504040204" pitchFamily="34" charset="0"/>
                <a:ea typeface="Verdana" panose="020B0604030504040204" pitchFamily="34" charset="0"/>
                <a:cs typeface="Verdana" panose="020B0604030504040204" pitchFamily="34" charset="0"/>
              </a:rPr>
              <a:t>not in education, </a:t>
            </a:r>
          </a:p>
          <a:p>
            <a:r>
              <a:rPr lang="en-GB" sz="800" dirty="0">
                <a:latin typeface="Verdana" panose="020B0604030504040204" pitchFamily="34" charset="0"/>
                <a:ea typeface="Verdana" panose="020B0604030504040204" pitchFamily="34" charset="0"/>
                <a:cs typeface="Verdana" panose="020B0604030504040204" pitchFamily="34" charset="0"/>
              </a:rPr>
              <a:t>employment or training</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84" name="Oval 83">
            <a:extLst>
              <a:ext uri="{FF2B5EF4-FFF2-40B4-BE49-F238E27FC236}">
                <a16:creationId xmlns:a16="http://schemas.microsoft.com/office/drawing/2014/main" id="{ECE0CEFE-B011-E94F-9A16-DF79B373CB04}"/>
              </a:ext>
            </a:extLst>
          </p:cNvPr>
          <p:cNvSpPr/>
          <p:nvPr/>
        </p:nvSpPr>
        <p:spPr>
          <a:xfrm>
            <a:off x="9221087" y="2394426"/>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85" name="TextBox 84">
            <a:extLst>
              <a:ext uri="{FF2B5EF4-FFF2-40B4-BE49-F238E27FC236}">
                <a16:creationId xmlns:a16="http://schemas.microsoft.com/office/drawing/2014/main" id="{AEF3803F-304F-C949-90F7-3754F18EE358}"/>
              </a:ext>
            </a:extLst>
          </p:cNvPr>
          <p:cNvSpPr txBox="1"/>
          <p:nvPr/>
        </p:nvSpPr>
        <p:spPr>
          <a:xfrm>
            <a:off x="4054261" y="2904946"/>
            <a:ext cx="1035861"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of adults with</a:t>
            </a:r>
          </a:p>
          <a:p>
            <a:r>
              <a:rPr lang="en-US" sz="800" dirty="0">
                <a:latin typeface="Verdana" panose="020B0604030504040204" pitchFamily="34" charset="0"/>
                <a:ea typeface="Verdana" panose="020B0604030504040204" pitchFamily="34" charset="0"/>
                <a:cs typeface="Verdana" panose="020B0604030504040204" pitchFamily="34" charset="0"/>
              </a:rPr>
              <a:t>common MH</a:t>
            </a:r>
          </a:p>
          <a:p>
            <a:r>
              <a:rPr lang="en-US" sz="800" dirty="0">
                <a:latin typeface="Verdana" panose="020B0604030504040204" pitchFamily="34" charset="0"/>
                <a:ea typeface="Verdana" panose="020B0604030504040204" pitchFamily="34" charset="0"/>
                <a:cs typeface="Verdana" panose="020B0604030504040204" pitchFamily="34" charset="0"/>
              </a:rPr>
              <a:t>disorder</a:t>
            </a:r>
          </a:p>
        </p:txBody>
      </p:sp>
      <p:sp>
        <p:nvSpPr>
          <p:cNvPr id="86" name="Oval 85">
            <a:extLst>
              <a:ext uri="{FF2B5EF4-FFF2-40B4-BE49-F238E27FC236}">
                <a16:creationId xmlns:a16="http://schemas.microsoft.com/office/drawing/2014/main" id="{B5822B1F-D3B6-6043-9A24-BB17E7525FEC}"/>
              </a:ext>
            </a:extLst>
          </p:cNvPr>
          <p:cNvSpPr/>
          <p:nvPr/>
        </p:nvSpPr>
        <p:spPr>
          <a:xfrm>
            <a:off x="4121915" y="2362798"/>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87" name="TextBox 86">
            <a:extLst>
              <a:ext uri="{FF2B5EF4-FFF2-40B4-BE49-F238E27FC236}">
                <a16:creationId xmlns:a16="http://schemas.microsoft.com/office/drawing/2014/main" id="{9C36679E-A16C-2C47-928D-A1D3D86B03EA}"/>
              </a:ext>
            </a:extLst>
          </p:cNvPr>
          <p:cNvSpPr txBox="1"/>
          <p:nvPr/>
        </p:nvSpPr>
        <p:spPr>
          <a:xfrm>
            <a:off x="7729625" y="2926277"/>
            <a:ext cx="1277914"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age 16+ receiving</a:t>
            </a:r>
          </a:p>
          <a:p>
            <a:r>
              <a:rPr lang="en-US" sz="800" dirty="0">
                <a:latin typeface="Verdana" panose="020B0604030504040204" pitchFamily="34" charset="0"/>
                <a:ea typeface="Verdana" panose="020B0604030504040204" pitchFamily="34" charset="0"/>
                <a:cs typeface="Verdana" panose="020B0604030504040204" pitchFamily="34" charset="0"/>
              </a:rPr>
              <a:t>Treatment for MH or </a:t>
            </a:r>
          </a:p>
          <a:p>
            <a:r>
              <a:rPr lang="en-US" sz="800" dirty="0">
                <a:latin typeface="Verdana" panose="020B0604030504040204" pitchFamily="34" charset="0"/>
                <a:ea typeface="Verdana" panose="020B0604030504040204" pitchFamily="34" charset="0"/>
                <a:cs typeface="Verdana" panose="020B0604030504040204" pitchFamily="34" charset="0"/>
              </a:rPr>
              <a:t>emotional problems</a:t>
            </a:r>
          </a:p>
        </p:txBody>
      </p:sp>
      <p:sp>
        <p:nvSpPr>
          <p:cNvPr id="88" name="Oval 87">
            <a:extLst>
              <a:ext uri="{FF2B5EF4-FFF2-40B4-BE49-F238E27FC236}">
                <a16:creationId xmlns:a16="http://schemas.microsoft.com/office/drawing/2014/main" id="{AA71478A-7A01-DB4F-B021-D591359EA1D0}"/>
              </a:ext>
            </a:extLst>
          </p:cNvPr>
          <p:cNvSpPr/>
          <p:nvPr/>
        </p:nvSpPr>
        <p:spPr>
          <a:xfrm>
            <a:off x="7797279" y="2384129"/>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90" name="Straight Connector 89">
            <a:extLst>
              <a:ext uri="{FF2B5EF4-FFF2-40B4-BE49-F238E27FC236}">
                <a16:creationId xmlns:a16="http://schemas.microsoft.com/office/drawing/2014/main" id="{ECFA7F58-1A0C-E642-8A34-4361F4D8164F}"/>
              </a:ext>
            </a:extLst>
          </p:cNvPr>
          <p:cNvCxnSpPr>
            <a:cxnSpLocks/>
          </p:cNvCxnSpPr>
          <p:nvPr/>
        </p:nvCxnSpPr>
        <p:spPr>
          <a:xfrm flipV="1">
            <a:off x="650789" y="2907048"/>
            <a:ext cx="5407094" cy="18513"/>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53FB6ED-95E2-8440-9437-D4E2C07199F7}"/>
              </a:ext>
            </a:extLst>
          </p:cNvPr>
          <p:cNvSpPr txBox="1"/>
          <p:nvPr/>
        </p:nvSpPr>
        <p:spPr>
          <a:xfrm>
            <a:off x="5212551" y="2904946"/>
            <a:ext cx="877163"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of current </a:t>
            </a:r>
          </a:p>
          <a:p>
            <a:r>
              <a:rPr lang="en-US" sz="800" dirty="0">
                <a:latin typeface="Verdana" panose="020B0604030504040204" pitchFamily="34" charset="0"/>
                <a:ea typeface="Verdana" panose="020B0604030504040204" pitchFamily="34" charset="0"/>
                <a:cs typeface="Verdana" panose="020B0604030504040204" pitchFamily="34" charset="0"/>
              </a:rPr>
              <a:t>smokers</a:t>
            </a:r>
          </a:p>
        </p:txBody>
      </p:sp>
      <p:sp>
        <p:nvSpPr>
          <p:cNvPr id="93" name="Oval 92">
            <a:extLst>
              <a:ext uri="{FF2B5EF4-FFF2-40B4-BE49-F238E27FC236}">
                <a16:creationId xmlns:a16="http://schemas.microsoft.com/office/drawing/2014/main" id="{C28BB5DE-DF8B-2D47-8000-CA44CBE3CAFC}"/>
              </a:ext>
            </a:extLst>
          </p:cNvPr>
          <p:cNvSpPr/>
          <p:nvPr/>
        </p:nvSpPr>
        <p:spPr>
          <a:xfrm>
            <a:off x="5280205" y="2362798"/>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94" name="TextBox 93">
            <a:extLst>
              <a:ext uri="{FF2B5EF4-FFF2-40B4-BE49-F238E27FC236}">
                <a16:creationId xmlns:a16="http://schemas.microsoft.com/office/drawing/2014/main" id="{135483D2-EACA-A240-9C0D-314D11D02B30}"/>
              </a:ext>
            </a:extLst>
          </p:cNvPr>
          <p:cNvSpPr txBox="1"/>
          <p:nvPr/>
        </p:nvSpPr>
        <p:spPr>
          <a:xfrm>
            <a:off x="2892946" y="2904946"/>
            <a:ext cx="1063112"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Overcrowding in </a:t>
            </a:r>
          </a:p>
          <a:p>
            <a:r>
              <a:rPr lang="en-US" sz="800" dirty="0">
                <a:latin typeface="Verdana" panose="020B0604030504040204" pitchFamily="34" charset="0"/>
                <a:ea typeface="Verdana" panose="020B0604030504040204" pitchFamily="34" charset="0"/>
                <a:cs typeface="Verdana" panose="020B0604030504040204" pitchFamily="34" charset="0"/>
              </a:rPr>
              <a:t>household</a:t>
            </a:r>
          </a:p>
        </p:txBody>
      </p:sp>
      <p:sp>
        <p:nvSpPr>
          <p:cNvPr id="95" name="Oval 94">
            <a:extLst>
              <a:ext uri="{FF2B5EF4-FFF2-40B4-BE49-F238E27FC236}">
                <a16:creationId xmlns:a16="http://schemas.microsoft.com/office/drawing/2014/main" id="{2961DF26-7844-484A-816C-7F81EF12ED04}"/>
              </a:ext>
            </a:extLst>
          </p:cNvPr>
          <p:cNvSpPr/>
          <p:nvPr/>
        </p:nvSpPr>
        <p:spPr>
          <a:xfrm>
            <a:off x="2960600" y="2362798"/>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98" name="TextBox 97">
            <a:extLst>
              <a:ext uri="{FF2B5EF4-FFF2-40B4-BE49-F238E27FC236}">
                <a16:creationId xmlns:a16="http://schemas.microsoft.com/office/drawing/2014/main" id="{62F7DFA2-6B34-C74A-B6AC-6BF8A26488CC}"/>
              </a:ext>
            </a:extLst>
          </p:cNvPr>
          <p:cNvSpPr txBox="1"/>
          <p:nvPr/>
        </p:nvSpPr>
        <p:spPr>
          <a:xfrm>
            <a:off x="1719494" y="2926277"/>
            <a:ext cx="766557"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Homeless</a:t>
            </a:r>
          </a:p>
          <a:p>
            <a:r>
              <a:rPr lang="en-US" sz="800" dirty="0">
                <a:latin typeface="Verdana" panose="020B0604030504040204" pitchFamily="34" charset="0"/>
                <a:ea typeface="Verdana" panose="020B0604030504040204" pitchFamily="34" charset="0"/>
                <a:cs typeface="Verdana" panose="020B0604030504040204" pitchFamily="34" charset="0"/>
              </a:rPr>
              <a:t>households</a:t>
            </a:r>
          </a:p>
        </p:txBody>
      </p:sp>
      <p:sp>
        <p:nvSpPr>
          <p:cNvPr id="99" name="Oval 98">
            <a:extLst>
              <a:ext uri="{FF2B5EF4-FFF2-40B4-BE49-F238E27FC236}">
                <a16:creationId xmlns:a16="http://schemas.microsoft.com/office/drawing/2014/main" id="{86D19FE0-6E11-ED41-8769-B4ACC199FF47}"/>
              </a:ext>
            </a:extLst>
          </p:cNvPr>
          <p:cNvSpPr/>
          <p:nvPr/>
        </p:nvSpPr>
        <p:spPr>
          <a:xfrm>
            <a:off x="1787148" y="2384129"/>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nvGrpSpPr>
          <p:cNvPr id="101" name="Group 100">
            <a:extLst>
              <a:ext uri="{FF2B5EF4-FFF2-40B4-BE49-F238E27FC236}">
                <a16:creationId xmlns:a16="http://schemas.microsoft.com/office/drawing/2014/main" id="{678BD4A0-94B5-2345-B43D-BA9FB28597A6}"/>
              </a:ext>
            </a:extLst>
          </p:cNvPr>
          <p:cNvGrpSpPr/>
          <p:nvPr/>
        </p:nvGrpSpPr>
        <p:grpSpPr>
          <a:xfrm rot="5400000">
            <a:off x="321604" y="2788918"/>
            <a:ext cx="271602" cy="271602"/>
            <a:chOff x="4200805" y="1158842"/>
            <a:chExt cx="271602" cy="271602"/>
          </a:xfrm>
        </p:grpSpPr>
        <p:sp>
          <p:nvSpPr>
            <p:cNvPr id="102" name="Oval 101">
              <a:extLst>
                <a:ext uri="{FF2B5EF4-FFF2-40B4-BE49-F238E27FC236}">
                  <a16:creationId xmlns:a16="http://schemas.microsoft.com/office/drawing/2014/main" id="{EF49819C-7AB6-C143-8041-C1C6661369F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03" name="Straight Arrow Connector 102">
              <a:extLst>
                <a:ext uri="{FF2B5EF4-FFF2-40B4-BE49-F238E27FC236}">
                  <a16:creationId xmlns:a16="http://schemas.microsoft.com/office/drawing/2014/main" id="{105EB64E-DB8B-4443-98F9-BDADB096D180}"/>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104" name="Straight Connector 103">
            <a:extLst>
              <a:ext uri="{FF2B5EF4-FFF2-40B4-BE49-F238E27FC236}">
                <a16:creationId xmlns:a16="http://schemas.microsoft.com/office/drawing/2014/main" id="{F2CE4BE0-9A09-3E42-8BFD-255E0A44AE77}"/>
              </a:ext>
            </a:extLst>
          </p:cNvPr>
          <p:cNvCxnSpPr>
            <a:cxnSpLocks/>
          </p:cNvCxnSpPr>
          <p:nvPr/>
        </p:nvCxnSpPr>
        <p:spPr>
          <a:xfrm flipV="1">
            <a:off x="691017" y="4426112"/>
            <a:ext cx="8591376" cy="29419"/>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1E7ED9-C351-B340-B421-D590D326E34B}"/>
              </a:ext>
            </a:extLst>
          </p:cNvPr>
          <p:cNvCxnSpPr>
            <a:cxnSpLocks/>
          </p:cNvCxnSpPr>
          <p:nvPr/>
        </p:nvCxnSpPr>
        <p:spPr>
          <a:xfrm>
            <a:off x="457405" y="3151900"/>
            <a:ext cx="0" cy="114546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93F65111-42CA-044E-B250-AA313AB661F3}"/>
              </a:ext>
            </a:extLst>
          </p:cNvPr>
          <p:cNvGrpSpPr/>
          <p:nvPr/>
        </p:nvGrpSpPr>
        <p:grpSpPr>
          <a:xfrm>
            <a:off x="340104" y="4321432"/>
            <a:ext cx="271602" cy="271602"/>
            <a:chOff x="4200805" y="1158842"/>
            <a:chExt cx="271602" cy="271602"/>
          </a:xfrm>
        </p:grpSpPr>
        <p:sp>
          <p:nvSpPr>
            <p:cNvPr id="108" name="Oval 107">
              <a:extLst>
                <a:ext uri="{FF2B5EF4-FFF2-40B4-BE49-F238E27FC236}">
                  <a16:creationId xmlns:a16="http://schemas.microsoft.com/office/drawing/2014/main" id="{ECC12A35-E18C-5643-8193-440C01DF03C1}"/>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09" name="Straight Arrow Connector 108">
              <a:extLst>
                <a:ext uri="{FF2B5EF4-FFF2-40B4-BE49-F238E27FC236}">
                  <a16:creationId xmlns:a16="http://schemas.microsoft.com/office/drawing/2014/main" id="{E75E2936-ADEA-0A45-AB4F-EB91E21E704F}"/>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10" name="TextBox 109">
            <a:extLst>
              <a:ext uri="{FF2B5EF4-FFF2-40B4-BE49-F238E27FC236}">
                <a16:creationId xmlns:a16="http://schemas.microsoft.com/office/drawing/2014/main" id="{F92C09A2-E2CE-6741-9398-5F639DF0CAA5}"/>
              </a:ext>
            </a:extLst>
          </p:cNvPr>
          <p:cNvSpPr txBox="1"/>
          <p:nvPr/>
        </p:nvSpPr>
        <p:spPr>
          <a:xfrm>
            <a:off x="557960" y="2925561"/>
            <a:ext cx="949299"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overweight/</a:t>
            </a:r>
          </a:p>
          <a:p>
            <a:r>
              <a:rPr lang="en-US" sz="800" dirty="0">
                <a:latin typeface="Verdana" panose="020B0604030504040204" pitchFamily="34" charset="0"/>
                <a:ea typeface="Verdana" panose="020B0604030504040204" pitchFamily="34" charset="0"/>
                <a:cs typeface="Verdana" panose="020B0604030504040204" pitchFamily="34" charset="0"/>
              </a:rPr>
              <a:t>obese adults</a:t>
            </a:r>
          </a:p>
        </p:txBody>
      </p:sp>
      <p:sp>
        <p:nvSpPr>
          <p:cNvPr id="111" name="Oval 110">
            <a:extLst>
              <a:ext uri="{FF2B5EF4-FFF2-40B4-BE49-F238E27FC236}">
                <a16:creationId xmlns:a16="http://schemas.microsoft.com/office/drawing/2014/main" id="{1C415A6E-78DC-6044-AA01-892FEE835926}"/>
              </a:ext>
            </a:extLst>
          </p:cNvPr>
          <p:cNvSpPr/>
          <p:nvPr/>
        </p:nvSpPr>
        <p:spPr>
          <a:xfrm>
            <a:off x="625614" y="2383413"/>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13" name="TextBox 112">
            <a:extLst>
              <a:ext uri="{FF2B5EF4-FFF2-40B4-BE49-F238E27FC236}">
                <a16:creationId xmlns:a16="http://schemas.microsoft.com/office/drawing/2014/main" id="{A86BA250-DA43-2046-B92C-A5A2FAA69F95}"/>
              </a:ext>
            </a:extLst>
          </p:cNvPr>
          <p:cNvSpPr txBox="1"/>
          <p:nvPr/>
        </p:nvSpPr>
        <p:spPr>
          <a:xfrm>
            <a:off x="1604928" y="4485873"/>
            <a:ext cx="1013419"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individuals in</a:t>
            </a:r>
          </a:p>
          <a:p>
            <a:r>
              <a:rPr lang="en-US" sz="800" dirty="0">
                <a:latin typeface="Verdana" panose="020B0604030504040204" pitchFamily="34" charset="0"/>
                <a:ea typeface="Verdana" panose="020B0604030504040204" pitchFamily="34" charset="0"/>
                <a:cs typeface="Verdana" panose="020B0604030504040204" pitchFamily="34" charset="0"/>
              </a:rPr>
              <a:t>low income </a:t>
            </a:r>
          </a:p>
          <a:p>
            <a:r>
              <a:rPr lang="en-US" sz="800" dirty="0">
                <a:latin typeface="Verdana" panose="020B0604030504040204" pitchFamily="34" charset="0"/>
                <a:ea typeface="Verdana" panose="020B0604030504040204" pitchFamily="34" charset="0"/>
                <a:cs typeface="Verdana" panose="020B0604030504040204" pitchFamily="34" charset="0"/>
              </a:rPr>
              <a:t>households</a:t>
            </a:r>
          </a:p>
        </p:txBody>
      </p:sp>
      <p:sp>
        <p:nvSpPr>
          <p:cNvPr id="114" name="Oval 113">
            <a:extLst>
              <a:ext uri="{FF2B5EF4-FFF2-40B4-BE49-F238E27FC236}">
                <a16:creationId xmlns:a16="http://schemas.microsoft.com/office/drawing/2014/main" id="{CB7A739D-BC42-1548-9EED-4216811272BB}"/>
              </a:ext>
            </a:extLst>
          </p:cNvPr>
          <p:cNvSpPr/>
          <p:nvPr/>
        </p:nvSpPr>
        <p:spPr>
          <a:xfrm>
            <a:off x="1672582" y="3943725"/>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15" name="TextBox 114">
            <a:extLst>
              <a:ext uri="{FF2B5EF4-FFF2-40B4-BE49-F238E27FC236}">
                <a16:creationId xmlns:a16="http://schemas.microsoft.com/office/drawing/2014/main" id="{49583645-BC02-3346-B323-A7FEAA85AF6A}"/>
              </a:ext>
            </a:extLst>
          </p:cNvPr>
          <p:cNvSpPr txBox="1"/>
          <p:nvPr/>
        </p:nvSpPr>
        <p:spPr>
          <a:xfrm>
            <a:off x="3977291" y="4457294"/>
            <a:ext cx="1353256"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in managerial, </a:t>
            </a:r>
          </a:p>
          <a:p>
            <a:r>
              <a:rPr lang="en-US" sz="800" dirty="0">
                <a:latin typeface="Verdana" panose="020B0604030504040204" pitchFamily="34" charset="0"/>
                <a:ea typeface="Verdana" panose="020B0604030504040204" pitchFamily="34" charset="0"/>
                <a:cs typeface="Verdana" panose="020B0604030504040204" pitchFamily="34" charset="0"/>
              </a:rPr>
              <a:t>Senior or professional </a:t>
            </a:r>
          </a:p>
          <a:p>
            <a:r>
              <a:rPr lang="en-US" sz="800" dirty="0">
                <a:latin typeface="Verdana" panose="020B0604030504040204" pitchFamily="34" charset="0"/>
                <a:ea typeface="Verdana" panose="020B0604030504040204" pitchFamily="34" charset="0"/>
                <a:cs typeface="Verdana" panose="020B0604030504040204" pitchFamily="34" charset="0"/>
              </a:rPr>
              <a:t>occupations</a:t>
            </a:r>
          </a:p>
        </p:txBody>
      </p:sp>
      <p:sp>
        <p:nvSpPr>
          <p:cNvPr id="116" name="Oval 115">
            <a:extLst>
              <a:ext uri="{FF2B5EF4-FFF2-40B4-BE49-F238E27FC236}">
                <a16:creationId xmlns:a16="http://schemas.microsoft.com/office/drawing/2014/main" id="{321B5335-315F-BA45-A87C-F399BC5FF7F3}"/>
              </a:ext>
            </a:extLst>
          </p:cNvPr>
          <p:cNvSpPr/>
          <p:nvPr/>
        </p:nvSpPr>
        <p:spPr>
          <a:xfrm>
            <a:off x="4044945" y="3923625"/>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17" name="TextBox 116">
            <a:extLst>
              <a:ext uri="{FF2B5EF4-FFF2-40B4-BE49-F238E27FC236}">
                <a16:creationId xmlns:a16="http://schemas.microsoft.com/office/drawing/2014/main" id="{B7C9FEBE-D38E-504C-B006-4B2908BB23C1}"/>
              </a:ext>
            </a:extLst>
          </p:cNvPr>
          <p:cNvSpPr txBox="1"/>
          <p:nvPr/>
        </p:nvSpPr>
        <p:spPr>
          <a:xfrm>
            <a:off x="5224729" y="4441534"/>
            <a:ext cx="1045479"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in elementary</a:t>
            </a:r>
          </a:p>
          <a:p>
            <a:r>
              <a:rPr lang="en-US" sz="800" dirty="0">
                <a:latin typeface="Verdana" panose="020B0604030504040204" pitchFamily="34" charset="0"/>
                <a:ea typeface="Verdana" panose="020B0604030504040204" pitchFamily="34" charset="0"/>
                <a:cs typeface="Verdana" panose="020B0604030504040204" pitchFamily="34" charset="0"/>
              </a:rPr>
              <a:t>occupations</a:t>
            </a:r>
          </a:p>
        </p:txBody>
      </p:sp>
      <p:sp>
        <p:nvSpPr>
          <p:cNvPr id="118" name="Oval 117">
            <a:extLst>
              <a:ext uri="{FF2B5EF4-FFF2-40B4-BE49-F238E27FC236}">
                <a16:creationId xmlns:a16="http://schemas.microsoft.com/office/drawing/2014/main" id="{99BCD4B1-C4C0-BB40-969D-7A794F4FA070}"/>
              </a:ext>
            </a:extLst>
          </p:cNvPr>
          <p:cNvSpPr/>
          <p:nvPr/>
        </p:nvSpPr>
        <p:spPr>
          <a:xfrm>
            <a:off x="5292383" y="3907865"/>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19" name="TextBox 118">
            <a:extLst>
              <a:ext uri="{FF2B5EF4-FFF2-40B4-BE49-F238E27FC236}">
                <a16:creationId xmlns:a16="http://schemas.microsoft.com/office/drawing/2014/main" id="{EE30288A-2A2C-1C45-B3BA-3A476976800D}"/>
              </a:ext>
            </a:extLst>
          </p:cNvPr>
          <p:cNvSpPr txBox="1"/>
          <p:nvPr/>
        </p:nvSpPr>
        <p:spPr>
          <a:xfrm>
            <a:off x="669376" y="4500295"/>
            <a:ext cx="957313"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with access </a:t>
            </a:r>
          </a:p>
          <a:p>
            <a:r>
              <a:rPr lang="en-US" sz="800" dirty="0">
                <a:latin typeface="Verdana" panose="020B0604030504040204" pitchFamily="34" charset="0"/>
                <a:ea typeface="Verdana" panose="020B0604030504040204" pitchFamily="34" charset="0"/>
                <a:cs typeface="Verdana" panose="020B0604030504040204" pitchFamily="34" charset="0"/>
              </a:rPr>
              <a:t>to car/van</a:t>
            </a:r>
          </a:p>
        </p:txBody>
      </p:sp>
      <p:sp>
        <p:nvSpPr>
          <p:cNvPr id="120" name="Oval 119">
            <a:extLst>
              <a:ext uri="{FF2B5EF4-FFF2-40B4-BE49-F238E27FC236}">
                <a16:creationId xmlns:a16="http://schemas.microsoft.com/office/drawing/2014/main" id="{34BCA19C-3DE0-334B-9E51-17EBC9856D2A}"/>
              </a:ext>
            </a:extLst>
          </p:cNvPr>
          <p:cNvSpPr/>
          <p:nvPr/>
        </p:nvSpPr>
        <p:spPr>
          <a:xfrm>
            <a:off x="737030" y="3958147"/>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21" name="Oval 120">
            <a:extLst>
              <a:ext uri="{FF2B5EF4-FFF2-40B4-BE49-F238E27FC236}">
                <a16:creationId xmlns:a16="http://schemas.microsoft.com/office/drawing/2014/main" id="{FE90C22C-861E-9447-9237-3DD474E72413}"/>
              </a:ext>
            </a:extLst>
          </p:cNvPr>
          <p:cNvSpPr/>
          <p:nvPr/>
        </p:nvSpPr>
        <p:spPr>
          <a:xfrm>
            <a:off x="1165958" y="3803042"/>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23" name="TextBox 122">
            <a:extLst>
              <a:ext uri="{FF2B5EF4-FFF2-40B4-BE49-F238E27FC236}">
                <a16:creationId xmlns:a16="http://schemas.microsoft.com/office/drawing/2014/main" id="{D6FE7BE8-0E61-C448-BEC6-FB06A6B7309A}"/>
              </a:ext>
            </a:extLst>
          </p:cNvPr>
          <p:cNvSpPr txBox="1"/>
          <p:nvPr/>
        </p:nvSpPr>
        <p:spPr>
          <a:xfrm>
            <a:off x="9662846" y="6093997"/>
            <a:ext cx="1128835"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NHS Health Check</a:t>
            </a:r>
          </a:p>
          <a:p>
            <a:r>
              <a:rPr lang="en-US" sz="800" dirty="0">
                <a:latin typeface="Verdana" panose="020B0604030504040204" pitchFamily="34" charset="0"/>
                <a:ea typeface="Verdana" panose="020B0604030504040204" pitchFamily="34" charset="0"/>
                <a:cs typeface="Verdana" panose="020B0604030504040204" pitchFamily="34" charset="0"/>
              </a:rPr>
              <a:t>attendance</a:t>
            </a:r>
          </a:p>
        </p:txBody>
      </p:sp>
      <p:sp>
        <p:nvSpPr>
          <p:cNvPr id="124" name="Oval 123">
            <a:extLst>
              <a:ext uri="{FF2B5EF4-FFF2-40B4-BE49-F238E27FC236}">
                <a16:creationId xmlns:a16="http://schemas.microsoft.com/office/drawing/2014/main" id="{95EF54F9-BDB1-1F40-A93B-A0B5C52D0C4B}"/>
              </a:ext>
            </a:extLst>
          </p:cNvPr>
          <p:cNvSpPr/>
          <p:nvPr/>
        </p:nvSpPr>
        <p:spPr>
          <a:xfrm>
            <a:off x="9724374" y="5579258"/>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25" name="Straight Connector 124">
            <a:extLst>
              <a:ext uri="{FF2B5EF4-FFF2-40B4-BE49-F238E27FC236}">
                <a16:creationId xmlns:a16="http://schemas.microsoft.com/office/drawing/2014/main" id="{4D32A371-7C3E-504A-8427-AFF77FBD6871}"/>
              </a:ext>
            </a:extLst>
          </p:cNvPr>
          <p:cNvCxnSpPr>
            <a:cxnSpLocks/>
          </p:cNvCxnSpPr>
          <p:nvPr/>
        </p:nvCxnSpPr>
        <p:spPr>
          <a:xfrm>
            <a:off x="10412730" y="4414170"/>
            <a:ext cx="1316585" cy="13123"/>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A8B105DC-8FED-4F49-8550-82F2B38D1F02}"/>
              </a:ext>
            </a:extLst>
          </p:cNvPr>
          <p:cNvGrpSpPr/>
          <p:nvPr/>
        </p:nvGrpSpPr>
        <p:grpSpPr>
          <a:xfrm rot="5400000">
            <a:off x="11770902" y="4288191"/>
            <a:ext cx="271602" cy="271602"/>
            <a:chOff x="4200805" y="1158842"/>
            <a:chExt cx="271602" cy="271602"/>
          </a:xfrm>
        </p:grpSpPr>
        <p:sp>
          <p:nvSpPr>
            <p:cNvPr id="129" name="Oval 128">
              <a:extLst>
                <a:ext uri="{FF2B5EF4-FFF2-40B4-BE49-F238E27FC236}">
                  <a16:creationId xmlns:a16="http://schemas.microsoft.com/office/drawing/2014/main" id="{05341F19-D362-1041-B948-64441566938C}"/>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30" name="Straight Arrow Connector 129">
              <a:extLst>
                <a:ext uri="{FF2B5EF4-FFF2-40B4-BE49-F238E27FC236}">
                  <a16:creationId xmlns:a16="http://schemas.microsoft.com/office/drawing/2014/main" id="{0F9C4C4E-6C8D-BA48-BEAB-C72383035996}"/>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131" name="Straight Connector 130">
            <a:extLst>
              <a:ext uri="{FF2B5EF4-FFF2-40B4-BE49-F238E27FC236}">
                <a16:creationId xmlns:a16="http://schemas.microsoft.com/office/drawing/2014/main" id="{55F8EED7-AE81-A44A-B769-331C91DA6152}"/>
              </a:ext>
            </a:extLst>
          </p:cNvPr>
          <p:cNvCxnSpPr>
            <a:cxnSpLocks/>
          </p:cNvCxnSpPr>
          <p:nvPr/>
        </p:nvCxnSpPr>
        <p:spPr>
          <a:xfrm flipV="1">
            <a:off x="11915256" y="4585568"/>
            <a:ext cx="0" cy="1250161"/>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32" name="Group 131">
            <a:extLst>
              <a:ext uri="{FF2B5EF4-FFF2-40B4-BE49-F238E27FC236}">
                <a16:creationId xmlns:a16="http://schemas.microsoft.com/office/drawing/2014/main" id="{36A1AF36-7F59-C740-B8EB-918292FDFBDA}"/>
              </a:ext>
            </a:extLst>
          </p:cNvPr>
          <p:cNvGrpSpPr/>
          <p:nvPr/>
        </p:nvGrpSpPr>
        <p:grpSpPr>
          <a:xfrm rot="10800000">
            <a:off x="11772740" y="5941272"/>
            <a:ext cx="271602" cy="271602"/>
            <a:chOff x="4200805" y="1158842"/>
            <a:chExt cx="271602" cy="271602"/>
          </a:xfrm>
        </p:grpSpPr>
        <p:sp>
          <p:nvSpPr>
            <p:cNvPr id="133" name="Oval 132">
              <a:extLst>
                <a:ext uri="{FF2B5EF4-FFF2-40B4-BE49-F238E27FC236}">
                  <a16:creationId xmlns:a16="http://schemas.microsoft.com/office/drawing/2014/main" id="{CA2ADE8D-FFA7-2B47-A5F5-4C99761B6F7A}"/>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34" name="Straight Arrow Connector 133">
              <a:extLst>
                <a:ext uri="{FF2B5EF4-FFF2-40B4-BE49-F238E27FC236}">
                  <a16:creationId xmlns:a16="http://schemas.microsoft.com/office/drawing/2014/main" id="{D7A53683-88E8-A848-9FBE-72D1765E3104}"/>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35" name="TextBox 134">
            <a:extLst>
              <a:ext uri="{FF2B5EF4-FFF2-40B4-BE49-F238E27FC236}">
                <a16:creationId xmlns:a16="http://schemas.microsoft.com/office/drawing/2014/main" id="{AFADD05C-B0E8-8F41-859A-048F9ED0FAFD}"/>
              </a:ext>
            </a:extLst>
          </p:cNvPr>
          <p:cNvSpPr txBox="1"/>
          <p:nvPr/>
        </p:nvSpPr>
        <p:spPr>
          <a:xfrm>
            <a:off x="10691824" y="6093997"/>
            <a:ext cx="1059906"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with good/</a:t>
            </a:r>
          </a:p>
          <a:p>
            <a:r>
              <a:rPr lang="en-US" sz="800" dirty="0">
                <a:latin typeface="Verdana" panose="020B0604030504040204" pitchFamily="34" charset="0"/>
                <a:ea typeface="Verdana" panose="020B0604030504040204" pitchFamily="34" charset="0"/>
                <a:cs typeface="Verdana" panose="020B0604030504040204" pitchFamily="34" charset="0"/>
              </a:rPr>
              <a:t>very good health</a:t>
            </a:r>
          </a:p>
        </p:txBody>
      </p:sp>
      <p:sp>
        <p:nvSpPr>
          <p:cNvPr id="136" name="Oval 135">
            <a:extLst>
              <a:ext uri="{FF2B5EF4-FFF2-40B4-BE49-F238E27FC236}">
                <a16:creationId xmlns:a16="http://schemas.microsoft.com/office/drawing/2014/main" id="{95F0D490-39CB-EA4F-8735-8976B7994EB3}"/>
              </a:ext>
            </a:extLst>
          </p:cNvPr>
          <p:cNvSpPr/>
          <p:nvPr/>
        </p:nvSpPr>
        <p:spPr>
          <a:xfrm>
            <a:off x="10759478" y="5551849"/>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37" name="Oval 136">
            <a:extLst>
              <a:ext uri="{FF2B5EF4-FFF2-40B4-BE49-F238E27FC236}">
                <a16:creationId xmlns:a16="http://schemas.microsoft.com/office/drawing/2014/main" id="{27748DFB-D50B-B94A-BF7B-FB49AE120333}"/>
              </a:ext>
            </a:extLst>
          </p:cNvPr>
          <p:cNvSpPr/>
          <p:nvPr/>
        </p:nvSpPr>
        <p:spPr>
          <a:xfrm>
            <a:off x="11188406" y="5396744"/>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38" name="TextBox 137">
            <a:extLst>
              <a:ext uri="{FF2B5EF4-FFF2-40B4-BE49-F238E27FC236}">
                <a16:creationId xmlns:a16="http://schemas.microsoft.com/office/drawing/2014/main" id="{3502A168-6AE8-C04D-86DB-65C8032CDABB}"/>
              </a:ext>
            </a:extLst>
          </p:cNvPr>
          <p:cNvSpPr txBox="1"/>
          <p:nvPr/>
        </p:nvSpPr>
        <p:spPr>
          <a:xfrm>
            <a:off x="2719962" y="4478541"/>
            <a:ext cx="1013419"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living in </a:t>
            </a:r>
          </a:p>
          <a:p>
            <a:r>
              <a:rPr lang="en-US" sz="800" dirty="0">
                <a:latin typeface="Verdana" panose="020B0604030504040204" pitchFamily="34" charset="0"/>
                <a:ea typeface="Verdana" panose="020B0604030504040204" pitchFamily="34" charset="0"/>
                <a:cs typeface="Verdana" panose="020B0604030504040204" pitchFamily="34" charset="0"/>
              </a:rPr>
              <a:t>most deprived</a:t>
            </a:r>
          </a:p>
          <a:p>
            <a:r>
              <a:rPr lang="en-US" sz="800" dirty="0" err="1">
                <a:latin typeface="Verdana" panose="020B0604030504040204" pitchFamily="34" charset="0"/>
                <a:ea typeface="Verdana" panose="020B0604030504040204" pitchFamily="34" charset="0"/>
                <a:cs typeface="Verdana" panose="020B0604030504040204" pitchFamily="34" charset="0"/>
              </a:rPr>
              <a:t>neighbourhoods</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39" name="Oval 138">
            <a:extLst>
              <a:ext uri="{FF2B5EF4-FFF2-40B4-BE49-F238E27FC236}">
                <a16:creationId xmlns:a16="http://schemas.microsoft.com/office/drawing/2014/main" id="{7527FBF0-E249-8A48-8880-CF7CC84588DD}"/>
              </a:ext>
            </a:extLst>
          </p:cNvPr>
          <p:cNvSpPr/>
          <p:nvPr/>
        </p:nvSpPr>
        <p:spPr>
          <a:xfrm>
            <a:off x="2787616" y="3936393"/>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42" name="TextBox 141">
            <a:extLst>
              <a:ext uri="{FF2B5EF4-FFF2-40B4-BE49-F238E27FC236}">
                <a16:creationId xmlns:a16="http://schemas.microsoft.com/office/drawing/2014/main" id="{D5E3B05E-58D6-DE41-9652-36E26F06393F}"/>
              </a:ext>
            </a:extLst>
          </p:cNvPr>
          <p:cNvSpPr txBox="1"/>
          <p:nvPr/>
        </p:nvSpPr>
        <p:spPr>
          <a:xfrm>
            <a:off x="6298509" y="4457294"/>
            <a:ext cx="728084"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medical</a:t>
            </a:r>
          </a:p>
          <a:p>
            <a:r>
              <a:rPr lang="en-US" sz="800" dirty="0">
                <a:latin typeface="Verdana" panose="020B0604030504040204" pitchFamily="34" charset="0"/>
                <a:ea typeface="Verdana" panose="020B0604030504040204" pitchFamily="34" charset="0"/>
                <a:cs typeface="Verdana" panose="020B0604030504040204" pitchFamily="34" charset="0"/>
              </a:rPr>
              <a:t>NHS staff</a:t>
            </a:r>
          </a:p>
        </p:txBody>
      </p:sp>
      <p:sp>
        <p:nvSpPr>
          <p:cNvPr id="143" name="Oval 142">
            <a:extLst>
              <a:ext uri="{FF2B5EF4-FFF2-40B4-BE49-F238E27FC236}">
                <a16:creationId xmlns:a16="http://schemas.microsoft.com/office/drawing/2014/main" id="{CCCA2828-DA59-0240-A5D6-42D2047B9420}"/>
              </a:ext>
            </a:extLst>
          </p:cNvPr>
          <p:cNvSpPr/>
          <p:nvPr/>
        </p:nvSpPr>
        <p:spPr>
          <a:xfrm>
            <a:off x="6366163" y="3923625"/>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44" name="TextBox 143">
            <a:extLst>
              <a:ext uri="{FF2B5EF4-FFF2-40B4-BE49-F238E27FC236}">
                <a16:creationId xmlns:a16="http://schemas.microsoft.com/office/drawing/2014/main" id="{781451BA-7BF8-7241-A248-1661F014CB1D}"/>
              </a:ext>
            </a:extLst>
          </p:cNvPr>
          <p:cNvSpPr txBox="1"/>
          <p:nvPr/>
        </p:nvSpPr>
        <p:spPr>
          <a:xfrm>
            <a:off x="8486195" y="6096825"/>
            <a:ext cx="1241045"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reporting positive</a:t>
            </a:r>
          </a:p>
          <a:p>
            <a:r>
              <a:rPr lang="en-US" sz="800" dirty="0">
                <a:latin typeface="Verdana" panose="020B0604030504040204" pitchFamily="34" charset="0"/>
                <a:ea typeface="Verdana" panose="020B0604030504040204" pitchFamily="34" charset="0"/>
                <a:cs typeface="Verdana" panose="020B0604030504040204" pitchFamily="34" charset="0"/>
              </a:rPr>
              <a:t>GP experience</a:t>
            </a:r>
          </a:p>
        </p:txBody>
      </p:sp>
      <p:sp>
        <p:nvSpPr>
          <p:cNvPr id="145" name="Oval 144">
            <a:extLst>
              <a:ext uri="{FF2B5EF4-FFF2-40B4-BE49-F238E27FC236}">
                <a16:creationId xmlns:a16="http://schemas.microsoft.com/office/drawing/2014/main" id="{0B26FE8B-E644-5246-BFE2-E5E06FE0C205}"/>
              </a:ext>
            </a:extLst>
          </p:cNvPr>
          <p:cNvSpPr/>
          <p:nvPr/>
        </p:nvSpPr>
        <p:spPr>
          <a:xfrm>
            <a:off x="8553849" y="5563156"/>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46" name="Straight Connector 145">
            <a:extLst>
              <a:ext uri="{FF2B5EF4-FFF2-40B4-BE49-F238E27FC236}">
                <a16:creationId xmlns:a16="http://schemas.microsoft.com/office/drawing/2014/main" id="{987AE016-07D9-E944-9365-311AE05315F5}"/>
              </a:ext>
            </a:extLst>
          </p:cNvPr>
          <p:cNvCxnSpPr>
            <a:cxnSpLocks/>
          </p:cNvCxnSpPr>
          <p:nvPr/>
        </p:nvCxnSpPr>
        <p:spPr>
          <a:xfrm flipV="1">
            <a:off x="5280205" y="6054761"/>
            <a:ext cx="6265599" cy="21453"/>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0BDB7712-8B24-184E-9B89-D4144EE368DF}"/>
              </a:ext>
            </a:extLst>
          </p:cNvPr>
          <p:cNvSpPr txBox="1"/>
          <p:nvPr/>
        </p:nvSpPr>
        <p:spPr>
          <a:xfrm>
            <a:off x="7435755" y="6102813"/>
            <a:ext cx="1095172"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Average patient </a:t>
            </a:r>
          </a:p>
          <a:p>
            <a:r>
              <a:rPr lang="en-US" sz="800" dirty="0">
                <a:latin typeface="Verdana" panose="020B0604030504040204" pitchFamily="34" charset="0"/>
                <a:ea typeface="Verdana" panose="020B0604030504040204" pitchFamily="34" charset="0"/>
                <a:cs typeface="Verdana" panose="020B0604030504040204" pitchFamily="34" charset="0"/>
              </a:rPr>
              <a:t>Satisfaction score</a:t>
            </a:r>
          </a:p>
        </p:txBody>
      </p:sp>
      <p:sp>
        <p:nvSpPr>
          <p:cNvPr id="148" name="Oval 147">
            <a:extLst>
              <a:ext uri="{FF2B5EF4-FFF2-40B4-BE49-F238E27FC236}">
                <a16:creationId xmlns:a16="http://schemas.microsoft.com/office/drawing/2014/main" id="{5CE92C30-5657-984B-947E-2D116FD3FD88}"/>
              </a:ext>
            </a:extLst>
          </p:cNvPr>
          <p:cNvSpPr/>
          <p:nvPr/>
        </p:nvSpPr>
        <p:spPr>
          <a:xfrm>
            <a:off x="7503409" y="5569144"/>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49" name="TextBox 148">
            <a:extLst>
              <a:ext uri="{FF2B5EF4-FFF2-40B4-BE49-F238E27FC236}">
                <a16:creationId xmlns:a16="http://schemas.microsoft.com/office/drawing/2014/main" id="{87A341EC-4FB8-1F4B-8A3C-BE24248BA8A8}"/>
              </a:ext>
            </a:extLst>
          </p:cNvPr>
          <p:cNvSpPr txBox="1"/>
          <p:nvPr/>
        </p:nvSpPr>
        <p:spPr>
          <a:xfrm>
            <a:off x="7298143" y="4455704"/>
            <a:ext cx="968535"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non-medical</a:t>
            </a:r>
          </a:p>
          <a:p>
            <a:r>
              <a:rPr lang="en-US" sz="800" dirty="0">
                <a:latin typeface="Verdana" panose="020B0604030504040204" pitchFamily="34" charset="0"/>
                <a:ea typeface="Verdana" panose="020B0604030504040204" pitchFamily="34" charset="0"/>
                <a:cs typeface="Verdana" panose="020B0604030504040204" pitchFamily="34" charset="0"/>
              </a:rPr>
              <a:t>NHS staff</a:t>
            </a:r>
          </a:p>
        </p:txBody>
      </p:sp>
      <p:sp>
        <p:nvSpPr>
          <p:cNvPr id="150" name="Oval 149">
            <a:extLst>
              <a:ext uri="{FF2B5EF4-FFF2-40B4-BE49-F238E27FC236}">
                <a16:creationId xmlns:a16="http://schemas.microsoft.com/office/drawing/2014/main" id="{F2535FF8-8713-4548-9C93-B13AB482DDA3}"/>
              </a:ext>
            </a:extLst>
          </p:cNvPr>
          <p:cNvSpPr/>
          <p:nvPr/>
        </p:nvSpPr>
        <p:spPr>
          <a:xfrm>
            <a:off x="7365797" y="3922035"/>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53" name="TextBox 152">
            <a:extLst>
              <a:ext uri="{FF2B5EF4-FFF2-40B4-BE49-F238E27FC236}">
                <a16:creationId xmlns:a16="http://schemas.microsoft.com/office/drawing/2014/main" id="{ACE73246-91F1-4C49-8E13-868881130A05}"/>
              </a:ext>
            </a:extLst>
          </p:cNvPr>
          <p:cNvSpPr txBox="1"/>
          <p:nvPr/>
        </p:nvSpPr>
        <p:spPr>
          <a:xfrm>
            <a:off x="8317235" y="4441534"/>
            <a:ext cx="1082348"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NHS staff </a:t>
            </a:r>
          </a:p>
          <a:p>
            <a:r>
              <a:rPr lang="en-US" sz="800" dirty="0">
                <a:latin typeface="Verdana" panose="020B0604030504040204" pitchFamily="34" charset="0"/>
                <a:ea typeface="Verdana" panose="020B0604030504040204" pitchFamily="34" charset="0"/>
                <a:cs typeface="Verdana" panose="020B0604030504040204" pitchFamily="34" charset="0"/>
              </a:rPr>
              <a:t>discrimination at </a:t>
            </a:r>
          </a:p>
          <a:p>
            <a:r>
              <a:rPr lang="en-US" sz="800" dirty="0">
                <a:latin typeface="Verdana" panose="020B0604030504040204" pitchFamily="34" charset="0"/>
                <a:ea typeface="Verdana" panose="020B0604030504040204" pitchFamily="34" charset="0"/>
                <a:cs typeface="Verdana" panose="020B0604030504040204" pitchFamily="34" charset="0"/>
              </a:rPr>
              <a:t>work</a:t>
            </a:r>
          </a:p>
        </p:txBody>
      </p:sp>
      <p:sp>
        <p:nvSpPr>
          <p:cNvPr id="154" name="Oval 153">
            <a:extLst>
              <a:ext uri="{FF2B5EF4-FFF2-40B4-BE49-F238E27FC236}">
                <a16:creationId xmlns:a16="http://schemas.microsoft.com/office/drawing/2014/main" id="{88A5431B-F88B-A84A-B141-221FFC7E069D}"/>
              </a:ext>
            </a:extLst>
          </p:cNvPr>
          <p:cNvSpPr/>
          <p:nvPr/>
        </p:nvSpPr>
        <p:spPr>
          <a:xfrm>
            <a:off x="8384889" y="3907865"/>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55" name="TextBox 154">
            <a:extLst>
              <a:ext uri="{FF2B5EF4-FFF2-40B4-BE49-F238E27FC236}">
                <a16:creationId xmlns:a16="http://schemas.microsoft.com/office/drawing/2014/main" id="{96E9D11B-F333-9344-9B5D-AB5D25FD01CF}"/>
              </a:ext>
            </a:extLst>
          </p:cNvPr>
          <p:cNvSpPr txBox="1"/>
          <p:nvPr/>
        </p:nvSpPr>
        <p:spPr>
          <a:xfrm>
            <a:off x="10562167" y="4420362"/>
            <a:ext cx="1082348"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NHS non-medical</a:t>
            </a:r>
          </a:p>
          <a:p>
            <a:r>
              <a:rPr lang="en-US" sz="800" dirty="0">
                <a:latin typeface="Verdana" panose="020B0604030504040204" pitchFamily="34" charset="0"/>
                <a:ea typeface="Verdana" panose="020B0604030504040204" pitchFamily="34" charset="0"/>
                <a:cs typeface="Verdana" panose="020B0604030504040204" pitchFamily="34" charset="0"/>
              </a:rPr>
              <a:t>senior grades</a:t>
            </a:r>
          </a:p>
        </p:txBody>
      </p:sp>
      <p:sp>
        <p:nvSpPr>
          <p:cNvPr id="156" name="Oval 155">
            <a:extLst>
              <a:ext uri="{FF2B5EF4-FFF2-40B4-BE49-F238E27FC236}">
                <a16:creationId xmlns:a16="http://schemas.microsoft.com/office/drawing/2014/main" id="{F1CB2E54-504C-9D42-90AB-65C5A58F4547}"/>
              </a:ext>
            </a:extLst>
          </p:cNvPr>
          <p:cNvSpPr/>
          <p:nvPr/>
        </p:nvSpPr>
        <p:spPr>
          <a:xfrm>
            <a:off x="10629821" y="3886693"/>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2" name="Oval 161">
            <a:extLst>
              <a:ext uri="{FF2B5EF4-FFF2-40B4-BE49-F238E27FC236}">
                <a16:creationId xmlns:a16="http://schemas.microsoft.com/office/drawing/2014/main" id="{92FCC876-A9D8-3A4E-B38F-58720FB402F7}"/>
              </a:ext>
            </a:extLst>
          </p:cNvPr>
          <p:cNvSpPr/>
          <p:nvPr/>
        </p:nvSpPr>
        <p:spPr>
          <a:xfrm>
            <a:off x="6549701" y="5567358"/>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3" name="Oval 162">
            <a:extLst>
              <a:ext uri="{FF2B5EF4-FFF2-40B4-BE49-F238E27FC236}">
                <a16:creationId xmlns:a16="http://schemas.microsoft.com/office/drawing/2014/main" id="{BCD04504-F4B7-D44A-8032-456772C28F48}"/>
              </a:ext>
            </a:extLst>
          </p:cNvPr>
          <p:cNvSpPr/>
          <p:nvPr/>
        </p:nvSpPr>
        <p:spPr>
          <a:xfrm>
            <a:off x="5499261" y="5573346"/>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4" name="Oval 163">
            <a:extLst>
              <a:ext uri="{FF2B5EF4-FFF2-40B4-BE49-F238E27FC236}">
                <a16:creationId xmlns:a16="http://schemas.microsoft.com/office/drawing/2014/main" id="{7B215B47-3CFE-CA4D-AFC1-C614C8FB79EA}"/>
              </a:ext>
            </a:extLst>
          </p:cNvPr>
          <p:cNvSpPr/>
          <p:nvPr/>
        </p:nvSpPr>
        <p:spPr>
          <a:xfrm>
            <a:off x="3035382" y="5540005"/>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5" name="Oval 164">
            <a:extLst>
              <a:ext uri="{FF2B5EF4-FFF2-40B4-BE49-F238E27FC236}">
                <a16:creationId xmlns:a16="http://schemas.microsoft.com/office/drawing/2014/main" id="{7477433B-B40F-664A-A75C-7CA2666904FA}"/>
              </a:ext>
            </a:extLst>
          </p:cNvPr>
          <p:cNvSpPr/>
          <p:nvPr/>
        </p:nvSpPr>
        <p:spPr>
          <a:xfrm>
            <a:off x="1984942" y="5545993"/>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7" name="Oval 166">
            <a:extLst>
              <a:ext uri="{FF2B5EF4-FFF2-40B4-BE49-F238E27FC236}">
                <a16:creationId xmlns:a16="http://schemas.microsoft.com/office/drawing/2014/main" id="{2EBEF3BE-392B-104B-9891-EB225B625538}"/>
              </a:ext>
            </a:extLst>
          </p:cNvPr>
          <p:cNvSpPr/>
          <p:nvPr/>
        </p:nvSpPr>
        <p:spPr>
          <a:xfrm>
            <a:off x="965956" y="5549671"/>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9" name="TextBox 168">
            <a:extLst>
              <a:ext uri="{FF2B5EF4-FFF2-40B4-BE49-F238E27FC236}">
                <a16:creationId xmlns:a16="http://schemas.microsoft.com/office/drawing/2014/main" id="{962FD276-084E-584B-963E-AE41ABAA08A1}"/>
              </a:ext>
            </a:extLst>
          </p:cNvPr>
          <p:cNvSpPr txBox="1"/>
          <p:nvPr/>
        </p:nvSpPr>
        <p:spPr>
          <a:xfrm>
            <a:off x="0" y="4757"/>
            <a:ext cx="3733381"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rPr>
              <a:t>WEST SUSSEX PUBLIC HEALTH AND SOCIAL RESEARCH UNIT</a:t>
            </a:r>
          </a:p>
        </p:txBody>
      </p:sp>
      <p:sp>
        <p:nvSpPr>
          <p:cNvPr id="170" name="TextBox 169">
            <a:extLst>
              <a:ext uri="{FF2B5EF4-FFF2-40B4-BE49-F238E27FC236}">
                <a16:creationId xmlns:a16="http://schemas.microsoft.com/office/drawing/2014/main" id="{245E624F-1000-5E48-A7BA-2F3356C1CBFF}"/>
              </a:ext>
            </a:extLst>
          </p:cNvPr>
          <p:cNvSpPr txBox="1"/>
          <p:nvPr/>
        </p:nvSpPr>
        <p:spPr>
          <a:xfrm>
            <a:off x="-15216" y="181851"/>
            <a:ext cx="6825496"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A life course view of health and wider wellbeing outcomes - BAME </a:t>
            </a:r>
          </a:p>
        </p:txBody>
      </p:sp>
      <p:sp>
        <p:nvSpPr>
          <p:cNvPr id="173" name="Oval 172">
            <a:extLst>
              <a:ext uri="{FF2B5EF4-FFF2-40B4-BE49-F238E27FC236}">
                <a16:creationId xmlns:a16="http://schemas.microsoft.com/office/drawing/2014/main" id="{A6477C97-63D1-CA44-88E7-4EDA54263B17}"/>
              </a:ext>
            </a:extLst>
          </p:cNvPr>
          <p:cNvSpPr/>
          <p:nvPr/>
        </p:nvSpPr>
        <p:spPr>
          <a:xfrm>
            <a:off x="7415811" y="115071"/>
            <a:ext cx="396000" cy="396000"/>
          </a:xfrm>
          <a:prstGeom prst="ellipse">
            <a:avLst/>
          </a:prstGeom>
          <a:solidFill>
            <a:srgbClr val="E7AF27"/>
          </a:solidFill>
          <a:ln>
            <a:solidFill>
              <a:srgbClr val="E7AF27"/>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No diff</a:t>
            </a:r>
          </a:p>
        </p:txBody>
      </p:sp>
      <p:sp>
        <p:nvSpPr>
          <p:cNvPr id="174" name="Oval 173">
            <a:extLst>
              <a:ext uri="{FF2B5EF4-FFF2-40B4-BE49-F238E27FC236}">
                <a16:creationId xmlns:a16="http://schemas.microsoft.com/office/drawing/2014/main" id="{E0771219-3578-9642-B87D-CF963E66B746}"/>
              </a:ext>
            </a:extLst>
          </p:cNvPr>
          <p:cNvSpPr/>
          <p:nvPr/>
        </p:nvSpPr>
        <p:spPr>
          <a:xfrm>
            <a:off x="7866248" y="103513"/>
            <a:ext cx="396000" cy="396000"/>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Worse</a:t>
            </a:r>
          </a:p>
        </p:txBody>
      </p:sp>
      <p:sp>
        <p:nvSpPr>
          <p:cNvPr id="175" name="TextBox 174">
            <a:extLst>
              <a:ext uri="{FF2B5EF4-FFF2-40B4-BE49-F238E27FC236}">
                <a16:creationId xmlns:a16="http://schemas.microsoft.com/office/drawing/2014/main" id="{D6771790-3712-2644-B5D0-D0652B4BB562}"/>
              </a:ext>
            </a:extLst>
          </p:cNvPr>
          <p:cNvSpPr txBox="1"/>
          <p:nvPr/>
        </p:nvSpPr>
        <p:spPr>
          <a:xfrm>
            <a:off x="8818524" y="46166"/>
            <a:ext cx="3244928" cy="523220"/>
          </a:xfrm>
          <a:prstGeom prst="rect">
            <a:avLst/>
          </a:prstGeom>
          <a:noFill/>
        </p:spPr>
        <p:txBody>
          <a:bodyPr wrap="square" rtlCol="0">
            <a:spAutoFit/>
          </a:bodyPr>
          <a:lstStyle/>
          <a:p>
            <a:pPr algn="just"/>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Indicators generally compare White ethnic groups with other groups to say where outcomes are better or worse for minority ethnic groups. In some cases, findings are complex with some groups better and others worse. These are marked by </a:t>
            </a:r>
            <a:r>
              <a:rPr lang="en-US" sz="700" dirty="0" err="1">
                <a:solidFill>
                  <a:schemeClr val="bg1"/>
                </a:solidFill>
                <a:latin typeface="Verdana" panose="020B0604030504040204" pitchFamily="34" charset="0"/>
                <a:ea typeface="Verdana" panose="020B0604030504040204" pitchFamily="34" charset="0"/>
                <a:cs typeface="Verdana" panose="020B0604030504040204" pitchFamily="34" charset="0"/>
              </a:rPr>
              <a:t>multi-coloured</a:t>
            </a:r>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 icons.</a:t>
            </a:r>
          </a:p>
        </p:txBody>
      </p:sp>
      <p:cxnSp>
        <p:nvCxnSpPr>
          <p:cNvPr id="177" name="Straight Connector 176">
            <a:extLst>
              <a:ext uri="{FF2B5EF4-FFF2-40B4-BE49-F238E27FC236}">
                <a16:creationId xmlns:a16="http://schemas.microsoft.com/office/drawing/2014/main" id="{C3FFC8D6-0EBD-4549-A0EA-09FCCCB6DB79}"/>
              </a:ext>
            </a:extLst>
          </p:cNvPr>
          <p:cNvCxnSpPr>
            <a:cxnSpLocks/>
          </p:cNvCxnSpPr>
          <p:nvPr/>
        </p:nvCxnSpPr>
        <p:spPr>
          <a:xfrm flipV="1">
            <a:off x="488222" y="6067033"/>
            <a:ext cx="3773540" cy="12921"/>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37DD4064-2560-624E-A0C0-5D11D0F6426D}"/>
              </a:ext>
            </a:extLst>
          </p:cNvPr>
          <p:cNvGrpSpPr/>
          <p:nvPr/>
        </p:nvGrpSpPr>
        <p:grpSpPr>
          <a:xfrm rot="10800000">
            <a:off x="6120724" y="2751438"/>
            <a:ext cx="271602" cy="271602"/>
            <a:chOff x="4200805" y="1158842"/>
            <a:chExt cx="271602" cy="271602"/>
          </a:xfrm>
        </p:grpSpPr>
        <p:sp>
          <p:nvSpPr>
            <p:cNvPr id="180" name="Oval 179">
              <a:extLst>
                <a:ext uri="{FF2B5EF4-FFF2-40B4-BE49-F238E27FC236}">
                  <a16:creationId xmlns:a16="http://schemas.microsoft.com/office/drawing/2014/main" id="{7E6A31F4-383E-4C4C-B0A5-2EC0D5B2B98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81" name="Straight Arrow Connector 180">
              <a:extLst>
                <a:ext uri="{FF2B5EF4-FFF2-40B4-BE49-F238E27FC236}">
                  <a16:creationId xmlns:a16="http://schemas.microsoft.com/office/drawing/2014/main" id="{1C74C291-552F-2846-9B51-D48612B50D40}"/>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id="{C845BFCF-1264-884A-8F37-566EECAA4163}"/>
              </a:ext>
            </a:extLst>
          </p:cNvPr>
          <p:cNvGrpSpPr/>
          <p:nvPr/>
        </p:nvGrpSpPr>
        <p:grpSpPr>
          <a:xfrm>
            <a:off x="3620393" y="4321432"/>
            <a:ext cx="271602" cy="271602"/>
            <a:chOff x="4200805" y="1158842"/>
            <a:chExt cx="271602" cy="271602"/>
          </a:xfrm>
        </p:grpSpPr>
        <p:sp>
          <p:nvSpPr>
            <p:cNvPr id="183" name="Oval 182">
              <a:extLst>
                <a:ext uri="{FF2B5EF4-FFF2-40B4-BE49-F238E27FC236}">
                  <a16:creationId xmlns:a16="http://schemas.microsoft.com/office/drawing/2014/main" id="{D03A2265-E005-0642-9771-E44DCB42991A}"/>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84" name="Straight Arrow Connector 183">
              <a:extLst>
                <a:ext uri="{FF2B5EF4-FFF2-40B4-BE49-F238E27FC236}">
                  <a16:creationId xmlns:a16="http://schemas.microsoft.com/office/drawing/2014/main" id="{0B798A02-B4E7-5A47-9E60-9E52AA9601F7}"/>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468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269</Words>
  <Application>Microsoft Macintosh PowerPoint</Application>
  <PresentationFormat>Widescreen</PresentationFormat>
  <Paragraphs>74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23</cp:revision>
  <dcterms:created xsi:type="dcterms:W3CDTF">2020-06-01T07:21:43Z</dcterms:created>
  <dcterms:modified xsi:type="dcterms:W3CDTF">2020-06-01T15:34:12Z</dcterms:modified>
</cp:coreProperties>
</file>