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9" r:id="rId6"/>
    <p:sldId id="278" r:id="rId7"/>
    <p:sldId id="264" r:id="rId8"/>
    <p:sldId id="265" r:id="rId9"/>
    <p:sldId id="266" r:id="rId10"/>
    <p:sldId id="273" r:id="rId11"/>
    <p:sldId id="283" r:id="rId12"/>
    <p:sldId id="267" r:id="rId13"/>
    <p:sldId id="281" r:id="rId14"/>
    <p:sldId id="268" r:id="rId15"/>
    <p:sldId id="269" r:id="rId16"/>
    <p:sldId id="271" r:id="rId17"/>
    <p:sldId id="282" r:id="rId18"/>
    <p:sldId id="272" r:id="rId19"/>
    <p:sldId id="274" r:id="rId20"/>
    <p:sldId id="275"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94660"/>
  </p:normalViewPr>
  <p:slideViewPr>
    <p:cSldViewPr snapToGrid="0">
      <p:cViewPr>
        <p:scale>
          <a:sx n="96" d="100"/>
          <a:sy n="96" d="100"/>
        </p:scale>
        <p:origin x="3296"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17/05/2020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17/05/2020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0C96082-06D1-2040-B129-1946596E00A6}"/>
              </a:ext>
            </a:extLst>
          </p:cNvPr>
          <p:cNvGraphicFramePr>
            <a:graphicFrameLocks noGrp="1"/>
          </p:cNvGraphicFramePr>
          <p:nvPr>
            <p:extLst>
              <p:ext uri="{D42A27DB-BD31-4B8C-83A1-F6EECF244321}">
                <p14:modId xmlns:p14="http://schemas.microsoft.com/office/powerpoint/2010/main" val="4258484025"/>
              </p:ext>
            </p:extLst>
          </p:nvPr>
        </p:nvGraphicFramePr>
        <p:xfrm>
          <a:off x="216992" y="1526194"/>
          <a:ext cx="11723996" cy="4216400"/>
        </p:xfrm>
        <a:graphic>
          <a:graphicData uri="http://schemas.openxmlformats.org/drawingml/2006/table">
            <a:tbl>
              <a:tblPr/>
              <a:tblGrid>
                <a:gridCol w="1165289">
                  <a:extLst>
                    <a:ext uri="{9D8B030D-6E8A-4147-A177-3AD203B41FA5}">
                      <a16:colId xmlns:a16="http://schemas.microsoft.com/office/drawing/2014/main" val="1537918881"/>
                    </a:ext>
                  </a:extLst>
                </a:gridCol>
                <a:gridCol w="616917">
                  <a:extLst>
                    <a:ext uri="{9D8B030D-6E8A-4147-A177-3AD203B41FA5}">
                      <a16:colId xmlns:a16="http://schemas.microsoft.com/office/drawing/2014/main" val="1769651494"/>
                    </a:ext>
                  </a:extLst>
                </a:gridCol>
                <a:gridCol w="765435">
                  <a:extLst>
                    <a:ext uri="{9D8B030D-6E8A-4147-A177-3AD203B41FA5}">
                      <a16:colId xmlns:a16="http://schemas.microsoft.com/office/drawing/2014/main" val="2201828720"/>
                    </a:ext>
                  </a:extLst>
                </a:gridCol>
                <a:gridCol w="882535">
                  <a:extLst>
                    <a:ext uri="{9D8B030D-6E8A-4147-A177-3AD203B41FA5}">
                      <a16:colId xmlns:a16="http://schemas.microsoft.com/office/drawing/2014/main" val="3663550016"/>
                    </a:ext>
                  </a:extLst>
                </a:gridCol>
                <a:gridCol w="856830">
                  <a:extLst>
                    <a:ext uri="{9D8B030D-6E8A-4147-A177-3AD203B41FA5}">
                      <a16:colId xmlns:a16="http://schemas.microsoft.com/office/drawing/2014/main" val="1067332675"/>
                    </a:ext>
                  </a:extLst>
                </a:gridCol>
                <a:gridCol w="868255">
                  <a:extLst>
                    <a:ext uri="{9D8B030D-6E8A-4147-A177-3AD203B41FA5}">
                      <a16:colId xmlns:a16="http://schemas.microsoft.com/office/drawing/2014/main" val="3729079987"/>
                    </a:ext>
                  </a:extLst>
                </a:gridCol>
                <a:gridCol w="759606">
                  <a:extLst>
                    <a:ext uri="{9D8B030D-6E8A-4147-A177-3AD203B41FA5}">
                      <a16:colId xmlns:a16="http://schemas.microsoft.com/office/drawing/2014/main" val="3784545394"/>
                    </a:ext>
                  </a:extLst>
                </a:gridCol>
                <a:gridCol w="5809129">
                  <a:extLst>
                    <a:ext uri="{9D8B030D-6E8A-4147-A177-3AD203B41FA5}">
                      <a16:colId xmlns:a16="http://schemas.microsoft.com/office/drawing/2014/main" val="1327624547"/>
                    </a:ext>
                  </a:extLst>
                </a:gridCol>
              </a:tblGrid>
              <a:tr h="762000">
                <a:tc>
                  <a:txBody>
                    <a:bodyPr/>
                    <a:lstStyle/>
                    <a:p>
                      <a:pPr algn="l" fontAlgn="t"/>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confirmed cases so far</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cases per 100,000 population</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Confirmed cases swabbed on most recent complete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most recent complete 5 days (04-May-08-May)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previous 5 days (29-April-03-May)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Rate of growth in cases</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New cases per 100,000 population by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995368"/>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404</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139</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171.1 days</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98.0 days</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w="6350" cap="flat" cmpd="sng" algn="ctr">
                      <a:noFill/>
                      <a:prstDash val="solid"/>
                      <a:round/>
                      <a:headEnd type="none" w="med" len="med"/>
                      <a:tailEnd type="none" w="med" len="med"/>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6169698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652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118</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80.0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52.5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24419070"/>
                  </a:ext>
                </a:extLst>
              </a:tr>
              <a:tr h="203200">
                <a:tc>
                  <a:txBody>
                    <a:bodyPr/>
                    <a:lstStyle/>
                    <a:p>
                      <a:pPr algn="l" fontAlgn="b"/>
                      <a:r>
                        <a:rPr lang="en-GB" sz="1000" b="0" i="0" u="none" strike="noStrike">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26.4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108.8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Speeding up</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127240861"/>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150.8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140.4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732319122"/>
                  </a:ext>
                </a:extLst>
              </a:tr>
              <a:tr h="203200">
                <a:tc>
                  <a:txBody>
                    <a:bodyPr/>
                    <a:lstStyle/>
                    <a:p>
                      <a:pPr algn="l" fontAlgn="b"/>
                      <a:r>
                        <a:rPr lang="en-GB" sz="1000" b="0" i="0" u="none" strike="noStrike">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176</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618.6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24.2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87057972"/>
                  </a:ext>
                </a:extLst>
              </a:tr>
              <a:tr h="203200">
                <a:tc>
                  <a:txBody>
                    <a:bodyPr/>
                    <a:lstStyle/>
                    <a:p>
                      <a:pPr algn="l" fontAlgn="b"/>
                      <a:r>
                        <a:rPr lang="en-GB" sz="1000" b="0" i="0" u="none" strike="noStrike">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72.4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55.1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545580077"/>
                  </a:ext>
                </a:extLst>
              </a:tr>
              <a:tr h="203200">
                <a:tc>
                  <a:txBody>
                    <a:bodyPr/>
                    <a:lstStyle/>
                    <a:p>
                      <a:pPr algn="l" fontAlgn="b"/>
                      <a:r>
                        <a:rPr lang="en-GB" sz="1000" b="0" i="0" u="none" strike="noStrike">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195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122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189.8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108.3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281854173"/>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1,264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173.7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61.9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85013407"/>
                  </a:ext>
                </a:extLst>
              </a:tr>
              <a:tr h="203200">
                <a:tc>
                  <a:txBody>
                    <a:bodyPr/>
                    <a:lstStyle/>
                    <a:p>
                      <a:pPr algn="l" fontAlgn="b"/>
                      <a:r>
                        <a:rPr lang="en-GB" sz="1000" b="0" i="0" u="none" strike="noStrike">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202.2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38.5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802207202"/>
                  </a:ext>
                </a:extLst>
              </a:tr>
              <a:tr h="203200">
                <a:tc>
                  <a:txBody>
                    <a:bodyPr/>
                    <a:lstStyle/>
                    <a:p>
                      <a:pPr algn="l" fontAlgn="b"/>
                      <a:r>
                        <a:rPr lang="en-GB" sz="1000" b="0" i="0" u="none" strike="noStrike">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151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94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336.2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32.0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744225662"/>
                  </a:ext>
                </a:extLst>
              </a:tr>
              <a:tr h="203200">
                <a:tc>
                  <a:txBody>
                    <a:bodyPr/>
                    <a:lstStyle/>
                    <a:p>
                      <a:pPr algn="l" fontAlgn="b"/>
                      <a:r>
                        <a:rPr lang="en-GB" sz="1000" b="0" i="0" u="none" strike="noStrike">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138</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84.3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88.4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Speeding up</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984994879"/>
                  </a:ext>
                </a:extLst>
              </a:tr>
              <a:tr h="203200">
                <a:tc>
                  <a:txBody>
                    <a:bodyPr/>
                    <a:lstStyle/>
                    <a:p>
                      <a:pPr algn="l" fontAlgn="b"/>
                      <a:r>
                        <a:rPr lang="en-GB" sz="1000" b="0" i="0" u="none" strike="noStrike">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197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175</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189.8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35.3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22672880"/>
                  </a:ext>
                </a:extLst>
              </a:tr>
              <a:tr h="203200">
                <a:tc>
                  <a:txBody>
                    <a:bodyPr/>
                    <a:lstStyle/>
                    <a:p>
                      <a:pPr algn="l" fontAlgn="b"/>
                      <a:r>
                        <a:rPr lang="en-GB" sz="1000" b="0" i="0" u="none" strike="noStrike">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141</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684.5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224.7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2906164965"/>
                  </a:ext>
                </a:extLst>
              </a:tr>
              <a:tr h="203200">
                <a:tc>
                  <a:txBody>
                    <a:bodyPr/>
                    <a:lstStyle/>
                    <a:p>
                      <a:pPr algn="l" fontAlgn="b"/>
                      <a:r>
                        <a:rPr lang="en-GB" sz="1000" b="0" i="0" u="none" strike="noStrike">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280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478.3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97.9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Slowing</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46907257"/>
                  </a:ext>
                </a:extLst>
              </a:tr>
              <a:tr h="203200">
                <a:tc>
                  <a:txBody>
                    <a:bodyPr/>
                    <a:lstStyle/>
                    <a:p>
                      <a:pPr algn="l" fontAlgn="b"/>
                      <a:r>
                        <a:rPr lang="en-GB" sz="1000" b="0" i="0" u="none" strike="noStrike">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206</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187</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71.2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79.5 days</a:t>
                      </a:r>
                    </a:p>
                  </a:txBody>
                  <a:tcPr marL="9525" marR="9525" marT="9525"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Speeding up</a:t>
                      </a:r>
                    </a:p>
                  </a:txBody>
                  <a:tcPr marL="9525" marR="9525" marT="9525" marB="0">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02039250"/>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 region</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19,776</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217</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125</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77.0 days</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59.1 days</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Slowing</a:t>
                      </a:r>
                    </a:p>
                  </a:txBody>
                  <a:tcPr marL="9525" marR="9525" marT="9525" marB="0">
                    <a:lnL>
                      <a:noFill/>
                    </a:lnL>
                    <a:lnR>
                      <a:noFill/>
                    </a:lnR>
                    <a:lnT>
                      <a:noFill/>
                    </a:lnT>
                    <a:lnB>
                      <a:noFill/>
                    </a:lnB>
                    <a:lnTlToBr w="12700" cmpd="sng">
                      <a:noFill/>
                      <a:prstDash val="solid"/>
                    </a:lnTlToBr>
                    <a:lnBlToTr w="12700" cmpd="sng">
                      <a:noFill/>
                      <a:prstDash val="solid"/>
                    </a:lnBlToTr>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625422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140,275</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251</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a:solidFill>
                            <a:srgbClr val="000000"/>
                          </a:solidFill>
                          <a:effectLst/>
                          <a:latin typeface="Calibri" panose="020F0502020204030204" pitchFamily="34" charset="0"/>
                        </a:rPr>
                        <a:t>1,037</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67.4 days</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55.7 days</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0" i="0" u="none" strike="noStrike" dirty="0">
                          <a:solidFill>
                            <a:srgbClr val="000000"/>
                          </a:solidFill>
                          <a:effectLst/>
                          <a:latin typeface="Calibri" panose="020F0502020204030204" pitchFamily="34" charset="0"/>
                        </a:rPr>
                        <a:t>Slowing</a:t>
                      </a: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134562"/>
                  </a:ext>
                </a:extLst>
              </a:tr>
            </a:tbl>
          </a:graphicData>
        </a:graphic>
      </p:graphicFrame>
      <p:pic>
        <p:nvPicPr>
          <p:cNvPr id="8" name="Picture 7">
            <a:extLst>
              <a:ext uri="{FF2B5EF4-FFF2-40B4-BE49-F238E27FC236}">
                <a16:creationId xmlns:a16="http://schemas.microsoft.com/office/drawing/2014/main" id="{8613B75A-ABCB-DE46-ACAF-7689F7EBA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402" y="6288037"/>
            <a:ext cx="9613900" cy="533400"/>
          </a:xfrm>
          <a:prstGeom prst="rect">
            <a:avLst/>
          </a:prstGeom>
        </p:spPr>
      </p:pic>
      <p:pic>
        <p:nvPicPr>
          <p:cNvPr id="14" name="Picture 13">
            <a:extLst>
              <a:ext uri="{FF2B5EF4-FFF2-40B4-BE49-F238E27FC236}">
                <a16:creationId xmlns:a16="http://schemas.microsoft.com/office/drawing/2014/main" id="{2340BB2B-F657-B94C-938A-A92CCDABCD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7827" y="2245656"/>
            <a:ext cx="5449824" cy="4007224"/>
          </a:xfrm>
          <a:prstGeom prst="rect">
            <a:avLst/>
          </a:prstGeom>
        </p:spPr>
      </p:pic>
      <p:cxnSp>
        <p:nvCxnSpPr>
          <p:cNvPr id="16" name="Straight Connector 15">
            <a:extLst>
              <a:ext uri="{FF2B5EF4-FFF2-40B4-BE49-F238E27FC236}">
                <a16:creationId xmlns:a16="http://schemas.microsoft.com/office/drawing/2014/main" id="{5B9E928A-184B-294B-BD8E-3F0F9719F243}"/>
              </a:ext>
            </a:extLst>
          </p:cNvPr>
          <p:cNvCxnSpPr>
            <a:cxnSpLocks/>
          </p:cNvCxnSpPr>
          <p:nvPr/>
        </p:nvCxnSpPr>
        <p:spPr>
          <a:xfrm>
            <a:off x="216992" y="2272550"/>
            <a:ext cx="1172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716620-9819-FD43-A302-3C4E9613970B}"/>
              </a:ext>
            </a:extLst>
          </p:cNvPr>
          <p:cNvCxnSpPr>
            <a:cxnSpLocks/>
          </p:cNvCxnSpPr>
          <p:nvPr/>
        </p:nvCxnSpPr>
        <p:spPr>
          <a:xfrm flipV="1">
            <a:off x="216992" y="5742594"/>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93E220-B4D8-9D46-9C79-EBB61FD9FD7F}"/>
              </a:ext>
            </a:extLst>
          </p:cNvPr>
          <p:cNvCxnSpPr>
            <a:cxnSpLocks/>
          </p:cNvCxnSpPr>
          <p:nvPr/>
        </p:nvCxnSpPr>
        <p:spPr>
          <a:xfrm flipV="1">
            <a:off x="234002" y="6275292"/>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F03214-2E08-FB46-A04D-FFC6472822F3}"/>
              </a:ext>
            </a:extLst>
          </p:cNvPr>
          <p:cNvSpPr txBox="1"/>
          <p:nvPr/>
        </p:nvSpPr>
        <p:spPr>
          <a:xfrm>
            <a:off x="115737" y="30879"/>
            <a:ext cx="6049733" cy="338554"/>
          </a:xfrm>
          <a:prstGeom prst="rect">
            <a:avLst/>
          </a:prstGeom>
          <a:noFill/>
        </p:spPr>
        <p:txBody>
          <a:bodyPr wrap="none" rtlCol="0">
            <a:spAutoFit/>
          </a:bodyPr>
          <a:lstStyle/>
          <a:p>
            <a:r>
              <a:rPr lang="en-GB" sz="1600" b="1" dirty="0"/>
              <a:t>Summary of Covid-19 confirmed cases; Thu 30 January - Wed 13 May</a:t>
            </a:r>
          </a:p>
        </p:txBody>
      </p:sp>
      <p:sp>
        <p:nvSpPr>
          <p:cNvPr id="23" name="Rectangle 22">
            <a:extLst>
              <a:ext uri="{FF2B5EF4-FFF2-40B4-BE49-F238E27FC236}">
                <a16:creationId xmlns:a16="http://schemas.microsoft.com/office/drawing/2014/main" id="{C31FBED2-73EB-2748-B6C2-4FEA1897C27E}"/>
              </a:ext>
            </a:extLst>
          </p:cNvPr>
          <p:cNvSpPr/>
          <p:nvPr/>
        </p:nvSpPr>
        <p:spPr>
          <a:xfrm>
            <a:off x="115737" y="285027"/>
            <a:ext cx="11723996" cy="1200329"/>
          </a:xfrm>
          <a:prstGeom prst="rect">
            <a:avLst/>
          </a:prstGeom>
        </p:spPr>
        <p:txBody>
          <a:bodyPr wrap="square">
            <a:spAutoFit/>
          </a:bodyPr>
          <a:lstStyle/>
          <a:p>
            <a:r>
              <a:rPr lang="en-GB" sz="1200" dirty="0"/>
              <a:t>Data are back dated and revised such that every lab-confirmed case is attributed to the date at which the specimen was taken, which means the outbreak starts on different dates for different areas. The first specimens for a confirmed Covid-19 infection were taken on January 30th 2020.</a:t>
            </a:r>
          </a:p>
          <a:p>
            <a:endParaRPr lang="en-GB" sz="1200" dirty="0"/>
          </a:p>
          <a:p>
            <a:r>
              <a:rPr lang="en-GB" sz="1200" dirty="0"/>
              <a:t>The latest available data in this analysis are for </a:t>
            </a:r>
            <a:r>
              <a:rPr lang="en-GB" sz="1200" b="1" dirty="0"/>
              <a:t>Wed 13 May</a:t>
            </a:r>
            <a:r>
              <a:rPr lang="en-GB" sz="1200" dirty="0"/>
              <a:t>. However, as data for recent days are likely to change significantly, </a:t>
            </a:r>
            <a:r>
              <a:rPr lang="en-GB" sz="1200" b="1" dirty="0"/>
              <a:t>only data up to Fri 08 May should be treated as complete.</a:t>
            </a:r>
            <a:endParaRPr lang="en-GB" sz="1200" dirty="0"/>
          </a:p>
          <a:p>
            <a:r>
              <a:rPr lang="en-GB" sz="1200" dirty="0"/>
              <a:t>The cumulative cases are taken from the most recently available date, although number of confirmed cases in a single day (a proxy for new cases) is taken from six days prior (latest complete date).</a:t>
            </a:r>
          </a:p>
        </p:txBody>
      </p:sp>
    </p:spTree>
    <p:extLst>
      <p:ext uri="{BB962C8B-B14F-4D97-AF65-F5344CB8AC3E}">
        <p14:creationId xmlns:p14="http://schemas.microsoft.com/office/powerpoint/2010/main" val="30240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9274"/>
            <a:ext cx="11888219" cy="6439451"/>
          </a:xfrm>
          <a:prstGeom prst="rect">
            <a:avLst/>
          </a:prstGeom>
        </p:spPr>
      </p:pic>
    </p:spTree>
    <p:extLst>
      <p:ext uri="{BB962C8B-B14F-4D97-AF65-F5344CB8AC3E}">
        <p14:creationId xmlns:p14="http://schemas.microsoft.com/office/powerpoint/2010/main" val="82699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6"/>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631414187"/>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 deaths (12.1 per 100,000 ESP, 95% CI: 5.5-23)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 deaths (8.5 per 100,000 ESP, 95% CI: 5.1-13.1)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 deaths (15.8 per 100,000 ESP, 95% CI: 10.5-23)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 deaths (33.3 per 100,000 ESP, 95% CI: 22.4-47.6)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 deaths (18.2 per 100,000 ESP, 95% CI: 12.3-25.8)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 deaths (36.2 per 100,000 ESP, 95% CI: 27.5-46.8)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 deaths (11.7 per 100,000 ESP, 95% CI: 6.6-19.2)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deaths (18.4 per 100,000 ESP, 95% CI: 15.8-21.1)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2,508 deaths (26.8 per 100,000 ESP, 95% CI: 25.7-27.8)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19,315 deaths (36.6 per 100,000 ESP, 95% CI: 36.1-37.1)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12828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EAE7E0-7312-EB4F-9710-1072B2BFDF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7000"/>
            <a:ext cx="12192000" cy="6604000"/>
          </a:xfrm>
          <a:prstGeom prst="rect">
            <a:avLst/>
          </a:prstGeom>
        </p:spPr>
      </p:pic>
    </p:spTree>
    <p:extLst>
      <p:ext uri="{BB962C8B-B14F-4D97-AF65-F5344CB8AC3E}">
        <p14:creationId xmlns:p14="http://schemas.microsoft.com/office/powerpoint/2010/main" val="151015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t>In West Sussex, in the week ending 1</a:t>
            </a:r>
            <a:r>
              <a:rPr lang="en-GB" sz="1400" baseline="30000" dirty="0"/>
              <a:t>st</a:t>
            </a:r>
            <a:r>
              <a:rPr lang="en-GB" sz="1400" dirty="0"/>
              <a:t> May, the number of deaths occurring in care homes was almost double the number of deaths occurring in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for West Sussex residents is decreasing.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care homes has been increasing but showed a slight decline in the latest week of reporting.</a:t>
            </a:r>
          </a:p>
          <a:p>
            <a:pPr marL="285750" indent="-285750">
              <a:buFont typeface="Arial" panose="020B0604020202020204" pitchFamily="34" charset="0"/>
              <a:buChar char="•"/>
            </a:pPr>
            <a:endParaRPr lang="en-GB" sz="1400" i="1" dirty="0">
              <a:solidFill>
                <a:schemeClr val="accent1"/>
              </a:solidFill>
            </a:endParaRP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895288"/>
            <a:ext cx="6096000" cy="3175000"/>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2615636086"/>
              </p:ext>
            </p:extLst>
          </p:nvPr>
        </p:nvGraphicFramePr>
        <p:xfrm>
          <a:off x="370913" y="5163671"/>
          <a:ext cx="11065802" cy="1440327"/>
        </p:xfrm>
        <a:graphic>
          <a:graphicData uri="http://schemas.openxmlformats.org/drawingml/2006/table">
            <a:tbl>
              <a:tblPr/>
              <a:tblGrid>
                <a:gridCol w="763160">
                  <a:extLst>
                    <a:ext uri="{9D8B030D-6E8A-4147-A177-3AD203B41FA5}">
                      <a16:colId xmlns:a16="http://schemas.microsoft.com/office/drawing/2014/main" val="1998575075"/>
                    </a:ext>
                  </a:extLst>
                </a:gridCol>
                <a:gridCol w="572369">
                  <a:extLst>
                    <a:ext uri="{9D8B030D-6E8A-4147-A177-3AD203B41FA5}">
                      <a16:colId xmlns:a16="http://schemas.microsoft.com/office/drawing/2014/main" val="4082139058"/>
                    </a:ext>
                  </a:extLst>
                </a:gridCol>
                <a:gridCol w="572369">
                  <a:extLst>
                    <a:ext uri="{9D8B030D-6E8A-4147-A177-3AD203B41FA5}">
                      <a16:colId xmlns:a16="http://schemas.microsoft.com/office/drawing/2014/main" val="1877115370"/>
                    </a:ext>
                  </a:extLst>
                </a:gridCol>
                <a:gridCol w="572369">
                  <a:extLst>
                    <a:ext uri="{9D8B030D-6E8A-4147-A177-3AD203B41FA5}">
                      <a16:colId xmlns:a16="http://schemas.microsoft.com/office/drawing/2014/main" val="696609331"/>
                    </a:ext>
                  </a:extLst>
                </a:gridCol>
                <a:gridCol w="572369">
                  <a:extLst>
                    <a:ext uri="{9D8B030D-6E8A-4147-A177-3AD203B41FA5}">
                      <a16:colId xmlns:a16="http://schemas.microsoft.com/office/drawing/2014/main" val="945435690"/>
                    </a:ext>
                  </a:extLst>
                </a:gridCol>
                <a:gridCol w="572369">
                  <a:extLst>
                    <a:ext uri="{9D8B030D-6E8A-4147-A177-3AD203B41FA5}">
                      <a16:colId xmlns:a16="http://schemas.microsoft.com/office/drawing/2014/main" val="4099392816"/>
                    </a:ext>
                  </a:extLst>
                </a:gridCol>
                <a:gridCol w="572369">
                  <a:extLst>
                    <a:ext uri="{9D8B030D-6E8A-4147-A177-3AD203B41FA5}">
                      <a16:colId xmlns:a16="http://schemas.microsoft.com/office/drawing/2014/main" val="2492613715"/>
                    </a:ext>
                  </a:extLst>
                </a:gridCol>
                <a:gridCol w="572369">
                  <a:extLst>
                    <a:ext uri="{9D8B030D-6E8A-4147-A177-3AD203B41FA5}">
                      <a16:colId xmlns:a16="http://schemas.microsoft.com/office/drawing/2014/main" val="4065020466"/>
                    </a:ext>
                  </a:extLst>
                </a:gridCol>
                <a:gridCol w="572369">
                  <a:extLst>
                    <a:ext uri="{9D8B030D-6E8A-4147-A177-3AD203B41FA5}">
                      <a16:colId xmlns:a16="http://schemas.microsoft.com/office/drawing/2014/main" val="1865002551"/>
                    </a:ext>
                  </a:extLst>
                </a:gridCol>
                <a:gridCol w="572369">
                  <a:extLst>
                    <a:ext uri="{9D8B030D-6E8A-4147-A177-3AD203B41FA5}">
                      <a16:colId xmlns:a16="http://schemas.microsoft.com/office/drawing/2014/main" val="3813846355"/>
                    </a:ext>
                  </a:extLst>
                </a:gridCol>
                <a:gridCol w="572369">
                  <a:extLst>
                    <a:ext uri="{9D8B030D-6E8A-4147-A177-3AD203B41FA5}">
                      <a16:colId xmlns:a16="http://schemas.microsoft.com/office/drawing/2014/main" val="234630756"/>
                    </a:ext>
                  </a:extLst>
                </a:gridCol>
                <a:gridCol w="572369">
                  <a:extLst>
                    <a:ext uri="{9D8B030D-6E8A-4147-A177-3AD203B41FA5}">
                      <a16:colId xmlns:a16="http://schemas.microsoft.com/office/drawing/2014/main" val="3725478471"/>
                    </a:ext>
                  </a:extLst>
                </a:gridCol>
                <a:gridCol w="572369">
                  <a:extLst>
                    <a:ext uri="{9D8B030D-6E8A-4147-A177-3AD203B41FA5}">
                      <a16:colId xmlns:a16="http://schemas.microsoft.com/office/drawing/2014/main" val="2828013913"/>
                    </a:ext>
                  </a:extLst>
                </a:gridCol>
                <a:gridCol w="572369">
                  <a:extLst>
                    <a:ext uri="{9D8B030D-6E8A-4147-A177-3AD203B41FA5}">
                      <a16:colId xmlns:a16="http://schemas.microsoft.com/office/drawing/2014/main" val="2637868432"/>
                    </a:ext>
                  </a:extLst>
                </a:gridCol>
                <a:gridCol w="572369">
                  <a:extLst>
                    <a:ext uri="{9D8B030D-6E8A-4147-A177-3AD203B41FA5}">
                      <a16:colId xmlns:a16="http://schemas.microsoft.com/office/drawing/2014/main" val="1956483777"/>
                    </a:ext>
                  </a:extLst>
                </a:gridCol>
                <a:gridCol w="572369">
                  <a:extLst>
                    <a:ext uri="{9D8B030D-6E8A-4147-A177-3AD203B41FA5}">
                      <a16:colId xmlns:a16="http://schemas.microsoft.com/office/drawing/2014/main" val="1653521048"/>
                    </a:ext>
                  </a:extLst>
                </a:gridCol>
                <a:gridCol w="572369">
                  <a:extLst>
                    <a:ext uri="{9D8B030D-6E8A-4147-A177-3AD203B41FA5}">
                      <a16:colId xmlns:a16="http://schemas.microsoft.com/office/drawing/2014/main" val="2665635879"/>
                    </a:ext>
                  </a:extLst>
                </a:gridCol>
                <a:gridCol w="572369">
                  <a:extLst>
                    <a:ext uri="{9D8B030D-6E8A-4147-A177-3AD203B41FA5}">
                      <a16:colId xmlns:a16="http://schemas.microsoft.com/office/drawing/2014/main" val="2210826613"/>
                    </a:ext>
                  </a:extLst>
                </a:gridCol>
                <a:gridCol w="572369">
                  <a:extLst>
                    <a:ext uri="{9D8B030D-6E8A-4147-A177-3AD203B41FA5}">
                      <a16:colId xmlns:a16="http://schemas.microsoft.com/office/drawing/2014/main" val="1066874851"/>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a:solidFill>
                            <a:srgbClr val="000000"/>
                          </a:solidFill>
                          <a:effectLst/>
                          <a:latin typeface="Calibri" panose="020F0502020204030204" pitchFamily="34" charset="0"/>
                        </a:rPr>
                        <a:t>Home</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25.9%</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24.2%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19.7%</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26.7%</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18.2%</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23.1%</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18.8%</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23.6%</a:t>
                      </a:r>
                    </a:p>
                  </a:txBody>
                  <a:tcPr marL="8676" marR="8676" marT="867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a:solidFill>
                            <a:srgbClr val="000000"/>
                          </a:solidFill>
                          <a:effectLst/>
                          <a:latin typeface="Calibri" panose="020F0502020204030204" pitchFamily="34" charset="0"/>
                        </a:rPr>
                        <a:t>Care home</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45.3%</a:t>
                      </a:r>
                    </a:p>
                  </a:txBody>
                  <a:tcPr marL="8676" marR="8676" marT="8676" marB="0" anchor="b">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a:solidFill>
                            <a:srgbClr val="000000"/>
                          </a:solidFill>
                          <a:effectLst/>
                          <a:latin typeface="Calibri" panose="020F0502020204030204" pitchFamily="34" charset="0"/>
                        </a:rPr>
                        <a:t>Hospital</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25.2%</a:t>
                      </a:r>
                    </a:p>
                  </a:txBody>
                  <a:tcPr marL="8676" marR="8676" marT="8676" marB="0" anchor="b">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a:solidFill>
                            <a:srgbClr val="000000"/>
                          </a:solidFill>
                          <a:effectLst/>
                          <a:latin typeface="Calibri" panose="020F0502020204030204" pitchFamily="34" charset="0"/>
                        </a:rPr>
                        <a:t>Hospice</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7.0%</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7.2%</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6.6%</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a:t>
                      </a:r>
                    </a:p>
                  </a:txBody>
                  <a:tcPr marL="8676" marR="8676" marT="8676"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8676" marR="8676" marT="8676" marB="0" anchor="b">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a:solidFill>
                            <a:srgbClr val="000000"/>
                          </a:solidFill>
                          <a:effectLst/>
                          <a:latin typeface="Calibri" panose="020F0502020204030204" pitchFamily="34" charset="0"/>
                        </a:rPr>
                        <a:t>Elsewhere </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3.3%</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0.7%</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3.0%</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1.9%</a:t>
                      </a:r>
                    </a:p>
                  </a:txBody>
                  <a:tcPr marL="8676" marR="8676" marT="867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557401" cy="338554"/>
          </a:xfrm>
          <a:prstGeom prst="rect">
            <a:avLst/>
          </a:prstGeom>
          <a:noFill/>
        </p:spPr>
        <p:txBody>
          <a:bodyPr wrap="none" rtlCol="0">
            <a:spAutoFit/>
          </a:bodyPr>
          <a:lstStyle/>
          <a:p>
            <a:r>
              <a:rPr lang="en-US" sz="1600" dirty="0"/>
              <a:t>All cause mortality; West Sussex; week ending 1 May</a:t>
            </a:r>
          </a:p>
        </p:txBody>
      </p:sp>
    </p:spTree>
    <p:extLst>
      <p:ext uri="{BB962C8B-B14F-4D97-AF65-F5344CB8AC3E}">
        <p14:creationId xmlns:p14="http://schemas.microsoft.com/office/powerpoint/2010/main" val="305101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272640"/>
            <a:ext cx="4876799"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Crude rates of deaths where Covid-19 is mentioned as an underlying cause or contributing factor has risen locally.</a:t>
            </a:r>
          </a:p>
          <a:p>
            <a:endParaRPr lang="en-GB" sz="1400" dirty="0"/>
          </a:p>
          <a:p>
            <a:pPr marL="285750" indent="-285750">
              <a:buFont typeface="Arial" panose="020B0604020202020204" pitchFamily="34" charset="0"/>
              <a:buChar char="•"/>
            </a:pPr>
            <a:r>
              <a:rPr lang="en-GB" sz="14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table below shows the change in deaths occurring in the last two weeks of reporting.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r>
              <a:rPr lang="en-GB" sz="1400" dirty="0">
                <a:solidFill>
                  <a:srgbClr val="FF0000"/>
                </a:solidFill>
              </a:rPr>
              <a:t>Also note that deaths (particularly in the most recent week) may be revised if the were not registered by the 9</a:t>
            </a:r>
            <a:r>
              <a:rPr lang="en-GB" sz="1400" baseline="30000" dirty="0">
                <a:solidFill>
                  <a:srgbClr val="FF0000"/>
                </a:solidFill>
              </a:rPr>
              <a:t>th</a:t>
            </a:r>
            <a:r>
              <a:rPr lang="en-GB" sz="1400" dirty="0">
                <a:solidFill>
                  <a:srgbClr val="FF0000"/>
                </a:solidFill>
              </a:rPr>
              <a:t> May. </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01/05/2020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615908218"/>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24th Apr</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15.9 (11-22.2)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9 (7-11.3)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-38.3%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16.2 (13.8-18.8)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92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-26.1%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274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13.3 (11.7-14.9)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2,361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1,894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-19.8%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8,602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18.9 (18.5-19.3)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530353" y="272640"/>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8th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8</a:t>
            </a:r>
            <a:r>
              <a:rPr lang="en-GB" sz="1400" baseline="30000" dirty="0"/>
              <a:t>th</a:t>
            </a:r>
            <a:r>
              <a:rPr lang="en-GB" sz="1400" dirty="0"/>
              <a:t> May there have been 167 Covid-19 deaths notified to Care Quality Commission from West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36% of the 464 deaths notified to CQC between 10</a:t>
            </a:r>
            <a:r>
              <a:rPr lang="en-GB" sz="1400" baseline="30000" dirty="0"/>
              <a:t>th</a:t>
            </a:r>
            <a:r>
              <a:rPr lang="en-GB" sz="1400" dirty="0"/>
              <a:t> April and 8</a:t>
            </a:r>
            <a:r>
              <a:rPr lang="en-GB" sz="1400" baseline="30000" dirty="0"/>
              <a:t>th</a:t>
            </a:r>
            <a:r>
              <a:rPr lang="en-GB" sz="1400" dirty="0"/>
              <a:t> May 2020.</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648167" cy="338554"/>
          </a:xfrm>
          <a:prstGeom prst="rect">
            <a:avLst/>
          </a:prstGeom>
          <a:noFill/>
        </p:spPr>
        <p:txBody>
          <a:bodyPr wrap="none" rtlCol="0">
            <a:spAutoFit/>
          </a:bodyPr>
          <a:lstStyle/>
          <a:p>
            <a:r>
              <a:rPr lang="en-US" sz="1600" dirty="0"/>
              <a:t>Daily care home deaths notified to the Care Quality Commission; 08/05/2020</a:t>
            </a:r>
          </a:p>
        </p:txBody>
      </p:sp>
      <p:pic>
        <p:nvPicPr>
          <p:cNvPr id="12" name="Content Placeholder 5">
            <a:extLst>
              <a:ext uri="{FF2B5EF4-FFF2-40B4-BE49-F238E27FC236}">
                <a16:creationId xmlns:a16="http://schemas.microsoft.com/office/drawing/2014/main" id="{38C733E7-B8B7-1348-B42E-8F39D633D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353" y="441917"/>
            <a:ext cx="7366000" cy="3175000"/>
          </a:xfrm>
          <a:prstGeom prst="rect">
            <a:avLst/>
          </a:prstGeom>
        </p:spPr>
      </p:pic>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353" y="3413125"/>
            <a:ext cx="7366000" cy="3175000"/>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936010"/>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180877" cy="338554"/>
          </a:xfrm>
          <a:prstGeom prst="rect">
            <a:avLst/>
          </a:prstGeom>
          <a:noFill/>
        </p:spPr>
        <p:txBody>
          <a:bodyPr wrap="none" rtlCol="0">
            <a:spAutoFit/>
          </a:bodyPr>
          <a:lstStyle/>
          <a:p>
            <a:r>
              <a:rPr lang="en-US" sz="1600" dirty="0"/>
              <a:t>Daily hospital deaths notified to Department for Health and Social Care; 08/05/2020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1727889783"/>
              </p:ext>
            </p:extLst>
          </p:nvPr>
        </p:nvGraphicFramePr>
        <p:xfrm>
          <a:off x="526774" y="4386806"/>
          <a:ext cx="10942983" cy="1776894"/>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t"/>
                      <a:r>
                        <a:rPr lang="en-GB" sz="1000" b="1" i="0" u="none" strike="noStrike" dirty="0">
                          <a:solidFill>
                            <a:srgbClr val="000000"/>
                          </a:solidFill>
                          <a:effectLst/>
                          <a:latin typeface="Calibri" panose="020F0502020204030204" pitchFamily="34" charset="0"/>
                        </a:rPr>
                        <a:t>Trust</a:t>
                      </a:r>
                    </a:p>
                  </a:txBody>
                  <a:tcPr marL="6534" marR="6534" marT="653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29th Apr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30th Apr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1st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2nd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3rd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9th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10th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11th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12th May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232039">
                <a:tc>
                  <a:txBody>
                    <a:bodyPr/>
                    <a:lstStyle/>
                    <a:p>
                      <a:pPr algn="l" fontAlgn="t"/>
                      <a:r>
                        <a:rPr lang="en-GB" sz="1000" b="0" i="0" u="none" strike="noStrike" dirty="0">
                          <a:solidFill>
                            <a:srgbClr val="000000"/>
                          </a:solidFill>
                          <a:effectLst/>
                          <a:latin typeface="Calibri" panose="020F0502020204030204" pitchFamily="34" charset="0"/>
                        </a:rPr>
                        <a:t>Brighton and Sussex University Hospitals NHS Trust</a:t>
                      </a:r>
                    </a:p>
                  </a:txBody>
                  <a:tcPr marL="6534" marR="6534" marT="65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21.3 per 100,000 (17.5-25.5)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215626">
                <a:tc>
                  <a:txBody>
                    <a:bodyPr/>
                    <a:lstStyle/>
                    <a:p>
                      <a:pPr algn="l" fontAlgn="t"/>
                      <a:r>
                        <a:rPr lang="en-GB" sz="1000" b="0" i="0" u="none" strike="noStrike">
                          <a:solidFill>
                            <a:srgbClr val="000000"/>
                          </a:solidFill>
                          <a:effectLst/>
                          <a:latin typeface="Calibri" panose="020F0502020204030204" pitchFamily="34" charset="0"/>
                        </a:rPr>
                        <a:t>East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19.7 per 100,000 (15.4-24.9)</a:t>
                      </a:r>
                    </a:p>
                  </a:txBody>
                  <a:tcPr marL="9525" marR="9525" marT="9525" marB="0">
                    <a:lnL>
                      <a:noFill/>
                    </a:lnL>
                    <a:lnR>
                      <a:noFill/>
                    </a:lnR>
                    <a:lnT>
                      <a:noFill/>
                    </a:lnT>
                    <a:lnB>
                      <a:noFill/>
                    </a:lnB>
                  </a:tcPr>
                </a:tc>
                <a:extLst>
                  <a:ext uri="{0D108BD9-81ED-4DB2-BD59-A6C34878D82A}">
                    <a16:rowId xmlns:a16="http://schemas.microsoft.com/office/drawing/2014/main" val="2823211010"/>
                  </a:ext>
                </a:extLst>
              </a:tr>
              <a:tr h="215626">
                <a:tc>
                  <a:txBody>
                    <a:bodyPr/>
                    <a:lstStyle/>
                    <a:p>
                      <a:pPr algn="l" fontAlgn="t"/>
                      <a:r>
                        <a:rPr lang="en-GB" sz="1000" b="0" i="0" u="none" strike="noStrike">
                          <a:solidFill>
                            <a:srgbClr val="000000"/>
                          </a:solidFill>
                          <a:effectLst/>
                          <a:latin typeface="Calibri" panose="020F0502020204030204" pitchFamily="34" charset="0"/>
                        </a:rPr>
                        <a:t>Surrey and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218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57 per 100,000 (49.7-65.1)</a:t>
                      </a:r>
                    </a:p>
                  </a:txBody>
                  <a:tcPr marL="9525" marR="9525" marT="9525" marB="0">
                    <a:lnL>
                      <a:noFill/>
                    </a:lnL>
                    <a:lnR>
                      <a:noFill/>
                    </a:lnR>
                    <a:lnT>
                      <a:noFill/>
                    </a:lnT>
                    <a:lnB>
                      <a:noFill/>
                    </a:lnB>
                  </a:tcPr>
                </a:tc>
                <a:extLst>
                  <a:ext uri="{0D108BD9-81ED-4DB2-BD59-A6C34878D82A}">
                    <a16:rowId xmlns:a16="http://schemas.microsoft.com/office/drawing/2014/main" val="2892782944"/>
                  </a:ext>
                </a:extLst>
              </a:tr>
              <a:tr h="215626">
                <a:tc>
                  <a:txBody>
                    <a:bodyPr/>
                    <a:lstStyle/>
                    <a:p>
                      <a:pPr algn="l" fontAlgn="t"/>
                      <a:r>
                        <a:rPr lang="en-GB" sz="1000" b="0" i="0" u="none" strike="noStrike">
                          <a:solidFill>
                            <a:srgbClr val="000000"/>
                          </a:solidFill>
                          <a:effectLst/>
                          <a:latin typeface="Calibri" panose="020F0502020204030204" pitchFamily="34" charset="0"/>
                        </a:rPr>
                        <a:t>Sussex Community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lnL>
                      <a:noFill/>
                    </a:lnL>
                    <a:lnR>
                      <a:noFill/>
                    </a:lnR>
                    <a:lnT>
                      <a:noFill/>
                    </a:lnT>
                    <a:lnB>
                      <a:noFill/>
                    </a:lnB>
                  </a:tcPr>
                </a:tc>
                <a:extLst>
                  <a:ext uri="{0D108BD9-81ED-4DB2-BD59-A6C34878D82A}">
                    <a16:rowId xmlns:a16="http://schemas.microsoft.com/office/drawing/2014/main" val="3216640812"/>
                  </a:ext>
                </a:extLst>
              </a:tr>
              <a:tr h="215626">
                <a:tc>
                  <a:txBody>
                    <a:bodyPr/>
                    <a:lstStyle/>
                    <a:p>
                      <a:pPr algn="l" fontAlgn="t"/>
                      <a:r>
                        <a:rPr lang="en-GB" sz="1000" b="0" i="0" u="none" strike="noStrike">
                          <a:solidFill>
                            <a:srgbClr val="000000"/>
                          </a:solidFill>
                          <a:effectLst/>
                          <a:latin typeface="Calibri" panose="020F0502020204030204" pitchFamily="34" charset="0"/>
                        </a:rPr>
                        <a:t>Western Sussex Hospitals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18.4 per 100,000 (14.8-22.7)</a:t>
                      </a:r>
                    </a:p>
                  </a:txBody>
                  <a:tcPr marL="9525" marR="9525" marT="9525" marB="0">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t"/>
                      <a:r>
                        <a:rPr lang="en-GB" sz="1000" b="0" i="0" u="none" strike="noStrike">
                          <a:solidFill>
                            <a:srgbClr val="000000"/>
                          </a:solidFill>
                          <a:effectLst/>
                          <a:latin typeface="Calibri" panose="020F0502020204030204" pitchFamily="34" charset="0"/>
                        </a:rPr>
                        <a:t>England</a:t>
                      </a:r>
                    </a:p>
                  </a:txBody>
                  <a:tcPr marL="6534" marR="6534" marT="65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190</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172</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162</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23,953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14" y="726957"/>
            <a:ext cx="6556197" cy="3414686"/>
          </a:xfrm>
          <a:prstGeom prst="rect">
            <a:avLst/>
          </a:prstGeom>
        </p:spPr>
      </p:pic>
    </p:spTree>
    <p:extLst>
      <p:ext uri="{BB962C8B-B14F-4D97-AF65-F5344CB8AC3E}">
        <p14:creationId xmlns:p14="http://schemas.microsoft.com/office/powerpoint/2010/main" val="14021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76FC7-B922-7E4D-9C0A-F6F786E12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5" name="Picture 4">
            <a:extLst>
              <a:ext uri="{FF2B5EF4-FFF2-40B4-BE49-F238E27FC236}">
                <a16:creationId xmlns:a16="http://schemas.microsoft.com/office/drawing/2014/main" id="{D9F95CFE-9800-F443-B951-40A82116C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429000"/>
            <a:ext cx="6096000" cy="3175000"/>
          </a:xfrm>
          <a:prstGeom prst="rect">
            <a:avLst/>
          </a:prstGeom>
        </p:spPr>
      </p:pic>
      <p:sp>
        <p:nvSpPr>
          <p:cNvPr id="6" name="TextBox 5">
            <a:extLst>
              <a:ext uri="{FF2B5EF4-FFF2-40B4-BE49-F238E27FC236}">
                <a16:creationId xmlns:a16="http://schemas.microsoft.com/office/drawing/2014/main" id="{2C65CF02-D8C8-AB43-A60B-E069D18B861F}"/>
              </a:ext>
            </a:extLst>
          </p:cNvPr>
          <p:cNvSpPr txBox="1"/>
          <p:nvPr/>
        </p:nvSpPr>
        <p:spPr>
          <a:xfrm>
            <a:off x="6696635" y="302359"/>
            <a:ext cx="4531121"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accent1"/>
                </a:solidFill>
              </a:rPr>
              <a:t>As some areas record their first few confirmed cases on different days, the x axis (along the bottom from left to right) has been redrawn to count the number of days since case number 10. </a:t>
            </a:r>
          </a:p>
          <a:p>
            <a:endParaRPr lang="en-GB" sz="1400" dirty="0">
              <a:solidFill>
                <a:schemeClr val="accent1"/>
              </a:solidFill>
            </a:endParaRPr>
          </a:p>
          <a:p>
            <a:pPr marL="285750" indent="-285750">
              <a:buFont typeface="Arial" panose="020B0604020202020204" pitchFamily="34" charset="0"/>
              <a:buChar char="•"/>
            </a:pPr>
            <a:r>
              <a:rPr lang="en-GB" sz="1400" dirty="0">
                <a:solidFill>
                  <a:schemeClr val="accent1"/>
                </a:solidFill>
              </a:rPr>
              <a:t>Starting on case number 10, rather than case number 1, means that the trajectories are more established and potentially showing transmission within an area as opposed to single cases coming into the area.</a:t>
            </a:r>
          </a:p>
          <a:p>
            <a:endParaRPr lang="en-GB" sz="1400" dirty="0">
              <a:solidFill>
                <a:schemeClr val="accent1"/>
              </a:solidFill>
            </a:endParaRPr>
          </a:p>
          <a:p>
            <a:pPr marL="285750" indent="-285750">
              <a:buFont typeface="Arial" panose="020B0604020202020204" pitchFamily="34" charset="0"/>
              <a:buChar char="•"/>
            </a:pPr>
            <a:r>
              <a:rPr lang="en-GB" sz="1400" dirty="0">
                <a:solidFill>
                  <a:schemeClr val="accent1"/>
                </a:solidFill>
              </a:rPr>
              <a:t>In addition, on the bottom plot, the y (vertical) axis has been redrawn to show the cumulative number of confirmed cases on a logarithmic scale to highlight changes in growth (speeding up or slowing down) of infections.</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dirty="0">
                <a:solidFill>
                  <a:schemeClr val="accent1"/>
                </a:solidFill>
              </a:rPr>
              <a:t>A straight line with a steep slope indicates that the diagnosed cases will double in a short period of time whereas a line with a flatter slope suggests that the cases are not growing as quickly and will take much longer to double.</a:t>
            </a:r>
          </a:p>
          <a:p>
            <a:pPr marL="285750" indent="-285750">
              <a:buFont typeface="Arial" panose="020B0604020202020204" pitchFamily="34" charset="0"/>
              <a:buChar char="•"/>
            </a:pPr>
            <a:endParaRPr lang="en-GB" sz="1400" dirty="0">
              <a:solidFill>
                <a:schemeClr val="accent1"/>
              </a:solidFill>
            </a:endParaRPr>
          </a:p>
          <a:p>
            <a:pPr marL="285750" indent="-285750">
              <a:buFont typeface="Arial" panose="020B0604020202020204" pitchFamily="34" charset="0"/>
              <a:buChar char="•"/>
            </a:pPr>
            <a:endParaRPr lang="en-GB" sz="1400" i="1" dirty="0">
              <a:solidFill>
                <a:schemeClr val="accent1"/>
              </a:solidFill>
            </a:endParaRPr>
          </a:p>
        </p:txBody>
      </p:sp>
    </p:spTree>
    <p:extLst>
      <p:ext uri="{BB962C8B-B14F-4D97-AF65-F5344CB8AC3E}">
        <p14:creationId xmlns:p14="http://schemas.microsoft.com/office/powerpoint/2010/main" val="29426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262979"/>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12/05/2020)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have been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presented, one set based on the date of registration and one set based on date of occurrence of death. Two sets have been provided as there can be a time lag between a death taking place and the subsequent registration. The tables include deaths that occurred up to 1 May but were registered up to 9 May. </a:t>
            </a:r>
            <a:r>
              <a:rPr lang="en-GB" sz="1400" dirty="0">
                <a:solidFill>
                  <a:srgbClr val="FF0000"/>
                </a:solidFill>
              </a:rPr>
              <a:t>This does mean that there may be some revisions to the dataset,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West Sussex level (given small numbers, at present, below this in terms of COVID), ONS release data at lower tier authority.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 COVID/non-COVID and place (setting of death) and local authority of usual residence are published on a weekly basis. We do not currently have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Cumulative data on deaths occurring between 01/03/2020 and 17/04/2020 are available by sex at local level and these will be published as soon as possible.</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7995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371685186"/>
              </p:ext>
            </p:extLst>
          </p:nvPr>
        </p:nvGraphicFramePr>
        <p:xfrm>
          <a:off x="377687" y="840259"/>
          <a:ext cx="11550608" cy="5213543"/>
        </p:xfrm>
        <a:graphic>
          <a:graphicData uri="http://schemas.openxmlformats.org/drawingml/2006/table">
            <a:tbl>
              <a:tblPr/>
              <a:tblGrid>
                <a:gridCol w="1632914">
                  <a:extLst>
                    <a:ext uri="{9D8B030D-6E8A-4147-A177-3AD203B41FA5}">
                      <a16:colId xmlns:a16="http://schemas.microsoft.com/office/drawing/2014/main" val="914011533"/>
                    </a:ext>
                  </a:extLst>
                </a:gridCol>
                <a:gridCol w="550983">
                  <a:extLst>
                    <a:ext uri="{9D8B030D-6E8A-4147-A177-3AD203B41FA5}">
                      <a16:colId xmlns:a16="http://schemas.microsoft.com/office/drawing/2014/main" val="1234676251"/>
                    </a:ext>
                  </a:extLst>
                </a:gridCol>
                <a:gridCol w="550983">
                  <a:extLst>
                    <a:ext uri="{9D8B030D-6E8A-4147-A177-3AD203B41FA5}">
                      <a16:colId xmlns:a16="http://schemas.microsoft.com/office/drawing/2014/main" val="4290614221"/>
                    </a:ext>
                  </a:extLst>
                </a:gridCol>
                <a:gridCol w="550983">
                  <a:extLst>
                    <a:ext uri="{9D8B030D-6E8A-4147-A177-3AD203B41FA5}">
                      <a16:colId xmlns:a16="http://schemas.microsoft.com/office/drawing/2014/main" val="3570678717"/>
                    </a:ext>
                  </a:extLst>
                </a:gridCol>
                <a:gridCol w="550983">
                  <a:extLst>
                    <a:ext uri="{9D8B030D-6E8A-4147-A177-3AD203B41FA5}">
                      <a16:colId xmlns:a16="http://schemas.microsoft.com/office/drawing/2014/main" val="3557013875"/>
                    </a:ext>
                  </a:extLst>
                </a:gridCol>
                <a:gridCol w="550983">
                  <a:extLst>
                    <a:ext uri="{9D8B030D-6E8A-4147-A177-3AD203B41FA5}">
                      <a16:colId xmlns:a16="http://schemas.microsoft.com/office/drawing/2014/main" val="3143303423"/>
                    </a:ext>
                  </a:extLst>
                </a:gridCol>
                <a:gridCol w="550983">
                  <a:extLst>
                    <a:ext uri="{9D8B030D-6E8A-4147-A177-3AD203B41FA5}">
                      <a16:colId xmlns:a16="http://schemas.microsoft.com/office/drawing/2014/main" val="811113895"/>
                    </a:ext>
                  </a:extLst>
                </a:gridCol>
                <a:gridCol w="550983">
                  <a:extLst>
                    <a:ext uri="{9D8B030D-6E8A-4147-A177-3AD203B41FA5}">
                      <a16:colId xmlns:a16="http://schemas.microsoft.com/office/drawing/2014/main" val="3260015052"/>
                    </a:ext>
                  </a:extLst>
                </a:gridCol>
                <a:gridCol w="550983">
                  <a:extLst>
                    <a:ext uri="{9D8B030D-6E8A-4147-A177-3AD203B41FA5}">
                      <a16:colId xmlns:a16="http://schemas.microsoft.com/office/drawing/2014/main" val="3530290400"/>
                    </a:ext>
                  </a:extLst>
                </a:gridCol>
                <a:gridCol w="550983">
                  <a:extLst>
                    <a:ext uri="{9D8B030D-6E8A-4147-A177-3AD203B41FA5}">
                      <a16:colId xmlns:a16="http://schemas.microsoft.com/office/drawing/2014/main" val="1016590592"/>
                    </a:ext>
                  </a:extLst>
                </a:gridCol>
                <a:gridCol w="550983">
                  <a:extLst>
                    <a:ext uri="{9D8B030D-6E8A-4147-A177-3AD203B41FA5}">
                      <a16:colId xmlns:a16="http://schemas.microsoft.com/office/drawing/2014/main" val="845157241"/>
                    </a:ext>
                  </a:extLst>
                </a:gridCol>
                <a:gridCol w="550983">
                  <a:extLst>
                    <a:ext uri="{9D8B030D-6E8A-4147-A177-3AD203B41FA5}">
                      <a16:colId xmlns:a16="http://schemas.microsoft.com/office/drawing/2014/main" val="2611672487"/>
                    </a:ext>
                  </a:extLst>
                </a:gridCol>
                <a:gridCol w="550983">
                  <a:extLst>
                    <a:ext uri="{9D8B030D-6E8A-4147-A177-3AD203B41FA5}">
                      <a16:colId xmlns:a16="http://schemas.microsoft.com/office/drawing/2014/main" val="3459487358"/>
                    </a:ext>
                  </a:extLst>
                </a:gridCol>
                <a:gridCol w="550983">
                  <a:extLst>
                    <a:ext uri="{9D8B030D-6E8A-4147-A177-3AD203B41FA5}">
                      <a16:colId xmlns:a16="http://schemas.microsoft.com/office/drawing/2014/main" val="2298555161"/>
                    </a:ext>
                  </a:extLst>
                </a:gridCol>
                <a:gridCol w="550983">
                  <a:extLst>
                    <a:ext uri="{9D8B030D-6E8A-4147-A177-3AD203B41FA5}">
                      <a16:colId xmlns:a16="http://schemas.microsoft.com/office/drawing/2014/main" val="1233904622"/>
                    </a:ext>
                  </a:extLst>
                </a:gridCol>
                <a:gridCol w="550983">
                  <a:extLst>
                    <a:ext uri="{9D8B030D-6E8A-4147-A177-3AD203B41FA5}">
                      <a16:colId xmlns:a16="http://schemas.microsoft.com/office/drawing/2014/main" val="1647108581"/>
                    </a:ext>
                  </a:extLst>
                </a:gridCol>
                <a:gridCol w="550983">
                  <a:extLst>
                    <a:ext uri="{9D8B030D-6E8A-4147-A177-3AD203B41FA5}">
                      <a16:colId xmlns:a16="http://schemas.microsoft.com/office/drawing/2014/main" val="4131586401"/>
                    </a:ext>
                  </a:extLst>
                </a:gridCol>
                <a:gridCol w="550983">
                  <a:extLst>
                    <a:ext uri="{9D8B030D-6E8A-4147-A177-3AD203B41FA5}">
                      <a16:colId xmlns:a16="http://schemas.microsoft.com/office/drawing/2014/main" val="3701799912"/>
                    </a:ext>
                  </a:extLst>
                </a:gridCol>
                <a:gridCol w="550983">
                  <a:extLst>
                    <a:ext uri="{9D8B030D-6E8A-4147-A177-3AD203B41FA5}">
                      <a16:colId xmlns:a16="http://schemas.microsoft.com/office/drawing/2014/main" val="43166036"/>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258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1" i="0" u="none" strike="noStrike" dirty="0">
                          <a:solidFill>
                            <a:srgbClr val="000000"/>
                          </a:solidFill>
                          <a:effectLst/>
                          <a:latin typeface="Calibri" panose="020F0502020204030204" pitchFamily="34" charset="0"/>
                        </a:rPr>
                        <a:t>190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6096000" cy="317500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4000"/>
            <a:ext cx="6096000" cy="317500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9000"/>
            <a:ext cx="6096000" cy="317500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29000"/>
            <a:ext cx="6096000" cy="317500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082216" y="6604000"/>
            <a:ext cx="3109784" cy="307777"/>
          </a:xfrm>
          <a:prstGeom prst="rect">
            <a:avLst/>
          </a:prstGeom>
          <a:noFill/>
        </p:spPr>
        <p:txBody>
          <a:bodyPr wrap="square" rtlCol="0">
            <a:spAutoFit/>
          </a:bodyPr>
          <a:lstStyle/>
          <a:p>
            <a:r>
              <a:rPr lang="en-US" sz="14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4"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400" i="1" dirty="0">
                <a:solidFill>
                  <a:schemeClr val="accent5"/>
                </a:solidFill>
              </a:rPr>
              <a:t>A crude rate is calculated using the mid-2018 population estimates (all ages) for each area. Note that</a:t>
            </a:r>
            <a:r>
              <a:rPr lang="en-GB" sz="1400" b="1" i="1" dirty="0">
                <a:solidFill>
                  <a:schemeClr val="accent5"/>
                </a:solidFill>
              </a:rPr>
              <a:t> </a:t>
            </a:r>
            <a:r>
              <a:rPr lang="en-GB" sz="1400" i="1" dirty="0">
                <a:solidFill>
                  <a:schemeClr val="accent5"/>
                </a:solidFill>
              </a:rPr>
              <a:t>West Sussex has an older population compared with England and so the rate is usually, and expectedly, above the national rate. </a:t>
            </a:r>
          </a:p>
          <a:p>
            <a:pPr marL="285750" indent="-285750">
              <a:buFont typeface="Arial" panose="020B0604020202020204" pitchFamily="34" charset="0"/>
              <a:buChar char="•"/>
            </a:pPr>
            <a:endParaRPr lang="en-GB" sz="1400" i="1" dirty="0">
              <a:solidFill>
                <a:srgbClr val="FF0000"/>
              </a:solidFill>
            </a:endParaRPr>
          </a:p>
          <a:p>
            <a:pPr marL="285750" indent="-285750">
              <a:buFont typeface="Arial" panose="020B0604020202020204" pitchFamily="34" charset="0"/>
              <a:buChar char="•"/>
            </a:pPr>
            <a:r>
              <a:rPr lang="en-GB" sz="1400" i="1" dirty="0">
                <a:solidFill>
                  <a:srgbClr val="FF0000"/>
                </a:solidFill>
              </a:rPr>
              <a:t>An age/sex standardised rate is not currently available for the weekly ONS release, although cumulative data for a shorter time period are available on the next slide.</a:t>
            </a:r>
          </a:p>
          <a:p>
            <a:endParaRPr lang="en-GB" sz="1400" dirty="0"/>
          </a:p>
          <a:p>
            <a:pPr marL="285750" indent="-285750">
              <a:buFont typeface="Arial" panose="020B0604020202020204" pitchFamily="34" charset="0"/>
              <a:buChar char="•"/>
            </a:pPr>
            <a:r>
              <a:rPr lang="en-GB" sz="1400" dirty="0"/>
              <a:t>The crude rate of death has risen considerably nationally and locally.</a:t>
            </a:r>
          </a:p>
          <a:p>
            <a:endParaRPr lang="en-GB" sz="1400" dirty="0"/>
          </a:p>
          <a:p>
            <a:pPr marL="285750" indent="-285750">
              <a:buFont typeface="Arial" panose="020B0604020202020204" pitchFamily="34" charset="0"/>
              <a:buChar char="•"/>
            </a:pPr>
            <a:r>
              <a:rPr lang="en-GB" sz="1400" dirty="0"/>
              <a:t>This increase started towards the end of March but appears to be declining in some areas. </a:t>
            </a:r>
          </a:p>
          <a:p>
            <a:endParaRPr lang="en-GB" sz="1400" dirty="0"/>
          </a:p>
          <a:p>
            <a:pPr marL="285750" indent="-285750">
              <a:buFont typeface="Arial" panose="020B0604020202020204" pitchFamily="34" charset="0"/>
              <a:buChar char="•"/>
            </a:pPr>
            <a:r>
              <a:rPr lang="en-GB" sz="14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65865" cy="338554"/>
          </a:xfrm>
          <a:prstGeom prst="rect">
            <a:avLst/>
          </a:prstGeom>
          <a:noFill/>
        </p:spPr>
        <p:txBody>
          <a:bodyPr wrap="none" rtlCol="0">
            <a:spAutoFit/>
          </a:bodyPr>
          <a:lstStyle/>
          <a:p>
            <a:r>
              <a:rPr lang="en-US" sz="1600" dirty="0"/>
              <a:t>Crude rate of all cause mortality; to week ending 01/05/2020</a:t>
            </a:r>
          </a:p>
        </p:txBody>
      </p:sp>
    </p:spTree>
    <p:extLst>
      <p:ext uri="{BB962C8B-B14F-4D97-AF65-F5344CB8AC3E}">
        <p14:creationId xmlns:p14="http://schemas.microsoft.com/office/powerpoint/2010/main" val="40328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7" y="462429"/>
            <a:ext cx="4769225"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Crude rates of deaths where Covid-19 is mentioned as an underlying cause or contributing factor has risen locally.</a:t>
            </a:r>
          </a:p>
          <a:p>
            <a:endParaRPr lang="en-GB" sz="1400" dirty="0"/>
          </a:p>
          <a:p>
            <a:pPr marL="285750" indent="-285750">
              <a:buFont typeface="Arial" panose="020B0604020202020204" pitchFamily="34" charset="0"/>
              <a:buChar char="•"/>
            </a:pPr>
            <a:r>
              <a:rPr lang="en-GB" sz="14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table below shows the change in deaths occurring in the last two weeks of reporting.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r>
              <a:rPr lang="en-GB" sz="1400" dirty="0">
                <a:solidFill>
                  <a:srgbClr val="FF0000"/>
                </a:solidFill>
              </a:rPr>
              <a:t>Also note that deaths (particularly in the most recent week) may be revised if the were not registered by the 9</a:t>
            </a:r>
            <a:r>
              <a:rPr lang="en-GB" sz="1400" baseline="30000" dirty="0">
                <a:solidFill>
                  <a:srgbClr val="FF0000"/>
                </a:solidFill>
              </a:rPr>
              <a:t>th</a:t>
            </a:r>
            <a:r>
              <a:rPr lang="en-GB" sz="1400" dirty="0">
                <a:solidFill>
                  <a:srgbClr val="FF0000"/>
                </a:solidFill>
              </a:rPr>
              <a:t> May. </a:t>
            </a:r>
          </a:p>
          <a:p>
            <a:pPr marL="285750" indent="-285750">
              <a:buFont typeface="Arial" panose="020B0604020202020204" pitchFamily="34" charset="0"/>
              <a:buChar char="•"/>
            </a:pPr>
            <a:endParaRPr lang="en-GB" sz="14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290744" cy="338554"/>
          </a:xfrm>
          <a:prstGeom prst="rect">
            <a:avLst/>
          </a:prstGeom>
          <a:noFill/>
        </p:spPr>
        <p:txBody>
          <a:bodyPr wrap="none" rtlCol="0">
            <a:spAutoFit/>
          </a:bodyPr>
          <a:lstStyle/>
          <a:p>
            <a:r>
              <a:rPr lang="en-US" sz="1600" dirty="0"/>
              <a:t>Crude rate of Covid-19 mortality; to week ending 01/05/2020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546268937"/>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24th Apr</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-26.3%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35.1 (28.6-42.6)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 (33.1-43.5)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110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68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-38.2%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1" i="0" u="none" strike="noStrike" dirty="0">
                          <a:solidFill>
                            <a:srgbClr val="000000"/>
                          </a:solidFill>
                          <a:effectLst/>
                          <a:latin typeface="Calibri" panose="020F0502020204030204" pitchFamily="34" charset="0"/>
                        </a:rPr>
                        <a:t>47.2 (42.7-52)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182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718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42.1 (39.1-45.3)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6,397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-29.7%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33,337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59.6 (58.9-60.2)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4178107391"/>
              </p:ext>
            </p:extLst>
          </p:nvPr>
        </p:nvGraphicFramePr>
        <p:xfrm>
          <a:off x="295308" y="584590"/>
          <a:ext cx="11563754" cy="2230936"/>
        </p:xfrm>
        <a:graphic>
          <a:graphicData uri="http://schemas.openxmlformats.org/drawingml/2006/table">
            <a:tbl>
              <a:tblPr/>
              <a:tblGrid>
                <a:gridCol w="998919">
                  <a:extLst>
                    <a:ext uri="{9D8B030D-6E8A-4147-A177-3AD203B41FA5}">
                      <a16:colId xmlns:a16="http://schemas.microsoft.com/office/drawing/2014/main" val="2328472390"/>
                    </a:ext>
                  </a:extLst>
                </a:gridCol>
                <a:gridCol w="914400">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840163">
                <a:tc>
                  <a:txBody>
                    <a:bodyPr/>
                    <a:lstStyle/>
                    <a:p>
                      <a:pPr algn="l" fontAlgn="t"/>
                      <a:r>
                        <a:rPr lang="en-GB" sz="1000" b="1" i="0" u="none" strike="noStrike">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occuring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t"/>
                      <a:r>
                        <a:rPr lang="en-GB" sz="1000" b="0" i="0" u="none" strike="noStrike" dirty="0">
                          <a:solidFill>
                            <a:srgbClr val="000000"/>
                          </a:solidFill>
                          <a:effectLst/>
                          <a:latin typeface="Calibri" panose="020F0502020204030204" pitchFamily="34" charset="0"/>
                        </a:rPr>
                        <a:t>Brighton and Hove</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dirty="0">
                          <a:solidFill>
                            <a:srgbClr val="000000"/>
                          </a:solidFill>
                          <a:effectLst/>
                          <a:latin typeface="Calibri" panose="020F0502020204030204" pitchFamily="34" charset="0"/>
                        </a:rPr>
                        <a:t>36 deaths </a:t>
                      </a:r>
                    </a:p>
                    <a:p>
                      <a:pPr algn="r" fontAlgn="t"/>
                      <a:r>
                        <a:rPr lang="en-GB" sz="1000" b="0" i="0" u="none" strike="noStrike" dirty="0">
                          <a:solidFill>
                            <a:srgbClr val="000000"/>
                          </a:solidFill>
                          <a:effectLst/>
                          <a:latin typeface="Calibri" panose="020F0502020204030204" pitchFamily="34" charset="0"/>
                        </a:rPr>
                        <a:t>(12 per 100,000, 95% CI: 9-17)</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dirty="0">
                          <a:solidFill>
                            <a:srgbClr val="000000"/>
                          </a:solidFill>
                          <a:effectLst/>
                          <a:latin typeface="Calibri" panose="020F0502020204030204" pitchFamily="34" charset="0"/>
                        </a:rPr>
                        <a:t>14 deaths </a:t>
                      </a:r>
                    </a:p>
                    <a:p>
                      <a:pPr algn="r" fontAlgn="t"/>
                      <a:r>
                        <a:rPr lang="en-GB" sz="1000" b="0" i="0" u="none" strike="noStrike" dirty="0">
                          <a:solidFill>
                            <a:srgbClr val="000000"/>
                          </a:solidFill>
                          <a:effectLst/>
                          <a:latin typeface="Calibri" panose="020F0502020204030204" pitchFamily="34" charset="0"/>
                        </a:rPr>
                        <a:t>(5 per 100,000, 95% CI: 3-8)</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38.9%</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15th</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dirty="0">
                          <a:solidFill>
                            <a:srgbClr val="000000"/>
                          </a:solidFill>
                          <a:effectLst/>
                          <a:latin typeface="Calibri" panose="020F0502020204030204" pitchFamily="34" charset="0"/>
                        </a:rPr>
                        <a:t>822</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16th</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102</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15th</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12.4%</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14th</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391" marR="6391" marT="6391"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168 deaths </a:t>
                      </a:r>
                    </a:p>
                    <a:p>
                      <a:pPr algn="r" fontAlgn="t"/>
                      <a:r>
                        <a:rPr lang="en-GB" sz="1000" b="0" i="0" u="none" strike="noStrike" dirty="0">
                          <a:solidFill>
                            <a:srgbClr val="000000"/>
                          </a:solidFill>
                          <a:effectLst/>
                          <a:latin typeface="Calibri" panose="020F0502020204030204" pitchFamily="34" charset="0"/>
                        </a:rPr>
                        <a:t>(30 per 100,000, 95% CI: 26-35)</a:t>
                      </a:r>
                    </a:p>
                  </a:txBody>
                  <a:tcPr marL="6391" marR="6391" marT="6391"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36 deaths </a:t>
                      </a:r>
                    </a:p>
                    <a:p>
                      <a:pPr algn="r" fontAlgn="t"/>
                      <a:r>
                        <a:rPr lang="en-GB" sz="1000" b="0" i="0" u="none" strike="noStrike" dirty="0">
                          <a:solidFill>
                            <a:srgbClr val="000000"/>
                          </a:solidFill>
                          <a:effectLst/>
                          <a:latin typeface="Calibri" panose="020F0502020204030204" pitchFamily="34" charset="0"/>
                        </a:rPr>
                        <a:t>(6 per 100,000, 95% CI: 5-9)</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21.4%</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14th</a:t>
                      </a:r>
                    </a:p>
                  </a:txBody>
                  <a:tcPr marL="6391" marR="6391" marT="6391"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2,620</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1st</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211</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13th</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8.1%</a:t>
                      </a:r>
                    </a:p>
                  </a:txBody>
                  <a:tcPr marL="6391" marR="6391" marT="6391" marB="0">
                    <a:lnL>
                      <a:noFill/>
                    </a:lnL>
                    <a:lnR>
                      <a:noFill/>
                    </a:lnR>
                    <a:lnT>
                      <a:noFill/>
                    </a:lnT>
                    <a:lnB>
                      <a:noFill/>
                    </a:lnB>
                  </a:tcPr>
                </a:tc>
                <a:tc>
                  <a:txBody>
                    <a:bodyPr/>
                    <a:lstStyle/>
                    <a:p>
                      <a:pPr algn="r" fontAlgn="t"/>
                      <a:r>
                        <a:rPr lang="en-GB" sz="1000" b="0" i="0" u="none" strike="noStrike">
                          <a:solidFill>
                            <a:srgbClr val="000000"/>
                          </a:solidFill>
                          <a:effectLst/>
                          <a:latin typeface="Calibri" panose="020F0502020204030204" pitchFamily="34" charset="0"/>
                        </a:rPr>
                        <a:t>13th</a:t>
                      </a:r>
                    </a:p>
                  </a:txBody>
                  <a:tcPr marL="6391" marR="6391" marT="6391" marB="0">
                    <a:lnL>
                      <a:noFill/>
                    </a:lnL>
                    <a:lnR>
                      <a:noFill/>
                    </a:lnR>
                    <a:lnT>
                      <a:noFill/>
                    </a:lnT>
                    <a:lnB>
                      <a:noFill/>
                    </a:lnB>
                  </a:tcPr>
                </a:tc>
                <a:extLst>
                  <a:ext uri="{0D108BD9-81ED-4DB2-BD59-A6C34878D82A}">
                    <a16:rowId xmlns:a16="http://schemas.microsoft.com/office/drawing/2014/main" val="3320522040"/>
                  </a:ext>
                </a:extLst>
              </a:tr>
              <a:tr h="460298">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258 deaths </a:t>
                      </a:r>
                    </a:p>
                    <a:p>
                      <a:pPr algn="r" fontAlgn="t"/>
                      <a:r>
                        <a:rPr lang="en-GB" sz="1000" b="0" i="0" u="none" strike="noStrike" dirty="0">
                          <a:solidFill>
                            <a:srgbClr val="000000"/>
                          </a:solidFill>
                          <a:effectLst/>
                          <a:latin typeface="Calibri" panose="020F0502020204030204" pitchFamily="34" charset="0"/>
                        </a:rPr>
                        <a:t>(30 per 100,000, 95% CI: 26-34)</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68 deaths </a:t>
                      </a:r>
                    </a:p>
                    <a:p>
                      <a:pPr algn="r" fontAlgn="t"/>
                      <a:r>
                        <a:rPr lang="en-GB" sz="1000" b="0" i="0" u="none" strike="noStrike" dirty="0">
                          <a:solidFill>
                            <a:srgbClr val="000000"/>
                          </a:solidFill>
                          <a:effectLst/>
                          <a:latin typeface="Calibri" panose="020F0502020204030204" pitchFamily="34" charset="0"/>
                        </a:rPr>
                        <a:t>(8 per 100,000, 95% CI: 6-10)</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26.4%</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11th</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3,948</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3rd</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405</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12th</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10.3%</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13th</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92062" y="246036"/>
            <a:ext cx="7812652" cy="338554"/>
          </a:xfrm>
          <a:prstGeom prst="rect">
            <a:avLst/>
          </a:prstGeom>
          <a:noFill/>
        </p:spPr>
        <p:txBody>
          <a:bodyPr wrap="none" rtlCol="0">
            <a:spAutoFit/>
          </a:bodyPr>
          <a:lstStyle/>
          <a:p>
            <a:r>
              <a:rPr lang="en-US" sz="1600" dirty="0"/>
              <a:t>Mortality summary tables; ONS death occurrence data; all deaths; week ending 01/05/2020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3525740284"/>
              </p:ext>
            </p:extLst>
          </p:nvPr>
        </p:nvGraphicFramePr>
        <p:xfrm>
          <a:off x="314123" y="3330733"/>
          <a:ext cx="11563754" cy="2357901"/>
        </p:xfrm>
        <a:graphic>
          <a:graphicData uri="http://schemas.openxmlformats.org/drawingml/2006/table">
            <a:tbl>
              <a:tblPr/>
              <a:tblGrid>
                <a:gridCol w="998920">
                  <a:extLst>
                    <a:ext uri="{9D8B030D-6E8A-4147-A177-3AD203B41FA5}">
                      <a16:colId xmlns:a16="http://schemas.microsoft.com/office/drawing/2014/main" val="1846249280"/>
                    </a:ext>
                  </a:extLst>
                </a:gridCol>
                <a:gridCol w="1294227">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943161">
                <a:tc>
                  <a:txBody>
                    <a:bodyPr/>
                    <a:lstStyle/>
                    <a:p>
                      <a:pPr algn="l" fontAlgn="t"/>
                      <a:r>
                        <a:rPr lang="en-GB" sz="10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occuring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471580">
                <a:tc>
                  <a:txBody>
                    <a:bodyPr/>
                    <a:lstStyle/>
                    <a:p>
                      <a:pPr algn="l" fontAlgn="t"/>
                      <a:r>
                        <a:rPr lang="en-GB" sz="1000" b="0" i="0" u="none" strike="noStrike">
                          <a:solidFill>
                            <a:srgbClr val="000000"/>
                          </a:solidFill>
                          <a:effectLst/>
                          <a:latin typeface="Calibri" panose="020F0502020204030204" pitchFamily="34" charset="0"/>
                        </a:rPr>
                        <a:t>Brighton and Hove</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dirty="0">
                          <a:solidFill>
                            <a:srgbClr val="000000"/>
                          </a:solidFill>
                          <a:effectLst/>
                          <a:latin typeface="Calibri" panose="020F0502020204030204" pitchFamily="34" charset="0"/>
                        </a:rPr>
                        <a:t>13 deaths </a:t>
                      </a:r>
                    </a:p>
                    <a:p>
                      <a:pPr algn="r" fontAlgn="t"/>
                      <a:r>
                        <a:rPr lang="en-GB" sz="1000" b="0" i="0" u="none" strike="noStrike" dirty="0">
                          <a:solidFill>
                            <a:srgbClr val="000000"/>
                          </a:solidFill>
                          <a:effectLst/>
                          <a:latin typeface="Calibri" panose="020F0502020204030204" pitchFamily="34" charset="0"/>
                        </a:rPr>
                        <a:t>(6 per 1,000 care home beds, 95% CI: 3-10)</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dirty="0">
                          <a:solidFill>
                            <a:srgbClr val="000000"/>
                          </a:solidFill>
                          <a:effectLst/>
                          <a:latin typeface="Calibri" panose="020F0502020204030204" pitchFamily="34" charset="0"/>
                        </a:rPr>
                        <a:t>8 deaths </a:t>
                      </a:r>
                    </a:p>
                    <a:p>
                      <a:pPr algn="r" fontAlgn="t"/>
                      <a:r>
                        <a:rPr lang="en-GB" sz="1000" b="0" i="0" u="none" strike="noStrike" dirty="0">
                          <a:solidFill>
                            <a:srgbClr val="000000"/>
                          </a:solidFill>
                          <a:effectLst/>
                          <a:latin typeface="Calibri" panose="020F0502020204030204" pitchFamily="34" charset="0"/>
                        </a:rPr>
                        <a:t>(4 per 1,000 care home beds, 95% CI: 2-7)</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61.5%</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13th</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228</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34</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14.9%</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15th</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dirty="0">
                          <a:solidFill>
                            <a:srgbClr val="000000"/>
                          </a:solidFill>
                          <a:effectLst/>
                          <a:latin typeface="Calibri" panose="020F0502020204030204" pitchFamily="34" charset="0"/>
                        </a:rPr>
                        <a:t>13th</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1000" b="0" i="0" u="none" strike="noStrike">
                          <a:solidFill>
                            <a:srgbClr val="000000"/>
                          </a:solidFill>
                          <a:effectLst/>
                          <a:latin typeface="Calibri" panose="020F0502020204030204" pitchFamily="34" charset="0"/>
                        </a:rPr>
                        <a:t>11th</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471580">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74 deaths </a:t>
                      </a:r>
                    </a:p>
                    <a:p>
                      <a:pPr algn="r" fontAlgn="t"/>
                      <a:r>
                        <a:rPr lang="en-GB" sz="1000" b="0" i="0" u="none" strike="noStrike" dirty="0">
                          <a:solidFill>
                            <a:srgbClr val="000000"/>
                          </a:solidFill>
                          <a:effectLst/>
                          <a:latin typeface="Calibri" panose="020F0502020204030204" pitchFamily="34" charset="0"/>
                        </a:rPr>
                        <a:t>(9 per 1,000 care home beds, 95% CI: 7-11)</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23 deaths </a:t>
                      </a:r>
                    </a:p>
                    <a:p>
                      <a:pPr algn="r" fontAlgn="t"/>
                      <a:r>
                        <a:rPr lang="en-GB" sz="1000" b="0" i="0" u="none" strike="noStrike" dirty="0">
                          <a:solidFill>
                            <a:srgbClr val="000000"/>
                          </a:solidFill>
                          <a:effectLst/>
                          <a:latin typeface="Calibri" panose="020F0502020204030204" pitchFamily="34" charset="0"/>
                        </a:rPr>
                        <a:t>(3 per 1,000 care home beds, 95% CI: 2-4)</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31.1%</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10th</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896</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74</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8.3%</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16th</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13th</a:t>
                      </a:r>
                    </a:p>
                  </a:txBody>
                  <a:tcPr marL="6475" marR="6475" marT="6475" marB="0">
                    <a:lnL>
                      <a:noFill/>
                    </a:lnL>
                    <a:lnR>
                      <a:noFill/>
                    </a:lnR>
                    <a:lnT>
                      <a:noFill/>
                    </a:lnT>
                    <a:lnB>
                      <a:noFill/>
                    </a:lnB>
                  </a:tcPr>
                </a:tc>
                <a:tc>
                  <a:txBody>
                    <a:bodyPr/>
                    <a:lstStyle/>
                    <a:p>
                      <a:pPr algn="r" fontAlgn="t"/>
                      <a:r>
                        <a:rPr lang="en-GB" sz="1000" b="0" i="0" u="none" strike="noStrike" dirty="0">
                          <a:solidFill>
                            <a:srgbClr val="000000"/>
                          </a:solidFill>
                          <a:effectLst/>
                          <a:latin typeface="Calibri" panose="020F0502020204030204" pitchFamily="34" charset="0"/>
                        </a:rPr>
                        <a:t>12th</a:t>
                      </a:r>
                    </a:p>
                  </a:txBody>
                  <a:tcPr marL="6475" marR="6475" marT="6475" marB="0">
                    <a:lnL>
                      <a:noFill/>
                    </a:lnL>
                    <a:lnR>
                      <a:noFill/>
                    </a:lnR>
                    <a:lnT>
                      <a:noFill/>
                    </a:lnT>
                    <a:lnB>
                      <a:noFill/>
                    </a:lnB>
                  </a:tcPr>
                </a:tc>
                <a:extLst>
                  <a:ext uri="{0D108BD9-81ED-4DB2-BD59-A6C34878D82A}">
                    <a16:rowId xmlns:a16="http://schemas.microsoft.com/office/drawing/2014/main" val="1335730683"/>
                  </a:ext>
                </a:extLst>
              </a:tr>
              <a:tr h="471580">
                <a:tc>
                  <a:txBody>
                    <a:bodyPr/>
                    <a:lstStyle/>
                    <a:p>
                      <a:pPr algn="l" fontAlgn="t"/>
                      <a:r>
                        <a:rPr lang="en-GB" sz="1000" b="0" i="0" u="none" strike="noStrike">
                          <a:solidFill>
                            <a:srgbClr val="000000"/>
                          </a:solidFill>
                          <a:effectLst/>
                          <a:latin typeface="Calibri" panose="020F0502020204030204" pitchFamily="34" charset="0"/>
                        </a:rPr>
                        <a:t>West Sussex</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117 deaths </a:t>
                      </a:r>
                    </a:p>
                    <a:p>
                      <a:pPr algn="r" fontAlgn="t"/>
                      <a:r>
                        <a:rPr lang="en-GB" sz="1000" b="0" i="0" u="none" strike="noStrike" dirty="0">
                          <a:solidFill>
                            <a:srgbClr val="000000"/>
                          </a:solidFill>
                          <a:effectLst/>
                          <a:latin typeface="Calibri" panose="020F0502020204030204" pitchFamily="34" charset="0"/>
                        </a:rPr>
                        <a:t>(11 per 1,000 care home beds, 95% CI: 9-14)</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37 deaths </a:t>
                      </a:r>
                    </a:p>
                    <a:p>
                      <a:pPr algn="r" fontAlgn="t"/>
                      <a:r>
                        <a:rPr lang="en-GB" sz="1000" b="0" i="0" u="none" strike="noStrike" dirty="0">
                          <a:solidFill>
                            <a:srgbClr val="000000"/>
                          </a:solidFill>
                          <a:effectLst/>
                          <a:latin typeface="Calibri" panose="020F0502020204030204" pitchFamily="34" charset="0"/>
                        </a:rPr>
                        <a:t>(4 per 1,000 care home beds, 95% CI: 3-5)</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31.6%</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9th</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1,380</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166</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12.0%</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7th</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a:solidFill>
                            <a:srgbClr val="000000"/>
                          </a:solidFill>
                          <a:effectLst/>
                          <a:latin typeface="Calibri" panose="020F0502020204030204" pitchFamily="34" charset="0"/>
                        </a:rPr>
                        <a:t>8th</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GB" sz="1000" b="0" i="0" u="none" strike="noStrike" dirty="0">
                          <a:solidFill>
                            <a:srgbClr val="000000"/>
                          </a:solidFill>
                          <a:effectLst/>
                          <a:latin typeface="Calibri" panose="020F0502020204030204" pitchFamily="34" charset="0"/>
                        </a:rPr>
                        <a:t>7th</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6625605" y="5704023"/>
            <a:ext cx="5374333" cy="923330"/>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192062" y="5704023"/>
            <a:ext cx="6433543" cy="907941"/>
          </a:xfrm>
          <a:prstGeom prst="rect">
            <a:avLst/>
          </a:prstGeom>
          <a:noFill/>
        </p:spPr>
        <p:txBody>
          <a:bodyPr wrap="square" rtlCol="0">
            <a:spAutoFit/>
          </a:bodyPr>
          <a:lstStyle/>
          <a:p>
            <a:pPr marL="285750" indent="-285750">
              <a:buFont typeface="Arial" panose="020B0604020202020204" pitchFamily="34" charset="0"/>
              <a:buChar char="•"/>
            </a:pPr>
            <a:r>
              <a:rPr lang="en-GB" sz="1400"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100"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201807" y="2974685"/>
            <a:ext cx="8731557" cy="338554"/>
          </a:xfrm>
          <a:prstGeom prst="rect">
            <a:avLst/>
          </a:prstGeom>
          <a:noFill/>
        </p:spPr>
        <p:txBody>
          <a:bodyPr wrap="none" rtlCol="0">
            <a:spAutoFit/>
          </a:bodyPr>
          <a:lstStyle/>
          <a:p>
            <a:r>
              <a:rPr lang="en-US" sz="1600" dirty="0"/>
              <a:t>Mortality summary tables; ONS death occurrence data; deaths in care homes; week ending 01/05/2020</a:t>
            </a:r>
          </a:p>
        </p:txBody>
      </p:sp>
    </p:spTree>
    <p:extLst>
      <p:ext uri="{BB962C8B-B14F-4D97-AF65-F5344CB8AC3E}">
        <p14:creationId xmlns:p14="http://schemas.microsoft.com/office/powerpoint/2010/main" val="97762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CC3F51-97F7-9F4B-BDE5-432DF19848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062" y="2906617"/>
            <a:ext cx="11807874" cy="4058957"/>
          </a:xfrm>
        </p:spPr>
      </p:pic>
      <p:graphicFrame>
        <p:nvGraphicFramePr>
          <p:cNvPr id="6" name="Table 5">
            <a:extLst>
              <a:ext uri="{FF2B5EF4-FFF2-40B4-BE49-F238E27FC236}">
                <a16:creationId xmlns:a16="http://schemas.microsoft.com/office/drawing/2014/main" id="{DC266D77-F31B-1D4A-9839-2D76D1F9C9E3}"/>
              </a:ext>
            </a:extLst>
          </p:cNvPr>
          <p:cNvGraphicFramePr>
            <a:graphicFrameLocks noGrp="1"/>
          </p:cNvGraphicFramePr>
          <p:nvPr>
            <p:extLst>
              <p:ext uri="{D42A27DB-BD31-4B8C-83A1-F6EECF244321}">
                <p14:modId xmlns:p14="http://schemas.microsoft.com/office/powerpoint/2010/main" val="2746702104"/>
              </p:ext>
            </p:extLst>
          </p:nvPr>
        </p:nvGraphicFramePr>
        <p:xfrm>
          <a:off x="393768" y="547852"/>
          <a:ext cx="3888598" cy="2208451"/>
        </p:xfrm>
        <a:graphic>
          <a:graphicData uri="http://schemas.openxmlformats.org/drawingml/2006/table">
            <a:tbl>
              <a:tblPr/>
              <a:tblGrid>
                <a:gridCol w="686620">
                  <a:extLst>
                    <a:ext uri="{9D8B030D-6E8A-4147-A177-3AD203B41FA5}">
                      <a16:colId xmlns:a16="http://schemas.microsoft.com/office/drawing/2014/main" val="1468088811"/>
                    </a:ext>
                  </a:extLst>
                </a:gridCol>
                <a:gridCol w="3201978">
                  <a:extLst>
                    <a:ext uri="{9D8B030D-6E8A-4147-A177-3AD203B41FA5}">
                      <a16:colId xmlns:a16="http://schemas.microsoft.com/office/drawing/2014/main" val="152304066"/>
                    </a:ext>
                  </a:extLst>
                </a:gridCol>
              </a:tblGrid>
              <a:tr h="129851">
                <a:tc>
                  <a:txBody>
                    <a:bodyPr/>
                    <a:lstStyle/>
                    <a:p>
                      <a:pPr algn="l" fontAlgn="b"/>
                      <a:r>
                        <a:rPr lang="en-GB" sz="1000" b="1" i="0" u="none" strike="noStrike" dirty="0">
                          <a:solidFill>
                            <a:srgbClr val="000000"/>
                          </a:solidFill>
                          <a:effectLst/>
                          <a:latin typeface="Calibri" panose="020F0502020204030204" pitchFamily="34" charset="0"/>
                        </a:rPr>
                        <a:t>Area</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Deaths (persons)</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222910"/>
                  </a:ext>
                </a:extLst>
              </a:tr>
              <a:tr h="204691">
                <a:tc>
                  <a:txBody>
                    <a:bodyPr/>
                    <a:lstStyle/>
                    <a:p>
                      <a:pPr algn="l" fontAlgn="b"/>
                      <a:r>
                        <a:rPr lang="en-GB" sz="1000" b="0" i="0" u="none" strike="noStrike">
                          <a:solidFill>
                            <a:srgbClr val="000000"/>
                          </a:solidFill>
                          <a:effectLst/>
                          <a:latin typeface="Calibri" panose="020F0502020204030204" pitchFamily="34" charset="0"/>
                        </a:rPr>
                        <a:t>Adur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110 deaths (144.3 per 100,000 ESP, 95% CI: 117.2-171.4)</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862708"/>
                  </a:ext>
                </a:extLst>
              </a:tr>
              <a:tr h="204691">
                <a:tc>
                  <a:txBody>
                    <a:bodyPr/>
                    <a:lstStyle/>
                    <a:p>
                      <a:pPr algn="l" fontAlgn="b"/>
                      <a:r>
                        <a:rPr lang="en-GB" sz="1000" b="0" i="0" u="none" strike="noStrike">
                          <a:solidFill>
                            <a:srgbClr val="000000"/>
                          </a:solidFill>
                          <a:effectLst/>
                          <a:latin typeface="Calibri" panose="020F0502020204030204" pitchFamily="34" charset="0"/>
                        </a:rPr>
                        <a:t>Arun</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285 deaths (119.1 per 100,000 ESP, 95% CI: 105.1-133.2)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769172"/>
                  </a:ext>
                </a:extLst>
              </a:tr>
              <a:tr h="204691">
                <a:tc>
                  <a:txBody>
                    <a:bodyPr/>
                    <a:lstStyle/>
                    <a:p>
                      <a:pPr algn="l" fontAlgn="b"/>
                      <a:r>
                        <a:rPr lang="en-GB" sz="1000" b="0" i="0" u="none" strike="noStrike">
                          <a:solidFill>
                            <a:srgbClr val="000000"/>
                          </a:solidFill>
                          <a:effectLst/>
                          <a:latin typeface="Calibri" panose="020F0502020204030204" pitchFamily="34" charset="0"/>
                        </a:rPr>
                        <a:t>Chichester</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227 deaths (130.9 per 100,000 ESP, 95% CI: 113.6-148.3)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150186"/>
                  </a:ext>
                </a:extLst>
              </a:tr>
              <a:tr h="204691">
                <a:tc>
                  <a:txBody>
                    <a:bodyPr/>
                    <a:lstStyle/>
                    <a:p>
                      <a:pPr algn="l" fontAlgn="b"/>
                      <a:r>
                        <a:rPr lang="en-GB" sz="1000" b="0" i="0" u="none" strike="noStrike">
                          <a:solidFill>
                            <a:srgbClr val="000000"/>
                          </a:solidFill>
                          <a:effectLst/>
                          <a:latin typeface="Calibri" panose="020F0502020204030204" pitchFamily="34" charset="0"/>
                        </a:rPr>
                        <a:t>Crawley</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123 deaths (143.3 per 100,000 ESP, 95% CI: 117.6-168.9)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84925"/>
                  </a:ext>
                </a:extLst>
              </a:tr>
              <a:tr h="204691">
                <a:tc>
                  <a:txBody>
                    <a:bodyPr/>
                    <a:lstStyle/>
                    <a:p>
                      <a:pPr algn="l" fontAlgn="b"/>
                      <a:r>
                        <a:rPr lang="en-GB" sz="1000" b="0" i="0" u="none" strike="noStrike">
                          <a:solidFill>
                            <a:srgbClr val="000000"/>
                          </a:solidFill>
                          <a:effectLst/>
                          <a:latin typeface="Calibri" panose="020F0502020204030204" pitchFamily="34" charset="0"/>
                        </a:rPr>
                        <a:t>Horsham</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212 deaths (124.4 per 100,000 ESP, 95% CI: 107.5-141.2)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64038"/>
                  </a:ext>
                </a:extLst>
              </a:tr>
              <a:tr h="204691">
                <a:tc>
                  <a:txBody>
                    <a:bodyPr/>
                    <a:lstStyle/>
                    <a:p>
                      <a:pPr algn="l" fontAlgn="b"/>
                      <a:r>
                        <a:rPr lang="en-GB" sz="1000" b="0" i="0" u="none" strike="noStrike">
                          <a:solidFill>
                            <a:srgbClr val="000000"/>
                          </a:solidFill>
                          <a:effectLst/>
                          <a:latin typeface="Calibri" panose="020F0502020204030204" pitchFamily="34" charset="0"/>
                        </a:rPr>
                        <a:t>Mid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258 deaths (157 per 100,000 ESP, 95% CI: 137.7-176.3)</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312381"/>
                  </a:ext>
                </a:extLst>
              </a:tr>
              <a:tr h="204691">
                <a:tc>
                  <a:txBody>
                    <a:bodyPr/>
                    <a:lstStyle/>
                    <a:p>
                      <a:pPr algn="l" fontAlgn="b"/>
                      <a:r>
                        <a:rPr lang="en-GB" sz="1000" b="0" i="0" u="none" strike="noStrike">
                          <a:solidFill>
                            <a:srgbClr val="000000"/>
                          </a:solidFill>
                          <a:effectLst/>
                          <a:latin typeface="Calibri" panose="020F0502020204030204" pitchFamily="34" charset="0"/>
                        </a:rPr>
                        <a:t>Worthing</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194 deaths (139.3 per 100,000 ESP, 95% CI: 119.4-159.2)</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309935"/>
                  </a:ext>
                </a:extLst>
              </a:tr>
              <a:tr h="204691">
                <a:tc>
                  <a:txBody>
                    <a:bodyPr/>
                    <a:lstStyle/>
                    <a:p>
                      <a:pPr algn="l" fontAlgn="b"/>
                      <a:r>
                        <a:rPr lang="en-GB" sz="1000" b="0" i="0" u="none" strike="noStrike">
                          <a:solidFill>
                            <a:srgbClr val="000000"/>
                          </a:solidFill>
                          <a:effectLst/>
                          <a:latin typeface="Calibri" panose="020F0502020204030204" pitchFamily="34" charset="0"/>
                        </a:rPr>
                        <a:t>West Sussex</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1,409 deaths (133.7 per 100,000 ESP, 95% CI: 126.7-140.8)</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7654"/>
                  </a:ext>
                </a:extLst>
              </a:tr>
              <a:tr h="204691">
                <a:tc>
                  <a:txBody>
                    <a:bodyPr/>
                    <a:lstStyle/>
                    <a:p>
                      <a:pPr algn="l" fontAlgn="b"/>
                      <a:r>
                        <a:rPr lang="en-GB" sz="1000" b="0" i="0" u="none" strike="noStrike">
                          <a:solidFill>
                            <a:srgbClr val="000000"/>
                          </a:solidFill>
                          <a:effectLst/>
                          <a:latin typeface="Calibri" panose="020F0502020204030204" pitchFamily="34" charset="0"/>
                        </a:rPr>
                        <a:t>South East</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13,024 deaths (138.5 per 100,000 ESP, 95% CI: 136.1-140.9)</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064576"/>
                  </a:ext>
                </a:extLst>
              </a:tr>
              <a:tr h="204691">
                <a:tc>
                  <a:txBody>
                    <a:bodyPr/>
                    <a:lstStyle/>
                    <a:p>
                      <a:pPr algn="l" fontAlgn="b"/>
                      <a:r>
                        <a:rPr lang="en-GB" sz="1000" b="0" i="0" u="none" strike="noStrike">
                          <a:solidFill>
                            <a:srgbClr val="000000"/>
                          </a:solidFill>
                          <a:effectLst/>
                          <a:latin typeface="Calibri" panose="020F0502020204030204" pitchFamily="34" charset="0"/>
                        </a:rPr>
                        <a:t>England</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84,908 deaths (161 per 100,000 ESP, 95% CI: 159.9-162.1)</a:t>
                      </a:r>
                    </a:p>
                  </a:txBody>
                  <a:tcPr marL="9141" marR="9141" marT="91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269007"/>
                  </a:ext>
                </a:extLst>
              </a:tr>
            </a:tbl>
          </a:graphicData>
        </a:graphic>
      </p:graphicFrame>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4380" y="198311"/>
            <a:ext cx="6906579"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192062" y="103363"/>
            <a:ext cx="4260654" cy="307777"/>
          </a:xfrm>
          <a:prstGeom prst="rect">
            <a:avLst/>
          </a:prstGeom>
          <a:noFill/>
        </p:spPr>
        <p:txBody>
          <a:bodyPr wrap="none" rtlCol="0">
            <a:spAutoFit/>
          </a:bodyPr>
          <a:lstStyle/>
          <a:p>
            <a:r>
              <a:rPr lang="en-US" sz="1400" dirty="0"/>
              <a:t>All cause mortality; occurring 01/03/2020 – 17/04/2020</a:t>
            </a:r>
          </a:p>
        </p:txBody>
      </p:sp>
    </p:spTree>
    <p:extLst>
      <p:ext uri="{BB962C8B-B14F-4D97-AF65-F5344CB8AC3E}">
        <p14:creationId xmlns:p14="http://schemas.microsoft.com/office/powerpoint/2010/main" val="410773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5D77C8-0A5C-4560-9A5F-4D49EA6C08FC}">
  <ds:schemaRefs>
    <ds:schemaRef ds:uri="http://schemas.microsoft.com/sharepoint/v3/contenttype/forms"/>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10445</TotalTime>
  <Words>3798</Words>
  <Application>Microsoft Macintosh PowerPoint</Application>
  <PresentationFormat>Widescreen</PresentationFormat>
  <Paragraphs>970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108</cp:revision>
  <dcterms:created xsi:type="dcterms:W3CDTF">2020-04-23T12:41:56Z</dcterms:created>
  <dcterms:modified xsi:type="dcterms:W3CDTF">2020-05-18T08:43:06Z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