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2629"/>
    <a:srgbClr val="3ECC26"/>
    <a:srgbClr val="E7AF27"/>
    <a:srgbClr val="8E8E8E"/>
    <a:srgbClr val="349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89"/>
    <p:restoredTop sz="94609"/>
  </p:normalViewPr>
  <p:slideViewPr>
    <p:cSldViewPr snapToGrid="0" snapToObjects="1">
      <p:cViewPr>
        <p:scale>
          <a:sx n="170" d="100"/>
          <a:sy n="170" d="100"/>
        </p:scale>
        <p:origin x="552"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DAA85-5411-AC4E-AA6B-FE9B24DF832F}" type="datetimeFigureOut">
              <a:rPr lang="en-US" smtClean="0"/>
              <a:t>6/2/20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866AC-D446-794A-AA4D-717ADD805424}" type="slidenum">
              <a:rPr lang="en-US" smtClean="0"/>
              <a:t>‹#›</a:t>
            </a:fld>
            <a:endParaRPr lang="en-US"/>
          </a:p>
        </p:txBody>
      </p:sp>
    </p:spTree>
    <p:extLst>
      <p:ext uri="{BB962C8B-B14F-4D97-AF65-F5344CB8AC3E}">
        <p14:creationId xmlns:p14="http://schemas.microsoft.com/office/powerpoint/2010/main" val="23772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bg1"/>
                </a:solidFill>
                <a:latin typeface="Verdana" panose="020B0604030504040204" pitchFamily="34" charset="0"/>
                <a:ea typeface="Verdana" panose="020B0604030504040204" pitchFamily="34" charset="0"/>
                <a:cs typeface="Verdana" panose="020B0604030504040204" pitchFamily="34" charset="0"/>
              </a:rPr>
              <a:t>Most indicators broken down by ethnicity have very small numbers and as such indicators included here are largely national or regional although where possible local data is used.</a:t>
            </a:r>
          </a:p>
          <a:p>
            <a:endParaRPr lang="en-US" dirty="0"/>
          </a:p>
        </p:txBody>
      </p:sp>
      <p:sp>
        <p:nvSpPr>
          <p:cNvPr id="4" name="Slide Number Placeholder 3"/>
          <p:cNvSpPr>
            <a:spLocks noGrp="1"/>
          </p:cNvSpPr>
          <p:nvPr>
            <p:ph type="sldNum" sz="quarter" idx="5"/>
          </p:nvPr>
        </p:nvSpPr>
        <p:spPr/>
        <p:txBody>
          <a:bodyPr/>
          <a:lstStyle/>
          <a:p>
            <a:fld id="{511866AC-D446-794A-AA4D-717ADD805424}" type="slidenum">
              <a:rPr lang="en-US" smtClean="0"/>
              <a:t>1</a:t>
            </a:fld>
            <a:endParaRPr lang="en-US"/>
          </a:p>
        </p:txBody>
      </p:sp>
    </p:spTree>
    <p:extLst>
      <p:ext uri="{BB962C8B-B14F-4D97-AF65-F5344CB8AC3E}">
        <p14:creationId xmlns:p14="http://schemas.microsoft.com/office/powerpoint/2010/main" val="2606999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BE6D-C406-9B48-BA52-62CE68066D5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FE8CB8F-3B9E-1643-A611-50DCB0D94F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D7A40BD-7D2E-3B4D-9B6B-CE2A42B36B8A}"/>
              </a:ext>
            </a:extLst>
          </p:cNvPr>
          <p:cNvSpPr>
            <a:spLocks noGrp="1"/>
          </p:cNvSpPr>
          <p:nvPr>
            <p:ph type="dt" sz="half" idx="10"/>
          </p:nvPr>
        </p:nvSpPr>
        <p:spPr/>
        <p:txBody>
          <a:bodyPr/>
          <a:lstStyle/>
          <a:p>
            <a:fld id="{AC128770-6A5F-9043-805A-ACDF2D4D4846}" type="datetimeFigureOut">
              <a:rPr lang="en-US" smtClean="0"/>
              <a:t>6/2/20</a:t>
            </a:fld>
            <a:endParaRPr lang="en-US"/>
          </a:p>
        </p:txBody>
      </p:sp>
      <p:sp>
        <p:nvSpPr>
          <p:cNvPr id="5" name="Footer Placeholder 4">
            <a:extLst>
              <a:ext uri="{FF2B5EF4-FFF2-40B4-BE49-F238E27FC236}">
                <a16:creationId xmlns:a16="http://schemas.microsoft.com/office/drawing/2014/main" id="{B8F49B50-79A4-E245-B923-D247B5730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E4372-1224-5A4D-BFED-0D6AE4603D4B}"/>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1576287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03F74-E882-1A4A-B5FE-9F1717D481A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C278397-DC8F-9F4B-BB51-E6D92830F5E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473C00-7B3F-DB48-8EC4-6C55AA5E301B}"/>
              </a:ext>
            </a:extLst>
          </p:cNvPr>
          <p:cNvSpPr>
            <a:spLocks noGrp="1"/>
          </p:cNvSpPr>
          <p:nvPr>
            <p:ph type="dt" sz="half" idx="10"/>
          </p:nvPr>
        </p:nvSpPr>
        <p:spPr/>
        <p:txBody>
          <a:bodyPr/>
          <a:lstStyle/>
          <a:p>
            <a:fld id="{AC128770-6A5F-9043-805A-ACDF2D4D4846}" type="datetimeFigureOut">
              <a:rPr lang="en-US" smtClean="0"/>
              <a:t>6/2/20</a:t>
            </a:fld>
            <a:endParaRPr lang="en-US"/>
          </a:p>
        </p:txBody>
      </p:sp>
      <p:sp>
        <p:nvSpPr>
          <p:cNvPr id="5" name="Footer Placeholder 4">
            <a:extLst>
              <a:ext uri="{FF2B5EF4-FFF2-40B4-BE49-F238E27FC236}">
                <a16:creationId xmlns:a16="http://schemas.microsoft.com/office/drawing/2014/main" id="{49FC7F13-0324-3340-8736-1CA8BB07E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4B8D6-D874-434B-BA86-AA5F7525D15B}"/>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256425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5A45F-EE6D-4F49-BE97-DB9130A67D1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4556049-7D7D-6C40-97CA-8CE494D22E2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1B4A16-1CAE-B247-9887-3AFB869D29E0}"/>
              </a:ext>
            </a:extLst>
          </p:cNvPr>
          <p:cNvSpPr>
            <a:spLocks noGrp="1"/>
          </p:cNvSpPr>
          <p:nvPr>
            <p:ph type="dt" sz="half" idx="10"/>
          </p:nvPr>
        </p:nvSpPr>
        <p:spPr/>
        <p:txBody>
          <a:bodyPr/>
          <a:lstStyle/>
          <a:p>
            <a:fld id="{AC128770-6A5F-9043-805A-ACDF2D4D4846}" type="datetimeFigureOut">
              <a:rPr lang="en-US" smtClean="0"/>
              <a:t>6/2/20</a:t>
            </a:fld>
            <a:endParaRPr lang="en-US"/>
          </a:p>
        </p:txBody>
      </p:sp>
      <p:sp>
        <p:nvSpPr>
          <p:cNvPr id="5" name="Footer Placeholder 4">
            <a:extLst>
              <a:ext uri="{FF2B5EF4-FFF2-40B4-BE49-F238E27FC236}">
                <a16:creationId xmlns:a16="http://schemas.microsoft.com/office/drawing/2014/main" id="{5B6B6D8E-EF88-AC48-B934-01C659D4B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0E9E0-B215-CE41-AA54-5DFC8C5E4FD8}"/>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76152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3113-E164-C64A-A6EB-92EBDD8F592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A0E366F-0B5F-4D4A-BBFC-6E0696A250D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B3B7A46-7CA9-7048-A0F7-FDA422D1283A}"/>
              </a:ext>
            </a:extLst>
          </p:cNvPr>
          <p:cNvSpPr>
            <a:spLocks noGrp="1"/>
          </p:cNvSpPr>
          <p:nvPr>
            <p:ph type="dt" sz="half" idx="10"/>
          </p:nvPr>
        </p:nvSpPr>
        <p:spPr/>
        <p:txBody>
          <a:bodyPr/>
          <a:lstStyle/>
          <a:p>
            <a:fld id="{AC128770-6A5F-9043-805A-ACDF2D4D4846}" type="datetimeFigureOut">
              <a:rPr lang="en-US" smtClean="0"/>
              <a:t>6/2/20</a:t>
            </a:fld>
            <a:endParaRPr lang="en-US"/>
          </a:p>
        </p:txBody>
      </p:sp>
      <p:sp>
        <p:nvSpPr>
          <p:cNvPr id="5" name="Footer Placeholder 4">
            <a:extLst>
              <a:ext uri="{FF2B5EF4-FFF2-40B4-BE49-F238E27FC236}">
                <a16:creationId xmlns:a16="http://schemas.microsoft.com/office/drawing/2014/main" id="{1353BE51-0507-9E40-BE1E-8F07CE41D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D2396-F42E-2248-9BE5-56114FEB734C}"/>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414534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B4DD-C440-CE4A-96FC-FD176E726F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B4CDC3F-AF71-084A-B0EF-612944F1D5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D556498-737A-5648-9364-F12B8015E0E2}"/>
              </a:ext>
            </a:extLst>
          </p:cNvPr>
          <p:cNvSpPr>
            <a:spLocks noGrp="1"/>
          </p:cNvSpPr>
          <p:nvPr>
            <p:ph type="dt" sz="half" idx="10"/>
          </p:nvPr>
        </p:nvSpPr>
        <p:spPr/>
        <p:txBody>
          <a:bodyPr/>
          <a:lstStyle/>
          <a:p>
            <a:fld id="{AC128770-6A5F-9043-805A-ACDF2D4D4846}" type="datetimeFigureOut">
              <a:rPr lang="en-US" smtClean="0"/>
              <a:t>6/2/20</a:t>
            </a:fld>
            <a:endParaRPr lang="en-US"/>
          </a:p>
        </p:txBody>
      </p:sp>
      <p:sp>
        <p:nvSpPr>
          <p:cNvPr id="5" name="Footer Placeholder 4">
            <a:extLst>
              <a:ext uri="{FF2B5EF4-FFF2-40B4-BE49-F238E27FC236}">
                <a16:creationId xmlns:a16="http://schemas.microsoft.com/office/drawing/2014/main" id="{3B00733D-A3B0-7844-932E-259B89D74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2BCA9-949D-8646-9337-043250E1791E}"/>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3346020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102F-DEAD-5342-ADC1-CEF64AA7744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106C547-921B-D749-B131-31D7F8BF917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B939015-5EFE-9044-84EB-91701DECEA3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5B2D88F-70F8-7A43-AC00-6B46EF45A175}"/>
              </a:ext>
            </a:extLst>
          </p:cNvPr>
          <p:cNvSpPr>
            <a:spLocks noGrp="1"/>
          </p:cNvSpPr>
          <p:nvPr>
            <p:ph type="dt" sz="half" idx="10"/>
          </p:nvPr>
        </p:nvSpPr>
        <p:spPr/>
        <p:txBody>
          <a:bodyPr/>
          <a:lstStyle/>
          <a:p>
            <a:fld id="{AC128770-6A5F-9043-805A-ACDF2D4D4846}" type="datetimeFigureOut">
              <a:rPr lang="en-US" smtClean="0"/>
              <a:t>6/2/20</a:t>
            </a:fld>
            <a:endParaRPr lang="en-US"/>
          </a:p>
        </p:txBody>
      </p:sp>
      <p:sp>
        <p:nvSpPr>
          <p:cNvPr id="6" name="Footer Placeholder 5">
            <a:extLst>
              <a:ext uri="{FF2B5EF4-FFF2-40B4-BE49-F238E27FC236}">
                <a16:creationId xmlns:a16="http://schemas.microsoft.com/office/drawing/2014/main" id="{9D595CDF-BDBB-414C-AA1D-63237F53C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9E3A1-9E96-F24E-9B06-C2A658918BA7}"/>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328832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BF38-16B4-E447-92E4-481679FAAC3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56D65C1-5BD8-104F-BEE1-8C2714D055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B0B39A1-B9AF-E24B-A63B-2CA8F3FDBC0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3AF79CB-92A6-8E41-9C5A-9E2E644154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F384D39-DC9F-0145-B276-CA465B8D88D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8D005E7-5E51-8845-BDBE-9BFE6B8CC68C}"/>
              </a:ext>
            </a:extLst>
          </p:cNvPr>
          <p:cNvSpPr>
            <a:spLocks noGrp="1"/>
          </p:cNvSpPr>
          <p:nvPr>
            <p:ph type="dt" sz="half" idx="10"/>
          </p:nvPr>
        </p:nvSpPr>
        <p:spPr/>
        <p:txBody>
          <a:bodyPr/>
          <a:lstStyle/>
          <a:p>
            <a:fld id="{AC128770-6A5F-9043-805A-ACDF2D4D4846}" type="datetimeFigureOut">
              <a:rPr lang="en-US" smtClean="0"/>
              <a:t>6/2/20</a:t>
            </a:fld>
            <a:endParaRPr lang="en-US"/>
          </a:p>
        </p:txBody>
      </p:sp>
      <p:sp>
        <p:nvSpPr>
          <p:cNvPr id="8" name="Footer Placeholder 7">
            <a:extLst>
              <a:ext uri="{FF2B5EF4-FFF2-40B4-BE49-F238E27FC236}">
                <a16:creationId xmlns:a16="http://schemas.microsoft.com/office/drawing/2014/main" id="{86D2DFD8-D08C-7F4E-A524-A76F850F23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6E7155-DF10-DB4F-BD95-0CD45D008B9A}"/>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285620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CC05-2E5F-5041-BCC2-9F63B5FDA47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5A9810A-B217-6E4F-96C4-7665DA49C8FE}"/>
              </a:ext>
            </a:extLst>
          </p:cNvPr>
          <p:cNvSpPr>
            <a:spLocks noGrp="1"/>
          </p:cNvSpPr>
          <p:nvPr>
            <p:ph type="dt" sz="half" idx="10"/>
          </p:nvPr>
        </p:nvSpPr>
        <p:spPr/>
        <p:txBody>
          <a:bodyPr/>
          <a:lstStyle/>
          <a:p>
            <a:fld id="{AC128770-6A5F-9043-805A-ACDF2D4D4846}" type="datetimeFigureOut">
              <a:rPr lang="en-US" smtClean="0"/>
              <a:t>6/2/20</a:t>
            </a:fld>
            <a:endParaRPr lang="en-US"/>
          </a:p>
        </p:txBody>
      </p:sp>
      <p:sp>
        <p:nvSpPr>
          <p:cNvPr id="4" name="Footer Placeholder 3">
            <a:extLst>
              <a:ext uri="{FF2B5EF4-FFF2-40B4-BE49-F238E27FC236}">
                <a16:creationId xmlns:a16="http://schemas.microsoft.com/office/drawing/2014/main" id="{4AC98315-ABC1-3742-BBEF-63D6189DF6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200C78-E933-B848-A81D-5D43FBC76F59}"/>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1423930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39F4F6-E562-AD49-A92B-3BDA47BDA198}"/>
              </a:ext>
            </a:extLst>
          </p:cNvPr>
          <p:cNvSpPr>
            <a:spLocks noGrp="1"/>
          </p:cNvSpPr>
          <p:nvPr>
            <p:ph type="dt" sz="half" idx="10"/>
          </p:nvPr>
        </p:nvSpPr>
        <p:spPr/>
        <p:txBody>
          <a:bodyPr/>
          <a:lstStyle/>
          <a:p>
            <a:fld id="{AC128770-6A5F-9043-805A-ACDF2D4D4846}" type="datetimeFigureOut">
              <a:rPr lang="en-US" smtClean="0"/>
              <a:t>6/2/20</a:t>
            </a:fld>
            <a:endParaRPr lang="en-US"/>
          </a:p>
        </p:txBody>
      </p:sp>
      <p:sp>
        <p:nvSpPr>
          <p:cNvPr id="3" name="Footer Placeholder 2">
            <a:extLst>
              <a:ext uri="{FF2B5EF4-FFF2-40B4-BE49-F238E27FC236}">
                <a16:creationId xmlns:a16="http://schemas.microsoft.com/office/drawing/2014/main" id="{639C9ED0-4A46-F344-854B-4E22E192A4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D15918-A461-FF43-B032-D7F0D2D142DB}"/>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3730264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1FF8C-AB5C-0948-8181-F355206D14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1D565A0-BF99-6F4B-B0BB-86A42E2662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FFCB3D7-3E4B-524B-A822-F1F27C8FB3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836DD8F-B5EE-5747-A845-893562270B1F}"/>
              </a:ext>
            </a:extLst>
          </p:cNvPr>
          <p:cNvSpPr>
            <a:spLocks noGrp="1"/>
          </p:cNvSpPr>
          <p:nvPr>
            <p:ph type="dt" sz="half" idx="10"/>
          </p:nvPr>
        </p:nvSpPr>
        <p:spPr/>
        <p:txBody>
          <a:bodyPr/>
          <a:lstStyle/>
          <a:p>
            <a:fld id="{AC128770-6A5F-9043-805A-ACDF2D4D4846}" type="datetimeFigureOut">
              <a:rPr lang="en-US" smtClean="0"/>
              <a:t>6/2/20</a:t>
            </a:fld>
            <a:endParaRPr lang="en-US"/>
          </a:p>
        </p:txBody>
      </p:sp>
      <p:sp>
        <p:nvSpPr>
          <p:cNvPr id="6" name="Footer Placeholder 5">
            <a:extLst>
              <a:ext uri="{FF2B5EF4-FFF2-40B4-BE49-F238E27FC236}">
                <a16:creationId xmlns:a16="http://schemas.microsoft.com/office/drawing/2014/main" id="{5632FC1F-452F-594D-8789-C7296674B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D4CDF-A5EB-1F46-8343-7E092E37BA81}"/>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746873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741D-F1AD-C945-A41C-B258EE512B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4874C30-5956-6845-AA31-B6ECE7E3FD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179E55-74E9-B54C-BC67-706B3ABAC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2CF3D6F-B77C-1941-AC2D-6306A052770B}"/>
              </a:ext>
            </a:extLst>
          </p:cNvPr>
          <p:cNvSpPr>
            <a:spLocks noGrp="1"/>
          </p:cNvSpPr>
          <p:nvPr>
            <p:ph type="dt" sz="half" idx="10"/>
          </p:nvPr>
        </p:nvSpPr>
        <p:spPr/>
        <p:txBody>
          <a:bodyPr/>
          <a:lstStyle/>
          <a:p>
            <a:fld id="{AC128770-6A5F-9043-805A-ACDF2D4D4846}" type="datetimeFigureOut">
              <a:rPr lang="en-US" smtClean="0"/>
              <a:t>6/2/20</a:t>
            </a:fld>
            <a:endParaRPr lang="en-US"/>
          </a:p>
        </p:txBody>
      </p:sp>
      <p:sp>
        <p:nvSpPr>
          <p:cNvPr id="6" name="Footer Placeholder 5">
            <a:extLst>
              <a:ext uri="{FF2B5EF4-FFF2-40B4-BE49-F238E27FC236}">
                <a16:creationId xmlns:a16="http://schemas.microsoft.com/office/drawing/2014/main" id="{ABA01202-3DE1-A04C-89C6-B89A16E3C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E1686-3B0A-F74D-A9BF-BD8B7CC977D3}"/>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168151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267265-57A6-BE4C-BF73-9DD9BC14F7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CAB3F8-A964-CC4D-8BB2-200F9E9F4C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C3BF33E-AD5A-0047-B653-5F942A3929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28770-6A5F-9043-805A-ACDF2D4D4846}" type="datetimeFigureOut">
              <a:rPr lang="en-US" smtClean="0"/>
              <a:t>6/2/20</a:t>
            </a:fld>
            <a:endParaRPr lang="en-US"/>
          </a:p>
        </p:txBody>
      </p:sp>
      <p:sp>
        <p:nvSpPr>
          <p:cNvPr id="5" name="Footer Placeholder 4">
            <a:extLst>
              <a:ext uri="{FF2B5EF4-FFF2-40B4-BE49-F238E27FC236}">
                <a16:creationId xmlns:a16="http://schemas.microsoft.com/office/drawing/2014/main" id="{074A2C75-9721-5441-8582-9B2E6E027B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A7AD33-371B-FC40-B7D8-575B63706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81CAA-A148-DF4B-8321-75420DEF3FBE}" type="slidenum">
              <a:rPr lang="en-US" smtClean="0"/>
              <a:t>‹#›</a:t>
            </a:fld>
            <a:endParaRPr lang="en-US"/>
          </a:p>
        </p:txBody>
      </p:sp>
    </p:spTree>
    <p:extLst>
      <p:ext uri="{BB962C8B-B14F-4D97-AF65-F5344CB8AC3E}">
        <p14:creationId xmlns:p14="http://schemas.microsoft.com/office/powerpoint/2010/main" val="3975791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29AC40-E9CB-7B4A-99B7-C6A3FA70C511}"/>
              </a:ext>
            </a:extLst>
          </p:cNvPr>
          <p:cNvSpPr/>
          <p:nvPr/>
        </p:nvSpPr>
        <p:spPr>
          <a:xfrm>
            <a:off x="-7608" y="0"/>
            <a:ext cx="12192000" cy="606582"/>
          </a:xfrm>
          <a:prstGeom prst="rect">
            <a:avLst/>
          </a:prstGeom>
          <a:solidFill>
            <a:srgbClr val="8E8E8E"/>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5" name="Oval 4">
            <a:extLst>
              <a:ext uri="{FF2B5EF4-FFF2-40B4-BE49-F238E27FC236}">
                <a16:creationId xmlns:a16="http://schemas.microsoft.com/office/drawing/2014/main" id="{D4D1B000-21E0-2F4C-A18C-9D4E5ED1BC28}"/>
              </a:ext>
            </a:extLst>
          </p:cNvPr>
          <p:cNvSpPr/>
          <p:nvPr/>
        </p:nvSpPr>
        <p:spPr>
          <a:xfrm>
            <a:off x="172015" y="860079"/>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Pre-birth to Early Years</a:t>
            </a:r>
          </a:p>
        </p:txBody>
      </p:sp>
      <p:sp>
        <p:nvSpPr>
          <p:cNvPr id="6" name="Oval 5">
            <a:extLst>
              <a:ext uri="{FF2B5EF4-FFF2-40B4-BE49-F238E27FC236}">
                <a16:creationId xmlns:a16="http://schemas.microsoft.com/office/drawing/2014/main" id="{9B476CFB-EC4F-E441-AB88-0A886404BE00}"/>
              </a:ext>
            </a:extLst>
          </p:cNvPr>
          <p:cNvSpPr/>
          <p:nvPr/>
        </p:nvSpPr>
        <p:spPr>
          <a:xfrm>
            <a:off x="5707077" y="772615"/>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School Years</a:t>
            </a:r>
          </a:p>
        </p:txBody>
      </p:sp>
      <p:sp>
        <p:nvSpPr>
          <p:cNvPr id="7" name="Oval 6">
            <a:extLst>
              <a:ext uri="{FF2B5EF4-FFF2-40B4-BE49-F238E27FC236}">
                <a16:creationId xmlns:a16="http://schemas.microsoft.com/office/drawing/2014/main" id="{D2EA31C9-D8F1-5345-B0B5-C3096A830DC7}"/>
              </a:ext>
            </a:extLst>
          </p:cNvPr>
          <p:cNvSpPr/>
          <p:nvPr/>
        </p:nvSpPr>
        <p:spPr>
          <a:xfrm>
            <a:off x="6338641" y="2422905"/>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Early Working Life</a:t>
            </a:r>
          </a:p>
        </p:txBody>
      </p:sp>
      <p:sp>
        <p:nvSpPr>
          <p:cNvPr id="8" name="Oval 7">
            <a:extLst>
              <a:ext uri="{FF2B5EF4-FFF2-40B4-BE49-F238E27FC236}">
                <a16:creationId xmlns:a16="http://schemas.microsoft.com/office/drawing/2014/main" id="{4E03BA64-E35C-BB4B-BB4D-022F8F3D75D8}"/>
              </a:ext>
            </a:extLst>
          </p:cNvPr>
          <p:cNvSpPr/>
          <p:nvPr/>
        </p:nvSpPr>
        <p:spPr>
          <a:xfrm>
            <a:off x="9462186" y="3953054"/>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Mid Working Life to Retirement</a:t>
            </a:r>
          </a:p>
        </p:txBody>
      </p:sp>
      <p:sp>
        <p:nvSpPr>
          <p:cNvPr id="9" name="Oval 8">
            <a:extLst>
              <a:ext uri="{FF2B5EF4-FFF2-40B4-BE49-F238E27FC236}">
                <a16:creationId xmlns:a16="http://schemas.microsoft.com/office/drawing/2014/main" id="{57947CDB-51BE-6B43-8D49-46BAD73577B2}"/>
              </a:ext>
            </a:extLst>
          </p:cNvPr>
          <p:cNvSpPr/>
          <p:nvPr/>
        </p:nvSpPr>
        <p:spPr>
          <a:xfrm>
            <a:off x="3388279" y="5553505"/>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Retirement to Older Age</a:t>
            </a:r>
          </a:p>
        </p:txBody>
      </p:sp>
      <p:cxnSp>
        <p:nvCxnSpPr>
          <p:cNvPr id="11" name="Straight Connector 10">
            <a:extLst>
              <a:ext uri="{FF2B5EF4-FFF2-40B4-BE49-F238E27FC236}">
                <a16:creationId xmlns:a16="http://schemas.microsoft.com/office/drawing/2014/main" id="{083B59CE-988E-844C-8694-B8CE81E220CD}"/>
              </a:ext>
            </a:extLst>
          </p:cNvPr>
          <p:cNvCxnSpPr>
            <a:cxnSpLocks/>
          </p:cNvCxnSpPr>
          <p:nvPr/>
        </p:nvCxnSpPr>
        <p:spPr>
          <a:xfrm>
            <a:off x="1121120" y="1294646"/>
            <a:ext cx="285433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D9D28FBB-28DB-3E4C-AE95-DD9C7A52B2DE}"/>
              </a:ext>
            </a:extLst>
          </p:cNvPr>
          <p:cNvGrpSpPr/>
          <p:nvPr/>
        </p:nvGrpSpPr>
        <p:grpSpPr>
          <a:xfrm>
            <a:off x="4060571" y="1158647"/>
            <a:ext cx="271602" cy="271602"/>
            <a:chOff x="4200805" y="1158842"/>
            <a:chExt cx="271602" cy="271602"/>
          </a:xfrm>
        </p:grpSpPr>
        <p:sp>
          <p:nvSpPr>
            <p:cNvPr id="13" name="Oval 12">
              <a:extLst>
                <a:ext uri="{FF2B5EF4-FFF2-40B4-BE49-F238E27FC236}">
                  <a16:creationId xmlns:a16="http://schemas.microsoft.com/office/drawing/2014/main" id="{35BCD816-464F-394B-889F-ED180B6079E0}"/>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15" name="Straight Arrow Connector 14">
              <a:extLst>
                <a:ext uri="{FF2B5EF4-FFF2-40B4-BE49-F238E27FC236}">
                  <a16:creationId xmlns:a16="http://schemas.microsoft.com/office/drawing/2014/main" id="{BA256CAD-F38E-4D49-B60E-33896B386AEA}"/>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D59C83E6-8291-DC43-B6DA-2863242E3D3B}"/>
              </a:ext>
            </a:extLst>
          </p:cNvPr>
          <p:cNvSpPr/>
          <p:nvPr/>
        </p:nvSpPr>
        <p:spPr>
          <a:xfrm>
            <a:off x="6965374" y="116892"/>
            <a:ext cx="396000" cy="396000"/>
          </a:xfrm>
          <a:prstGeom prst="ellipse">
            <a:avLst/>
          </a:prstGeom>
          <a:solidFill>
            <a:srgbClr val="3ECC26"/>
          </a:solidFill>
          <a:ln>
            <a:solidFill>
              <a:srgbClr val="3ECC2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latin typeface="Verdana" panose="020B0604030504040204" pitchFamily="34" charset="0"/>
                <a:ea typeface="Verdana" panose="020B0604030504040204" pitchFamily="34" charset="0"/>
                <a:cs typeface="Verdana" panose="020B0604030504040204" pitchFamily="34" charset="0"/>
              </a:rPr>
              <a:t>Better</a:t>
            </a:r>
          </a:p>
        </p:txBody>
      </p:sp>
      <p:sp>
        <p:nvSpPr>
          <p:cNvPr id="33" name="Oval 32">
            <a:extLst>
              <a:ext uri="{FF2B5EF4-FFF2-40B4-BE49-F238E27FC236}">
                <a16:creationId xmlns:a16="http://schemas.microsoft.com/office/drawing/2014/main" id="{FCE77C2A-AE1A-DC42-980E-0EA57A895326}"/>
              </a:ext>
            </a:extLst>
          </p:cNvPr>
          <p:cNvSpPr/>
          <p:nvPr/>
        </p:nvSpPr>
        <p:spPr>
          <a:xfrm>
            <a:off x="1140966" y="713016"/>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34" name="TextBox 33">
            <a:extLst>
              <a:ext uri="{FF2B5EF4-FFF2-40B4-BE49-F238E27FC236}">
                <a16:creationId xmlns:a16="http://schemas.microsoft.com/office/drawing/2014/main" id="{EA822604-EE4B-A146-B415-EDBF6D970B85}"/>
              </a:ext>
            </a:extLst>
          </p:cNvPr>
          <p:cNvSpPr txBox="1"/>
          <p:nvPr/>
        </p:nvSpPr>
        <p:spPr>
          <a:xfrm>
            <a:off x="1032095" y="1277519"/>
            <a:ext cx="885226" cy="338554"/>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Maternal </a:t>
            </a:r>
          </a:p>
          <a:p>
            <a:r>
              <a:rPr lang="en-US" sz="800" b="1" dirty="0">
                <a:latin typeface="Verdana" panose="020B0604030504040204" pitchFamily="34" charset="0"/>
                <a:ea typeface="Verdana" panose="020B0604030504040204" pitchFamily="34" charset="0"/>
                <a:cs typeface="Verdana" panose="020B0604030504040204" pitchFamily="34" charset="0"/>
              </a:rPr>
              <a:t>mortality</a:t>
            </a:r>
          </a:p>
        </p:txBody>
      </p:sp>
      <p:sp>
        <p:nvSpPr>
          <p:cNvPr id="35" name="Oval 34">
            <a:extLst>
              <a:ext uri="{FF2B5EF4-FFF2-40B4-BE49-F238E27FC236}">
                <a16:creationId xmlns:a16="http://schemas.microsoft.com/office/drawing/2014/main" id="{F9F51380-3D34-A84C-AADC-C2049A4B3CAE}"/>
              </a:ext>
            </a:extLst>
          </p:cNvPr>
          <p:cNvSpPr/>
          <p:nvPr/>
        </p:nvSpPr>
        <p:spPr>
          <a:xfrm>
            <a:off x="3179892" y="705521"/>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grpSp>
        <p:nvGrpSpPr>
          <p:cNvPr id="47" name="Group 46">
            <a:extLst>
              <a:ext uri="{FF2B5EF4-FFF2-40B4-BE49-F238E27FC236}">
                <a16:creationId xmlns:a16="http://schemas.microsoft.com/office/drawing/2014/main" id="{8FF9F146-4FDC-4D44-B93C-CAE439037725}"/>
              </a:ext>
            </a:extLst>
          </p:cNvPr>
          <p:cNvGrpSpPr>
            <a:grpSpLocks noChangeAspect="1"/>
          </p:cNvGrpSpPr>
          <p:nvPr/>
        </p:nvGrpSpPr>
        <p:grpSpPr>
          <a:xfrm>
            <a:off x="8316685" y="117939"/>
            <a:ext cx="396002" cy="396000"/>
            <a:chOff x="5017739" y="1879437"/>
            <a:chExt cx="433637" cy="433635"/>
          </a:xfrm>
        </p:grpSpPr>
        <p:sp>
          <p:nvSpPr>
            <p:cNvPr id="44" name="Pie 43">
              <a:extLst>
                <a:ext uri="{FF2B5EF4-FFF2-40B4-BE49-F238E27FC236}">
                  <a16:creationId xmlns:a16="http://schemas.microsoft.com/office/drawing/2014/main" id="{DCCC2EC5-AFC2-FE4B-ADFF-9EDF3DEEA67E}"/>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45" name="Pie 44">
              <a:extLst>
                <a:ext uri="{FF2B5EF4-FFF2-40B4-BE49-F238E27FC236}">
                  <a16:creationId xmlns:a16="http://schemas.microsoft.com/office/drawing/2014/main" id="{4B1785D8-6BB6-F24E-8CA6-CB52B1D57CF3}"/>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46" name="Pie 45">
              <a:extLst>
                <a:ext uri="{FF2B5EF4-FFF2-40B4-BE49-F238E27FC236}">
                  <a16:creationId xmlns:a16="http://schemas.microsoft.com/office/drawing/2014/main" id="{88F4976F-D3FE-4841-A7B8-5883D3C85991}"/>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42" name="Pie 41">
              <a:extLst>
                <a:ext uri="{FF2B5EF4-FFF2-40B4-BE49-F238E27FC236}">
                  <a16:creationId xmlns:a16="http://schemas.microsoft.com/office/drawing/2014/main" id="{DEC2703D-CAE5-CB4E-A5C0-1C61E184A3DA}"/>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grpSp>
      <p:sp>
        <p:nvSpPr>
          <p:cNvPr id="36" name="TextBox 35">
            <a:extLst>
              <a:ext uri="{FF2B5EF4-FFF2-40B4-BE49-F238E27FC236}">
                <a16:creationId xmlns:a16="http://schemas.microsoft.com/office/drawing/2014/main" id="{2BE81CC4-4D62-2445-B337-E19484F4B87F}"/>
              </a:ext>
            </a:extLst>
          </p:cNvPr>
          <p:cNvSpPr txBox="1"/>
          <p:nvPr/>
        </p:nvSpPr>
        <p:spPr>
          <a:xfrm>
            <a:off x="3078516" y="1277519"/>
            <a:ext cx="715260"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Infant </a:t>
            </a:r>
          </a:p>
          <a:p>
            <a:r>
              <a:rPr lang="en-US" sz="800" b="1" dirty="0">
                <a:latin typeface="Verdana" panose="020B0604030504040204" pitchFamily="34" charset="0"/>
                <a:ea typeface="Verdana" panose="020B0604030504040204" pitchFamily="34" charset="0"/>
                <a:cs typeface="Verdana" panose="020B0604030504040204" pitchFamily="34" charset="0"/>
              </a:rPr>
              <a:t>mortality</a:t>
            </a:r>
          </a:p>
        </p:txBody>
      </p:sp>
      <p:cxnSp>
        <p:nvCxnSpPr>
          <p:cNvPr id="49" name="Straight Connector 48">
            <a:extLst>
              <a:ext uri="{FF2B5EF4-FFF2-40B4-BE49-F238E27FC236}">
                <a16:creationId xmlns:a16="http://schemas.microsoft.com/office/drawing/2014/main" id="{6B24DA82-1710-AC42-B68F-28673E3B845C}"/>
              </a:ext>
            </a:extLst>
          </p:cNvPr>
          <p:cNvCxnSpPr>
            <a:cxnSpLocks/>
          </p:cNvCxnSpPr>
          <p:nvPr/>
        </p:nvCxnSpPr>
        <p:spPr>
          <a:xfrm>
            <a:off x="4395786" y="1290119"/>
            <a:ext cx="1266579"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2F2790A-E2DF-2F4D-9538-1227AF50A598}"/>
              </a:ext>
            </a:extLst>
          </p:cNvPr>
          <p:cNvSpPr/>
          <p:nvPr/>
        </p:nvSpPr>
        <p:spPr>
          <a:xfrm>
            <a:off x="2115217" y="713016"/>
            <a:ext cx="433635" cy="433635"/>
          </a:xfrm>
          <a:prstGeom prst="ellipse">
            <a:avLst/>
          </a:prstGeom>
          <a:solidFill>
            <a:srgbClr val="3ECC26"/>
          </a:solidFill>
          <a:ln>
            <a:solidFill>
              <a:srgbClr val="3EC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51" name="Straight Connector 50">
            <a:extLst>
              <a:ext uri="{FF2B5EF4-FFF2-40B4-BE49-F238E27FC236}">
                <a16:creationId xmlns:a16="http://schemas.microsoft.com/office/drawing/2014/main" id="{2F69751C-E3D2-9940-8C56-2085CB3D2F2B}"/>
              </a:ext>
            </a:extLst>
          </p:cNvPr>
          <p:cNvCxnSpPr>
            <a:cxnSpLocks/>
          </p:cNvCxnSpPr>
          <p:nvPr/>
        </p:nvCxnSpPr>
        <p:spPr>
          <a:xfrm>
            <a:off x="6601547" y="1294448"/>
            <a:ext cx="5079707"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B883658-7142-4047-BD55-5B48E337AD39}"/>
              </a:ext>
            </a:extLst>
          </p:cNvPr>
          <p:cNvSpPr txBox="1"/>
          <p:nvPr/>
        </p:nvSpPr>
        <p:spPr>
          <a:xfrm>
            <a:off x="2006346" y="1277519"/>
            <a:ext cx="808235"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First feed </a:t>
            </a:r>
          </a:p>
          <a:p>
            <a:r>
              <a:rPr lang="en-US" sz="800" b="1" dirty="0">
                <a:latin typeface="Verdana" panose="020B0604030504040204" pitchFamily="34" charset="0"/>
                <a:ea typeface="Verdana" panose="020B0604030504040204" pitchFamily="34" charset="0"/>
                <a:cs typeface="Verdana" panose="020B0604030504040204" pitchFamily="34" charset="0"/>
              </a:rPr>
              <a:t>Breastmilk</a:t>
            </a:r>
          </a:p>
        </p:txBody>
      </p:sp>
      <p:sp>
        <p:nvSpPr>
          <p:cNvPr id="53" name="TextBox 52">
            <a:extLst>
              <a:ext uri="{FF2B5EF4-FFF2-40B4-BE49-F238E27FC236}">
                <a16:creationId xmlns:a16="http://schemas.microsoft.com/office/drawing/2014/main" id="{42E38CF5-155C-6D47-A297-1185253C5639}"/>
              </a:ext>
            </a:extLst>
          </p:cNvPr>
          <p:cNvSpPr txBox="1"/>
          <p:nvPr/>
        </p:nvSpPr>
        <p:spPr>
          <a:xfrm>
            <a:off x="8046117" y="1277519"/>
            <a:ext cx="1210588" cy="21544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KS2 Development</a:t>
            </a:r>
          </a:p>
        </p:txBody>
      </p:sp>
      <p:sp>
        <p:nvSpPr>
          <p:cNvPr id="41" name="TextBox 40">
            <a:extLst>
              <a:ext uri="{FF2B5EF4-FFF2-40B4-BE49-F238E27FC236}">
                <a16:creationId xmlns:a16="http://schemas.microsoft.com/office/drawing/2014/main" id="{EF637787-FBDA-9943-9CA4-CCC0B5B46D3A}"/>
              </a:ext>
            </a:extLst>
          </p:cNvPr>
          <p:cNvSpPr txBox="1"/>
          <p:nvPr/>
        </p:nvSpPr>
        <p:spPr>
          <a:xfrm>
            <a:off x="4414999" y="1277519"/>
            <a:ext cx="1164101"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School readiness</a:t>
            </a:r>
          </a:p>
          <a:p>
            <a:r>
              <a:rPr lang="en-US" sz="800" b="1" dirty="0">
                <a:latin typeface="Verdana" panose="020B0604030504040204" pitchFamily="34" charset="0"/>
                <a:ea typeface="Verdana" panose="020B0604030504040204" pitchFamily="34" charset="0"/>
                <a:cs typeface="Verdana" panose="020B0604030504040204" pitchFamily="34" charset="0"/>
              </a:rPr>
              <a:t>KS1 (reception)</a:t>
            </a:r>
          </a:p>
        </p:txBody>
      </p:sp>
      <p:sp>
        <p:nvSpPr>
          <p:cNvPr id="54" name="Oval 53">
            <a:extLst>
              <a:ext uri="{FF2B5EF4-FFF2-40B4-BE49-F238E27FC236}">
                <a16:creationId xmlns:a16="http://schemas.microsoft.com/office/drawing/2014/main" id="{558DC640-06CD-0E45-A260-104FFA9B243D}"/>
              </a:ext>
            </a:extLst>
          </p:cNvPr>
          <p:cNvSpPr/>
          <p:nvPr/>
        </p:nvSpPr>
        <p:spPr>
          <a:xfrm>
            <a:off x="8125635" y="713016"/>
            <a:ext cx="433635" cy="433635"/>
          </a:xfrm>
          <a:prstGeom prst="ellipse">
            <a:avLst/>
          </a:prstGeom>
          <a:solidFill>
            <a:srgbClr val="3ECC26"/>
          </a:solidFill>
          <a:ln>
            <a:solidFill>
              <a:srgbClr val="3EC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55" name="TextBox 54">
            <a:extLst>
              <a:ext uri="{FF2B5EF4-FFF2-40B4-BE49-F238E27FC236}">
                <a16:creationId xmlns:a16="http://schemas.microsoft.com/office/drawing/2014/main" id="{1FF52A77-8E70-2F45-9DAC-298A499A1583}"/>
              </a:ext>
            </a:extLst>
          </p:cNvPr>
          <p:cNvSpPr txBox="1"/>
          <p:nvPr/>
        </p:nvSpPr>
        <p:spPr>
          <a:xfrm>
            <a:off x="6572183" y="1277519"/>
            <a:ext cx="1332416"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reception pupils </a:t>
            </a:r>
          </a:p>
          <a:p>
            <a:r>
              <a:rPr lang="en-US" sz="800" b="1" dirty="0">
                <a:latin typeface="Verdana" panose="020B0604030504040204" pitchFamily="34" charset="0"/>
                <a:ea typeface="Verdana" panose="020B0604030504040204" pitchFamily="34" charset="0"/>
                <a:cs typeface="Verdana" panose="020B0604030504040204" pitchFamily="34" charset="0"/>
              </a:rPr>
              <a:t>overweight</a:t>
            </a:r>
          </a:p>
        </p:txBody>
      </p:sp>
      <p:sp>
        <p:nvSpPr>
          <p:cNvPr id="57" name="Oval 56">
            <a:extLst>
              <a:ext uri="{FF2B5EF4-FFF2-40B4-BE49-F238E27FC236}">
                <a16:creationId xmlns:a16="http://schemas.microsoft.com/office/drawing/2014/main" id="{7EF8489D-9D8D-424A-93D8-3E7CC7A0A984}"/>
              </a:ext>
            </a:extLst>
          </p:cNvPr>
          <p:cNvSpPr/>
          <p:nvPr/>
        </p:nvSpPr>
        <p:spPr>
          <a:xfrm>
            <a:off x="9472329" y="713016"/>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58" name="TextBox 57">
            <a:extLst>
              <a:ext uri="{FF2B5EF4-FFF2-40B4-BE49-F238E27FC236}">
                <a16:creationId xmlns:a16="http://schemas.microsoft.com/office/drawing/2014/main" id="{A77CAF0D-F45C-2C40-8F95-E668693821E7}"/>
              </a:ext>
            </a:extLst>
          </p:cNvPr>
          <p:cNvSpPr txBox="1"/>
          <p:nvPr/>
        </p:nvSpPr>
        <p:spPr>
          <a:xfrm>
            <a:off x="10706277" y="1298868"/>
            <a:ext cx="806631"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Average 8 </a:t>
            </a:r>
          </a:p>
          <a:p>
            <a:r>
              <a:rPr lang="en-US" sz="800" b="1" dirty="0">
                <a:latin typeface="Verdana" panose="020B0604030504040204" pitchFamily="34" charset="0"/>
                <a:ea typeface="Verdana" panose="020B0604030504040204" pitchFamily="34" charset="0"/>
                <a:cs typeface="Verdana" panose="020B0604030504040204" pitchFamily="34" charset="0"/>
              </a:rPr>
              <a:t>score KS4</a:t>
            </a:r>
          </a:p>
        </p:txBody>
      </p:sp>
      <p:sp>
        <p:nvSpPr>
          <p:cNvPr id="61" name="TextBox 60">
            <a:extLst>
              <a:ext uri="{FF2B5EF4-FFF2-40B4-BE49-F238E27FC236}">
                <a16:creationId xmlns:a16="http://schemas.microsoft.com/office/drawing/2014/main" id="{06BC086A-475B-334D-802C-21AF035D09BB}"/>
              </a:ext>
            </a:extLst>
          </p:cNvPr>
          <p:cNvSpPr txBox="1"/>
          <p:nvPr/>
        </p:nvSpPr>
        <p:spPr>
          <a:xfrm>
            <a:off x="9282393" y="1277519"/>
            <a:ext cx="1143262"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Year 6 pupils </a:t>
            </a:r>
          </a:p>
          <a:p>
            <a:r>
              <a:rPr lang="en-US" sz="800" b="1" dirty="0">
                <a:latin typeface="Verdana" panose="020B0604030504040204" pitchFamily="34" charset="0"/>
                <a:ea typeface="Verdana" panose="020B0604030504040204" pitchFamily="34" charset="0"/>
                <a:cs typeface="Verdana" panose="020B0604030504040204" pitchFamily="34" charset="0"/>
              </a:rPr>
              <a:t>overweight</a:t>
            </a:r>
          </a:p>
        </p:txBody>
      </p:sp>
      <p:grpSp>
        <p:nvGrpSpPr>
          <p:cNvPr id="63" name="Group 62">
            <a:extLst>
              <a:ext uri="{FF2B5EF4-FFF2-40B4-BE49-F238E27FC236}">
                <a16:creationId xmlns:a16="http://schemas.microsoft.com/office/drawing/2014/main" id="{792073D1-D7B0-B64A-821F-0E9733676CB1}"/>
              </a:ext>
            </a:extLst>
          </p:cNvPr>
          <p:cNvGrpSpPr/>
          <p:nvPr/>
        </p:nvGrpSpPr>
        <p:grpSpPr>
          <a:xfrm rot="5400000">
            <a:off x="11767753" y="1132872"/>
            <a:ext cx="271602" cy="271602"/>
            <a:chOff x="4200805" y="1158842"/>
            <a:chExt cx="271602" cy="271602"/>
          </a:xfrm>
        </p:grpSpPr>
        <p:sp>
          <p:nvSpPr>
            <p:cNvPr id="64" name="Oval 63">
              <a:extLst>
                <a:ext uri="{FF2B5EF4-FFF2-40B4-BE49-F238E27FC236}">
                  <a16:creationId xmlns:a16="http://schemas.microsoft.com/office/drawing/2014/main" id="{62307BEF-5760-E04B-907D-0DB62A870DD9}"/>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65" name="Straight Arrow Connector 64">
              <a:extLst>
                <a:ext uri="{FF2B5EF4-FFF2-40B4-BE49-F238E27FC236}">
                  <a16:creationId xmlns:a16="http://schemas.microsoft.com/office/drawing/2014/main" id="{EB91C8CB-440D-8040-8CD3-24366AC7D69D}"/>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cxnSp>
        <p:nvCxnSpPr>
          <p:cNvPr id="67" name="Straight Connector 66">
            <a:extLst>
              <a:ext uri="{FF2B5EF4-FFF2-40B4-BE49-F238E27FC236}">
                <a16:creationId xmlns:a16="http://schemas.microsoft.com/office/drawing/2014/main" id="{7693F00B-B490-F74E-AEC1-45E7A77B368F}"/>
              </a:ext>
            </a:extLst>
          </p:cNvPr>
          <p:cNvCxnSpPr>
            <a:cxnSpLocks/>
          </p:cNvCxnSpPr>
          <p:nvPr/>
        </p:nvCxnSpPr>
        <p:spPr>
          <a:xfrm flipV="1">
            <a:off x="11912107" y="1430249"/>
            <a:ext cx="0" cy="1250161"/>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A9CF095-B93C-344F-8A0B-45B0D0A9E3A7}"/>
              </a:ext>
            </a:extLst>
          </p:cNvPr>
          <p:cNvCxnSpPr>
            <a:cxnSpLocks/>
          </p:cNvCxnSpPr>
          <p:nvPr/>
        </p:nvCxnSpPr>
        <p:spPr>
          <a:xfrm>
            <a:off x="7198721" y="2904946"/>
            <a:ext cx="4482533"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362E7ADC-EDC2-3D4A-911B-441141BE15CC}"/>
              </a:ext>
            </a:extLst>
          </p:cNvPr>
          <p:cNvGrpSpPr/>
          <p:nvPr/>
        </p:nvGrpSpPr>
        <p:grpSpPr>
          <a:xfrm rot="10800000">
            <a:off x="11769591" y="2785953"/>
            <a:ext cx="271602" cy="271602"/>
            <a:chOff x="4200805" y="1158842"/>
            <a:chExt cx="271602" cy="271602"/>
          </a:xfrm>
        </p:grpSpPr>
        <p:sp>
          <p:nvSpPr>
            <p:cNvPr id="72" name="Oval 71">
              <a:extLst>
                <a:ext uri="{FF2B5EF4-FFF2-40B4-BE49-F238E27FC236}">
                  <a16:creationId xmlns:a16="http://schemas.microsoft.com/office/drawing/2014/main" id="{03255107-4EB8-BC40-894F-6EB0F72C9D5F}"/>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73" name="Straight Arrow Connector 72">
              <a:extLst>
                <a:ext uri="{FF2B5EF4-FFF2-40B4-BE49-F238E27FC236}">
                  <a16:creationId xmlns:a16="http://schemas.microsoft.com/office/drawing/2014/main" id="{3FC647E9-5BF7-6049-8468-7A63F3F428A7}"/>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75" name="TextBox 74">
            <a:extLst>
              <a:ext uri="{FF2B5EF4-FFF2-40B4-BE49-F238E27FC236}">
                <a16:creationId xmlns:a16="http://schemas.microsoft.com/office/drawing/2014/main" id="{52E84592-03CE-1F43-9D98-755E0C091E54}"/>
              </a:ext>
            </a:extLst>
          </p:cNvPr>
          <p:cNvSpPr txBox="1"/>
          <p:nvPr/>
        </p:nvSpPr>
        <p:spPr>
          <a:xfrm>
            <a:off x="10364669" y="2903792"/>
            <a:ext cx="1540806"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of children in</a:t>
            </a:r>
          </a:p>
          <a:p>
            <a:r>
              <a:rPr lang="en-US" sz="800" b="1" dirty="0">
                <a:latin typeface="Verdana" panose="020B0604030504040204" pitchFamily="34" charset="0"/>
                <a:ea typeface="Verdana" panose="020B0604030504040204" pitchFamily="34" charset="0"/>
                <a:cs typeface="Verdana" panose="020B0604030504040204" pitchFamily="34" charset="0"/>
              </a:rPr>
              <a:t>low income households</a:t>
            </a:r>
          </a:p>
        </p:txBody>
      </p:sp>
      <p:sp>
        <p:nvSpPr>
          <p:cNvPr id="76" name="Oval 75">
            <a:extLst>
              <a:ext uri="{FF2B5EF4-FFF2-40B4-BE49-F238E27FC236}">
                <a16:creationId xmlns:a16="http://schemas.microsoft.com/office/drawing/2014/main" id="{FC5D2D8C-D620-2146-9758-D7278865A800}"/>
              </a:ext>
            </a:extLst>
          </p:cNvPr>
          <p:cNvSpPr/>
          <p:nvPr/>
        </p:nvSpPr>
        <p:spPr>
          <a:xfrm>
            <a:off x="10432323" y="2325323"/>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77" name="Oval 76">
            <a:extLst>
              <a:ext uri="{FF2B5EF4-FFF2-40B4-BE49-F238E27FC236}">
                <a16:creationId xmlns:a16="http://schemas.microsoft.com/office/drawing/2014/main" id="{F4A39CD9-5FE9-2F4F-AE02-5A3767695A0F}"/>
              </a:ext>
            </a:extLst>
          </p:cNvPr>
          <p:cNvSpPr/>
          <p:nvPr/>
        </p:nvSpPr>
        <p:spPr>
          <a:xfrm>
            <a:off x="4993591" y="708918"/>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79" name="Oval 78">
            <a:extLst>
              <a:ext uri="{FF2B5EF4-FFF2-40B4-BE49-F238E27FC236}">
                <a16:creationId xmlns:a16="http://schemas.microsoft.com/office/drawing/2014/main" id="{C708694F-5264-3E47-85AC-F7EA60740614}"/>
              </a:ext>
            </a:extLst>
          </p:cNvPr>
          <p:cNvSpPr/>
          <p:nvPr/>
        </p:nvSpPr>
        <p:spPr>
          <a:xfrm>
            <a:off x="8608169" y="708918"/>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80" name="Oval 79">
            <a:extLst>
              <a:ext uri="{FF2B5EF4-FFF2-40B4-BE49-F238E27FC236}">
                <a16:creationId xmlns:a16="http://schemas.microsoft.com/office/drawing/2014/main" id="{C7D3B1F6-89C0-4849-90BC-5FF603036F69}"/>
              </a:ext>
            </a:extLst>
          </p:cNvPr>
          <p:cNvSpPr/>
          <p:nvPr/>
        </p:nvSpPr>
        <p:spPr>
          <a:xfrm>
            <a:off x="11315779" y="692920"/>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83" name="TextBox 82">
            <a:extLst>
              <a:ext uri="{FF2B5EF4-FFF2-40B4-BE49-F238E27FC236}">
                <a16:creationId xmlns:a16="http://schemas.microsoft.com/office/drawing/2014/main" id="{6642103F-7C71-E94E-92AB-785A445A8CEF}"/>
              </a:ext>
            </a:extLst>
          </p:cNvPr>
          <p:cNvSpPr txBox="1"/>
          <p:nvPr/>
        </p:nvSpPr>
        <p:spPr>
          <a:xfrm>
            <a:off x="8751789" y="2922826"/>
            <a:ext cx="1585514" cy="461665"/>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a:t>
            </a:r>
            <a:r>
              <a:rPr lang="en-GB" sz="800" b="1" dirty="0">
                <a:latin typeface="Verdana" panose="020B0604030504040204" pitchFamily="34" charset="0"/>
                <a:ea typeface="Verdana" panose="020B0604030504040204" pitchFamily="34" charset="0"/>
                <a:cs typeface="Verdana" panose="020B0604030504040204" pitchFamily="34" charset="0"/>
              </a:rPr>
              <a:t>16-17-year olds </a:t>
            </a:r>
          </a:p>
          <a:p>
            <a:r>
              <a:rPr lang="en-GB" sz="800" b="1" dirty="0">
                <a:latin typeface="Verdana" panose="020B0604030504040204" pitchFamily="34" charset="0"/>
                <a:ea typeface="Verdana" panose="020B0604030504040204" pitchFamily="34" charset="0"/>
                <a:cs typeface="Verdana" panose="020B0604030504040204" pitchFamily="34" charset="0"/>
              </a:rPr>
              <a:t>Not in Education Employment or Training</a:t>
            </a:r>
            <a:endParaRPr lang="en-US" sz="800" b="1" dirty="0">
              <a:latin typeface="Verdana" panose="020B0604030504040204" pitchFamily="34" charset="0"/>
              <a:ea typeface="Verdana" panose="020B0604030504040204" pitchFamily="34" charset="0"/>
              <a:cs typeface="Verdana" panose="020B0604030504040204" pitchFamily="34" charset="0"/>
            </a:endParaRPr>
          </a:p>
        </p:txBody>
      </p:sp>
      <p:sp>
        <p:nvSpPr>
          <p:cNvPr id="84" name="Oval 83">
            <a:extLst>
              <a:ext uri="{FF2B5EF4-FFF2-40B4-BE49-F238E27FC236}">
                <a16:creationId xmlns:a16="http://schemas.microsoft.com/office/drawing/2014/main" id="{ECE0CEFE-B011-E94F-9A16-DF79B373CB04}"/>
              </a:ext>
            </a:extLst>
          </p:cNvPr>
          <p:cNvSpPr/>
          <p:nvPr/>
        </p:nvSpPr>
        <p:spPr>
          <a:xfrm>
            <a:off x="8831347" y="2325323"/>
            <a:ext cx="433635" cy="433635"/>
          </a:xfrm>
          <a:prstGeom prst="ellipse">
            <a:avLst/>
          </a:prstGeom>
          <a:solidFill>
            <a:srgbClr val="3ECC26"/>
          </a:solidFill>
          <a:ln>
            <a:solidFill>
              <a:srgbClr val="3EC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85" name="TextBox 84">
            <a:extLst>
              <a:ext uri="{FF2B5EF4-FFF2-40B4-BE49-F238E27FC236}">
                <a16:creationId xmlns:a16="http://schemas.microsoft.com/office/drawing/2014/main" id="{AEF3803F-304F-C949-90F7-3754F18EE358}"/>
              </a:ext>
            </a:extLst>
          </p:cNvPr>
          <p:cNvSpPr txBox="1"/>
          <p:nvPr/>
        </p:nvSpPr>
        <p:spPr>
          <a:xfrm>
            <a:off x="3448794" y="2918842"/>
            <a:ext cx="1468952" cy="338554"/>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of adults with</a:t>
            </a:r>
          </a:p>
          <a:p>
            <a:r>
              <a:rPr lang="en-US" sz="800" b="1" dirty="0">
                <a:latin typeface="Verdana" panose="020B0604030504040204" pitchFamily="34" charset="0"/>
                <a:ea typeface="Verdana" panose="020B0604030504040204" pitchFamily="34" charset="0"/>
                <a:cs typeface="Verdana" panose="020B0604030504040204" pitchFamily="34" charset="0"/>
              </a:rPr>
              <a:t>common MH disorder</a:t>
            </a:r>
          </a:p>
        </p:txBody>
      </p:sp>
      <p:sp>
        <p:nvSpPr>
          <p:cNvPr id="86" name="Oval 85">
            <a:extLst>
              <a:ext uri="{FF2B5EF4-FFF2-40B4-BE49-F238E27FC236}">
                <a16:creationId xmlns:a16="http://schemas.microsoft.com/office/drawing/2014/main" id="{B5822B1F-D3B6-6043-9A24-BB17E7525FEC}"/>
              </a:ext>
            </a:extLst>
          </p:cNvPr>
          <p:cNvSpPr/>
          <p:nvPr/>
        </p:nvSpPr>
        <p:spPr>
          <a:xfrm>
            <a:off x="3537528" y="2346714"/>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87" name="TextBox 86">
            <a:extLst>
              <a:ext uri="{FF2B5EF4-FFF2-40B4-BE49-F238E27FC236}">
                <a16:creationId xmlns:a16="http://schemas.microsoft.com/office/drawing/2014/main" id="{9C36679E-A16C-2C47-928D-A1D3D86B03EA}"/>
              </a:ext>
            </a:extLst>
          </p:cNvPr>
          <p:cNvSpPr txBox="1"/>
          <p:nvPr/>
        </p:nvSpPr>
        <p:spPr>
          <a:xfrm>
            <a:off x="7184781" y="2900341"/>
            <a:ext cx="1539027" cy="461665"/>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adults receiving</a:t>
            </a:r>
          </a:p>
          <a:p>
            <a:r>
              <a:rPr lang="en-US" sz="800" b="1" dirty="0">
                <a:latin typeface="Verdana" panose="020B0604030504040204" pitchFamily="34" charset="0"/>
                <a:ea typeface="Verdana" panose="020B0604030504040204" pitchFamily="34" charset="0"/>
                <a:cs typeface="Verdana" panose="020B0604030504040204" pitchFamily="34" charset="0"/>
              </a:rPr>
              <a:t>Treatment for MH or </a:t>
            </a:r>
          </a:p>
          <a:p>
            <a:r>
              <a:rPr lang="en-US" sz="800" b="1" dirty="0">
                <a:latin typeface="Verdana" panose="020B0604030504040204" pitchFamily="34" charset="0"/>
                <a:ea typeface="Verdana" panose="020B0604030504040204" pitchFamily="34" charset="0"/>
                <a:cs typeface="Verdana" panose="020B0604030504040204" pitchFamily="34" charset="0"/>
              </a:rPr>
              <a:t>emotional problems</a:t>
            </a:r>
          </a:p>
        </p:txBody>
      </p:sp>
      <p:sp>
        <p:nvSpPr>
          <p:cNvPr id="88" name="Oval 87">
            <a:extLst>
              <a:ext uri="{FF2B5EF4-FFF2-40B4-BE49-F238E27FC236}">
                <a16:creationId xmlns:a16="http://schemas.microsoft.com/office/drawing/2014/main" id="{AA71478A-7A01-DB4F-B021-D591359EA1D0}"/>
              </a:ext>
            </a:extLst>
          </p:cNvPr>
          <p:cNvSpPr/>
          <p:nvPr/>
        </p:nvSpPr>
        <p:spPr>
          <a:xfrm>
            <a:off x="7314572" y="2347130"/>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90" name="Straight Connector 89">
            <a:extLst>
              <a:ext uri="{FF2B5EF4-FFF2-40B4-BE49-F238E27FC236}">
                <a16:creationId xmlns:a16="http://schemas.microsoft.com/office/drawing/2014/main" id="{ECFA7F58-1A0C-E642-8A34-4361F4D8164F}"/>
              </a:ext>
            </a:extLst>
          </p:cNvPr>
          <p:cNvCxnSpPr>
            <a:cxnSpLocks/>
          </p:cNvCxnSpPr>
          <p:nvPr/>
        </p:nvCxnSpPr>
        <p:spPr>
          <a:xfrm flipV="1">
            <a:off x="650789" y="2907048"/>
            <a:ext cx="5407094" cy="18513"/>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E53FB6ED-95E2-8440-9437-D4E2C07199F7}"/>
              </a:ext>
            </a:extLst>
          </p:cNvPr>
          <p:cNvSpPr txBox="1"/>
          <p:nvPr/>
        </p:nvSpPr>
        <p:spPr>
          <a:xfrm>
            <a:off x="4941653" y="2889593"/>
            <a:ext cx="962231" cy="338554"/>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of current </a:t>
            </a:r>
          </a:p>
          <a:p>
            <a:r>
              <a:rPr lang="en-US" sz="800" b="1" dirty="0">
                <a:latin typeface="Verdana" panose="020B0604030504040204" pitchFamily="34" charset="0"/>
                <a:ea typeface="Verdana" panose="020B0604030504040204" pitchFamily="34" charset="0"/>
                <a:cs typeface="Verdana" panose="020B0604030504040204" pitchFamily="34" charset="0"/>
              </a:rPr>
              <a:t>smokers</a:t>
            </a:r>
          </a:p>
        </p:txBody>
      </p:sp>
      <p:sp>
        <p:nvSpPr>
          <p:cNvPr id="94" name="TextBox 93">
            <a:extLst>
              <a:ext uri="{FF2B5EF4-FFF2-40B4-BE49-F238E27FC236}">
                <a16:creationId xmlns:a16="http://schemas.microsoft.com/office/drawing/2014/main" id="{135483D2-EACA-A240-9C0D-314D11D02B30}"/>
              </a:ext>
            </a:extLst>
          </p:cNvPr>
          <p:cNvSpPr txBox="1"/>
          <p:nvPr/>
        </p:nvSpPr>
        <p:spPr>
          <a:xfrm>
            <a:off x="1813335" y="2918361"/>
            <a:ext cx="1253070" cy="338554"/>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Overcrowding in </a:t>
            </a:r>
          </a:p>
          <a:p>
            <a:r>
              <a:rPr lang="en-US" sz="800" b="1" dirty="0">
                <a:latin typeface="Verdana" panose="020B0604030504040204" pitchFamily="34" charset="0"/>
                <a:ea typeface="Verdana" panose="020B0604030504040204" pitchFamily="34" charset="0"/>
                <a:cs typeface="Verdana" panose="020B0604030504040204" pitchFamily="34" charset="0"/>
              </a:rPr>
              <a:t>households</a:t>
            </a:r>
          </a:p>
        </p:txBody>
      </p:sp>
      <p:sp>
        <p:nvSpPr>
          <p:cNvPr id="95" name="Oval 94">
            <a:extLst>
              <a:ext uri="{FF2B5EF4-FFF2-40B4-BE49-F238E27FC236}">
                <a16:creationId xmlns:a16="http://schemas.microsoft.com/office/drawing/2014/main" id="{2961DF26-7844-484A-816C-7F81EF12ED04}"/>
              </a:ext>
            </a:extLst>
          </p:cNvPr>
          <p:cNvSpPr/>
          <p:nvPr/>
        </p:nvSpPr>
        <p:spPr>
          <a:xfrm>
            <a:off x="1935594" y="2324545"/>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grpSp>
        <p:nvGrpSpPr>
          <p:cNvPr id="101" name="Group 100">
            <a:extLst>
              <a:ext uri="{FF2B5EF4-FFF2-40B4-BE49-F238E27FC236}">
                <a16:creationId xmlns:a16="http://schemas.microsoft.com/office/drawing/2014/main" id="{678BD4A0-94B5-2345-B43D-BA9FB28597A6}"/>
              </a:ext>
            </a:extLst>
          </p:cNvPr>
          <p:cNvGrpSpPr/>
          <p:nvPr/>
        </p:nvGrpSpPr>
        <p:grpSpPr>
          <a:xfrm rot="5400000">
            <a:off x="321604" y="2788918"/>
            <a:ext cx="271602" cy="271602"/>
            <a:chOff x="4200805" y="1158842"/>
            <a:chExt cx="271602" cy="271602"/>
          </a:xfrm>
        </p:grpSpPr>
        <p:sp>
          <p:nvSpPr>
            <p:cNvPr id="102" name="Oval 101">
              <a:extLst>
                <a:ext uri="{FF2B5EF4-FFF2-40B4-BE49-F238E27FC236}">
                  <a16:creationId xmlns:a16="http://schemas.microsoft.com/office/drawing/2014/main" id="{EF49819C-7AB6-C143-8041-C1C6661369F0}"/>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103" name="Straight Arrow Connector 102">
              <a:extLst>
                <a:ext uri="{FF2B5EF4-FFF2-40B4-BE49-F238E27FC236}">
                  <a16:creationId xmlns:a16="http://schemas.microsoft.com/office/drawing/2014/main" id="{105EB64E-DB8B-4443-98F9-BDADB096D180}"/>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cxnSp>
        <p:nvCxnSpPr>
          <p:cNvPr id="104" name="Straight Connector 103">
            <a:extLst>
              <a:ext uri="{FF2B5EF4-FFF2-40B4-BE49-F238E27FC236}">
                <a16:creationId xmlns:a16="http://schemas.microsoft.com/office/drawing/2014/main" id="{F2CE4BE0-9A09-3E42-8BFD-255E0A44AE77}"/>
              </a:ext>
            </a:extLst>
          </p:cNvPr>
          <p:cNvCxnSpPr>
            <a:cxnSpLocks/>
          </p:cNvCxnSpPr>
          <p:nvPr/>
        </p:nvCxnSpPr>
        <p:spPr>
          <a:xfrm flipV="1">
            <a:off x="602055" y="4425901"/>
            <a:ext cx="8781312" cy="3007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A1E7ED9-C351-B340-B421-D590D326E34B}"/>
              </a:ext>
            </a:extLst>
          </p:cNvPr>
          <p:cNvCxnSpPr>
            <a:cxnSpLocks/>
          </p:cNvCxnSpPr>
          <p:nvPr/>
        </p:nvCxnSpPr>
        <p:spPr>
          <a:xfrm>
            <a:off x="457405" y="3151900"/>
            <a:ext cx="0" cy="114546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93F65111-42CA-044E-B250-AA313AB661F3}"/>
              </a:ext>
            </a:extLst>
          </p:cNvPr>
          <p:cNvGrpSpPr/>
          <p:nvPr/>
        </p:nvGrpSpPr>
        <p:grpSpPr>
          <a:xfrm>
            <a:off x="340104" y="4321432"/>
            <a:ext cx="271602" cy="271602"/>
            <a:chOff x="4200805" y="1158842"/>
            <a:chExt cx="271602" cy="271602"/>
          </a:xfrm>
        </p:grpSpPr>
        <p:sp>
          <p:nvSpPr>
            <p:cNvPr id="108" name="Oval 107">
              <a:extLst>
                <a:ext uri="{FF2B5EF4-FFF2-40B4-BE49-F238E27FC236}">
                  <a16:creationId xmlns:a16="http://schemas.microsoft.com/office/drawing/2014/main" id="{ECC12A35-E18C-5643-8193-440C01DF03C1}"/>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109" name="Straight Arrow Connector 108">
              <a:extLst>
                <a:ext uri="{FF2B5EF4-FFF2-40B4-BE49-F238E27FC236}">
                  <a16:creationId xmlns:a16="http://schemas.microsoft.com/office/drawing/2014/main" id="{E75E2936-ADEA-0A45-AB4F-EB91E21E704F}"/>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10" name="TextBox 109">
            <a:extLst>
              <a:ext uri="{FF2B5EF4-FFF2-40B4-BE49-F238E27FC236}">
                <a16:creationId xmlns:a16="http://schemas.microsoft.com/office/drawing/2014/main" id="{F92C09A2-E2CE-6741-9398-5F639DF0CAA5}"/>
              </a:ext>
            </a:extLst>
          </p:cNvPr>
          <p:cNvSpPr txBox="1"/>
          <p:nvPr/>
        </p:nvSpPr>
        <p:spPr>
          <a:xfrm>
            <a:off x="573737" y="2910852"/>
            <a:ext cx="1075936"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overweight/</a:t>
            </a:r>
          </a:p>
          <a:p>
            <a:r>
              <a:rPr lang="en-US" sz="800" b="1" dirty="0">
                <a:latin typeface="Verdana" panose="020B0604030504040204" pitchFamily="34" charset="0"/>
                <a:ea typeface="Verdana" panose="020B0604030504040204" pitchFamily="34" charset="0"/>
                <a:cs typeface="Verdana" panose="020B0604030504040204" pitchFamily="34" charset="0"/>
              </a:rPr>
              <a:t>obese adults</a:t>
            </a:r>
          </a:p>
        </p:txBody>
      </p:sp>
      <p:sp>
        <p:nvSpPr>
          <p:cNvPr id="113" name="TextBox 112">
            <a:extLst>
              <a:ext uri="{FF2B5EF4-FFF2-40B4-BE49-F238E27FC236}">
                <a16:creationId xmlns:a16="http://schemas.microsoft.com/office/drawing/2014/main" id="{A86BA250-DA43-2046-B92C-A5A2FAA69F95}"/>
              </a:ext>
            </a:extLst>
          </p:cNvPr>
          <p:cNvSpPr txBox="1"/>
          <p:nvPr/>
        </p:nvSpPr>
        <p:spPr>
          <a:xfrm>
            <a:off x="1842390" y="4441916"/>
            <a:ext cx="1357462" cy="461665"/>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in persistently </a:t>
            </a:r>
          </a:p>
          <a:p>
            <a:r>
              <a:rPr lang="en-US" sz="800" b="1" dirty="0">
                <a:latin typeface="Verdana" panose="020B0604030504040204" pitchFamily="34" charset="0"/>
                <a:ea typeface="Verdana" panose="020B0604030504040204" pitchFamily="34" charset="0"/>
                <a:cs typeface="Verdana" panose="020B0604030504040204" pitchFamily="34" charset="0"/>
              </a:rPr>
              <a:t>low income </a:t>
            </a:r>
          </a:p>
          <a:p>
            <a:r>
              <a:rPr lang="en-US" sz="800" b="1" dirty="0">
                <a:latin typeface="Verdana" panose="020B0604030504040204" pitchFamily="34" charset="0"/>
                <a:ea typeface="Verdana" panose="020B0604030504040204" pitchFamily="34" charset="0"/>
                <a:cs typeface="Verdana" panose="020B0604030504040204" pitchFamily="34" charset="0"/>
              </a:rPr>
              <a:t>households</a:t>
            </a:r>
          </a:p>
        </p:txBody>
      </p:sp>
      <p:sp>
        <p:nvSpPr>
          <p:cNvPr id="114" name="Oval 113">
            <a:extLst>
              <a:ext uri="{FF2B5EF4-FFF2-40B4-BE49-F238E27FC236}">
                <a16:creationId xmlns:a16="http://schemas.microsoft.com/office/drawing/2014/main" id="{CB7A739D-BC42-1548-9EED-4216811272BB}"/>
              </a:ext>
            </a:extLst>
          </p:cNvPr>
          <p:cNvSpPr/>
          <p:nvPr/>
        </p:nvSpPr>
        <p:spPr>
          <a:xfrm>
            <a:off x="1947959" y="3856774"/>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17" name="TextBox 116">
            <a:extLst>
              <a:ext uri="{FF2B5EF4-FFF2-40B4-BE49-F238E27FC236}">
                <a16:creationId xmlns:a16="http://schemas.microsoft.com/office/drawing/2014/main" id="{B7C9FEBE-D38E-504C-B006-4B2908BB23C1}"/>
              </a:ext>
            </a:extLst>
          </p:cNvPr>
          <p:cNvSpPr txBox="1"/>
          <p:nvPr/>
        </p:nvSpPr>
        <p:spPr>
          <a:xfrm>
            <a:off x="4472887" y="4416291"/>
            <a:ext cx="1152880"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in elementary</a:t>
            </a:r>
          </a:p>
          <a:p>
            <a:r>
              <a:rPr lang="en-US" sz="800" b="1" dirty="0">
                <a:latin typeface="Verdana" panose="020B0604030504040204" pitchFamily="34" charset="0"/>
                <a:ea typeface="Verdana" panose="020B0604030504040204" pitchFamily="34" charset="0"/>
                <a:cs typeface="Verdana" panose="020B0604030504040204" pitchFamily="34" charset="0"/>
              </a:rPr>
              <a:t>occupations</a:t>
            </a:r>
          </a:p>
        </p:txBody>
      </p:sp>
      <p:sp>
        <p:nvSpPr>
          <p:cNvPr id="118" name="Oval 117">
            <a:extLst>
              <a:ext uri="{FF2B5EF4-FFF2-40B4-BE49-F238E27FC236}">
                <a16:creationId xmlns:a16="http://schemas.microsoft.com/office/drawing/2014/main" id="{99BCD4B1-C4C0-BB40-969D-7A794F4FA070}"/>
              </a:ext>
            </a:extLst>
          </p:cNvPr>
          <p:cNvSpPr/>
          <p:nvPr/>
        </p:nvSpPr>
        <p:spPr>
          <a:xfrm>
            <a:off x="4540541" y="3861450"/>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19" name="TextBox 118">
            <a:extLst>
              <a:ext uri="{FF2B5EF4-FFF2-40B4-BE49-F238E27FC236}">
                <a16:creationId xmlns:a16="http://schemas.microsoft.com/office/drawing/2014/main" id="{EE30288A-2A2C-1C45-B3BA-3A476976800D}"/>
              </a:ext>
            </a:extLst>
          </p:cNvPr>
          <p:cNvSpPr txBox="1"/>
          <p:nvPr/>
        </p:nvSpPr>
        <p:spPr>
          <a:xfrm>
            <a:off x="661881" y="4440335"/>
            <a:ext cx="1058303"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with access </a:t>
            </a:r>
          </a:p>
          <a:p>
            <a:r>
              <a:rPr lang="en-US" sz="800" b="1" dirty="0">
                <a:latin typeface="Verdana" panose="020B0604030504040204" pitchFamily="34" charset="0"/>
                <a:ea typeface="Verdana" panose="020B0604030504040204" pitchFamily="34" charset="0"/>
                <a:cs typeface="Verdana" panose="020B0604030504040204" pitchFamily="34" charset="0"/>
              </a:rPr>
              <a:t>to car/van</a:t>
            </a:r>
          </a:p>
        </p:txBody>
      </p:sp>
      <p:sp>
        <p:nvSpPr>
          <p:cNvPr id="120" name="Oval 119">
            <a:extLst>
              <a:ext uri="{FF2B5EF4-FFF2-40B4-BE49-F238E27FC236}">
                <a16:creationId xmlns:a16="http://schemas.microsoft.com/office/drawing/2014/main" id="{34BCA19C-3DE0-334B-9E51-17EBC9856D2A}"/>
              </a:ext>
            </a:extLst>
          </p:cNvPr>
          <p:cNvSpPr/>
          <p:nvPr/>
        </p:nvSpPr>
        <p:spPr>
          <a:xfrm>
            <a:off x="737030" y="3871703"/>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21" name="Oval 120">
            <a:extLst>
              <a:ext uri="{FF2B5EF4-FFF2-40B4-BE49-F238E27FC236}">
                <a16:creationId xmlns:a16="http://schemas.microsoft.com/office/drawing/2014/main" id="{FE90C22C-861E-9447-9237-3DD474E72413}"/>
              </a:ext>
            </a:extLst>
          </p:cNvPr>
          <p:cNvSpPr/>
          <p:nvPr/>
        </p:nvSpPr>
        <p:spPr>
          <a:xfrm>
            <a:off x="1143473" y="3818032"/>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23" name="TextBox 122">
            <a:extLst>
              <a:ext uri="{FF2B5EF4-FFF2-40B4-BE49-F238E27FC236}">
                <a16:creationId xmlns:a16="http://schemas.microsoft.com/office/drawing/2014/main" id="{D6FE7BE8-0E61-C448-BEC6-FB06A6B7309A}"/>
              </a:ext>
            </a:extLst>
          </p:cNvPr>
          <p:cNvSpPr txBox="1"/>
          <p:nvPr/>
        </p:nvSpPr>
        <p:spPr>
          <a:xfrm>
            <a:off x="7004009" y="6046463"/>
            <a:ext cx="1433406" cy="707886"/>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NHS Health Check </a:t>
            </a:r>
          </a:p>
          <a:p>
            <a:r>
              <a:rPr lang="en-US" sz="800" b="1" dirty="0">
                <a:latin typeface="Verdana" panose="020B0604030504040204" pitchFamily="34" charset="0"/>
                <a:ea typeface="Verdana" panose="020B0604030504040204" pitchFamily="34" charset="0"/>
                <a:cs typeface="Verdana" panose="020B0604030504040204" pitchFamily="34" charset="0"/>
              </a:rPr>
              <a:t>Attendance over time</a:t>
            </a:r>
            <a:endParaRPr lang="en-US" sz="800" dirty="0">
              <a:latin typeface="Verdana" panose="020B0604030504040204" pitchFamily="34" charset="0"/>
              <a:ea typeface="Verdana" panose="020B0604030504040204" pitchFamily="34" charset="0"/>
              <a:cs typeface="Verdana" panose="020B0604030504040204" pitchFamily="34" charset="0"/>
            </a:endParaRPr>
          </a:p>
          <a:p>
            <a:r>
              <a:rPr lang="en-US" sz="800" dirty="0">
                <a:latin typeface="Calibri" panose="020F0502020204030204" pitchFamily="34" charset="0"/>
                <a:ea typeface="Verdana" panose="020B0604030504040204" pitchFamily="34" charset="0"/>
                <a:cs typeface="Calibri" panose="020F0502020204030204" pitchFamily="34" charset="0"/>
              </a:rPr>
              <a:t>Proportion of BAME groups </a:t>
            </a:r>
          </a:p>
          <a:p>
            <a:r>
              <a:rPr lang="en-US" sz="800" dirty="0">
                <a:latin typeface="Calibri" panose="020F0502020204030204" pitchFamily="34" charset="0"/>
                <a:ea typeface="Verdana" panose="020B0604030504040204" pitchFamily="34" charset="0"/>
                <a:cs typeface="Calibri" panose="020F0502020204030204" pitchFamily="34" charset="0"/>
              </a:rPr>
              <a:t>attenders Increasing </a:t>
            </a:r>
          </a:p>
          <a:p>
            <a:r>
              <a:rPr lang="en-US" sz="800" dirty="0">
                <a:latin typeface="Calibri" panose="020F0502020204030204" pitchFamily="34" charset="0"/>
                <a:ea typeface="Verdana" panose="020B0604030504040204" pitchFamily="34" charset="0"/>
                <a:cs typeface="Calibri" panose="020F0502020204030204" pitchFamily="34" charset="0"/>
              </a:rPr>
              <a:t>(22.1% 2017/18)</a:t>
            </a:r>
          </a:p>
        </p:txBody>
      </p:sp>
      <p:sp>
        <p:nvSpPr>
          <p:cNvPr id="124" name="Oval 123">
            <a:extLst>
              <a:ext uri="{FF2B5EF4-FFF2-40B4-BE49-F238E27FC236}">
                <a16:creationId xmlns:a16="http://schemas.microsoft.com/office/drawing/2014/main" id="{95EF54F9-BDB1-1F40-A93B-A0B5C52D0C4B}"/>
              </a:ext>
            </a:extLst>
          </p:cNvPr>
          <p:cNvSpPr/>
          <p:nvPr/>
        </p:nvSpPr>
        <p:spPr>
          <a:xfrm>
            <a:off x="10698814" y="5486923"/>
            <a:ext cx="433635" cy="433635"/>
          </a:xfrm>
          <a:prstGeom prst="ellipse">
            <a:avLst/>
          </a:prstGeom>
          <a:solidFill>
            <a:srgbClr val="3ECC26"/>
          </a:solidFill>
          <a:ln>
            <a:solidFill>
              <a:srgbClr val="3EC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125" name="Straight Connector 124">
            <a:extLst>
              <a:ext uri="{FF2B5EF4-FFF2-40B4-BE49-F238E27FC236}">
                <a16:creationId xmlns:a16="http://schemas.microsoft.com/office/drawing/2014/main" id="{4D32A371-7C3E-504A-8427-AFF77FBD6871}"/>
              </a:ext>
            </a:extLst>
          </p:cNvPr>
          <p:cNvCxnSpPr>
            <a:cxnSpLocks/>
          </p:cNvCxnSpPr>
          <p:nvPr/>
        </p:nvCxnSpPr>
        <p:spPr>
          <a:xfrm>
            <a:off x="10412730" y="4414170"/>
            <a:ext cx="1316585" cy="13123"/>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A8B105DC-8FED-4F49-8550-82F2B38D1F02}"/>
              </a:ext>
            </a:extLst>
          </p:cNvPr>
          <p:cNvGrpSpPr/>
          <p:nvPr/>
        </p:nvGrpSpPr>
        <p:grpSpPr>
          <a:xfrm rot="5400000">
            <a:off x="11770902" y="4288191"/>
            <a:ext cx="271602" cy="271602"/>
            <a:chOff x="4200805" y="1158842"/>
            <a:chExt cx="271602" cy="271602"/>
          </a:xfrm>
        </p:grpSpPr>
        <p:sp>
          <p:nvSpPr>
            <p:cNvPr id="129" name="Oval 128">
              <a:extLst>
                <a:ext uri="{FF2B5EF4-FFF2-40B4-BE49-F238E27FC236}">
                  <a16:creationId xmlns:a16="http://schemas.microsoft.com/office/drawing/2014/main" id="{05341F19-D362-1041-B948-64441566938C}"/>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130" name="Straight Arrow Connector 129">
              <a:extLst>
                <a:ext uri="{FF2B5EF4-FFF2-40B4-BE49-F238E27FC236}">
                  <a16:creationId xmlns:a16="http://schemas.microsoft.com/office/drawing/2014/main" id="{0F9C4C4E-6C8D-BA48-BEAB-C72383035996}"/>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cxnSp>
        <p:nvCxnSpPr>
          <p:cNvPr id="131" name="Straight Connector 130">
            <a:extLst>
              <a:ext uri="{FF2B5EF4-FFF2-40B4-BE49-F238E27FC236}">
                <a16:creationId xmlns:a16="http://schemas.microsoft.com/office/drawing/2014/main" id="{55F8EED7-AE81-A44A-B769-331C91DA6152}"/>
              </a:ext>
            </a:extLst>
          </p:cNvPr>
          <p:cNvCxnSpPr>
            <a:cxnSpLocks/>
          </p:cNvCxnSpPr>
          <p:nvPr/>
        </p:nvCxnSpPr>
        <p:spPr>
          <a:xfrm flipV="1">
            <a:off x="11915256" y="4585568"/>
            <a:ext cx="0" cy="1250161"/>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32" name="Group 131">
            <a:extLst>
              <a:ext uri="{FF2B5EF4-FFF2-40B4-BE49-F238E27FC236}">
                <a16:creationId xmlns:a16="http://schemas.microsoft.com/office/drawing/2014/main" id="{36A1AF36-7F59-C740-B8EB-918292FDFBDA}"/>
              </a:ext>
            </a:extLst>
          </p:cNvPr>
          <p:cNvGrpSpPr/>
          <p:nvPr/>
        </p:nvGrpSpPr>
        <p:grpSpPr>
          <a:xfrm rot="10800000">
            <a:off x="11772740" y="5941272"/>
            <a:ext cx="271602" cy="271602"/>
            <a:chOff x="4200805" y="1158842"/>
            <a:chExt cx="271602" cy="271602"/>
          </a:xfrm>
        </p:grpSpPr>
        <p:sp>
          <p:nvSpPr>
            <p:cNvPr id="133" name="Oval 132">
              <a:extLst>
                <a:ext uri="{FF2B5EF4-FFF2-40B4-BE49-F238E27FC236}">
                  <a16:creationId xmlns:a16="http://schemas.microsoft.com/office/drawing/2014/main" id="{CA2ADE8D-FFA7-2B47-A5F5-4C99761B6F7A}"/>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134" name="Straight Arrow Connector 133">
              <a:extLst>
                <a:ext uri="{FF2B5EF4-FFF2-40B4-BE49-F238E27FC236}">
                  <a16:creationId xmlns:a16="http://schemas.microsoft.com/office/drawing/2014/main" id="{D7A53683-88E8-A848-9FBE-72D1765E3104}"/>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35" name="TextBox 134">
            <a:extLst>
              <a:ext uri="{FF2B5EF4-FFF2-40B4-BE49-F238E27FC236}">
                <a16:creationId xmlns:a16="http://schemas.microsoft.com/office/drawing/2014/main" id="{AFADD05C-B0E8-8F41-859A-048F9ED0FAFD}"/>
              </a:ext>
            </a:extLst>
          </p:cNvPr>
          <p:cNvSpPr txBox="1"/>
          <p:nvPr/>
        </p:nvSpPr>
        <p:spPr>
          <a:xfrm>
            <a:off x="10620061" y="6079663"/>
            <a:ext cx="1327608" cy="584775"/>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with good/</a:t>
            </a:r>
          </a:p>
          <a:p>
            <a:r>
              <a:rPr lang="en-US" sz="800" b="1" dirty="0">
                <a:latin typeface="Verdana" panose="020B0604030504040204" pitchFamily="34" charset="0"/>
                <a:ea typeface="Verdana" panose="020B0604030504040204" pitchFamily="34" charset="0"/>
                <a:cs typeface="Verdana" panose="020B0604030504040204" pitchFamily="34" charset="0"/>
              </a:rPr>
              <a:t>very good health</a:t>
            </a:r>
          </a:p>
          <a:p>
            <a:r>
              <a:rPr lang="en-US" sz="800" dirty="0">
                <a:latin typeface="Calibri" panose="020F0502020204030204" pitchFamily="34" charset="0"/>
                <a:ea typeface="Verdana" panose="020B0604030504040204" pitchFamily="34" charset="0"/>
                <a:cs typeface="Calibri" panose="020F0502020204030204" pitchFamily="34" charset="0"/>
              </a:rPr>
              <a:t>BAME groups self report</a:t>
            </a:r>
          </a:p>
          <a:p>
            <a:r>
              <a:rPr lang="en-US" sz="800" dirty="0">
                <a:latin typeface="Calibri" panose="020F0502020204030204" pitchFamily="34" charset="0"/>
                <a:ea typeface="Verdana" panose="020B0604030504040204" pitchFamily="34" charset="0"/>
                <a:cs typeface="Calibri" panose="020F0502020204030204" pitchFamily="34" charset="0"/>
              </a:rPr>
              <a:t>Higher rates of good health</a:t>
            </a:r>
          </a:p>
        </p:txBody>
      </p:sp>
      <p:sp>
        <p:nvSpPr>
          <p:cNvPr id="136" name="Oval 135">
            <a:extLst>
              <a:ext uri="{FF2B5EF4-FFF2-40B4-BE49-F238E27FC236}">
                <a16:creationId xmlns:a16="http://schemas.microsoft.com/office/drawing/2014/main" id="{95F0D490-39CB-EA4F-8735-8976B7994EB3}"/>
              </a:ext>
            </a:extLst>
          </p:cNvPr>
          <p:cNvSpPr/>
          <p:nvPr/>
        </p:nvSpPr>
        <p:spPr>
          <a:xfrm>
            <a:off x="8326928" y="3869336"/>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37" name="Oval 136">
            <a:extLst>
              <a:ext uri="{FF2B5EF4-FFF2-40B4-BE49-F238E27FC236}">
                <a16:creationId xmlns:a16="http://schemas.microsoft.com/office/drawing/2014/main" id="{27748DFB-D50B-B94A-BF7B-FB49AE120333}"/>
              </a:ext>
            </a:extLst>
          </p:cNvPr>
          <p:cNvSpPr/>
          <p:nvPr/>
        </p:nvSpPr>
        <p:spPr>
          <a:xfrm>
            <a:off x="11117921" y="5383546"/>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38" name="TextBox 137">
            <a:extLst>
              <a:ext uri="{FF2B5EF4-FFF2-40B4-BE49-F238E27FC236}">
                <a16:creationId xmlns:a16="http://schemas.microsoft.com/office/drawing/2014/main" id="{3502A168-6AE8-C04D-86DB-65C8032CDABB}"/>
              </a:ext>
            </a:extLst>
          </p:cNvPr>
          <p:cNvSpPr txBox="1"/>
          <p:nvPr/>
        </p:nvSpPr>
        <p:spPr>
          <a:xfrm>
            <a:off x="3163735" y="4451642"/>
            <a:ext cx="1124026" cy="461665"/>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living in </a:t>
            </a:r>
          </a:p>
          <a:p>
            <a:r>
              <a:rPr lang="en-US" sz="800" b="1" dirty="0">
                <a:latin typeface="Verdana" panose="020B0604030504040204" pitchFamily="34" charset="0"/>
                <a:ea typeface="Verdana" panose="020B0604030504040204" pitchFamily="34" charset="0"/>
                <a:cs typeface="Verdana" panose="020B0604030504040204" pitchFamily="34" charset="0"/>
              </a:rPr>
              <a:t>most deprived</a:t>
            </a:r>
          </a:p>
          <a:p>
            <a:r>
              <a:rPr lang="en-GB" sz="800" b="1" dirty="0">
                <a:latin typeface="Verdana" panose="020B0604030504040204" pitchFamily="34" charset="0"/>
                <a:ea typeface="Verdana" panose="020B0604030504040204" pitchFamily="34" charset="0"/>
                <a:cs typeface="Verdana" panose="020B0604030504040204" pitchFamily="34" charset="0"/>
              </a:rPr>
              <a:t>neighbourhoods</a:t>
            </a:r>
          </a:p>
        </p:txBody>
      </p:sp>
      <p:sp>
        <p:nvSpPr>
          <p:cNvPr id="139" name="Oval 138">
            <a:extLst>
              <a:ext uri="{FF2B5EF4-FFF2-40B4-BE49-F238E27FC236}">
                <a16:creationId xmlns:a16="http://schemas.microsoft.com/office/drawing/2014/main" id="{7527FBF0-E249-8A48-8880-CF7CC84588DD}"/>
              </a:ext>
            </a:extLst>
          </p:cNvPr>
          <p:cNvSpPr/>
          <p:nvPr/>
        </p:nvSpPr>
        <p:spPr>
          <a:xfrm>
            <a:off x="3246051" y="3860998"/>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42" name="TextBox 141">
            <a:extLst>
              <a:ext uri="{FF2B5EF4-FFF2-40B4-BE49-F238E27FC236}">
                <a16:creationId xmlns:a16="http://schemas.microsoft.com/office/drawing/2014/main" id="{D5E3B05E-58D6-DE41-9652-36E26F06393F}"/>
              </a:ext>
            </a:extLst>
          </p:cNvPr>
          <p:cNvSpPr txBox="1"/>
          <p:nvPr/>
        </p:nvSpPr>
        <p:spPr>
          <a:xfrm>
            <a:off x="5854024" y="4423935"/>
            <a:ext cx="1124026" cy="584775"/>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medical</a:t>
            </a:r>
          </a:p>
          <a:p>
            <a:r>
              <a:rPr lang="en-US" sz="800" b="1" dirty="0">
                <a:latin typeface="Verdana" panose="020B0604030504040204" pitchFamily="34" charset="0"/>
                <a:ea typeface="Verdana" panose="020B0604030504040204" pitchFamily="34" charset="0"/>
                <a:cs typeface="Verdana" panose="020B0604030504040204" pitchFamily="34" charset="0"/>
              </a:rPr>
              <a:t>NHS staff</a:t>
            </a:r>
          </a:p>
          <a:p>
            <a:r>
              <a:rPr lang="en-US" sz="800" dirty="0">
                <a:latin typeface="Calibri" panose="020F0502020204030204" pitchFamily="34" charset="0"/>
                <a:ea typeface="Verdana" panose="020B0604030504040204" pitchFamily="34" charset="0"/>
                <a:cs typeface="Calibri" panose="020F0502020204030204" pitchFamily="34" charset="0"/>
              </a:rPr>
              <a:t>BAME groups make up 45% of medical staff</a:t>
            </a:r>
          </a:p>
        </p:txBody>
      </p:sp>
      <p:sp>
        <p:nvSpPr>
          <p:cNvPr id="144" name="TextBox 143">
            <a:extLst>
              <a:ext uri="{FF2B5EF4-FFF2-40B4-BE49-F238E27FC236}">
                <a16:creationId xmlns:a16="http://schemas.microsoft.com/office/drawing/2014/main" id="{781451BA-7BF8-7241-A248-1661F014CB1D}"/>
              </a:ext>
            </a:extLst>
          </p:cNvPr>
          <p:cNvSpPr txBox="1"/>
          <p:nvPr/>
        </p:nvSpPr>
        <p:spPr>
          <a:xfrm>
            <a:off x="5755499" y="6045718"/>
            <a:ext cx="1429282" cy="707886"/>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Positive GP experience</a:t>
            </a:r>
          </a:p>
          <a:p>
            <a:r>
              <a:rPr lang="en-US" sz="800" dirty="0">
                <a:latin typeface="Calibri" panose="020F0502020204030204" pitchFamily="34" charset="0"/>
                <a:ea typeface="Verdana" panose="020B0604030504040204" pitchFamily="34" charset="0"/>
                <a:cs typeface="Calibri" panose="020F0502020204030204" pitchFamily="34" charset="0"/>
              </a:rPr>
              <a:t>% varies by group (71% among Bangladeshi group to 87% among African groups).</a:t>
            </a:r>
            <a:endParaRPr lang="en-US" sz="800" b="1" dirty="0">
              <a:latin typeface="Verdana" panose="020B0604030504040204" pitchFamily="34" charset="0"/>
              <a:ea typeface="Verdana" panose="020B0604030504040204" pitchFamily="34" charset="0"/>
              <a:cs typeface="Verdana" panose="020B0604030504040204" pitchFamily="34" charset="0"/>
            </a:endParaRPr>
          </a:p>
        </p:txBody>
      </p:sp>
      <p:sp>
        <p:nvSpPr>
          <p:cNvPr id="145" name="Oval 144">
            <a:extLst>
              <a:ext uri="{FF2B5EF4-FFF2-40B4-BE49-F238E27FC236}">
                <a16:creationId xmlns:a16="http://schemas.microsoft.com/office/drawing/2014/main" id="{0B26FE8B-E644-5246-BFE2-E5E06FE0C205}"/>
              </a:ext>
            </a:extLst>
          </p:cNvPr>
          <p:cNvSpPr/>
          <p:nvPr/>
        </p:nvSpPr>
        <p:spPr>
          <a:xfrm>
            <a:off x="8442317" y="5479428"/>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146" name="Straight Connector 145">
            <a:extLst>
              <a:ext uri="{FF2B5EF4-FFF2-40B4-BE49-F238E27FC236}">
                <a16:creationId xmlns:a16="http://schemas.microsoft.com/office/drawing/2014/main" id="{987AE016-07D9-E944-9365-311AE05315F5}"/>
              </a:ext>
            </a:extLst>
          </p:cNvPr>
          <p:cNvCxnSpPr>
            <a:cxnSpLocks/>
          </p:cNvCxnSpPr>
          <p:nvPr/>
        </p:nvCxnSpPr>
        <p:spPr>
          <a:xfrm>
            <a:off x="4332450" y="6054762"/>
            <a:ext cx="7213354" cy="1"/>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0BDB7712-8B24-184E-9B89-D4144EE368DF}"/>
              </a:ext>
            </a:extLst>
          </p:cNvPr>
          <p:cNvSpPr txBox="1"/>
          <p:nvPr/>
        </p:nvSpPr>
        <p:spPr>
          <a:xfrm>
            <a:off x="4248359" y="6039875"/>
            <a:ext cx="1671940" cy="338554"/>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Average hospital patient satisfaction score</a:t>
            </a:r>
          </a:p>
        </p:txBody>
      </p:sp>
      <p:sp>
        <p:nvSpPr>
          <p:cNvPr id="148" name="Oval 147">
            <a:extLst>
              <a:ext uri="{FF2B5EF4-FFF2-40B4-BE49-F238E27FC236}">
                <a16:creationId xmlns:a16="http://schemas.microsoft.com/office/drawing/2014/main" id="{5CE92C30-5657-984B-947E-2D116FD3FD88}"/>
              </a:ext>
            </a:extLst>
          </p:cNvPr>
          <p:cNvSpPr/>
          <p:nvPr/>
        </p:nvSpPr>
        <p:spPr>
          <a:xfrm>
            <a:off x="7093760" y="5470224"/>
            <a:ext cx="433635" cy="433635"/>
          </a:xfrm>
          <a:prstGeom prst="ellipse">
            <a:avLst/>
          </a:prstGeom>
          <a:solidFill>
            <a:srgbClr val="3ECC26"/>
          </a:solidFill>
          <a:ln>
            <a:solidFill>
              <a:srgbClr val="3EC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49" name="TextBox 148">
            <a:extLst>
              <a:ext uri="{FF2B5EF4-FFF2-40B4-BE49-F238E27FC236}">
                <a16:creationId xmlns:a16="http://schemas.microsoft.com/office/drawing/2014/main" id="{87A341EC-4FB8-1F4B-8A3C-BE24248BA8A8}"/>
              </a:ext>
            </a:extLst>
          </p:cNvPr>
          <p:cNvSpPr txBox="1"/>
          <p:nvPr/>
        </p:nvSpPr>
        <p:spPr>
          <a:xfrm>
            <a:off x="7102122" y="4422345"/>
            <a:ext cx="1067921" cy="707886"/>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non-medical</a:t>
            </a:r>
          </a:p>
          <a:p>
            <a:r>
              <a:rPr lang="en-US" sz="800" b="1" dirty="0">
                <a:latin typeface="Verdana" panose="020B0604030504040204" pitchFamily="34" charset="0"/>
                <a:ea typeface="Verdana" panose="020B0604030504040204" pitchFamily="34" charset="0"/>
                <a:cs typeface="Verdana" panose="020B0604030504040204" pitchFamily="34" charset="0"/>
              </a:rPr>
              <a:t>NHS staff</a:t>
            </a:r>
          </a:p>
          <a:p>
            <a:r>
              <a:rPr lang="en-US" sz="800" dirty="0">
                <a:latin typeface="Calibri" panose="020F0502020204030204" pitchFamily="34" charset="0"/>
                <a:ea typeface="Verdana" panose="020B0604030504040204" pitchFamily="34" charset="0"/>
                <a:cs typeface="Calibri" panose="020F0502020204030204" pitchFamily="34" charset="0"/>
              </a:rPr>
              <a:t>BAME groups </a:t>
            </a:r>
          </a:p>
          <a:p>
            <a:r>
              <a:rPr lang="en-US" sz="800" dirty="0">
                <a:latin typeface="Calibri" panose="020F0502020204030204" pitchFamily="34" charset="0"/>
                <a:ea typeface="Verdana" panose="020B0604030504040204" pitchFamily="34" charset="0"/>
                <a:cs typeface="Calibri" panose="020F0502020204030204" pitchFamily="34" charset="0"/>
              </a:rPr>
              <a:t>make up 18% of </a:t>
            </a:r>
          </a:p>
          <a:p>
            <a:r>
              <a:rPr lang="en-US" sz="800" dirty="0">
                <a:latin typeface="Calibri" panose="020F0502020204030204" pitchFamily="34" charset="0"/>
                <a:ea typeface="Verdana" panose="020B0604030504040204" pitchFamily="34" charset="0"/>
                <a:cs typeface="Calibri" panose="020F0502020204030204" pitchFamily="34" charset="0"/>
              </a:rPr>
              <a:t>non-medical staff</a:t>
            </a:r>
          </a:p>
        </p:txBody>
      </p:sp>
      <p:sp>
        <p:nvSpPr>
          <p:cNvPr id="150" name="Oval 149">
            <a:extLst>
              <a:ext uri="{FF2B5EF4-FFF2-40B4-BE49-F238E27FC236}">
                <a16:creationId xmlns:a16="http://schemas.microsoft.com/office/drawing/2014/main" id="{F2535FF8-8713-4548-9C93-B13AB482DDA3}"/>
              </a:ext>
            </a:extLst>
          </p:cNvPr>
          <p:cNvSpPr/>
          <p:nvPr/>
        </p:nvSpPr>
        <p:spPr>
          <a:xfrm>
            <a:off x="5920299" y="3855653"/>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rgbClr val="3ECC26"/>
              </a:solidFill>
              <a:latin typeface="Verdana" panose="020B0604030504040204" pitchFamily="34" charset="0"/>
              <a:ea typeface="Verdana" panose="020B0604030504040204" pitchFamily="34" charset="0"/>
              <a:cs typeface="Verdana" panose="020B0604030504040204" pitchFamily="34" charset="0"/>
            </a:endParaRPr>
          </a:p>
        </p:txBody>
      </p:sp>
      <p:sp>
        <p:nvSpPr>
          <p:cNvPr id="153" name="TextBox 152">
            <a:extLst>
              <a:ext uri="{FF2B5EF4-FFF2-40B4-BE49-F238E27FC236}">
                <a16:creationId xmlns:a16="http://schemas.microsoft.com/office/drawing/2014/main" id="{ACE73246-91F1-4C49-8E13-868881130A05}"/>
              </a:ext>
            </a:extLst>
          </p:cNvPr>
          <p:cNvSpPr txBox="1"/>
          <p:nvPr/>
        </p:nvSpPr>
        <p:spPr>
          <a:xfrm>
            <a:off x="10364669" y="4415276"/>
            <a:ext cx="1604458" cy="830997"/>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NHS staff </a:t>
            </a:r>
          </a:p>
          <a:p>
            <a:r>
              <a:rPr lang="en-US" sz="800" b="1" dirty="0">
                <a:latin typeface="Verdana" panose="020B0604030504040204" pitchFamily="34" charset="0"/>
                <a:ea typeface="Verdana" panose="020B0604030504040204" pitchFamily="34" charset="0"/>
                <a:cs typeface="Verdana" panose="020B0604030504040204" pitchFamily="34" charset="0"/>
              </a:rPr>
              <a:t>discrimination at Work</a:t>
            </a:r>
          </a:p>
          <a:p>
            <a:r>
              <a:rPr lang="en-US" sz="800" dirty="0">
                <a:latin typeface="Calibri" panose="020F0502020204030204" pitchFamily="34" charset="0"/>
                <a:ea typeface="Verdana" panose="020B0604030504040204" pitchFamily="34" charset="0"/>
                <a:cs typeface="Calibri" panose="020F0502020204030204" pitchFamily="34" charset="0"/>
              </a:rPr>
              <a:t>Proportion of non-White </a:t>
            </a:r>
          </a:p>
          <a:p>
            <a:r>
              <a:rPr lang="en-US" sz="800" dirty="0">
                <a:latin typeface="Calibri" panose="020F0502020204030204" pitchFamily="34" charset="0"/>
                <a:ea typeface="Verdana" panose="020B0604030504040204" pitchFamily="34" charset="0"/>
                <a:cs typeface="Calibri" panose="020F0502020204030204" pitchFamily="34" charset="0"/>
              </a:rPr>
              <a:t>staff experiencing </a:t>
            </a:r>
          </a:p>
          <a:p>
            <a:r>
              <a:rPr lang="en-US" sz="800" dirty="0">
                <a:latin typeface="Calibri" panose="020F0502020204030204" pitchFamily="34" charset="0"/>
                <a:ea typeface="Verdana" panose="020B0604030504040204" pitchFamily="34" charset="0"/>
                <a:cs typeface="Calibri" panose="020F0502020204030204" pitchFamily="34" charset="0"/>
              </a:rPr>
              <a:t>discrimination double </a:t>
            </a:r>
          </a:p>
          <a:p>
            <a:r>
              <a:rPr lang="en-US" sz="800" dirty="0">
                <a:latin typeface="Calibri" panose="020F0502020204030204" pitchFamily="34" charset="0"/>
                <a:ea typeface="Verdana" panose="020B0604030504040204" pitchFamily="34" charset="0"/>
                <a:cs typeface="Calibri" panose="020F0502020204030204" pitchFamily="34" charset="0"/>
              </a:rPr>
              <a:t>that of White groups</a:t>
            </a:r>
          </a:p>
        </p:txBody>
      </p:sp>
      <p:sp>
        <p:nvSpPr>
          <p:cNvPr id="154" name="Oval 153">
            <a:extLst>
              <a:ext uri="{FF2B5EF4-FFF2-40B4-BE49-F238E27FC236}">
                <a16:creationId xmlns:a16="http://schemas.microsoft.com/office/drawing/2014/main" id="{88A5431B-F88B-A84A-B141-221FFC7E069D}"/>
              </a:ext>
            </a:extLst>
          </p:cNvPr>
          <p:cNvSpPr/>
          <p:nvPr/>
        </p:nvSpPr>
        <p:spPr>
          <a:xfrm>
            <a:off x="7187004" y="3877970"/>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55" name="TextBox 154">
            <a:extLst>
              <a:ext uri="{FF2B5EF4-FFF2-40B4-BE49-F238E27FC236}">
                <a16:creationId xmlns:a16="http://schemas.microsoft.com/office/drawing/2014/main" id="{96E9D11B-F333-9344-9B5D-AB5D25FD01CF}"/>
              </a:ext>
            </a:extLst>
          </p:cNvPr>
          <p:cNvSpPr txBox="1"/>
          <p:nvPr/>
        </p:nvSpPr>
        <p:spPr>
          <a:xfrm>
            <a:off x="8245262" y="4422345"/>
            <a:ext cx="1335622" cy="707886"/>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non-medical</a:t>
            </a:r>
          </a:p>
          <a:p>
            <a:r>
              <a:rPr lang="en-US" sz="800" b="1" dirty="0">
                <a:latin typeface="Verdana" panose="020B0604030504040204" pitchFamily="34" charset="0"/>
                <a:ea typeface="Verdana" panose="020B0604030504040204" pitchFamily="34" charset="0"/>
                <a:cs typeface="Verdana" panose="020B0604030504040204" pitchFamily="34" charset="0"/>
              </a:rPr>
              <a:t>NHS senior grades</a:t>
            </a:r>
            <a:endParaRPr lang="en-US" sz="800" dirty="0">
              <a:latin typeface="Verdana" panose="020B0604030504040204" pitchFamily="34" charset="0"/>
              <a:ea typeface="Verdana" panose="020B0604030504040204" pitchFamily="34" charset="0"/>
              <a:cs typeface="Verdana" panose="020B0604030504040204" pitchFamily="34" charset="0"/>
            </a:endParaRPr>
          </a:p>
          <a:p>
            <a:r>
              <a:rPr lang="en-US" sz="800" dirty="0">
                <a:latin typeface="Calibri" panose="020F0502020204030204" pitchFamily="34" charset="0"/>
                <a:ea typeface="Verdana" panose="020B0604030504040204" pitchFamily="34" charset="0"/>
                <a:cs typeface="Calibri" panose="020F0502020204030204" pitchFamily="34" charset="0"/>
              </a:rPr>
              <a:t>BAME groups represent</a:t>
            </a:r>
          </a:p>
          <a:p>
            <a:r>
              <a:rPr lang="en-US" sz="800" dirty="0">
                <a:latin typeface="Calibri" panose="020F0502020204030204" pitchFamily="34" charset="0"/>
                <a:ea typeface="Verdana" panose="020B0604030504040204" pitchFamily="34" charset="0"/>
                <a:cs typeface="Calibri" panose="020F0502020204030204" pitchFamily="34" charset="0"/>
              </a:rPr>
              <a:t>7% of very senior managers</a:t>
            </a:r>
          </a:p>
          <a:p>
            <a:r>
              <a:rPr lang="en-US" sz="800" dirty="0">
                <a:latin typeface="Calibri" panose="020F0502020204030204" pitchFamily="34" charset="0"/>
                <a:ea typeface="Verdana" panose="020B0604030504040204" pitchFamily="34" charset="0"/>
                <a:cs typeface="Calibri" panose="020F0502020204030204" pitchFamily="34" charset="0"/>
              </a:rPr>
              <a:t>And 17% of support roles.</a:t>
            </a:r>
          </a:p>
        </p:txBody>
      </p:sp>
      <p:sp>
        <p:nvSpPr>
          <p:cNvPr id="156" name="Oval 155">
            <a:extLst>
              <a:ext uri="{FF2B5EF4-FFF2-40B4-BE49-F238E27FC236}">
                <a16:creationId xmlns:a16="http://schemas.microsoft.com/office/drawing/2014/main" id="{F1CB2E54-504C-9D42-90AB-65C5A58F4547}"/>
              </a:ext>
            </a:extLst>
          </p:cNvPr>
          <p:cNvSpPr/>
          <p:nvPr/>
        </p:nvSpPr>
        <p:spPr>
          <a:xfrm>
            <a:off x="10456297" y="3844269"/>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69" name="TextBox 168">
            <a:extLst>
              <a:ext uri="{FF2B5EF4-FFF2-40B4-BE49-F238E27FC236}">
                <a16:creationId xmlns:a16="http://schemas.microsoft.com/office/drawing/2014/main" id="{962FD276-084E-584B-963E-AE41ABAA08A1}"/>
              </a:ext>
            </a:extLst>
          </p:cNvPr>
          <p:cNvSpPr txBox="1"/>
          <p:nvPr/>
        </p:nvSpPr>
        <p:spPr>
          <a:xfrm>
            <a:off x="0" y="4757"/>
            <a:ext cx="3733381" cy="215444"/>
          </a:xfrm>
          <a:prstGeom prst="rect">
            <a:avLst/>
          </a:prstGeom>
          <a:noFill/>
        </p:spPr>
        <p:txBody>
          <a:bodyPr wrap="square" rtlCol="0">
            <a:spAutoFit/>
          </a:bodyPr>
          <a:lstStyle/>
          <a:p>
            <a:r>
              <a:rPr lang="en-US" sz="800" dirty="0">
                <a:solidFill>
                  <a:schemeClr val="bg1"/>
                </a:solidFill>
                <a:latin typeface="Verdana" panose="020B0604030504040204" pitchFamily="34" charset="0"/>
                <a:ea typeface="Verdana" panose="020B0604030504040204" pitchFamily="34" charset="0"/>
                <a:cs typeface="Verdana" panose="020B0604030504040204" pitchFamily="34" charset="0"/>
              </a:rPr>
              <a:t>WEST SUSSEX PUBLIC HEALTH AND SOCIAL RESEARCH UNIT</a:t>
            </a:r>
          </a:p>
        </p:txBody>
      </p:sp>
      <p:sp>
        <p:nvSpPr>
          <p:cNvPr id="170" name="TextBox 169">
            <a:extLst>
              <a:ext uri="{FF2B5EF4-FFF2-40B4-BE49-F238E27FC236}">
                <a16:creationId xmlns:a16="http://schemas.microsoft.com/office/drawing/2014/main" id="{245E624F-1000-5E48-A7BA-2F3356C1CBFF}"/>
              </a:ext>
            </a:extLst>
          </p:cNvPr>
          <p:cNvSpPr txBox="1"/>
          <p:nvPr/>
        </p:nvSpPr>
        <p:spPr>
          <a:xfrm>
            <a:off x="-15216" y="157137"/>
            <a:ext cx="6825496" cy="307777"/>
          </a:xfrm>
          <a:prstGeom prst="rect">
            <a:avLst/>
          </a:prstGeom>
          <a:noFill/>
        </p:spPr>
        <p:txBody>
          <a:bodyPr wrap="square" rtlCol="0">
            <a:spAutoFit/>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A life course view of health and wider wellbeing outcomes - BAME </a:t>
            </a:r>
          </a:p>
        </p:txBody>
      </p:sp>
      <p:sp>
        <p:nvSpPr>
          <p:cNvPr id="173" name="Oval 172">
            <a:extLst>
              <a:ext uri="{FF2B5EF4-FFF2-40B4-BE49-F238E27FC236}">
                <a16:creationId xmlns:a16="http://schemas.microsoft.com/office/drawing/2014/main" id="{A6477C97-63D1-CA44-88E7-4EDA54263B17}"/>
              </a:ext>
            </a:extLst>
          </p:cNvPr>
          <p:cNvSpPr/>
          <p:nvPr/>
        </p:nvSpPr>
        <p:spPr>
          <a:xfrm>
            <a:off x="7415811" y="115071"/>
            <a:ext cx="396000" cy="396000"/>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latin typeface="Verdana" panose="020B0604030504040204" pitchFamily="34" charset="0"/>
                <a:ea typeface="Verdana" panose="020B0604030504040204" pitchFamily="34" charset="0"/>
                <a:cs typeface="Verdana" panose="020B0604030504040204" pitchFamily="34" charset="0"/>
              </a:rPr>
              <a:t>N/A</a:t>
            </a:r>
          </a:p>
        </p:txBody>
      </p:sp>
      <p:sp>
        <p:nvSpPr>
          <p:cNvPr id="174" name="Oval 173">
            <a:extLst>
              <a:ext uri="{FF2B5EF4-FFF2-40B4-BE49-F238E27FC236}">
                <a16:creationId xmlns:a16="http://schemas.microsoft.com/office/drawing/2014/main" id="{E0771219-3578-9642-B87D-CF963E66B746}"/>
              </a:ext>
            </a:extLst>
          </p:cNvPr>
          <p:cNvSpPr/>
          <p:nvPr/>
        </p:nvSpPr>
        <p:spPr>
          <a:xfrm>
            <a:off x="7866248" y="103513"/>
            <a:ext cx="396000" cy="396000"/>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latin typeface="Verdana" panose="020B0604030504040204" pitchFamily="34" charset="0"/>
                <a:ea typeface="Verdana" panose="020B0604030504040204" pitchFamily="34" charset="0"/>
                <a:cs typeface="Verdana" panose="020B0604030504040204" pitchFamily="34" charset="0"/>
              </a:rPr>
              <a:t>Worse</a:t>
            </a:r>
          </a:p>
        </p:txBody>
      </p:sp>
      <p:sp>
        <p:nvSpPr>
          <p:cNvPr id="175" name="TextBox 174">
            <a:extLst>
              <a:ext uri="{FF2B5EF4-FFF2-40B4-BE49-F238E27FC236}">
                <a16:creationId xmlns:a16="http://schemas.microsoft.com/office/drawing/2014/main" id="{D6771790-3712-2644-B5D0-D0652B4BB562}"/>
              </a:ext>
            </a:extLst>
          </p:cNvPr>
          <p:cNvSpPr txBox="1"/>
          <p:nvPr/>
        </p:nvSpPr>
        <p:spPr>
          <a:xfrm>
            <a:off x="8760858" y="46166"/>
            <a:ext cx="3365868" cy="523220"/>
          </a:xfrm>
          <a:prstGeom prst="rect">
            <a:avLst/>
          </a:prstGeom>
          <a:noFill/>
        </p:spPr>
        <p:txBody>
          <a:bodyPr wrap="square" rtlCol="0">
            <a:spAutoFit/>
          </a:bodyPr>
          <a:lstStyle/>
          <a:p>
            <a:pPr algn="just"/>
            <a:r>
              <a:rPr lang="en-US" sz="700" dirty="0">
                <a:solidFill>
                  <a:schemeClr val="bg1"/>
                </a:solidFill>
                <a:latin typeface="Verdana" panose="020B0604030504040204" pitchFamily="34" charset="0"/>
                <a:ea typeface="Verdana" panose="020B0604030504040204" pitchFamily="34" charset="0"/>
                <a:cs typeface="Verdana" panose="020B0604030504040204" pitchFamily="34" charset="0"/>
              </a:rPr>
              <a:t>Indicators generally compare White ethnic groups with other groups to say where outcomes are better or worse for minority ethnic groups. In some cases, findings are complex with some minority groups better and others worse. These are marked by </a:t>
            </a:r>
            <a:r>
              <a:rPr lang="en-US" sz="700" dirty="0" err="1">
                <a:solidFill>
                  <a:schemeClr val="bg1"/>
                </a:solidFill>
                <a:latin typeface="Verdana" panose="020B0604030504040204" pitchFamily="34" charset="0"/>
                <a:ea typeface="Verdana" panose="020B0604030504040204" pitchFamily="34" charset="0"/>
                <a:cs typeface="Verdana" panose="020B0604030504040204" pitchFamily="34" charset="0"/>
              </a:rPr>
              <a:t>multi-coloured</a:t>
            </a:r>
            <a:r>
              <a:rPr lang="en-US" sz="700">
                <a:solidFill>
                  <a:schemeClr val="bg1"/>
                </a:solidFill>
                <a:latin typeface="Verdana" panose="020B0604030504040204" pitchFamily="34" charset="0"/>
                <a:ea typeface="Verdana" panose="020B0604030504040204" pitchFamily="34" charset="0"/>
                <a:cs typeface="Verdana" panose="020B0604030504040204" pitchFamily="34" charset="0"/>
              </a:rPr>
              <a:t> icons.</a:t>
            </a:r>
          </a:p>
        </p:txBody>
      </p:sp>
      <p:cxnSp>
        <p:nvCxnSpPr>
          <p:cNvPr id="177" name="Straight Connector 176">
            <a:extLst>
              <a:ext uri="{FF2B5EF4-FFF2-40B4-BE49-F238E27FC236}">
                <a16:creationId xmlns:a16="http://schemas.microsoft.com/office/drawing/2014/main" id="{C3FFC8D6-0EBD-4549-A0EA-09FCCCB6DB79}"/>
              </a:ext>
            </a:extLst>
          </p:cNvPr>
          <p:cNvCxnSpPr>
            <a:cxnSpLocks/>
          </p:cNvCxnSpPr>
          <p:nvPr/>
        </p:nvCxnSpPr>
        <p:spPr>
          <a:xfrm flipV="1">
            <a:off x="244840" y="6054762"/>
            <a:ext cx="3077255" cy="11728"/>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9" name="Group 178">
            <a:extLst>
              <a:ext uri="{FF2B5EF4-FFF2-40B4-BE49-F238E27FC236}">
                <a16:creationId xmlns:a16="http://schemas.microsoft.com/office/drawing/2014/main" id="{37DD4064-2560-624E-A0C0-5D11D0F6426D}"/>
              </a:ext>
            </a:extLst>
          </p:cNvPr>
          <p:cNvGrpSpPr/>
          <p:nvPr/>
        </p:nvGrpSpPr>
        <p:grpSpPr>
          <a:xfrm rot="10800000">
            <a:off x="6007695" y="2772839"/>
            <a:ext cx="271602" cy="271602"/>
            <a:chOff x="4200805" y="1158842"/>
            <a:chExt cx="271602" cy="271602"/>
          </a:xfrm>
        </p:grpSpPr>
        <p:sp>
          <p:nvSpPr>
            <p:cNvPr id="180" name="Oval 179">
              <a:extLst>
                <a:ext uri="{FF2B5EF4-FFF2-40B4-BE49-F238E27FC236}">
                  <a16:creationId xmlns:a16="http://schemas.microsoft.com/office/drawing/2014/main" id="{7E6A31F4-383E-4C4C-B0A5-2EC0D5B2B980}"/>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81" name="Straight Arrow Connector 180">
              <a:extLst>
                <a:ext uri="{FF2B5EF4-FFF2-40B4-BE49-F238E27FC236}">
                  <a16:creationId xmlns:a16="http://schemas.microsoft.com/office/drawing/2014/main" id="{1C74C291-552F-2846-9B51-D48612B50D40}"/>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82" name="Group 181">
            <a:extLst>
              <a:ext uri="{FF2B5EF4-FFF2-40B4-BE49-F238E27FC236}">
                <a16:creationId xmlns:a16="http://schemas.microsoft.com/office/drawing/2014/main" id="{C845BFCF-1264-884A-8F37-566EECAA4163}"/>
              </a:ext>
            </a:extLst>
          </p:cNvPr>
          <p:cNvGrpSpPr/>
          <p:nvPr/>
        </p:nvGrpSpPr>
        <p:grpSpPr>
          <a:xfrm>
            <a:off x="5566699" y="4270125"/>
            <a:ext cx="271602" cy="271602"/>
            <a:chOff x="4200805" y="1158842"/>
            <a:chExt cx="271602" cy="271602"/>
          </a:xfrm>
        </p:grpSpPr>
        <p:sp>
          <p:nvSpPr>
            <p:cNvPr id="183" name="Oval 182">
              <a:extLst>
                <a:ext uri="{FF2B5EF4-FFF2-40B4-BE49-F238E27FC236}">
                  <a16:creationId xmlns:a16="http://schemas.microsoft.com/office/drawing/2014/main" id="{D03A2265-E005-0642-9771-E44DCB42991A}"/>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84" name="Straight Arrow Connector 183">
              <a:extLst>
                <a:ext uri="{FF2B5EF4-FFF2-40B4-BE49-F238E27FC236}">
                  <a16:creationId xmlns:a16="http://schemas.microsoft.com/office/drawing/2014/main" id="{0B798A02-B4E7-5A47-9E60-9E52AA9601F7}"/>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85" name="TextBox 184">
            <a:extLst>
              <a:ext uri="{FF2B5EF4-FFF2-40B4-BE49-F238E27FC236}">
                <a16:creationId xmlns:a16="http://schemas.microsoft.com/office/drawing/2014/main" id="{C6E2AFCB-7656-5E46-B531-E4A81E3AA28A}"/>
              </a:ext>
            </a:extLst>
          </p:cNvPr>
          <p:cNvSpPr txBox="1"/>
          <p:nvPr/>
        </p:nvSpPr>
        <p:spPr>
          <a:xfrm>
            <a:off x="9454691" y="6061559"/>
            <a:ext cx="995785"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with LTC in</a:t>
            </a:r>
          </a:p>
          <a:p>
            <a:r>
              <a:rPr lang="en-US" sz="800" b="1" dirty="0">
                <a:latin typeface="Verdana" panose="020B0604030504040204" pitchFamily="34" charset="0"/>
                <a:ea typeface="Verdana" panose="020B0604030504040204" pitchFamily="34" charset="0"/>
                <a:cs typeface="Verdana" panose="020B0604030504040204" pitchFamily="34" charset="0"/>
              </a:rPr>
              <a:t>Employment</a:t>
            </a:r>
          </a:p>
        </p:txBody>
      </p:sp>
      <p:sp>
        <p:nvSpPr>
          <p:cNvPr id="188" name="TextBox 187">
            <a:extLst>
              <a:ext uri="{FF2B5EF4-FFF2-40B4-BE49-F238E27FC236}">
                <a16:creationId xmlns:a16="http://schemas.microsoft.com/office/drawing/2014/main" id="{C3789395-56F2-1541-9AFD-2465FFFE2EB6}"/>
              </a:ext>
            </a:extLst>
          </p:cNvPr>
          <p:cNvSpPr txBox="1"/>
          <p:nvPr/>
        </p:nvSpPr>
        <p:spPr>
          <a:xfrm>
            <a:off x="8284293" y="6062542"/>
            <a:ext cx="1260253" cy="707886"/>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with support</a:t>
            </a:r>
          </a:p>
          <a:p>
            <a:r>
              <a:rPr lang="en-US" sz="800" b="1" dirty="0">
                <a:latin typeface="Verdana" panose="020B0604030504040204" pitchFamily="34" charset="0"/>
                <a:ea typeface="Verdana" panose="020B0604030504040204" pitchFamily="34" charset="0"/>
                <a:cs typeface="Verdana" panose="020B0604030504040204" pitchFamily="34" charset="0"/>
              </a:rPr>
              <a:t>to manage LTC</a:t>
            </a:r>
          </a:p>
          <a:p>
            <a:r>
              <a:rPr lang="en-US" sz="800" dirty="0">
                <a:latin typeface="Calibri" panose="020F0502020204030204" pitchFamily="34" charset="0"/>
                <a:ea typeface="Verdana" panose="020B0604030504040204" pitchFamily="34" charset="0"/>
                <a:cs typeface="Calibri" panose="020F0502020204030204" pitchFamily="34" charset="0"/>
              </a:rPr>
              <a:t>BAME groups feel significantly less supported</a:t>
            </a:r>
          </a:p>
        </p:txBody>
      </p:sp>
      <p:sp>
        <p:nvSpPr>
          <p:cNvPr id="189" name="TextBox 188">
            <a:extLst>
              <a:ext uri="{FF2B5EF4-FFF2-40B4-BE49-F238E27FC236}">
                <a16:creationId xmlns:a16="http://schemas.microsoft.com/office/drawing/2014/main" id="{21EC6498-B52A-7A4F-8CDF-A2B09A8EB0F3}"/>
              </a:ext>
            </a:extLst>
          </p:cNvPr>
          <p:cNvSpPr txBox="1"/>
          <p:nvPr/>
        </p:nvSpPr>
        <p:spPr>
          <a:xfrm>
            <a:off x="0" y="398225"/>
            <a:ext cx="5500944" cy="200055"/>
          </a:xfrm>
          <a:prstGeom prst="rect">
            <a:avLst/>
          </a:prstGeom>
          <a:noFill/>
        </p:spPr>
        <p:txBody>
          <a:bodyPr wrap="square" rtlCol="0">
            <a:spAutoFit/>
          </a:bodyPr>
          <a:lstStyle/>
          <a:p>
            <a:pPr algn="just"/>
            <a:r>
              <a:rPr lang="en-US" sz="700" dirty="0">
                <a:solidFill>
                  <a:schemeClr val="bg1"/>
                </a:solidFill>
                <a:latin typeface="Verdana" panose="020B0604030504040204" pitchFamily="34" charset="0"/>
                <a:ea typeface="Verdana" panose="020B0604030504040204" pitchFamily="34" charset="0"/>
                <a:cs typeface="Verdana" panose="020B0604030504040204" pitchFamily="34" charset="0"/>
              </a:rPr>
              <a:t>Indicators vary widely in </a:t>
            </a:r>
            <a:r>
              <a:rPr lang="en-US" sz="700" dirty="0" err="1">
                <a:solidFill>
                  <a:schemeClr val="bg1"/>
                </a:solidFill>
                <a:latin typeface="Verdana" panose="020B0604030504040204" pitchFamily="34" charset="0"/>
                <a:ea typeface="Verdana" panose="020B0604030504040204" pitchFamily="34" charset="0"/>
                <a:cs typeface="Verdana" panose="020B0604030504040204" pitchFamily="34" charset="0"/>
              </a:rPr>
              <a:t>categorisation</a:t>
            </a:r>
            <a:r>
              <a:rPr lang="en-US" sz="700" dirty="0">
                <a:solidFill>
                  <a:schemeClr val="bg1"/>
                </a:solidFill>
                <a:latin typeface="Verdana" panose="020B0604030504040204" pitchFamily="34" charset="0"/>
                <a:ea typeface="Verdana" panose="020B0604030504040204" pitchFamily="34" charset="0"/>
                <a:cs typeface="Verdana" panose="020B0604030504040204" pitchFamily="34" charset="0"/>
              </a:rPr>
              <a:t> of ethnic groups and time periods covered. </a:t>
            </a:r>
          </a:p>
        </p:txBody>
      </p:sp>
      <p:sp>
        <p:nvSpPr>
          <p:cNvPr id="191" name="TextBox 190">
            <a:extLst>
              <a:ext uri="{FF2B5EF4-FFF2-40B4-BE49-F238E27FC236}">
                <a16:creationId xmlns:a16="http://schemas.microsoft.com/office/drawing/2014/main" id="{448B9DE6-208F-5F42-9205-50E3DF10B7A6}"/>
              </a:ext>
            </a:extLst>
          </p:cNvPr>
          <p:cNvSpPr txBox="1"/>
          <p:nvPr/>
        </p:nvSpPr>
        <p:spPr>
          <a:xfrm>
            <a:off x="2483129" y="6065562"/>
            <a:ext cx="691215" cy="21544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Diabetes</a:t>
            </a:r>
          </a:p>
        </p:txBody>
      </p:sp>
      <p:sp>
        <p:nvSpPr>
          <p:cNvPr id="192" name="TextBox 191">
            <a:extLst>
              <a:ext uri="{FF2B5EF4-FFF2-40B4-BE49-F238E27FC236}">
                <a16:creationId xmlns:a16="http://schemas.microsoft.com/office/drawing/2014/main" id="{B976C1A7-DE0A-C046-9B36-6C6C2B4AD031}"/>
              </a:ext>
            </a:extLst>
          </p:cNvPr>
          <p:cNvSpPr txBox="1"/>
          <p:nvPr/>
        </p:nvSpPr>
        <p:spPr>
          <a:xfrm>
            <a:off x="1244921" y="6065562"/>
            <a:ext cx="1229824" cy="21544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Asthma and COPD</a:t>
            </a:r>
          </a:p>
        </p:txBody>
      </p:sp>
      <p:sp>
        <p:nvSpPr>
          <p:cNvPr id="193" name="TextBox 192">
            <a:extLst>
              <a:ext uri="{FF2B5EF4-FFF2-40B4-BE49-F238E27FC236}">
                <a16:creationId xmlns:a16="http://schemas.microsoft.com/office/drawing/2014/main" id="{1A7E13C7-185E-C544-84C1-FD147CA2B8D7}"/>
              </a:ext>
            </a:extLst>
          </p:cNvPr>
          <p:cNvSpPr txBox="1"/>
          <p:nvPr/>
        </p:nvSpPr>
        <p:spPr>
          <a:xfrm>
            <a:off x="85240" y="6057748"/>
            <a:ext cx="1062115" cy="461665"/>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Hypertension </a:t>
            </a:r>
          </a:p>
          <a:p>
            <a:r>
              <a:rPr lang="en-US" sz="800" b="1" dirty="0">
                <a:latin typeface="Verdana" panose="020B0604030504040204" pitchFamily="34" charset="0"/>
                <a:ea typeface="Verdana" panose="020B0604030504040204" pitchFamily="34" charset="0"/>
                <a:cs typeface="Verdana" panose="020B0604030504040204" pitchFamily="34" charset="0"/>
              </a:rPr>
              <a:t>prevalence</a:t>
            </a:r>
          </a:p>
          <a:p>
            <a:endParaRPr lang="en-US" sz="8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194" name="Group 193">
            <a:extLst>
              <a:ext uri="{FF2B5EF4-FFF2-40B4-BE49-F238E27FC236}">
                <a16:creationId xmlns:a16="http://schemas.microsoft.com/office/drawing/2014/main" id="{7901C3FB-F8D5-8240-8F33-1AE95AB884CD}"/>
              </a:ext>
            </a:extLst>
          </p:cNvPr>
          <p:cNvGrpSpPr>
            <a:grpSpLocks noChangeAspect="1"/>
          </p:cNvGrpSpPr>
          <p:nvPr/>
        </p:nvGrpSpPr>
        <p:grpSpPr>
          <a:xfrm>
            <a:off x="2592278" y="5490068"/>
            <a:ext cx="432002" cy="432000"/>
            <a:chOff x="5017739" y="1879437"/>
            <a:chExt cx="433637" cy="433635"/>
          </a:xfrm>
        </p:grpSpPr>
        <p:sp>
          <p:nvSpPr>
            <p:cNvPr id="195" name="Pie 194">
              <a:extLst>
                <a:ext uri="{FF2B5EF4-FFF2-40B4-BE49-F238E27FC236}">
                  <a16:creationId xmlns:a16="http://schemas.microsoft.com/office/drawing/2014/main" id="{89AF57DA-2826-264F-8B57-7B1E51AF8FA6}"/>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96" name="Pie 195">
              <a:extLst>
                <a:ext uri="{FF2B5EF4-FFF2-40B4-BE49-F238E27FC236}">
                  <a16:creationId xmlns:a16="http://schemas.microsoft.com/office/drawing/2014/main" id="{147EEA53-6F60-A442-A08D-1A28B27E7405}"/>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97" name="Pie 196">
              <a:extLst>
                <a:ext uri="{FF2B5EF4-FFF2-40B4-BE49-F238E27FC236}">
                  <a16:creationId xmlns:a16="http://schemas.microsoft.com/office/drawing/2014/main" id="{BD4339E5-9B16-2441-B8C5-0BC03BE0C041}"/>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98" name="Pie 197">
              <a:extLst>
                <a:ext uri="{FF2B5EF4-FFF2-40B4-BE49-F238E27FC236}">
                  <a16:creationId xmlns:a16="http://schemas.microsoft.com/office/drawing/2014/main" id="{533DD238-E5DF-0F4D-929A-E2E755893519}"/>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sp>
        <p:nvSpPr>
          <p:cNvPr id="199" name="Oval 198">
            <a:extLst>
              <a:ext uri="{FF2B5EF4-FFF2-40B4-BE49-F238E27FC236}">
                <a16:creationId xmlns:a16="http://schemas.microsoft.com/office/drawing/2014/main" id="{B1E7901C-DBED-7C40-BE62-77836821CD51}"/>
              </a:ext>
            </a:extLst>
          </p:cNvPr>
          <p:cNvSpPr/>
          <p:nvPr/>
        </p:nvSpPr>
        <p:spPr>
          <a:xfrm>
            <a:off x="738915" y="5409781"/>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00" name="Oval 199">
            <a:extLst>
              <a:ext uri="{FF2B5EF4-FFF2-40B4-BE49-F238E27FC236}">
                <a16:creationId xmlns:a16="http://schemas.microsoft.com/office/drawing/2014/main" id="{319740D6-A05C-3848-B5A9-C8529AF8257B}"/>
              </a:ext>
            </a:extLst>
          </p:cNvPr>
          <p:cNvSpPr/>
          <p:nvPr/>
        </p:nvSpPr>
        <p:spPr>
          <a:xfrm>
            <a:off x="1800963" y="5406448"/>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01" name="Oval 200">
            <a:extLst>
              <a:ext uri="{FF2B5EF4-FFF2-40B4-BE49-F238E27FC236}">
                <a16:creationId xmlns:a16="http://schemas.microsoft.com/office/drawing/2014/main" id="{69201855-7EF9-EB4C-A3FF-22C949336D7A}"/>
              </a:ext>
            </a:extLst>
          </p:cNvPr>
          <p:cNvSpPr/>
          <p:nvPr/>
        </p:nvSpPr>
        <p:spPr>
          <a:xfrm>
            <a:off x="3022120" y="5409143"/>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nvGrpSpPr>
          <p:cNvPr id="202" name="Group 201">
            <a:extLst>
              <a:ext uri="{FF2B5EF4-FFF2-40B4-BE49-F238E27FC236}">
                <a16:creationId xmlns:a16="http://schemas.microsoft.com/office/drawing/2014/main" id="{25C788D5-C261-444E-9044-CF4EA97EA000}"/>
              </a:ext>
            </a:extLst>
          </p:cNvPr>
          <p:cNvGrpSpPr>
            <a:grpSpLocks noChangeAspect="1"/>
          </p:cNvGrpSpPr>
          <p:nvPr/>
        </p:nvGrpSpPr>
        <p:grpSpPr>
          <a:xfrm>
            <a:off x="338423" y="5490068"/>
            <a:ext cx="432002" cy="432000"/>
            <a:chOff x="5017739" y="1879437"/>
            <a:chExt cx="433637" cy="433635"/>
          </a:xfrm>
        </p:grpSpPr>
        <p:sp>
          <p:nvSpPr>
            <p:cNvPr id="203" name="Pie 202">
              <a:extLst>
                <a:ext uri="{FF2B5EF4-FFF2-40B4-BE49-F238E27FC236}">
                  <a16:creationId xmlns:a16="http://schemas.microsoft.com/office/drawing/2014/main" id="{BEFAD1E3-E00F-E741-8495-3F0149170617}"/>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04" name="Pie 203">
              <a:extLst>
                <a:ext uri="{FF2B5EF4-FFF2-40B4-BE49-F238E27FC236}">
                  <a16:creationId xmlns:a16="http://schemas.microsoft.com/office/drawing/2014/main" id="{E4B1A447-B254-B744-918E-27B84413E103}"/>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05" name="Pie 204">
              <a:extLst>
                <a:ext uri="{FF2B5EF4-FFF2-40B4-BE49-F238E27FC236}">
                  <a16:creationId xmlns:a16="http://schemas.microsoft.com/office/drawing/2014/main" id="{32FC891C-71E1-2940-AFE0-096D0B3A7E39}"/>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06" name="Pie 205">
              <a:extLst>
                <a:ext uri="{FF2B5EF4-FFF2-40B4-BE49-F238E27FC236}">
                  <a16:creationId xmlns:a16="http://schemas.microsoft.com/office/drawing/2014/main" id="{52B92BEA-8F8F-EC48-9513-97361F004A72}"/>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grpSp>
        <p:nvGrpSpPr>
          <p:cNvPr id="207" name="Group 206">
            <a:extLst>
              <a:ext uri="{FF2B5EF4-FFF2-40B4-BE49-F238E27FC236}">
                <a16:creationId xmlns:a16="http://schemas.microsoft.com/office/drawing/2014/main" id="{D4DD97D7-415D-6C4C-9D1D-9889BD920958}"/>
              </a:ext>
            </a:extLst>
          </p:cNvPr>
          <p:cNvGrpSpPr>
            <a:grpSpLocks noChangeAspect="1"/>
          </p:cNvGrpSpPr>
          <p:nvPr/>
        </p:nvGrpSpPr>
        <p:grpSpPr>
          <a:xfrm>
            <a:off x="1343843" y="5490068"/>
            <a:ext cx="432002" cy="432000"/>
            <a:chOff x="5017739" y="1879437"/>
            <a:chExt cx="433637" cy="433635"/>
          </a:xfrm>
        </p:grpSpPr>
        <p:sp>
          <p:nvSpPr>
            <p:cNvPr id="208" name="Pie 207">
              <a:extLst>
                <a:ext uri="{FF2B5EF4-FFF2-40B4-BE49-F238E27FC236}">
                  <a16:creationId xmlns:a16="http://schemas.microsoft.com/office/drawing/2014/main" id="{61A79120-4538-9043-B93C-1CF757357F7D}"/>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09" name="Pie 208">
              <a:extLst>
                <a:ext uri="{FF2B5EF4-FFF2-40B4-BE49-F238E27FC236}">
                  <a16:creationId xmlns:a16="http://schemas.microsoft.com/office/drawing/2014/main" id="{FD6C6E58-433C-F845-8E6E-6D49035A26CC}"/>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10" name="Pie 209">
              <a:extLst>
                <a:ext uri="{FF2B5EF4-FFF2-40B4-BE49-F238E27FC236}">
                  <a16:creationId xmlns:a16="http://schemas.microsoft.com/office/drawing/2014/main" id="{46575208-E058-D64F-A21F-6B919F5B6D4C}"/>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11" name="Pie 210">
              <a:extLst>
                <a:ext uri="{FF2B5EF4-FFF2-40B4-BE49-F238E27FC236}">
                  <a16:creationId xmlns:a16="http://schemas.microsoft.com/office/drawing/2014/main" id="{4C576886-ACC7-6743-949A-9A24704BAE04}"/>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grpSp>
        <p:nvGrpSpPr>
          <p:cNvPr id="212" name="Group 211">
            <a:extLst>
              <a:ext uri="{FF2B5EF4-FFF2-40B4-BE49-F238E27FC236}">
                <a16:creationId xmlns:a16="http://schemas.microsoft.com/office/drawing/2014/main" id="{BFE0241E-9BC5-FB47-B459-39B88D3B70EF}"/>
              </a:ext>
            </a:extLst>
          </p:cNvPr>
          <p:cNvGrpSpPr>
            <a:grpSpLocks noChangeAspect="1"/>
          </p:cNvGrpSpPr>
          <p:nvPr/>
        </p:nvGrpSpPr>
        <p:grpSpPr>
          <a:xfrm>
            <a:off x="4494247" y="713016"/>
            <a:ext cx="432002" cy="432000"/>
            <a:chOff x="5017739" y="1879437"/>
            <a:chExt cx="433637" cy="433635"/>
          </a:xfrm>
        </p:grpSpPr>
        <p:sp>
          <p:nvSpPr>
            <p:cNvPr id="213" name="Pie 212">
              <a:extLst>
                <a:ext uri="{FF2B5EF4-FFF2-40B4-BE49-F238E27FC236}">
                  <a16:creationId xmlns:a16="http://schemas.microsoft.com/office/drawing/2014/main" id="{9EE79B42-9C7D-BE4E-87DB-8A5BEB6355BD}"/>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14" name="Pie 213">
              <a:extLst>
                <a:ext uri="{FF2B5EF4-FFF2-40B4-BE49-F238E27FC236}">
                  <a16:creationId xmlns:a16="http://schemas.microsoft.com/office/drawing/2014/main" id="{D3A9D540-67A4-444B-973B-A81217709B7E}"/>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15" name="Pie 214">
              <a:extLst>
                <a:ext uri="{FF2B5EF4-FFF2-40B4-BE49-F238E27FC236}">
                  <a16:creationId xmlns:a16="http://schemas.microsoft.com/office/drawing/2014/main" id="{B3078A3F-1A23-C540-8448-0720B6FCFCCB}"/>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16" name="Pie 215">
              <a:extLst>
                <a:ext uri="{FF2B5EF4-FFF2-40B4-BE49-F238E27FC236}">
                  <a16:creationId xmlns:a16="http://schemas.microsoft.com/office/drawing/2014/main" id="{E097B636-6A7A-3142-B26A-A870E1F00A39}"/>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grpSp>
        <p:nvGrpSpPr>
          <p:cNvPr id="217" name="Group 216">
            <a:extLst>
              <a:ext uri="{FF2B5EF4-FFF2-40B4-BE49-F238E27FC236}">
                <a16:creationId xmlns:a16="http://schemas.microsoft.com/office/drawing/2014/main" id="{C481A291-87D7-854F-B36A-F341FA3E7A7F}"/>
              </a:ext>
            </a:extLst>
          </p:cNvPr>
          <p:cNvGrpSpPr>
            <a:grpSpLocks noChangeAspect="1"/>
          </p:cNvGrpSpPr>
          <p:nvPr/>
        </p:nvGrpSpPr>
        <p:grpSpPr>
          <a:xfrm>
            <a:off x="6677383" y="713016"/>
            <a:ext cx="432002" cy="432000"/>
            <a:chOff x="5017739" y="1879437"/>
            <a:chExt cx="433637" cy="433635"/>
          </a:xfrm>
        </p:grpSpPr>
        <p:sp>
          <p:nvSpPr>
            <p:cNvPr id="218" name="Pie 217">
              <a:extLst>
                <a:ext uri="{FF2B5EF4-FFF2-40B4-BE49-F238E27FC236}">
                  <a16:creationId xmlns:a16="http://schemas.microsoft.com/office/drawing/2014/main" id="{971482E8-C721-804C-8C27-9A8F853CC255}"/>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19" name="Pie 218">
              <a:extLst>
                <a:ext uri="{FF2B5EF4-FFF2-40B4-BE49-F238E27FC236}">
                  <a16:creationId xmlns:a16="http://schemas.microsoft.com/office/drawing/2014/main" id="{E1566EE7-2D8C-BF4D-8DBD-CAA3CCCBABCF}"/>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20" name="Pie 219">
              <a:extLst>
                <a:ext uri="{FF2B5EF4-FFF2-40B4-BE49-F238E27FC236}">
                  <a16:creationId xmlns:a16="http://schemas.microsoft.com/office/drawing/2014/main" id="{B5CEB62E-45B4-4947-8607-9E42DE97F0F3}"/>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21" name="Pie 220">
              <a:extLst>
                <a:ext uri="{FF2B5EF4-FFF2-40B4-BE49-F238E27FC236}">
                  <a16:creationId xmlns:a16="http://schemas.microsoft.com/office/drawing/2014/main" id="{4D5DCECB-4F6B-0E44-A11E-5EF2E313A93E}"/>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grpSp>
        <p:nvGrpSpPr>
          <p:cNvPr id="158" name="Group 157">
            <a:extLst>
              <a:ext uri="{FF2B5EF4-FFF2-40B4-BE49-F238E27FC236}">
                <a16:creationId xmlns:a16="http://schemas.microsoft.com/office/drawing/2014/main" id="{3C3934E9-E4E0-5448-B543-8145144E68E2}"/>
              </a:ext>
            </a:extLst>
          </p:cNvPr>
          <p:cNvGrpSpPr>
            <a:grpSpLocks noChangeAspect="1"/>
          </p:cNvGrpSpPr>
          <p:nvPr/>
        </p:nvGrpSpPr>
        <p:grpSpPr>
          <a:xfrm>
            <a:off x="5041387" y="2327247"/>
            <a:ext cx="432002" cy="432000"/>
            <a:chOff x="5017739" y="1879437"/>
            <a:chExt cx="433637" cy="433635"/>
          </a:xfrm>
        </p:grpSpPr>
        <p:sp>
          <p:nvSpPr>
            <p:cNvPr id="159" name="Pie 158">
              <a:extLst>
                <a:ext uri="{FF2B5EF4-FFF2-40B4-BE49-F238E27FC236}">
                  <a16:creationId xmlns:a16="http://schemas.microsoft.com/office/drawing/2014/main" id="{E76F7EF7-5AF6-714C-B358-1878DD76D0D2}"/>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60" name="Pie 159">
              <a:extLst>
                <a:ext uri="{FF2B5EF4-FFF2-40B4-BE49-F238E27FC236}">
                  <a16:creationId xmlns:a16="http://schemas.microsoft.com/office/drawing/2014/main" id="{18631C9C-4FF5-064C-B2FE-C7E2EF6D0122}"/>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61" name="Pie 160">
              <a:extLst>
                <a:ext uri="{FF2B5EF4-FFF2-40B4-BE49-F238E27FC236}">
                  <a16:creationId xmlns:a16="http://schemas.microsoft.com/office/drawing/2014/main" id="{7F29BB6D-F739-5F49-8FF1-920B5476F4DA}"/>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64" name="Pie 163">
              <a:extLst>
                <a:ext uri="{FF2B5EF4-FFF2-40B4-BE49-F238E27FC236}">
                  <a16:creationId xmlns:a16="http://schemas.microsoft.com/office/drawing/2014/main" id="{5FA192CB-3727-CD45-B7A9-AA1CCCD737C9}"/>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sp>
        <p:nvSpPr>
          <p:cNvPr id="165" name="TextBox 164">
            <a:extLst>
              <a:ext uri="{FF2B5EF4-FFF2-40B4-BE49-F238E27FC236}">
                <a16:creationId xmlns:a16="http://schemas.microsoft.com/office/drawing/2014/main" id="{D1260704-123C-1149-9EF6-EBBD2EB4B9E4}"/>
              </a:ext>
            </a:extLst>
          </p:cNvPr>
          <p:cNvSpPr txBox="1"/>
          <p:nvPr/>
        </p:nvSpPr>
        <p:spPr>
          <a:xfrm>
            <a:off x="1028059" y="1557684"/>
            <a:ext cx="1087158" cy="523220"/>
          </a:xfrm>
          <a:prstGeom prst="rect">
            <a:avLst/>
          </a:prstGeom>
          <a:noFill/>
        </p:spPr>
        <p:txBody>
          <a:bodyPr wrap="square" rtlCol="0">
            <a:spAutoFit/>
          </a:bodyPr>
          <a:lstStyle/>
          <a:p>
            <a:r>
              <a:rPr lang="en-US" sz="700">
                <a:latin typeface="Verdana" panose="020B0604030504040204" pitchFamily="34" charset="0"/>
                <a:ea typeface="Verdana" panose="020B0604030504040204" pitchFamily="34" charset="0"/>
                <a:cs typeface="Verdana" panose="020B0604030504040204" pitchFamily="34" charset="0"/>
              </a:rPr>
              <a:t>Black women 5x more likely to die compared to white women.</a:t>
            </a:r>
          </a:p>
        </p:txBody>
      </p:sp>
      <p:grpSp>
        <p:nvGrpSpPr>
          <p:cNvPr id="166" name="Group 165">
            <a:extLst>
              <a:ext uri="{FF2B5EF4-FFF2-40B4-BE49-F238E27FC236}">
                <a16:creationId xmlns:a16="http://schemas.microsoft.com/office/drawing/2014/main" id="{6F8C03FB-E20F-B148-9467-CB44792DA840}"/>
              </a:ext>
            </a:extLst>
          </p:cNvPr>
          <p:cNvGrpSpPr>
            <a:grpSpLocks noChangeAspect="1"/>
          </p:cNvGrpSpPr>
          <p:nvPr/>
        </p:nvGrpSpPr>
        <p:grpSpPr>
          <a:xfrm>
            <a:off x="10818994" y="716544"/>
            <a:ext cx="432002" cy="432000"/>
            <a:chOff x="5017739" y="1879437"/>
            <a:chExt cx="433637" cy="433635"/>
          </a:xfrm>
        </p:grpSpPr>
        <p:sp>
          <p:nvSpPr>
            <p:cNvPr id="167" name="Pie 166">
              <a:extLst>
                <a:ext uri="{FF2B5EF4-FFF2-40B4-BE49-F238E27FC236}">
                  <a16:creationId xmlns:a16="http://schemas.microsoft.com/office/drawing/2014/main" id="{4135F3D6-878A-6B41-B6DA-F73CBBEDBCF7}"/>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68" name="Pie 167">
              <a:extLst>
                <a:ext uri="{FF2B5EF4-FFF2-40B4-BE49-F238E27FC236}">
                  <a16:creationId xmlns:a16="http://schemas.microsoft.com/office/drawing/2014/main" id="{9BF77B51-BA34-F345-B269-979B1FF4775E}"/>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71" name="Pie 170">
              <a:extLst>
                <a:ext uri="{FF2B5EF4-FFF2-40B4-BE49-F238E27FC236}">
                  <a16:creationId xmlns:a16="http://schemas.microsoft.com/office/drawing/2014/main" id="{C6A90D6C-61F1-B14E-BF47-873C7957B99B}"/>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72" name="Pie 171">
              <a:extLst>
                <a:ext uri="{FF2B5EF4-FFF2-40B4-BE49-F238E27FC236}">
                  <a16:creationId xmlns:a16="http://schemas.microsoft.com/office/drawing/2014/main" id="{558A8842-68BE-CF49-8740-40026C05261E}"/>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grpSp>
        <p:nvGrpSpPr>
          <p:cNvPr id="222" name="Group 221">
            <a:extLst>
              <a:ext uri="{FF2B5EF4-FFF2-40B4-BE49-F238E27FC236}">
                <a16:creationId xmlns:a16="http://schemas.microsoft.com/office/drawing/2014/main" id="{AD513BB0-865E-654A-9CEC-157863651A1C}"/>
              </a:ext>
            </a:extLst>
          </p:cNvPr>
          <p:cNvGrpSpPr>
            <a:grpSpLocks noChangeAspect="1"/>
          </p:cNvGrpSpPr>
          <p:nvPr/>
        </p:nvGrpSpPr>
        <p:grpSpPr>
          <a:xfrm>
            <a:off x="654386" y="2334789"/>
            <a:ext cx="432002" cy="432000"/>
            <a:chOff x="5017739" y="1879437"/>
            <a:chExt cx="433637" cy="433635"/>
          </a:xfrm>
        </p:grpSpPr>
        <p:sp>
          <p:nvSpPr>
            <p:cNvPr id="223" name="Pie 222">
              <a:extLst>
                <a:ext uri="{FF2B5EF4-FFF2-40B4-BE49-F238E27FC236}">
                  <a16:creationId xmlns:a16="http://schemas.microsoft.com/office/drawing/2014/main" id="{627AC12D-870A-9C44-836E-82076938DF0E}"/>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24" name="Pie 223">
              <a:extLst>
                <a:ext uri="{FF2B5EF4-FFF2-40B4-BE49-F238E27FC236}">
                  <a16:creationId xmlns:a16="http://schemas.microsoft.com/office/drawing/2014/main" id="{02F9E660-06A6-D143-9538-5664FB4CAD36}"/>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25" name="Pie 224">
              <a:extLst>
                <a:ext uri="{FF2B5EF4-FFF2-40B4-BE49-F238E27FC236}">
                  <a16:creationId xmlns:a16="http://schemas.microsoft.com/office/drawing/2014/main" id="{C8E04D95-FE9D-2041-AA39-C45D38C3550C}"/>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26" name="Pie 225">
              <a:extLst>
                <a:ext uri="{FF2B5EF4-FFF2-40B4-BE49-F238E27FC236}">
                  <a16:creationId xmlns:a16="http://schemas.microsoft.com/office/drawing/2014/main" id="{A68090B3-E19D-574A-9E44-03EC18392296}"/>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grpSp>
        <p:nvGrpSpPr>
          <p:cNvPr id="227" name="Group 226">
            <a:extLst>
              <a:ext uri="{FF2B5EF4-FFF2-40B4-BE49-F238E27FC236}">
                <a16:creationId xmlns:a16="http://schemas.microsoft.com/office/drawing/2014/main" id="{B59912FA-35C6-1D46-9DFD-4551F2ED8B85}"/>
              </a:ext>
            </a:extLst>
          </p:cNvPr>
          <p:cNvGrpSpPr>
            <a:grpSpLocks noChangeAspect="1"/>
          </p:cNvGrpSpPr>
          <p:nvPr/>
        </p:nvGrpSpPr>
        <p:grpSpPr>
          <a:xfrm>
            <a:off x="9537051" y="5476585"/>
            <a:ext cx="432002" cy="432000"/>
            <a:chOff x="5017739" y="1879437"/>
            <a:chExt cx="433637" cy="433635"/>
          </a:xfrm>
        </p:grpSpPr>
        <p:sp>
          <p:nvSpPr>
            <p:cNvPr id="228" name="Pie 227">
              <a:extLst>
                <a:ext uri="{FF2B5EF4-FFF2-40B4-BE49-F238E27FC236}">
                  <a16:creationId xmlns:a16="http://schemas.microsoft.com/office/drawing/2014/main" id="{160E7AAF-445E-F440-B053-B3E99BD9D143}"/>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29" name="Pie 228">
              <a:extLst>
                <a:ext uri="{FF2B5EF4-FFF2-40B4-BE49-F238E27FC236}">
                  <a16:creationId xmlns:a16="http://schemas.microsoft.com/office/drawing/2014/main" id="{B20D3A8D-DB7F-DC4C-9ECA-1BF06FA830AD}"/>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30" name="Pie 229">
              <a:extLst>
                <a:ext uri="{FF2B5EF4-FFF2-40B4-BE49-F238E27FC236}">
                  <a16:creationId xmlns:a16="http://schemas.microsoft.com/office/drawing/2014/main" id="{F67DB4D6-8EBC-C343-B08E-01D0F439FC6A}"/>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31" name="Pie 230">
              <a:extLst>
                <a:ext uri="{FF2B5EF4-FFF2-40B4-BE49-F238E27FC236}">
                  <a16:creationId xmlns:a16="http://schemas.microsoft.com/office/drawing/2014/main" id="{9EC8EF55-86BF-1E49-B5F4-EFEF291D21BE}"/>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sp>
        <p:nvSpPr>
          <p:cNvPr id="232" name="Oval 231">
            <a:extLst>
              <a:ext uri="{FF2B5EF4-FFF2-40B4-BE49-F238E27FC236}">
                <a16:creationId xmlns:a16="http://schemas.microsoft.com/office/drawing/2014/main" id="{58F8D93A-5585-CD4F-ABCA-0D4BE4D9EDEA}"/>
              </a:ext>
            </a:extLst>
          </p:cNvPr>
          <p:cNvSpPr/>
          <p:nvPr/>
        </p:nvSpPr>
        <p:spPr>
          <a:xfrm>
            <a:off x="8897520" y="5390999"/>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nvGrpSpPr>
          <p:cNvPr id="233" name="Group 232">
            <a:extLst>
              <a:ext uri="{FF2B5EF4-FFF2-40B4-BE49-F238E27FC236}">
                <a16:creationId xmlns:a16="http://schemas.microsoft.com/office/drawing/2014/main" id="{5D258200-5F61-7A4C-9C73-14D2DE31A583}"/>
              </a:ext>
            </a:extLst>
          </p:cNvPr>
          <p:cNvGrpSpPr>
            <a:grpSpLocks noChangeAspect="1"/>
          </p:cNvGrpSpPr>
          <p:nvPr/>
        </p:nvGrpSpPr>
        <p:grpSpPr>
          <a:xfrm>
            <a:off x="5810809" y="5463340"/>
            <a:ext cx="432002" cy="432000"/>
            <a:chOff x="5017739" y="1879437"/>
            <a:chExt cx="433637" cy="433635"/>
          </a:xfrm>
        </p:grpSpPr>
        <p:sp>
          <p:nvSpPr>
            <p:cNvPr id="234" name="Pie 233">
              <a:extLst>
                <a:ext uri="{FF2B5EF4-FFF2-40B4-BE49-F238E27FC236}">
                  <a16:creationId xmlns:a16="http://schemas.microsoft.com/office/drawing/2014/main" id="{0CE47C0E-1674-4542-9F2D-F6ACDD6A27D0}"/>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35" name="Pie 234">
              <a:extLst>
                <a:ext uri="{FF2B5EF4-FFF2-40B4-BE49-F238E27FC236}">
                  <a16:creationId xmlns:a16="http://schemas.microsoft.com/office/drawing/2014/main" id="{4448A3F9-DD06-E440-9B35-8FD6BA61B579}"/>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36" name="Pie 235">
              <a:extLst>
                <a:ext uri="{FF2B5EF4-FFF2-40B4-BE49-F238E27FC236}">
                  <a16:creationId xmlns:a16="http://schemas.microsoft.com/office/drawing/2014/main" id="{52C81954-14A2-9849-868B-9BE5FDD4D13D}"/>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37" name="Pie 236">
              <a:extLst>
                <a:ext uri="{FF2B5EF4-FFF2-40B4-BE49-F238E27FC236}">
                  <a16:creationId xmlns:a16="http://schemas.microsoft.com/office/drawing/2014/main" id="{47498AEE-1BB5-9448-AB00-C7B92085A38B}"/>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sp>
        <p:nvSpPr>
          <p:cNvPr id="238" name="Oval 237">
            <a:extLst>
              <a:ext uri="{FF2B5EF4-FFF2-40B4-BE49-F238E27FC236}">
                <a16:creationId xmlns:a16="http://schemas.microsoft.com/office/drawing/2014/main" id="{E41F568A-A9B1-8D4D-AB1B-0E6B185C6173}"/>
              </a:ext>
            </a:extLst>
          </p:cNvPr>
          <p:cNvSpPr/>
          <p:nvPr/>
        </p:nvSpPr>
        <p:spPr>
          <a:xfrm>
            <a:off x="6179778" y="5311544"/>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nvGrpSpPr>
          <p:cNvPr id="239" name="Group 238">
            <a:extLst>
              <a:ext uri="{FF2B5EF4-FFF2-40B4-BE49-F238E27FC236}">
                <a16:creationId xmlns:a16="http://schemas.microsoft.com/office/drawing/2014/main" id="{B6534E3F-531F-A14E-9FF8-5C86A31003D7}"/>
              </a:ext>
            </a:extLst>
          </p:cNvPr>
          <p:cNvGrpSpPr>
            <a:grpSpLocks noChangeAspect="1"/>
          </p:cNvGrpSpPr>
          <p:nvPr/>
        </p:nvGrpSpPr>
        <p:grpSpPr>
          <a:xfrm>
            <a:off x="4355099" y="5469617"/>
            <a:ext cx="432002" cy="432000"/>
            <a:chOff x="5017739" y="1879437"/>
            <a:chExt cx="433637" cy="433635"/>
          </a:xfrm>
        </p:grpSpPr>
        <p:sp>
          <p:nvSpPr>
            <p:cNvPr id="240" name="Pie 239">
              <a:extLst>
                <a:ext uri="{FF2B5EF4-FFF2-40B4-BE49-F238E27FC236}">
                  <a16:creationId xmlns:a16="http://schemas.microsoft.com/office/drawing/2014/main" id="{1ECD99F7-F93C-EA48-BCD9-14E82EAA0A4E}"/>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41" name="Pie 240">
              <a:extLst>
                <a:ext uri="{FF2B5EF4-FFF2-40B4-BE49-F238E27FC236}">
                  <a16:creationId xmlns:a16="http://schemas.microsoft.com/office/drawing/2014/main" id="{A3EE8E38-D940-924C-B92D-45FE7F877E7D}"/>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42" name="Pie 241">
              <a:extLst>
                <a:ext uri="{FF2B5EF4-FFF2-40B4-BE49-F238E27FC236}">
                  <a16:creationId xmlns:a16="http://schemas.microsoft.com/office/drawing/2014/main" id="{46BE540A-05C1-FD4A-AB84-55602346A795}"/>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43" name="Pie 242">
              <a:extLst>
                <a:ext uri="{FF2B5EF4-FFF2-40B4-BE49-F238E27FC236}">
                  <a16:creationId xmlns:a16="http://schemas.microsoft.com/office/drawing/2014/main" id="{9E10B23A-41FB-134C-961D-B726C528A3B0}"/>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sp>
        <p:nvSpPr>
          <p:cNvPr id="249" name="TextBox 248">
            <a:extLst>
              <a:ext uri="{FF2B5EF4-FFF2-40B4-BE49-F238E27FC236}">
                <a16:creationId xmlns:a16="http://schemas.microsoft.com/office/drawing/2014/main" id="{9E6DBEE9-AF21-1D40-877C-838DB8D75454}"/>
              </a:ext>
            </a:extLst>
          </p:cNvPr>
          <p:cNvSpPr txBox="1"/>
          <p:nvPr/>
        </p:nvSpPr>
        <p:spPr>
          <a:xfrm>
            <a:off x="1026766" y="1124705"/>
            <a:ext cx="612668"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2015-17</a:t>
            </a:r>
          </a:p>
        </p:txBody>
      </p:sp>
      <p:sp>
        <p:nvSpPr>
          <p:cNvPr id="251" name="TextBox 250">
            <a:extLst>
              <a:ext uri="{FF2B5EF4-FFF2-40B4-BE49-F238E27FC236}">
                <a16:creationId xmlns:a16="http://schemas.microsoft.com/office/drawing/2014/main" id="{42844B77-5E8F-A54B-904F-3FAA80F50A96}"/>
              </a:ext>
            </a:extLst>
          </p:cNvPr>
          <p:cNvSpPr txBox="1"/>
          <p:nvPr/>
        </p:nvSpPr>
        <p:spPr>
          <a:xfrm>
            <a:off x="2018586" y="1117246"/>
            <a:ext cx="612668"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52" name="TextBox 251">
            <a:extLst>
              <a:ext uri="{FF2B5EF4-FFF2-40B4-BE49-F238E27FC236}">
                <a16:creationId xmlns:a16="http://schemas.microsoft.com/office/drawing/2014/main" id="{188F421C-1406-0E4A-B061-94E81CE74247}"/>
              </a:ext>
            </a:extLst>
          </p:cNvPr>
          <p:cNvSpPr txBox="1"/>
          <p:nvPr/>
        </p:nvSpPr>
        <p:spPr>
          <a:xfrm>
            <a:off x="1995052" y="1547943"/>
            <a:ext cx="1171605" cy="630942"/>
          </a:xfrm>
          <a:prstGeom prst="rect">
            <a:avLst/>
          </a:prstGeom>
          <a:noFill/>
        </p:spPr>
        <p:txBody>
          <a:bodyPr wrap="square" rtlCol="0">
            <a:spAutoFit/>
          </a:bodyPr>
          <a:lstStyle/>
          <a:p>
            <a:r>
              <a:rPr lang="en-US" sz="700">
                <a:latin typeface="Verdana" panose="020B0604030504040204" pitchFamily="34" charset="0"/>
                <a:ea typeface="Verdana" panose="020B0604030504040204" pitchFamily="34" charset="0"/>
                <a:cs typeface="Verdana" panose="020B0604030504040204" pitchFamily="34" charset="0"/>
              </a:rPr>
              <a:t>All BAME groups sig higher % whose first milk is breastmilk (~75% compared to 65% in White groups)</a:t>
            </a:r>
          </a:p>
        </p:txBody>
      </p:sp>
      <p:sp>
        <p:nvSpPr>
          <p:cNvPr id="253" name="TextBox 252">
            <a:extLst>
              <a:ext uri="{FF2B5EF4-FFF2-40B4-BE49-F238E27FC236}">
                <a16:creationId xmlns:a16="http://schemas.microsoft.com/office/drawing/2014/main" id="{4B475E5F-4460-7B47-BE8F-6756B590CADD}"/>
              </a:ext>
            </a:extLst>
          </p:cNvPr>
          <p:cNvSpPr txBox="1"/>
          <p:nvPr/>
        </p:nvSpPr>
        <p:spPr>
          <a:xfrm>
            <a:off x="3061427" y="1557389"/>
            <a:ext cx="1271022" cy="630942"/>
          </a:xfrm>
          <a:prstGeom prst="rect">
            <a:avLst/>
          </a:prstGeom>
          <a:noFill/>
        </p:spPr>
        <p:txBody>
          <a:bodyPr wrap="square" rtlCol="0">
            <a:spAutoFit/>
          </a:bodyPr>
          <a:lstStyle/>
          <a:p>
            <a:r>
              <a:rPr lang="en-US" sz="700">
                <a:latin typeface="Verdana" panose="020B0604030504040204" pitchFamily="34" charset="0"/>
                <a:ea typeface="Verdana" panose="020B0604030504040204" pitchFamily="34" charset="0"/>
                <a:cs typeface="Verdana" panose="020B0604030504040204" pitchFamily="34" charset="0"/>
              </a:rPr>
              <a:t>All BAME groups (exc. White other) sig higher rate per 1,000 births compared to White British (3.7 per 1,000)</a:t>
            </a:r>
          </a:p>
        </p:txBody>
      </p:sp>
      <p:sp>
        <p:nvSpPr>
          <p:cNvPr id="254" name="TextBox 253">
            <a:extLst>
              <a:ext uri="{FF2B5EF4-FFF2-40B4-BE49-F238E27FC236}">
                <a16:creationId xmlns:a16="http://schemas.microsoft.com/office/drawing/2014/main" id="{13B9C893-4E7E-1E4A-ADCD-A17B35922B18}"/>
              </a:ext>
            </a:extLst>
          </p:cNvPr>
          <p:cNvSpPr txBox="1"/>
          <p:nvPr/>
        </p:nvSpPr>
        <p:spPr>
          <a:xfrm>
            <a:off x="3078516" y="1114066"/>
            <a:ext cx="441146"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2017</a:t>
            </a:r>
          </a:p>
        </p:txBody>
      </p:sp>
      <p:sp>
        <p:nvSpPr>
          <p:cNvPr id="255" name="TextBox 254">
            <a:extLst>
              <a:ext uri="{FF2B5EF4-FFF2-40B4-BE49-F238E27FC236}">
                <a16:creationId xmlns:a16="http://schemas.microsoft.com/office/drawing/2014/main" id="{CDFC1729-DECD-B74F-AF38-CBA4EA6770EE}"/>
              </a:ext>
            </a:extLst>
          </p:cNvPr>
          <p:cNvSpPr txBox="1"/>
          <p:nvPr/>
        </p:nvSpPr>
        <p:spPr>
          <a:xfrm>
            <a:off x="4405213" y="1549756"/>
            <a:ext cx="1605107" cy="738664"/>
          </a:xfrm>
          <a:prstGeom prst="rect">
            <a:avLst/>
          </a:prstGeom>
          <a:noFill/>
        </p:spPr>
        <p:txBody>
          <a:bodyPr wrap="square" rtlCol="0">
            <a:spAutoFit/>
          </a:bodyPr>
          <a:lstStyle/>
          <a:p>
            <a:r>
              <a:rPr lang="en-US" sz="700">
                <a:latin typeface="Verdana" panose="020B0604030504040204" pitchFamily="34" charset="0"/>
                <a:ea typeface="Verdana" panose="020B0604030504040204" pitchFamily="34" charset="0"/>
                <a:cs typeface="Verdana" panose="020B0604030504040204" pitchFamily="34" charset="0"/>
              </a:rPr>
              <a:t>Proportion of children from Chinese ethnic groups sig higher than other groups </a:t>
            </a:r>
          </a:p>
          <a:p>
            <a:r>
              <a:rPr lang="en-US" sz="700">
                <a:latin typeface="Verdana" panose="020B0604030504040204" pitchFamily="34" charset="0"/>
                <a:ea typeface="Verdana" panose="020B0604030504040204" pitchFamily="34" charset="0"/>
                <a:cs typeface="Verdana" panose="020B0604030504040204" pitchFamily="34" charset="0"/>
              </a:rPr>
              <a:t>(</a:t>
            </a:r>
            <a:r>
              <a:rPr lang="en-US" sz="700" err="1">
                <a:latin typeface="Verdana" panose="020B0604030504040204" pitchFamily="34" charset="0"/>
                <a:ea typeface="Verdana" panose="020B0604030504040204" pitchFamily="34" charset="0"/>
                <a:cs typeface="Verdana" panose="020B0604030504040204" pitchFamily="34" charset="0"/>
              </a:rPr>
              <a:t>inc.</a:t>
            </a:r>
            <a:r>
              <a:rPr lang="en-US" sz="700">
                <a:latin typeface="Verdana" panose="020B0604030504040204" pitchFamily="34" charset="0"/>
                <a:ea typeface="Verdana" panose="020B0604030504040204" pitchFamily="34" charset="0"/>
                <a:cs typeface="Verdana" panose="020B0604030504040204" pitchFamily="34" charset="0"/>
              </a:rPr>
              <a:t> White) meeting expected levels of development at KS1 nationally.</a:t>
            </a:r>
          </a:p>
        </p:txBody>
      </p:sp>
      <p:sp>
        <p:nvSpPr>
          <p:cNvPr id="256" name="TextBox 255">
            <a:extLst>
              <a:ext uri="{FF2B5EF4-FFF2-40B4-BE49-F238E27FC236}">
                <a16:creationId xmlns:a16="http://schemas.microsoft.com/office/drawing/2014/main" id="{1BB886C2-A27D-8B4C-8FD7-AAA751D61A42}"/>
              </a:ext>
            </a:extLst>
          </p:cNvPr>
          <p:cNvSpPr txBox="1"/>
          <p:nvPr/>
        </p:nvSpPr>
        <p:spPr>
          <a:xfrm>
            <a:off x="4403215" y="1116097"/>
            <a:ext cx="631904"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57" name="TextBox 256">
            <a:extLst>
              <a:ext uri="{FF2B5EF4-FFF2-40B4-BE49-F238E27FC236}">
                <a16:creationId xmlns:a16="http://schemas.microsoft.com/office/drawing/2014/main" id="{F58EEA6F-FE3B-264D-987F-E961699AD3F2}"/>
              </a:ext>
            </a:extLst>
          </p:cNvPr>
          <p:cNvSpPr txBox="1"/>
          <p:nvPr/>
        </p:nvSpPr>
        <p:spPr>
          <a:xfrm>
            <a:off x="6569552" y="1110711"/>
            <a:ext cx="631904"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59" name="TextBox 258">
            <a:extLst>
              <a:ext uri="{FF2B5EF4-FFF2-40B4-BE49-F238E27FC236}">
                <a16:creationId xmlns:a16="http://schemas.microsoft.com/office/drawing/2014/main" id="{00A4851C-D4B9-DB46-9995-843D944E381F}"/>
              </a:ext>
            </a:extLst>
          </p:cNvPr>
          <p:cNvSpPr txBox="1"/>
          <p:nvPr/>
        </p:nvSpPr>
        <p:spPr>
          <a:xfrm>
            <a:off x="6567320" y="1565739"/>
            <a:ext cx="1605107" cy="830997"/>
          </a:xfrm>
          <a:prstGeom prst="rect">
            <a:avLst/>
          </a:prstGeom>
          <a:noFill/>
        </p:spPr>
        <p:txBody>
          <a:bodyPr wrap="square" rtlCol="0">
            <a:spAutoFit/>
          </a:bodyPr>
          <a:lstStyle/>
          <a:p>
            <a:r>
              <a:rPr lang="en-GB" sz="800"/>
              <a:t>Reception pupils in Black ethnic groups have sig higher prevalence of being classed as overweight than any other group.  White groups sig higher than other BAME groups.</a:t>
            </a:r>
          </a:p>
        </p:txBody>
      </p:sp>
      <p:sp>
        <p:nvSpPr>
          <p:cNvPr id="260" name="TextBox 259">
            <a:extLst>
              <a:ext uri="{FF2B5EF4-FFF2-40B4-BE49-F238E27FC236}">
                <a16:creationId xmlns:a16="http://schemas.microsoft.com/office/drawing/2014/main" id="{F85A124B-9478-8444-AB26-1206AC0258F4}"/>
              </a:ext>
            </a:extLst>
          </p:cNvPr>
          <p:cNvSpPr txBox="1"/>
          <p:nvPr/>
        </p:nvSpPr>
        <p:spPr>
          <a:xfrm>
            <a:off x="8053883" y="1401826"/>
            <a:ext cx="1358300" cy="954107"/>
          </a:xfrm>
          <a:prstGeom prst="rect">
            <a:avLst/>
          </a:prstGeom>
          <a:noFill/>
        </p:spPr>
        <p:txBody>
          <a:bodyPr wrap="square" rtlCol="0">
            <a:spAutoFit/>
          </a:bodyPr>
          <a:lstStyle/>
          <a:p>
            <a:r>
              <a:rPr lang="en-GB" sz="800"/>
              <a:t>Nationally, pupils in Asian, Chinese, and Mixed ethnic minority groups have sig higher proportions of pupils achieving a good level of development at KS2 compared to White groups. </a:t>
            </a:r>
          </a:p>
        </p:txBody>
      </p:sp>
      <p:sp>
        <p:nvSpPr>
          <p:cNvPr id="261" name="TextBox 260">
            <a:extLst>
              <a:ext uri="{FF2B5EF4-FFF2-40B4-BE49-F238E27FC236}">
                <a16:creationId xmlns:a16="http://schemas.microsoft.com/office/drawing/2014/main" id="{7D99EFFB-1188-E441-A2A6-2CB90D3B43D2}"/>
              </a:ext>
            </a:extLst>
          </p:cNvPr>
          <p:cNvSpPr txBox="1"/>
          <p:nvPr/>
        </p:nvSpPr>
        <p:spPr>
          <a:xfrm>
            <a:off x="8040855" y="1112613"/>
            <a:ext cx="631904"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62" name="TextBox 261">
            <a:extLst>
              <a:ext uri="{FF2B5EF4-FFF2-40B4-BE49-F238E27FC236}">
                <a16:creationId xmlns:a16="http://schemas.microsoft.com/office/drawing/2014/main" id="{481AE43A-3F64-BC42-81AE-05C37F27A0E3}"/>
              </a:ext>
            </a:extLst>
          </p:cNvPr>
          <p:cNvSpPr txBox="1"/>
          <p:nvPr/>
        </p:nvSpPr>
        <p:spPr>
          <a:xfrm>
            <a:off x="9284927" y="1537618"/>
            <a:ext cx="1598304" cy="830997"/>
          </a:xfrm>
          <a:prstGeom prst="rect">
            <a:avLst/>
          </a:prstGeom>
          <a:noFill/>
        </p:spPr>
        <p:txBody>
          <a:bodyPr wrap="square" rtlCol="0">
            <a:spAutoFit/>
          </a:bodyPr>
          <a:lstStyle/>
          <a:p>
            <a:r>
              <a:rPr lang="en-GB" sz="800"/>
              <a:t>White British pupils have sig lower prevalence of being overweight and obese compared to all ethnic minority groups except White and Asian and Chinese ethnic groups.  </a:t>
            </a:r>
          </a:p>
        </p:txBody>
      </p:sp>
      <p:sp>
        <p:nvSpPr>
          <p:cNvPr id="263" name="TextBox 262">
            <a:extLst>
              <a:ext uri="{FF2B5EF4-FFF2-40B4-BE49-F238E27FC236}">
                <a16:creationId xmlns:a16="http://schemas.microsoft.com/office/drawing/2014/main" id="{382285F1-32E4-334B-8400-0FB6F4C8ECE7}"/>
              </a:ext>
            </a:extLst>
          </p:cNvPr>
          <p:cNvSpPr txBox="1"/>
          <p:nvPr/>
        </p:nvSpPr>
        <p:spPr>
          <a:xfrm>
            <a:off x="9283501" y="1130900"/>
            <a:ext cx="631904"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64" name="TextBox 263">
            <a:extLst>
              <a:ext uri="{FF2B5EF4-FFF2-40B4-BE49-F238E27FC236}">
                <a16:creationId xmlns:a16="http://schemas.microsoft.com/office/drawing/2014/main" id="{9D279D41-F219-2748-938B-27B171A1F663}"/>
              </a:ext>
            </a:extLst>
          </p:cNvPr>
          <p:cNvSpPr txBox="1"/>
          <p:nvPr/>
        </p:nvSpPr>
        <p:spPr>
          <a:xfrm>
            <a:off x="10704539" y="1541503"/>
            <a:ext cx="1262975" cy="830997"/>
          </a:xfrm>
          <a:prstGeom prst="rect">
            <a:avLst/>
          </a:prstGeom>
          <a:noFill/>
        </p:spPr>
        <p:txBody>
          <a:bodyPr wrap="square" rtlCol="0">
            <a:spAutoFit/>
          </a:bodyPr>
          <a:lstStyle/>
          <a:p>
            <a:r>
              <a:rPr lang="en-GB" sz="800"/>
              <a:t>Asian, Chinese, and Mixed groups have higher average attainment 8 scores compared to White groups. Black groups have lower scores.</a:t>
            </a:r>
          </a:p>
        </p:txBody>
      </p:sp>
      <p:sp>
        <p:nvSpPr>
          <p:cNvPr id="265" name="TextBox 264">
            <a:extLst>
              <a:ext uri="{FF2B5EF4-FFF2-40B4-BE49-F238E27FC236}">
                <a16:creationId xmlns:a16="http://schemas.microsoft.com/office/drawing/2014/main" id="{5B6CA248-B4B1-4145-A54A-17E5C270923E}"/>
              </a:ext>
            </a:extLst>
          </p:cNvPr>
          <p:cNvSpPr txBox="1"/>
          <p:nvPr/>
        </p:nvSpPr>
        <p:spPr>
          <a:xfrm>
            <a:off x="10696457" y="1132868"/>
            <a:ext cx="631904"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66" name="TextBox 265">
            <a:extLst>
              <a:ext uri="{FF2B5EF4-FFF2-40B4-BE49-F238E27FC236}">
                <a16:creationId xmlns:a16="http://schemas.microsoft.com/office/drawing/2014/main" id="{81B19C90-6976-1D49-83EF-2C3943096292}"/>
              </a:ext>
            </a:extLst>
          </p:cNvPr>
          <p:cNvSpPr txBox="1"/>
          <p:nvPr/>
        </p:nvSpPr>
        <p:spPr>
          <a:xfrm>
            <a:off x="10342207" y="2743229"/>
            <a:ext cx="631904"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67" name="TextBox 266">
            <a:extLst>
              <a:ext uri="{FF2B5EF4-FFF2-40B4-BE49-F238E27FC236}">
                <a16:creationId xmlns:a16="http://schemas.microsoft.com/office/drawing/2014/main" id="{5F5F42D7-F7FD-4D4B-B237-7947F329F043}"/>
              </a:ext>
            </a:extLst>
          </p:cNvPr>
          <p:cNvSpPr txBox="1"/>
          <p:nvPr/>
        </p:nvSpPr>
        <p:spPr>
          <a:xfrm>
            <a:off x="10365931" y="3146846"/>
            <a:ext cx="1604457" cy="707886"/>
          </a:xfrm>
          <a:prstGeom prst="rect">
            <a:avLst/>
          </a:prstGeom>
          <a:noFill/>
        </p:spPr>
        <p:txBody>
          <a:bodyPr wrap="square" rtlCol="0">
            <a:spAutoFit/>
          </a:bodyPr>
          <a:lstStyle/>
          <a:p>
            <a:r>
              <a:rPr lang="en-GB" sz="800"/>
              <a:t>One in five under 16s from Mixed, Black and other ethnic groups estimated to live in low income households compared to one in 10 from White groups. </a:t>
            </a:r>
          </a:p>
        </p:txBody>
      </p:sp>
      <p:sp>
        <p:nvSpPr>
          <p:cNvPr id="268" name="TextBox 267">
            <a:extLst>
              <a:ext uri="{FF2B5EF4-FFF2-40B4-BE49-F238E27FC236}">
                <a16:creationId xmlns:a16="http://schemas.microsoft.com/office/drawing/2014/main" id="{A91B1D56-5A15-CA48-A6B2-241CF747C629}"/>
              </a:ext>
            </a:extLst>
          </p:cNvPr>
          <p:cNvSpPr txBox="1"/>
          <p:nvPr/>
        </p:nvSpPr>
        <p:spPr>
          <a:xfrm>
            <a:off x="8745631" y="2737878"/>
            <a:ext cx="441146"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a:t>
            </a:r>
          </a:p>
        </p:txBody>
      </p:sp>
      <p:sp>
        <p:nvSpPr>
          <p:cNvPr id="16" name="Rectangle 15">
            <a:extLst>
              <a:ext uri="{FF2B5EF4-FFF2-40B4-BE49-F238E27FC236}">
                <a16:creationId xmlns:a16="http://schemas.microsoft.com/office/drawing/2014/main" id="{1DE5AF27-A0C4-FD44-B76A-0516861ED600}"/>
              </a:ext>
            </a:extLst>
          </p:cNvPr>
          <p:cNvSpPr/>
          <p:nvPr/>
        </p:nvSpPr>
        <p:spPr>
          <a:xfrm>
            <a:off x="8759211" y="3287033"/>
            <a:ext cx="1658122" cy="707886"/>
          </a:xfrm>
          <a:prstGeom prst="rect">
            <a:avLst/>
          </a:prstGeom>
        </p:spPr>
        <p:txBody>
          <a:bodyPr wrap="square">
            <a:spAutoFit/>
          </a:bodyPr>
          <a:lstStyle/>
          <a:p>
            <a:r>
              <a:rPr lang="en-GB" sz="800">
                <a:latin typeface="Calibri" panose="020F0502020204030204" pitchFamily="34" charset="0"/>
                <a:ea typeface="Times New Roman" panose="02020603050405020304" pitchFamily="18" charset="0"/>
                <a:cs typeface="Calibri" panose="020F0502020204030204" pitchFamily="34" charset="0"/>
              </a:rPr>
              <a:t>White ethnic groups significantly higher proportion of NEETs compared to other BAME groups, with those in Chinese ethnic groups having the lowest proportion. </a:t>
            </a:r>
            <a:endParaRPr lang="en-US" sz="800">
              <a:latin typeface="Calibri" panose="020F050202020403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id="{6DB9060C-BAFF-8846-BF18-43E0D8CC5C79}"/>
              </a:ext>
            </a:extLst>
          </p:cNvPr>
          <p:cNvSpPr/>
          <p:nvPr/>
        </p:nvSpPr>
        <p:spPr>
          <a:xfrm>
            <a:off x="7169791" y="3285789"/>
            <a:ext cx="1730275" cy="584775"/>
          </a:xfrm>
          <a:prstGeom prst="rect">
            <a:avLst/>
          </a:prstGeom>
        </p:spPr>
        <p:txBody>
          <a:bodyPr wrap="square">
            <a:spAutoFit/>
          </a:bodyPr>
          <a:lstStyle/>
          <a:p>
            <a:r>
              <a:rPr lang="en-GB" sz="800">
                <a:latin typeface="Calibri" panose="020F0502020204030204" pitchFamily="34" charset="0"/>
                <a:ea typeface="Times New Roman" panose="02020603050405020304" pitchFamily="18" charset="0"/>
                <a:cs typeface="Calibri" panose="020F0502020204030204" pitchFamily="34" charset="0"/>
              </a:rPr>
              <a:t>14% of White adults aged 16+ received some form of treatment for mental health compared to around 7% for other ethnic minority groups.</a:t>
            </a:r>
            <a:endParaRPr lang="en-US" sz="800">
              <a:latin typeface="Calibri" panose="020F0502020204030204" pitchFamily="34" charset="0"/>
              <a:cs typeface="Calibri" panose="020F0502020204030204" pitchFamily="34" charset="0"/>
            </a:endParaRPr>
          </a:p>
        </p:txBody>
      </p:sp>
      <p:sp>
        <p:nvSpPr>
          <p:cNvPr id="269" name="TextBox 268">
            <a:extLst>
              <a:ext uri="{FF2B5EF4-FFF2-40B4-BE49-F238E27FC236}">
                <a16:creationId xmlns:a16="http://schemas.microsoft.com/office/drawing/2014/main" id="{F84ADA7E-E4E1-D549-AE8A-2503936A0D43}"/>
              </a:ext>
            </a:extLst>
          </p:cNvPr>
          <p:cNvSpPr txBox="1"/>
          <p:nvPr/>
        </p:nvSpPr>
        <p:spPr>
          <a:xfrm>
            <a:off x="7189441" y="2742439"/>
            <a:ext cx="441146"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2014</a:t>
            </a:r>
          </a:p>
        </p:txBody>
      </p:sp>
      <p:sp>
        <p:nvSpPr>
          <p:cNvPr id="270" name="Rectangle 269">
            <a:extLst>
              <a:ext uri="{FF2B5EF4-FFF2-40B4-BE49-F238E27FC236}">
                <a16:creationId xmlns:a16="http://schemas.microsoft.com/office/drawing/2014/main" id="{F948345E-FD46-2B48-A3FD-41236415E30B}"/>
              </a:ext>
            </a:extLst>
          </p:cNvPr>
          <p:cNvSpPr/>
          <p:nvPr/>
        </p:nvSpPr>
        <p:spPr>
          <a:xfrm>
            <a:off x="4936225" y="3121903"/>
            <a:ext cx="1616321" cy="830997"/>
          </a:xfrm>
          <a:prstGeom prst="rect">
            <a:avLst/>
          </a:prstGeom>
        </p:spPr>
        <p:txBody>
          <a:bodyPr wrap="square">
            <a:spAutoFit/>
          </a:bodyPr>
          <a:lstStyle/>
          <a:p>
            <a:r>
              <a:rPr lang="en-GB" sz="800"/>
              <a:t>Chinese, Asian, and Black ethnicity groups all have current smoking prevalence rates sig lower than White ethnicity groups. Mixed groups have the highest prevalence (20%)</a:t>
            </a:r>
          </a:p>
        </p:txBody>
      </p:sp>
      <p:sp>
        <p:nvSpPr>
          <p:cNvPr id="271" name="TextBox 270">
            <a:extLst>
              <a:ext uri="{FF2B5EF4-FFF2-40B4-BE49-F238E27FC236}">
                <a16:creationId xmlns:a16="http://schemas.microsoft.com/office/drawing/2014/main" id="{09D2DBB8-654A-CF49-9FD0-040162E14A64}"/>
              </a:ext>
            </a:extLst>
          </p:cNvPr>
          <p:cNvSpPr txBox="1"/>
          <p:nvPr/>
        </p:nvSpPr>
        <p:spPr>
          <a:xfrm>
            <a:off x="4971633" y="2729513"/>
            <a:ext cx="441146"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a:t>
            </a:r>
          </a:p>
        </p:txBody>
      </p:sp>
      <p:sp>
        <p:nvSpPr>
          <p:cNvPr id="272" name="TextBox 271">
            <a:extLst>
              <a:ext uri="{FF2B5EF4-FFF2-40B4-BE49-F238E27FC236}">
                <a16:creationId xmlns:a16="http://schemas.microsoft.com/office/drawing/2014/main" id="{A54D889D-D206-214A-9E20-CF96A3A501EE}"/>
              </a:ext>
            </a:extLst>
          </p:cNvPr>
          <p:cNvSpPr txBox="1"/>
          <p:nvPr/>
        </p:nvSpPr>
        <p:spPr>
          <a:xfrm>
            <a:off x="3447999" y="2750741"/>
            <a:ext cx="441146"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2014</a:t>
            </a:r>
          </a:p>
        </p:txBody>
      </p:sp>
      <p:sp>
        <p:nvSpPr>
          <p:cNvPr id="18" name="Rectangle 17">
            <a:extLst>
              <a:ext uri="{FF2B5EF4-FFF2-40B4-BE49-F238E27FC236}">
                <a16:creationId xmlns:a16="http://schemas.microsoft.com/office/drawing/2014/main" id="{7ED97BCE-6B33-FD4E-9F8F-E9A64E7EF176}"/>
              </a:ext>
            </a:extLst>
          </p:cNvPr>
          <p:cNvSpPr/>
          <p:nvPr/>
        </p:nvSpPr>
        <p:spPr>
          <a:xfrm>
            <a:off x="3434538" y="3176105"/>
            <a:ext cx="1426447" cy="707886"/>
          </a:xfrm>
          <a:prstGeom prst="rect">
            <a:avLst/>
          </a:prstGeom>
        </p:spPr>
        <p:txBody>
          <a:bodyPr wrap="square">
            <a:spAutoFit/>
          </a:bodyPr>
          <a:lstStyle/>
          <a:p>
            <a:r>
              <a:rPr lang="en-GB" sz="800">
                <a:latin typeface="Calibri" panose="020F0502020204030204" pitchFamily="34" charset="0"/>
                <a:ea typeface="Times New Roman" panose="02020603050405020304" pitchFamily="18" charset="0"/>
                <a:cs typeface="Calibri" panose="020F0502020204030204" pitchFamily="34" charset="0"/>
              </a:rPr>
              <a:t>One in five Mixed ethnicity and Black ethnicity adults report common mental health disorders compared to one in six White British adults </a:t>
            </a:r>
            <a:endParaRPr lang="en-US" sz="800">
              <a:latin typeface="Calibri" panose="020F0502020204030204" pitchFamily="34" charset="0"/>
              <a:cs typeface="Calibri" panose="020F0502020204030204" pitchFamily="34" charset="0"/>
            </a:endParaRPr>
          </a:p>
        </p:txBody>
      </p:sp>
      <p:sp>
        <p:nvSpPr>
          <p:cNvPr id="273" name="TextBox 272">
            <a:extLst>
              <a:ext uri="{FF2B5EF4-FFF2-40B4-BE49-F238E27FC236}">
                <a16:creationId xmlns:a16="http://schemas.microsoft.com/office/drawing/2014/main" id="{8CFBB28F-9635-3249-83C5-7DAE8A436910}"/>
              </a:ext>
            </a:extLst>
          </p:cNvPr>
          <p:cNvSpPr txBox="1"/>
          <p:nvPr/>
        </p:nvSpPr>
        <p:spPr>
          <a:xfrm>
            <a:off x="1818662" y="2737245"/>
            <a:ext cx="1122423"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2014/15-2016/17</a:t>
            </a:r>
          </a:p>
        </p:txBody>
      </p:sp>
      <p:sp>
        <p:nvSpPr>
          <p:cNvPr id="274" name="Rectangle 273">
            <a:extLst>
              <a:ext uri="{FF2B5EF4-FFF2-40B4-BE49-F238E27FC236}">
                <a16:creationId xmlns:a16="http://schemas.microsoft.com/office/drawing/2014/main" id="{FE98F55F-DF60-6D46-B6E2-21F5F5D97151}"/>
              </a:ext>
            </a:extLst>
          </p:cNvPr>
          <p:cNvSpPr/>
          <p:nvPr/>
        </p:nvSpPr>
        <p:spPr>
          <a:xfrm>
            <a:off x="1808601" y="3171823"/>
            <a:ext cx="1535821" cy="584775"/>
          </a:xfrm>
          <a:prstGeom prst="rect">
            <a:avLst/>
          </a:prstGeom>
        </p:spPr>
        <p:txBody>
          <a:bodyPr wrap="square">
            <a:spAutoFit/>
          </a:bodyPr>
          <a:lstStyle/>
          <a:p>
            <a:r>
              <a:rPr lang="en-GB" sz="800">
                <a:latin typeface="Calibri" panose="020F0502020204030204" pitchFamily="34" charset="0"/>
                <a:ea typeface="Times New Roman" panose="02020603050405020304" pitchFamily="18" charset="0"/>
                <a:cs typeface="Calibri" panose="020F0502020204030204" pitchFamily="34" charset="0"/>
              </a:rPr>
              <a:t>Almost a third of Bangladeshi</a:t>
            </a:r>
          </a:p>
          <a:p>
            <a:r>
              <a:rPr lang="en-GB" sz="800">
                <a:latin typeface="Calibri" panose="020F0502020204030204" pitchFamily="34" charset="0"/>
                <a:cs typeface="Calibri" panose="020F0502020204030204" pitchFamily="34" charset="0"/>
              </a:rPr>
              <a:t>Households reported to be overcrowded compared to </a:t>
            </a:r>
          </a:p>
          <a:p>
            <a:r>
              <a:rPr lang="en-GB" sz="800">
                <a:latin typeface="Calibri" panose="020F0502020204030204" pitchFamily="34" charset="0"/>
                <a:cs typeface="Calibri" panose="020F0502020204030204" pitchFamily="34" charset="0"/>
              </a:rPr>
              <a:t>2% of White British households.</a:t>
            </a:r>
            <a:endParaRPr lang="en-US" sz="800">
              <a:latin typeface="Calibri" panose="020F0502020204030204" pitchFamily="34" charset="0"/>
              <a:cs typeface="Calibri" panose="020F0502020204030204" pitchFamily="34" charset="0"/>
            </a:endParaRPr>
          </a:p>
        </p:txBody>
      </p:sp>
      <p:sp>
        <p:nvSpPr>
          <p:cNvPr id="275" name="TextBox 274">
            <a:extLst>
              <a:ext uri="{FF2B5EF4-FFF2-40B4-BE49-F238E27FC236}">
                <a16:creationId xmlns:a16="http://schemas.microsoft.com/office/drawing/2014/main" id="{3846104B-0F2C-A642-B8AE-B94B471C62C8}"/>
              </a:ext>
            </a:extLst>
          </p:cNvPr>
          <p:cNvSpPr txBox="1"/>
          <p:nvPr/>
        </p:nvSpPr>
        <p:spPr>
          <a:xfrm>
            <a:off x="569398" y="2734083"/>
            <a:ext cx="631904"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76" name="Rectangle 275">
            <a:extLst>
              <a:ext uri="{FF2B5EF4-FFF2-40B4-BE49-F238E27FC236}">
                <a16:creationId xmlns:a16="http://schemas.microsoft.com/office/drawing/2014/main" id="{DF307400-680F-7146-8332-86C12A705E14}"/>
              </a:ext>
            </a:extLst>
          </p:cNvPr>
          <p:cNvSpPr/>
          <p:nvPr/>
        </p:nvSpPr>
        <p:spPr>
          <a:xfrm>
            <a:off x="561521" y="3151920"/>
            <a:ext cx="1421407" cy="707886"/>
          </a:xfrm>
          <a:prstGeom prst="rect">
            <a:avLst/>
          </a:prstGeom>
        </p:spPr>
        <p:txBody>
          <a:bodyPr wrap="square">
            <a:spAutoFit/>
          </a:bodyPr>
          <a:lstStyle/>
          <a:p>
            <a:r>
              <a:rPr lang="en-GB" sz="800">
                <a:latin typeface="Calibri" panose="020F0502020204030204" pitchFamily="34" charset="0"/>
                <a:ea typeface="Times New Roman" panose="02020603050405020304" pitchFamily="18" charset="0"/>
                <a:cs typeface="Calibri" panose="020F0502020204030204" pitchFamily="34" charset="0"/>
              </a:rPr>
              <a:t>Almost three quarters of Black ethnic groups overweight or obese compared to a third of Chinese ethnic groups.</a:t>
            </a:r>
            <a:endParaRPr lang="en-US" sz="800">
              <a:latin typeface="Calibri" panose="020F0502020204030204" pitchFamily="34" charset="0"/>
              <a:cs typeface="Calibri" panose="020F0502020204030204" pitchFamily="34" charset="0"/>
            </a:endParaRPr>
          </a:p>
        </p:txBody>
      </p:sp>
      <p:sp>
        <p:nvSpPr>
          <p:cNvPr id="277" name="TextBox 276">
            <a:extLst>
              <a:ext uri="{FF2B5EF4-FFF2-40B4-BE49-F238E27FC236}">
                <a16:creationId xmlns:a16="http://schemas.microsoft.com/office/drawing/2014/main" id="{5B272A06-8474-524C-93AF-B982662B9B06}"/>
              </a:ext>
            </a:extLst>
          </p:cNvPr>
          <p:cNvSpPr txBox="1"/>
          <p:nvPr/>
        </p:nvSpPr>
        <p:spPr>
          <a:xfrm>
            <a:off x="664777" y="4284851"/>
            <a:ext cx="441146"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2011</a:t>
            </a:r>
          </a:p>
        </p:txBody>
      </p:sp>
      <p:sp>
        <p:nvSpPr>
          <p:cNvPr id="278" name="Rectangle 277">
            <a:extLst>
              <a:ext uri="{FF2B5EF4-FFF2-40B4-BE49-F238E27FC236}">
                <a16:creationId xmlns:a16="http://schemas.microsoft.com/office/drawing/2014/main" id="{0DE85500-3282-294F-B9BF-8D4D7F1E7D16}"/>
              </a:ext>
            </a:extLst>
          </p:cNvPr>
          <p:cNvSpPr/>
          <p:nvPr/>
        </p:nvSpPr>
        <p:spPr>
          <a:xfrm>
            <a:off x="655641" y="4677962"/>
            <a:ext cx="1327287" cy="707886"/>
          </a:xfrm>
          <a:prstGeom prst="rect">
            <a:avLst/>
          </a:prstGeom>
        </p:spPr>
        <p:txBody>
          <a:bodyPr wrap="square">
            <a:spAutoFit/>
          </a:bodyPr>
          <a:lstStyle/>
          <a:p>
            <a:r>
              <a:rPr lang="en-GB" sz="800">
                <a:latin typeface="Calibri" panose="020F0502020204030204" pitchFamily="34" charset="0"/>
                <a:ea typeface="Times New Roman" panose="02020603050405020304" pitchFamily="18" charset="0"/>
                <a:cs typeface="Calibri" panose="020F0502020204030204" pitchFamily="34" charset="0"/>
              </a:rPr>
              <a:t>In some areas the proportion of Black ethnic groups without access to a private care is double that of White ethnic groups.</a:t>
            </a:r>
            <a:endParaRPr lang="en-US" sz="800">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122B90F8-404A-EF42-B28B-C3A20BDA4A90}"/>
              </a:ext>
            </a:extLst>
          </p:cNvPr>
          <p:cNvSpPr/>
          <p:nvPr/>
        </p:nvSpPr>
        <p:spPr>
          <a:xfrm>
            <a:off x="1841283" y="4800514"/>
            <a:ext cx="1357461" cy="584775"/>
          </a:xfrm>
          <a:prstGeom prst="rect">
            <a:avLst/>
          </a:prstGeom>
        </p:spPr>
        <p:txBody>
          <a:bodyPr wrap="square">
            <a:spAutoFit/>
          </a:bodyPr>
          <a:lstStyle/>
          <a:p>
            <a:pPr>
              <a:spcAft>
                <a:spcPts val="0"/>
              </a:spcAft>
            </a:pPr>
            <a:r>
              <a:rPr lang="en-GB" sz="800">
                <a:latin typeface="Calibri" panose="020F0502020204030204" pitchFamily="34" charset="0"/>
                <a:ea typeface="Times New Roman" panose="02020603050405020304" pitchFamily="18" charset="0"/>
                <a:cs typeface="Calibri" panose="020F0502020204030204" pitchFamily="34" charset="0"/>
              </a:rPr>
              <a:t>Higher proportions of BAME groups in persistently low income households compared to White groups.</a:t>
            </a:r>
            <a:endParaRPr lang="en-GB" sz="80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280" name="TextBox 279">
            <a:extLst>
              <a:ext uri="{FF2B5EF4-FFF2-40B4-BE49-F238E27FC236}">
                <a16:creationId xmlns:a16="http://schemas.microsoft.com/office/drawing/2014/main" id="{54D739A8-871B-6645-8D18-824E93700516}"/>
              </a:ext>
            </a:extLst>
          </p:cNvPr>
          <p:cNvSpPr txBox="1"/>
          <p:nvPr/>
        </p:nvSpPr>
        <p:spPr>
          <a:xfrm>
            <a:off x="1838645" y="4286358"/>
            <a:ext cx="1122423"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2014/15-2017/18</a:t>
            </a:r>
          </a:p>
        </p:txBody>
      </p:sp>
      <p:sp>
        <p:nvSpPr>
          <p:cNvPr id="281" name="Rectangle 280">
            <a:extLst>
              <a:ext uri="{FF2B5EF4-FFF2-40B4-BE49-F238E27FC236}">
                <a16:creationId xmlns:a16="http://schemas.microsoft.com/office/drawing/2014/main" id="{93640031-EB25-6141-9C64-A81E50C91E9F}"/>
              </a:ext>
            </a:extLst>
          </p:cNvPr>
          <p:cNvSpPr/>
          <p:nvPr/>
        </p:nvSpPr>
        <p:spPr>
          <a:xfrm>
            <a:off x="3168922" y="4826933"/>
            <a:ext cx="1357461" cy="584775"/>
          </a:xfrm>
          <a:prstGeom prst="rect">
            <a:avLst/>
          </a:prstGeom>
        </p:spPr>
        <p:txBody>
          <a:bodyPr wrap="square">
            <a:spAutoFit/>
          </a:bodyPr>
          <a:lstStyle/>
          <a:p>
            <a:pPr>
              <a:spcAft>
                <a:spcPts val="0"/>
              </a:spcAft>
            </a:pPr>
            <a:r>
              <a:rPr lang="en-GB" sz="800">
                <a:latin typeface="Calibri" panose="020F0502020204030204" pitchFamily="34" charset="0"/>
                <a:ea typeface="Times New Roman" panose="02020603050405020304" pitchFamily="18" charset="0"/>
                <a:cs typeface="Calibri" panose="020F0502020204030204" pitchFamily="34" charset="0"/>
              </a:rPr>
              <a:t>One in five Black ethnic groups live in most deprived neighbourhoods compared to one in 10 White groups.</a:t>
            </a:r>
            <a:endParaRPr lang="en-GB" sz="80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282" name="TextBox 281">
            <a:extLst>
              <a:ext uri="{FF2B5EF4-FFF2-40B4-BE49-F238E27FC236}">
                <a16:creationId xmlns:a16="http://schemas.microsoft.com/office/drawing/2014/main" id="{D7003141-E8D5-EE4C-8F5B-970CB241AE0C}"/>
              </a:ext>
            </a:extLst>
          </p:cNvPr>
          <p:cNvSpPr txBox="1"/>
          <p:nvPr/>
        </p:nvSpPr>
        <p:spPr>
          <a:xfrm>
            <a:off x="3178412" y="4287083"/>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2011</a:t>
            </a:r>
          </a:p>
        </p:txBody>
      </p:sp>
      <p:sp>
        <p:nvSpPr>
          <p:cNvPr id="283" name="TextBox 282">
            <a:extLst>
              <a:ext uri="{FF2B5EF4-FFF2-40B4-BE49-F238E27FC236}">
                <a16:creationId xmlns:a16="http://schemas.microsoft.com/office/drawing/2014/main" id="{63BD1277-EA7D-754A-BF4D-96C47D196566}"/>
              </a:ext>
            </a:extLst>
          </p:cNvPr>
          <p:cNvSpPr txBox="1"/>
          <p:nvPr/>
        </p:nvSpPr>
        <p:spPr>
          <a:xfrm>
            <a:off x="4459080" y="4279255"/>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a:t>
            </a:r>
          </a:p>
        </p:txBody>
      </p:sp>
      <p:sp>
        <p:nvSpPr>
          <p:cNvPr id="22" name="Rectangle 21">
            <a:extLst>
              <a:ext uri="{FF2B5EF4-FFF2-40B4-BE49-F238E27FC236}">
                <a16:creationId xmlns:a16="http://schemas.microsoft.com/office/drawing/2014/main" id="{FD826611-BABF-CE4B-8321-AF5D97D73DC3}"/>
              </a:ext>
            </a:extLst>
          </p:cNvPr>
          <p:cNvSpPr/>
          <p:nvPr/>
        </p:nvSpPr>
        <p:spPr>
          <a:xfrm>
            <a:off x="4463535" y="4653175"/>
            <a:ext cx="1411884" cy="707886"/>
          </a:xfrm>
          <a:prstGeom prst="rect">
            <a:avLst/>
          </a:prstGeom>
        </p:spPr>
        <p:txBody>
          <a:bodyPr wrap="square">
            <a:spAutoFit/>
          </a:bodyPr>
          <a:lstStyle/>
          <a:p>
            <a:r>
              <a:rPr lang="en-GB" sz="800" dirty="0">
                <a:latin typeface="Calibri" panose="020F0502020204030204" pitchFamily="34" charset="0"/>
                <a:ea typeface="Times New Roman" panose="02020603050405020304" pitchFamily="18" charset="0"/>
                <a:cs typeface="Calibri" panose="020F0502020204030204" pitchFamily="34" charset="0"/>
              </a:rPr>
              <a:t>Around 15% of those in Black ethnic minority groups work in elementary occupations compared to 10% of White ethnic groups.</a:t>
            </a:r>
            <a:endParaRPr lang="en-US" sz="800" dirty="0">
              <a:latin typeface="Calibri" panose="020F0502020204030204" pitchFamily="34" charset="0"/>
              <a:cs typeface="Calibri" panose="020F0502020204030204" pitchFamily="34" charset="0"/>
            </a:endParaRPr>
          </a:p>
        </p:txBody>
      </p:sp>
      <p:sp>
        <p:nvSpPr>
          <p:cNvPr id="284" name="TextBox 283">
            <a:extLst>
              <a:ext uri="{FF2B5EF4-FFF2-40B4-BE49-F238E27FC236}">
                <a16:creationId xmlns:a16="http://schemas.microsoft.com/office/drawing/2014/main" id="{4C530DD2-FEF7-A44E-9AFD-7C28FE988311}"/>
              </a:ext>
            </a:extLst>
          </p:cNvPr>
          <p:cNvSpPr txBox="1"/>
          <p:nvPr/>
        </p:nvSpPr>
        <p:spPr>
          <a:xfrm>
            <a:off x="5854323" y="4265408"/>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2019</a:t>
            </a:r>
          </a:p>
        </p:txBody>
      </p:sp>
      <p:sp>
        <p:nvSpPr>
          <p:cNvPr id="285" name="TextBox 284">
            <a:extLst>
              <a:ext uri="{FF2B5EF4-FFF2-40B4-BE49-F238E27FC236}">
                <a16:creationId xmlns:a16="http://schemas.microsoft.com/office/drawing/2014/main" id="{8DC0B85B-F5C8-7F42-839B-4751658688C2}"/>
              </a:ext>
            </a:extLst>
          </p:cNvPr>
          <p:cNvSpPr txBox="1"/>
          <p:nvPr/>
        </p:nvSpPr>
        <p:spPr>
          <a:xfrm>
            <a:off x="7102122" y="4263015"/>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2019</a:t>
            </a:r>
          </a:p>
        </p:txBody>
      </p:sp>
      <p:sp>
        <p:nvSpPr>
          <p:cNvPr id="286" name="TextBox 285">
            <a:extLst>
              <a:ext uri="{FF2B5EF4-FFF2-40B4-BE49-F238E27FC236}">
                <a16:creationId xmlns:a16="http://schemas.microsoft.com/office/drawing/2014/main" id="{F48D9871-FD7F-D548-9D7D-E25BDACF4A49}"/>
              </a:ext>
            </a:extLst>
          </p:cNvPr>
          <p:cNvSpPr txBox="1"/>
          <p:nvPr/>
        </p:nvSpPr>
        <p:spPr>
          <a:xfrm>
            <a:off x="8241374" y="4253307"/>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2019</a:t>
            </a:r>
          </a:p>
        </p:txBody>
      </p:sp>
      <p:sp>
        <p:nvSpPr>
          <p:cNvPr id="287" name="TextBox 286">
            <a:extLst>
              <a:ext uri="{FF2B5EF4-FFF2-40B4-BE49-F238E27FC236}">
                <a16:creationId xmlns:a16="http://schemas.microsoft.com/office/drawing/2014/main" id="{A9DC963A-4A6D-D44B-9EF0-D43E7E59A0B2}"/>
              </a:ext>
            </a:extLst>
          </p:cNvPr>
          <p:cNvSpPr txBox="1"/>
          <p:nvPr/>
        </p:nvSpPr>
        <p:spPr>
          <a:xfrm>
            <a:off x="10346385" y="4236818"/>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a:t>
            </a:r>
          </a:p>
        </p:txBody>
      </p:sp>
      <p:sp>
        <p:nvSpPr>
          <p:cNvPr id="288" name="TextBox 287">
            <a:extLst>
              <a:ext uri="{FF2B5EF4-FFF2-40B4-BE49-F238E27FC236}">
                <a16:creationId xmlns:a16="http://schemas.microsoft.com/office/drawing/2014/main" id="{FD6BC278-F040-1247-818D-81141D804540}"/>
              </a:ext>
            </a:extLst>
          </p:cNvPr>
          <p:cNvSpPr txBox="1"/>
          <p:nvPr/>
        </p:nvSpPr>
        <p:spPr>
          <a:xfrm>
            <a:off x="10620061" y="5872770"/>
            <a:ext cx="441146"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2011</a:t>
            </a:r>
            <a:endPar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289" name="TextBox 288">
            <a:extLst>
              <a:ext uri="{FF2B5EF4-FFF2-40B4-BE49-F238E27FC236}">
                <a16:creationId xmlns:a16="http://schemas.microsoft.com/office/drawing/2014/main" id="{D94485E7-EAD8-614D-85DA-5831312F6835}"/>
              </a:ext>
            </a:extLst>
          </p:cNvPr>
          <p:cNvSpPr txBox="1"/>
          <p:nvPr/>
        </p:nvSpPr>
        <p:spPr>
          <a:xfrm>
            <a:off x="9433719" y="5879608"/>
            <a:ext cx="944489"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July-Sept 2019</a:t>
            </a:r>
          </a:p>
        </p:txBody>
      </p:sp>
      <p:sp>
        <p:nvSpPr>
          <p:cNvPr id="290" name="TextBox 289">
            <a:extLst>
              <a:ext uri="{FF2B5EF4-FFF2-40B4-BE49-F238E27FC236}">
                <a16:creationId xmlns:a16="http://schemas.microsoft.com/office/drawing/2014/main" id="{9A9FE30C-6E3C-474B-A348-544F5D64266E}"/>
              </a:ext>
            </a:extLst>
          </p:cNvPr>
          <p:cNvSpPr txBox="1"/>
          <p:nvPr/>
        </p:nvSpPr>
        <p:spPr>
          <a:xfrm>
            <a:off x="9454691" y="6309054"/>
            <a:ext cx="1239442" cy="461665"/>
          </a:xfrm>
          <a:prstGeom prst="rect">
            <a:avLst/>
          </a:prstGeom>
          <a:noFill/>
        </p:spPr>
        <p:txBody>
          <a:bodyPr wrap="none" rtlCol="0">
            <a:spAutoFit/>
          </a:bodyPr>
          <a:lstStyle/>
          <a:p>
            <a:r>
              <a:rPr lang="en-US" sz="800" dirty="0">
                <a:latin typeface="Calibri" panose="020F0502020204030204" pitchFamily="34" charset="0"/>
                <a:ea typeface="Verdana" panose="020B0604030504040204" pitchFamily="34" charset="0"/>
                <a:cs typeface="Calibri" panose="020F0502020204030204" pitchFamily="34" charset="0"/>
              </a:rPr>
              <a:t>Proportion of workers </a:t>
            </a:r>
          </a:p>
          <a:p>
            <a:r>
              <a:rPr lang="en-US" sz="800" dirty="0">
                <a:latin typeface="Calibri" panose="020F0502020204030204" pitchFamily="34" charset="0"/>
                <a:ea typeface="Verdana" panose="020B0604030504040204" pitchFamily="34" charset="0"/>
                <a:cs typeface="Calibri" panose="020F0502020204030204" pitchFamily="34" charset="0"/>
              </a:rPr>
              <a:t>with LTC varies by ethnic </a:t>
            </a:r>
          </a:p>
          <a:p>
            <a:r>
              <a:rPr lang="en-US" sz="800" dirty="0">
                <a:latin typeface="Calibri" panose="020F0502020204030204" pitchFamily="34" charset="0"/>
                <a:ea typeface="Verdana" panose="020B0604030504040204" pitchFamily="34" charset="0"/>
                <a:cs typeface="Calibri" panose="020F0502020204030204" pitchFamily="34" charset="0"/>
              </a:rPr>
              <a:t>group</a:t>
            </a:r>
          </a:p>
        </p:txBody>
      </p:sp>
      <p:sp>
        <p:nvSpPr>
          <p:cNvPr id="291" name="TextBox 290">
            <a:extLst>
              <a:ext uri="{FF2B5EF4-FFF2-40B4-BE49-F238E27FC236}">
                <a16:creationId xmlns:a16="http://schemas.microsoft.com/office/drawing/2014/main" id="{819798DF-490A-A244-B082-F83AA8CE2499}"/>
              </a:ext>
            </a:extLst>
          </p:cNvPr>
          <p:cNvSpPr txBox="1"/>
          <p:nvPr/>
        </p:nvSpPr>
        <p:spPr>
          <a:xfrm>
            <a:off x="8263363" y="5876494"/>
            <a:ext cx="631904"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92" name="TextBox 291">
            <a:extLst>
              <a:ext uri="{FF2B5EF4-FFF2-40B4-BE49-F238E27FC236}">
                <a16:creationId xmlns:a16="http://schemas.microsoft.com/office/drawing/2014/main" id="{246EE777-1CC7-DA4C-948F-C8677C8BF053}"/>
              </a:ext>
            </a:extLst>
          </p:cNvPr>
          <p:cNvSpPr txBox="1"/>
          <p:nvPr/>
        </p:nvSpPr>
        <p:spPr>
          <a:xfrm>
            <a:off x="7012770" y="5874211"/>
            <a:ext cx="631904"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2017/18</a:t>
            </a:r>
          </a:p>
        </p:txBody>
      </p:sp>
      <p:sp>
        <p:nvSpPr>
          <p:cNvPr id="293" name="TextBox 292">
            <a:extLst>
              <a:ext uri="{FF2B5EF4-FFF2-40B4-BE49-F238E27FC236}">
                <a16:creationId xmlns:a16="http://schemas.microsoft.com/office/drawing/2014/main" id="{69559E90-796E-314B-9DE9-75772E267E34}"/>
              </a:ext>
            </a:extLst>
          </p:cNvPr>
          <p:cNvSpPr txBox="1"/>
          <p:nvPr/>
        </p:nvSpPr>
        <p:spPr>
          <a:xfrm>
            <a:off x="5751442" y="5861504"/>
            <a:ext cx="631904"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94" name="TextBox 293">
            <a:extLst>
              <a:ext uri="{FF2B5EF4-FFF2-40B4-BE49-F238E27FC236}">
                <a16:creationId xmlns:a16="http://schemas.microsoft.com/office/drawing/2014/main" id="{926F2A5D-B5E2-A244-9664-52C1AB17907E}"/>
              </a:ext>
            </a:extLst>
          </p:cNvPr>
          <p:cNvSpPr txBox="1"/>
          <p:nvPr/>
        </p:nvSpPr>
        <p:spPr>
          <a:xfrm>
            <a:off x="4252568" y="5871422"/>
            <a:ext cx="631904"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2017/18</a:t>
            </a:r>
          </a:p>
        </p:txBody>
      </p:sp>
      <p:sp>
        <p:nvSpPr>
          <p:cNvPr id="23" name="Rectangle 22">
            <a:extLst>
              <a:ext uri="{FF2B5EF4-FFF2-40B4-BE49-F238E27FC236}">
                <a16:creationId xmlns:a16="http://schemas.microsoft.com/office/drawing/2014/main" id="{5C0FE5EC-ACB7-8847-A6EB-2DD24B7D2CF0}"/>
              </a:ext>
            </a:extLst>
          </p:cNvPr>
          <p:cNvSpPr/>
          <p:nvPr/>
        </p:nvSpPr>
        <p:spPr>
          <a:xfrm>
            <a:off x="4239521" y="6285592"/>
            <a:ext cx="1770799" cy="584775"/>
          </a:xfrm>
          <a:prstGeom prst="rect">
            <a:avLst/>
          </a:prstGeom>
        </p:spPr>
        <p:txBody>
          <a:bodyPr wrap="square">
            <a:spAutoFit/>
          </a:bodyPr>
          <a:lstStyle/>
          <a:p>
            <a:r>
              <a:rPr lang="en-GB" sz="800" dirty="0">
                <a:solidFill>
                  <a:srgbClr val="0B0C0C"/>
                </a:solidFill>
                <a:latin typeface="Calibri" panose="020F0502020204030204" pitchFamily="34" charset="0"/>
                <a:ea typeface="Times New Roman" panose="02020603050405020304" pitchFamily="18" charset="0"/>
                <a:cs typeface="Calibri" panose="020F0502020204030204" pitchFamily="34" charset="0"/>
              </a:rPr>
              <a:t>Inpatients from Bangladeshi, Black Caribbean and other Black backgrounds were least satisfied</a:t>
            </a:r>
          </a:p>
          <a:p>
            <a:r>
              <a:rPr lang="en-GB" sz="800" dirty="0">
                <a:solidFill>
                  <a:srgbClr val="0B0C0C"/>
                </a:solidFill>
                <a:latin typeface="Calibri" panose="020F0502020204030204" pitchFamily="34" charset="0"/>
                <a:ea typeface="Times New Roman" panose="02020603050405020304" pitchFamily="18" charset="0"/>
                <a:cs typeface="Calibri" panose="020F0502020204030204" pitchFamily="34" charset="0"/>
              </a:rPr>
              <a:t>with hospital services</a:t>
            </a:r>
            <a:endParaRPr lang="en-US" sz="800" dirty="0">
              <a:latin typeface="Calibri" panose="020F0502020204030204" pitchFamily="34" charset="0"/>
              <a:cs typeface="Calibri" panose="020F0502020204030204" pitchFamily="34" charset="0"/>
            </a:endParaRPr>
          </a:p>
        </p:txBody>
      </p:sp>
      <p:sp>
        <p:nvSpPr>
          <p:cNvPr id="24" name="Rectangle 23">
            <a:extLst>
              <a:ext uri="{FF2B5EF4-FFF2-40B4-BE49-F238E27FC236}">
                <a16:creationId xmlns:a16="http://schemas.microsoft.com/office/drawing/2014/main" id="{59B7BB4D-9891-D04A-89D7-44D9A789F972}"/>
              </a:ext>
            </a:extLst>
          </p:cNvPr>
          <p:cNvSpPr/>
          <p:nvPr/>
        </p:nvSpPr>
        <p:spPr>
          <a:xfrm>
            <a:off x="2476105" y="6180092"/>
            <a:ext cx="1520770" cy="707886"/>
          </a:xfrm>
          <a:prstGeom prst="rect">
            <a:avLst/>
          </a:prstGeom>
        </p:spPr>
        <p:txBody>
          <a:bodyPr wrap="square">
            <a:spAutoFit/>
          </a:bodyPr>
          <a:lstStyle/>
          <a:p>
            <a:r>
              <a:rPr lang="en-GB" sz="800" dirty="0">
                <a:latin typeface="Calibri" panose="020F0502020204030204" pitchFamily="34" charset="0"/>
                <a:ea typeface="Times New Roman" panose="02020603050405020304" pitchFamily="18" charset="0"/>
                <a:cs typeface="Calibri" panose="020F0502020204030204" pitchFamily="34" charset="0"/>
              </a:rPr>
              <a:t>Prevalence ranges </a:t>
            </a:r>
          </a:p>
          <a:p>
            <a:r>
              <a:rPr lang="en-GB" sz="800" dirty="0">
                <a:latin typeface="Calibri" panose="020F0502020204030204" pitchFamily="34" charset="0"/>
                <a:ea typeface="Times New Roman" panose="02020603050405020304" pitchFamily="18" charset="0"/>
                <a:cs typeface="Calibri" panose="020F0502020204030204" pitchFamily="34" charset="0"/>
              </a:rPr>
              <a:t>from 13% among Black Caribbean groups to 4.2% among Chinese groups. Among White groups it is 7.5%</a:t>
            </a:r>
            <a:r>
              <a:rPr lang="en-GB" sz="800" dirty="0">
                <a:latin typeface="Calibri" panose="020F0502020204030204" pitchFamily="34" charset="0"/>
                <a:cs typeface="Calibri" panose="020F0502020204030204" pitchFamily="34" charset="0"/>
              </a:rPr>
              <a:t> </a:t>
            </a:r>
            <a:endParaRPr lang="en-US" sz="800" dirty="0">
              <a:latin typeface="Calibri" panose="020F0502020204030204" pitchFamily="34" charset="0"/>
              <a:cs typeface="Calibri" panose="020F0502020204030204" pitchFamily="34" charset="0"/>
            </a:endParaRPr>
          </a:p>
        </p:txBody>
      </p:sp>
      <p:sp>
        <p:nvSpPr>
          <p:cNvPr id="295" name="TextBox 294">
            <a:extLst>
              <a:ext uri="{FF2B5EF4-FFF2-40B4-BE49-F238E27FC236}">
                <a16:creationId xmlns:a16="http://schemas.microsoft.com/office/drawing/2014/main" id="{428E58C7-E337-7242-8024-9162A769F4B1}"/>
              </a:ext>
            </a:extLst>
          </p:cNvPr>
          <p:cNvSpPr txBox="1"/>
          <p:nvPr/>
        </p:nvSpPr>
        <p:spPr>
          <a:xfrm>
            <a:off x="2475680" y="5879608"/>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2019</a:t>
            </a:r>
          </a:p>
        </p:txBody>
      </p:sp>
      <p:sp>
        <p:nvSpPr>
          <p:cNvPr id="296" name="TextBox 295">
            <a:extLst>
              <a:ext uri="{FF2B5EF4-FFF2-40B4-BE49-F238E27FC236}">
                <a16:creationId xmlns:a16="http://schemas.microsoft.com/office/drawing/2014/main" id="{09C8DDC1-6FBE-234F-9E2D-6210453C1711}"/>
              </a:ext>
            </a:extLst>
          </p:cNvPr>
          <p:cNvSpPr txBox="1"/>
          <p:nvPr/>
        </p:nvSpPr>
        <p:spPr>
          <a:xfrm>
            <a:off x="1254135" y="5882828"/>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2019</a:t>
            </a:r>
          </a:p>
        </p:txBody>
      </p:sp>
      <p:sp>
        <p:nvSpPr>
          <p:cNvPr id="297" name="TextBox 296">
            <a:extLst>
              <a:ext uri="{FF2B5EF4-FFF2-40B4-BE49-F238E27FC236}">
                <a16:creationId xmlns:a16="http://schemas.microsoft.com/office/drawing/2014/main" id="{7C03F77F-E948-EE41-8D6E-904DA97BC51B}"/>
              </a:ext>
            </a:extLst>
          </p:cNvPr>
          <p:cNvSpPr txBox="1"/>
          <p:nvPr/>
        </p:nvSpPr>
        <p:spPr>
          <a:xfrm>
            <a:off x="252143" y="5877686"/>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2019</a:t>
            </a:r>
          </a:p>
        </p:txBody>
      </p:sp>
      <p:sp>
        <p:nvSpPr>
          <p:cNvPr id="27" name="Rectangle 26">
            <a:extLst>
              <a:ext uri="{FF2B5EF4-FFF2-40B4-BE49-F238E27FC236}">
                <a16:creationId xmlns:a16="http://schemas.microsoft.com/office/drawing/2014/main" id="{59C22CD7-A0B1-5A49-B6A7-577416665F6B}"/>
              </a:ext>
            </a:extLst>
          </p:cNvPr>
          <p:cNvSpPr/>
          <p:nvPr/>
        </p:nvSpPr>
        <p:spPr>
          <a:xfrm>
            <a:off x="1243737" y="6182348"/>
            <a:ext cx="1305116" cy="707886"/>
          </a:xfrm>
          <a:prstGeom prst="rect">
            <a:avLst/>
          </a:prstGeom>
        </p:spPr>
        <p:txBody>
          <a:bodyPr wrap="square">
            <a:spAutoFit/>
          </a:bodyPr>
          <a:lstStyle/>
          <a:p>
            <a:pPr>
              <a:spcAft>
                <a:spcPts val="0"/>
              </a:spcAft>
            </a:pPr>
            <a:r>
              <a:rPr lang="en-GB" sz="800" dirty="0">
                <a:latin typeface="Calibri" panose="020F0502020204030204" pitchFamily="34" charset="0"/>
                <a:ea typeface="Times New Roman" panose="02020603050405020304" pitchFamily="18" charset="0"/>
                <a:cs typeface="Calibri" panose="020F0502020204030204" pitchFamily="34" charset="0"/>
              </a:rPr>
              <a:t>White and Mixed White groups report the highest prevalence of breathing conditions such as asthma or COPD.</a:t>
            </a:r>
            <a:endParaRPr lang="en-GB" sz="8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28" name="Rectangle 27">
            <a:extLst>
              <a:ext uri="{FF2B5EF4-FFF2-40B4-BE49-F238E27FC236}">
                <a16:creationId xmlns:a16="http://schemas.microsoft.com/office/drawing/2014/main" id="{917A857C-C033-5D47-B319-B86CDCE58B65}"/>
              </a:ext>
            </a:extLst>
          </p:cNvPr>
          <p:cNvSpPr/>
          <p:nvPr/>
        </p:nvSpPr>
        <p:spPr>
          <a:xfrm>
            <a:off x="78417" y="6296984"/>
            <a:ext cx="1433406" cy="584775"/>
          </a:xfrm>
          <a:prstGeom prst="rect">
            <a:avLst/>
          </a:prstGeom>
        </p:spPr>
        <p:txBody>
          <a:bodyPr wrap="square">
            <a:spAutoFit/>
          </a:bodyPr>
          <a:lstStyle/>
          <a:p>
            <a:r>
              <a:rPr lang="en-GB" sz="800" dirty="0">
                <a:latin typeface="Calibri" panose="020F0502020204030204" pitchFamily="34" charset="0"/>
                <a:ea typeface="Times New Roman" panose="02020603050405020304" pitchFamily="18" charset="0"/>
                <a:cs typeface="Calibri" panose="020F0502020204030204" pitchFamily="34" charset="0"/>
              </a:rPr>
              <a:t>Most BAME groups (except Caribbean) report lower prevalence compared to White groups</a:t>
            </a:r>
            <a:r>
              <a:rPr lang="en-GB" sz="800" dirty="0">
                <a:latin typeface="Calibri" panose="020F0502020204030204" pitchFamily="34" charset="0"/>
                <a:cs typeface="Calibri" panose="020F0502020204030204" pitchFamily="34" charset="0"/>
              </a:rPr>
              <a:t>.</a:t>
            </a:r>
            <a:endParaRPr lang="en-US" sz="800" dirty="0">
              <a:latin typeface="Calibri" panose="020F0502020204030204" pitchFamily="34" charset="0"/>
              <a:cs typeface="Calibri" panose="020F0502020204030204" pitchFamily="34" charset="0"/>
            </a:endParaRPr>
          </a:p>
        </p:txBody>
      </p:sp>
      <p:sp>
        <p:nvSpPr>
          <p:cNvPr id="298" name="Oval 297">
            <a:extLst>
              <a:ext uri="{FF2B5EF4-FFF2-40B4-BE49-F238E27FC236}">
                <a16:creationId xmlns:a16="http://schemas.microsoft.com/office/drawing/2014/main" id="{4B5CF1BD-1960-5849-8345-11B2041C8906}"/>
              </a:ext>
            </a:extLst>
          </p:cNvPr>
          <p:cNvSpPr/>
          <p:nvPr/>
        </p:nvSpPr>
        <p:spPr>
          <a:xfrm>
            <a:off x="43243" y="647373"/>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99" name="TextBox 298">
            <a:extLst>
              <a:ext uri="{FF2B5EF4-FFF2-40B4-BE49-F238E27FC236}">
                <a16:creationId xmlns:a16="http://schemas.microsoft.com/office/drawing/2014/main" id="{6A04384A-5371-E947-A5E3-3FD2CCB0F9FC}"/>
              </a:ext>
            </a:extLst>
          </p:cNvPr>
          <p:cNvSpPr txBox="1"/>
          <p:nvPr/>
        </p:nvSpPr>
        <p:spPr>
          <a:xfrm>
            <a:off x="149530" y="595187"/>
            <a:ext cx="1005403" cy="215444"/>
          </a:xfrm>
          <a:prstGeom prst="rect">
            <a:avLst/>
          </a:prstGeom>
          <a:noFill/>
        </p:spPr>
        <p:txBody>
          <a:bodyPr wrap="none" rtlCol="0">
            <a:spAutoFit/>
          </a:bodyPr>
          <a:lstStyle/>
          <a:p>
            <a:r>
              <a:rPr lang="en-US" sz="800" dirty="0">
                <a:latin typeface="Calibri" panose="020F0502020204030204" pitchFamily="34" charset="0"/>
                <a:ea typeface="Verdana" panose="020B0604030504040204" pitchFamily="34" charset="0"/>
                <a:cs typeface="Calibri" panose="020F0502020204030204" pitchFamily="34" charset="0"/>
              </a:rPr>
              <a:t>Local data available</a:t>
            </a:r>
          </a:p>
        </p:txBody>
      </p:sp>
    </p:spTree>
    <p:extLst>
      <p:ext uri="{BB962C8B-B14F-4D97-AF65-F5344CB8AC3E}">
        <p14:creationId xmlns:p14="http://schemas.microsoft.com/office/powerpoint/2010/main" val="1474685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3192</TotalTime>
  <Words>934</Words>
  <Application>Microsoft Macintosh PowerPoint</Application>
  <PresentationFormat>Widescreen</PresentationFormat>
  <Paragraphs>158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67</cp:revision>
  <dcterms:created xsi:type="dcterms:W3CDTF">2020-06-01T07:21:43Z</dcterms:created>
  <dcterms:modified xsi:type="dcterms:W3CDTF">2020-06-03T12:37:40Z</dcterms:modified>
</cp:coreProperties>
</file>