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3" Type="http://schemas.openxmlformats.org/officeDocument/2006/relationships/slide" Target="slides/slide2.xml"/><Relationship Id="rId14" Type="http://schemas.openxmlformats.org/officeDocument/2006/relationships/slide" Target="slides/slide3.xml"/><Relationship Id="rId15" Type="http://schemas.openxmlformats.org/officeDocument/2006/relationships/slide" Target="slides/slide4.xml"/><Relationship Id="rId16" Type="http://schemas.openxmlformats.org/officeDocument/2006/relationships/slide" Target="slides/slide5.xml"/><Relationship Id="rId17" Type="http://schemas.openxmlformats.org/officeDocument/2006/relationships/slide" Target="slides/slide6.xml"/><Relationship Id="rId18" Type="http://schemas.openxmlformats.org/officeDocument/2006/relationships/slide" Target="slides/slide7.xml"/><Relationship Id="rId19" Type="http://schemas.openxmlformats.org/officeDocument/2006/relationships/slide" Target="slides/slide8.xml"/><Relationship Id="rId20" Type="http://schemas.openxmlformats.org/officeDocument/2006/relationships/slide" Target="slides/slide9.xml"/><Relationship Id="rId21" Type="http://schemas.openxmlformats.org/officeDocument/2006/relationships/slide" Target="slides/slide10.xml"/><Relationship Id="rId22" Type="http://schemas.openxmlformats.org/officeDocument/2006/relationships/slide" Target="slides/slide11.xml"/><Relationship Id="rId23" Type="http://schemas.openxmlformats.org/officeDocument/2006/relationships/slide" Target="slides/slide12.xml"/><Relationship Id="rId24" Type="http://schemas.openxmlformats.org/officeDocument/2006/relationships/slide" Target="slides/slide13.xml"/><Relationship Id="rId25" Type="http://schemas.openxmlformats.org/officeDocument/2006/relationships/slide" Target="slides/slide14.xml"/><Relationship Id="rId26" Type="http://schemas.openxmlformats.org/officeDocument/2006/relationships/slide" Target="slides/slide15.xml"/><Relationship Id="rId27" Type="http://schemas.openxmlformats.org/officeDocument/2006/relationships/slide" Target="slides/slide16.xml"/><Relationship Id="rId28" Type="http://schemas.openxmlformats.org/officeDocument/2006/relationships/slide" Target="slides/slide17.xml"/><Relationship Id="rId29" Type="http://schemas.openxmlformats.org/officeDocument/2006/relationships/slide" Target="slides/slide18.xml"/><Relationship Id="rId30" Type="http://schemas.openxmlformats.org/officeDocument/2006/relationships/slide" Target="slides/slide19.xml"/><Relationship Id="rId31" Type="http://schemas.openxmlformats.org/officeDocument/2006/relationships/slide" Target="slides/slide20.xml"/><Relationship Id="rId32" Type="http://schemas.openxmlformats.org/officeDocument/2006/relationships/slide" Target="slides/slide21.xml"/><Relationship Id="rId33" Type="http://schemas.openxmlformats.org/officeDocument/2006/relationships/slide" Target="slides/slide2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04/08/2020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04/08/2020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4 August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5868121"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644851" y="585081"/>
            <a:ext cx="1236664"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644851" y="1540866"/>
            <a:ext cx="1294565" cy="222250"/>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4 August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4" r:id="rId6"/>
    <p:sldLayoutId id="2147483665" r:id="rId7"/>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ons.gov.uk/peoplepopulationandcommunity/birthsdeathsandmarriages/deaths/datasets/numberofdeathsincarehomesnotifiedtothecarequalitycommissionengland" TargetMode="External"/><Relationship Id="rId3" Type="http://schemas.openxmlformats.org/officeDocument/2006/relationships/hyperlink" Target="https://coronavirus-staging.data.gov.uk/" TargetMode="External"/><Relationship Id="rId7" Type="http://schemas.openxmlformats.org/officeDocument/2006/relationships/hyperlink" Target="https://www.ons.gov.uk/peoplepopulationandcommunity/healthandsocialcare/causesofdeath/datasets/deathregistrationsandoccurrencesbylocalauthorityandhealthboard" TargetMode="External"/><Relationship Id="rId2" Type="http://schemas.openxmlformats.org/officeDocument/2006/relationships/hyperlink" Target="https://coronavirus.data.gov.uk/" TargetMode="External"/><Relationship Id="rId1" Type="http://schemas.openxmlformats.org/officeDocument/2006/relationships/slideLayout" Target="../slideLayouts/slideLayout1.xml"/><Relationship Id="rId6" Type="http://schemas.openxmlformats.org/officeDocument/2006/relationships/hyperlink" Target="https://www.england.nhs.uk/statistics/statistical-work-areas/covid-19-daily-deaths/" TargetMode="External"/><Relationship Id="rId5" Type="http://schemas.openxmlformats.org/officeDocument/2006/relationships/hyperlink" Target="https://www.gov.uk/government/statistical-data-sets/covid-19-number-of-outbreaks-in-care-homes-management-information#history" TargetMode="External"/><Relationship Id="rId10" Type="http://schemas.openxmlformats.org/officeDocument/2006/relationships/hyperlink" Target="https://www.google.com/covid19/mobility/" TargetMode="External"/><Relationship Id="rId4" Type="http://schemas.openxmlformats.org/officeDocument/2006/relationships/hyperlink" Target="https://digital.nhs.uk/dashboards/nhs-pathways" TargetMode="External"/><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4c96304f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file4c94d98308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file4c94299d53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file4c917cee6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file4c93106a65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4c92b92f48d.png"/><Relationship Id="rId3" Type="http://schemas.openxmlformats.org/officeDocument/2006/relationships/image" Target="../media/file4c93cf56b5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4c914597710.png"/><Relationship Id="rId3" Type="http://schemas.openxmlformats.org/officeDocument/2006/relationships/image" Target="../media/file4c97d97c5df.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4c9773ff3e3.png"/><Relationship Id="rId3" Type="http://schemas.openxmlformats.org/officeDocument/2006/relationships/image" Target="../media/file4c97a4f93f.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4c95fe79b04.png"/><Relationship Id="rId3" Type="http://schemas.openxmlformats.org/officeDocument/2006/relationships/image" Target="../media/file4c95e7254cc.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4c9241d4d85.png"/><Relationship Id="rId3" Type="http://schemas.openxmlformats.org/officeDocument/2006/relationships/image" Target="../media/file4c97fcc694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4c945143784.png"/><Relationship Id="rId3" Type="http://schemas.openxmlformats.org/officeDocument/2006/relationships/image" Target="../media/file4c93248de8a.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4c94e0a4fd0.png"/><Relationship Id="rId3" Type="http://schemas.openxmlformats.org/officeDocument/2006/relationships/image" Target="../media/file4c96fe08b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4c9fee29f7.png"/><Relationship Id="rId3" Type="http://schemas.openxmlformats.org/officeDocument/2006/relationships/image" Target="../media/file4c95d051f4c.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4c93b6aed7d.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4c9690dc80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4c97c6b47e.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4c9673c02f.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4c9194e50f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4c964a5d6c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4c943b68e2d.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12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12 August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09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5868121" cy="2535238"/>
        </p:xfrm>
        <a:graphic>
          <a:graphicData uri="http://schemas.openxmlformats.org/drawingml/2006/table">
            <a:tbl>
              <a:tblPr/>
              <a:tblGrid>
                <a:gridCol w="1188720"/>
                <a:gridCol w="822960"/>
                <a:gridCol w="822960"/>
                <a:gridCol w="1188720"/>
                <a:gridCol w="1188720"/>
              </a:tblGrid>
              <a:tr h="182880">
                <a:tc>
                  <a:txBody>
                    <a:bodyPr/>
                    <a:lstStyle/>
                    <a:p>
                      <a:pPr algn="r" marL="63500" marR="63500">
                        <a:spcBef>
                          <a:spcPts val="200"/>
                        </a:spcBef>
                        <a:spcAft>
                          <a:spcPts val="200"/>
                        </a:spcAft>
                        <a:buNone/>
                      </a:pPr>
                      <a:r>
                        <a:rPr sz="11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327.1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269,011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477.9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35,952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391.6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12 August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09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5868121" cy="2535238"/>
        </p:xfrm>
        <a:graphic>
          <a:graphicData uri="http://schemas.openxmlformats.org/drawingml/2006/table">
            <a:tbl>
              <a:tblPr/>
              <a:tblGrid>
                <a:gridCol w="1188720"/>
                <a:gridCol w="822960"/>
                <a:gridCol w="822960"/>
                <a:gridCol w="1188720"/>
                <a:gridCol w="1188720"/>
              </a:tblGrid>
              <a:tr h="182880">
                <a:tc>
                  <a:txBody>
                    <a:bodyPr/>
                    <a:lstStyle/>
                    <a:p>
                      <a:pPr algn="r" marL="63500" marR="63500">
                        <a:spcBef>
                          <a:spcPts val="200"/>
                        </a:spcBef>
                        <a:spcAft>
                          <a:spcPts val="200"/>
                        </a:spcAft>
                        <a:buNone/>
                      </a:pPr>
                      <a:r>
                        <a:rPr sz="11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Local Authority Rank (out of 315) where 1 = Highest Rate per 100,000
         </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297.0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207.8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296th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235.3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411.0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365.8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204th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613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405.9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375.3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191st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327.1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35,952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391.6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269,011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477.9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10"/>
          <p:cNvPicPr>
            <a:picLocks noGrp="1"/>
          </p:cNvPicPr>
          <p:nvPr>
            <p:ph type="pic" sz="quarter" idx="24"/>
          </p:nvPr>
        </p:nvPicPr>
        <p:blipFill>
          <a:blip cstate="print" r:embed="rId2"/>
          <a:stretch>
            <a:fillRect/>
          </a:stretch>
        </p:blipFill>
        <p:spPr>
          <a:xfrm>
            <a:off x="23190" y="528753"/>
            <a:ext cx="7569200" cy="6272213"/>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12 August 2020</a:t>
            </a:r>
          </a:p>
        </p:txBody>
      </p:sp>
      <p:sp xmlns:a="http://schemas.openxmlformats.org/drawingml/2006/main" xmlns:r="http://schemas.openxmlformats.org/officeDocument/2006/relationships" xmlns:p="http://schemas.openxmlformats.org/presentationml/2006/main">
        <p:nvSpPr>
          <p:cNvPr id="4" name="Text Placeholder 20"/>
          <p:cNvSpPr>
            <a:spLocks noGrp="1"/>
          </p:cNvSpPr>
          <p:nvPr>
            <p:ph type="body" sz="quarter" idx="27"/>
          </p:nvPr>
        </p:nvSpPr>
        <p:spPr>
          <a:xfrm>
            <a:off x="7856538" y="1923272"/>
            <a:ext cx="4022725" cy="3005137"/>
          </a:xfrm>
        </p:spPr>
        <p:txBody>
          <a:bodyPr/>
          <a:lstStyle/>
          <a:p>
            <a:r>
              <a:rPr/>
              <a:t>This data is based on potential COVID-19 symptoms reported by members of the public to NHS Pathways through NHS 111 or 999 and 111 online.
It provides a view of service contacts and an early view of people concerned about their symptoms. It is not based on any outcomes of tests for COVID-19.
This is also not a count of people as a user can repeat the triage process several times.
In 111 online, any user that starts the COVID-19 assessment service is indicating that the may have symptoms of coronavirus.</a:t>
            </a:r>
          </a:p>
        </p:txBody>
      </p:sp>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7856538" y="5972175"/>
            <a:ext cx="2846387" cy="222250"/>
          </a:xfrm>
        </p:spPr>
        <p:txBody>
          <a:bodyPr/>
          <a:lstStyle/>
          <a:p>
            <a:r>
              <a:rPr/>
              <a:t>Source: NHS Digital</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7" name="Text Placeholder 13"/>
          <p:cNvSpPr>
            <a:spLocks noGrp="1"/>
          </p:cNvSpPr>
          <p:nvPr>
            <p:ph type="body" sz="quarter" idx="25"/>
          </p:nvPr>
        </p:nvSpPr>
        <p:spPr>
          <a:xfrm>
            <a:off x="7856538" y="684213"/>
            <a:ext cx="4022725" cy="962025"/>
          </a:xfrm>
        </p:spPr>
        <p:txBody>
          <a:bodyPr/>
          <a:lstStyle/>
          <a:p>
            <a:r>
              <a:rPr/>
              <a:t>In the last 24 hours there were 56 triages made. This is an decrease of 4 triages compared to the previous day (60 triages).</a:t>
            </a:r>
          </a:p>
        </p:txBody>
      </p:sp>
      <p:sp xmlns:a="http://schemas.openxmlformats.org/drawingml/2006/main" xmlns:r="http://schemas.openxmlformats.org/officeDocument/2006/relationships" xmlns:p="http://schemas.openxmlformats.org/presentationml/2006/main">
        <p:nvSpPr>
          <p:cNvPr id="8" name="Text Placeholder 17"/>
          <p:cNvSpPr>
            <a:spLocks noGrp="1"/>
          </p:cNvSpPr>
          <p:nvPr>
            <p:ph type="body" sz="quarter" idx="26"/>
          </p:nvPr>
        </p:nvSpPr>
        <p:spPr>
          <a:xfrm>
            <a:off x="4426960" y="1315259"/>
            <a:ext cx="2727325" cy="1216025"/>
          </a:xfrm>
        </p:spPr>
        <p:txBody>
          <a:bodyPr/>
          <a:lstStyle/>
          <a:p>
            <a:r>
              <a:rPr/>
              <a:t>In the seven days leading to 10 August there were 427 triages to NHS Pathways for COVID-19, this is an average of 61 each day.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12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14</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12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12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12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12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August 2020</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Weekly Data</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summary packs will be published weekly.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12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12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12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richtyler</cp:lastModifiedBy>
  <cp:revision>80</cp:revision>
  <dcterms:created xsi:type="dcterms:W3CDTF">2020-07-05T12:47:38Z</dcterms:created>
  <dcterms:modified xsi:type="dcterms:W3CDTF">2020-08-12T08:29:24Z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