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307" r:id="rId5"/>
    <p:sldId id="309" r:id="rId6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Clay" initials="JC" lastIdx="1" clrIdx="0">
    <p:extLst>
      <p:ext uri="{19B8F6BF-5375-455C-9EA6-DF929625EA0E}">
        <p15:presenceInfo xmlns:p15="http://schemas.microsoft.com/office/powerpoint/2012/main" userId="S::jacqueline.clay@westsussex.gov.uk::5e23846f-1cbc-4b8d-9384-b065960731d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2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D2B30CE-492A-492B-8120-2DBED453C8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r>
              <a:rPr lang="en-GB"/>
              <a:t>West Sussex Outbreak Control Plan - Daily Data Checklist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12E9B5-E443-4EC1-A579-023319C265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F4BE593-4F5C-4247-8B72-DF5304408724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405C7-0194-4C57-B9A4-06EA182D1B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AB4DD4-3AE4-4970-BC5B-700CBCFE39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34314CE-8C26-4239-9737-C2E5332DB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6715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r>
              <a:rPr lang="en-GB"/>
              <a:t>West Sussex Outbreak Control Plan - Daily Data Checklist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9F2F94F-1C29-4372-94B6-79A45F0E2BD2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15918E2-8CAC-4628-9DD0-FD3F5D9EFC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1044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1A11B-C743-48B3-B8E0-E19F16843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2DFF7-8703-4B3A-AD2E-D4FD02631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67A90-8BCB-4243-860A-0722014D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9144-6561-4B8B-B9F1-36ECB9B30B11}" type="datetime4">
              <a:rPr lang="en-GB" smtClean="0"/>
              <a:t>21 July 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1760F-1E5E-4257-8936-5710F2914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C9269-55AA-4964-BD17-AE4989A80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031E-CC7C-4FFD-B59E-418DD80E76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6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20C9E-D79B-4369-A524-6FD905812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8DF1C-471E-4976-A40B-8CDB6C41F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0818" y="831712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00F38-AAF2-4480-BDE3-97DAA0D0D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96D6-346A-43F8-ACE9-D6666A83C639}" type="datetime4">
              <a:rPr lang="en-GB" smtClean="0"/>
              <a:t>21 July 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5C29C-C92B-4338-874E-02AD1DEA9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9591C-A771-4A8C-8EBD-6DDAF660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031E-CC7C-4FFD-B59E-418DD80E76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725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4BED7D-E803-4493-B052-F1E8241A89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2ABCC-D093-4633-8461-A8C83C6BC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519D0-9CFF-4399-945A-EB9D4C305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33C3-4D31-456B-A0E4-1390696709DB}" type="datetime4">
              <a:rPr lang="en-GB" smtClean="0"/>
              <a:t>21 July 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ED0A4-DC8E-4962-BF10-18201E8E8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926F5-3808-48AD-B6F8-5BCEDE39E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031E-CC7C-4FFD-B59E-418DD80E76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91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2DA91-ED31-4867-BD56-4F80B84FF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B7DB4-F716-4443-8E64-8B6F42BBF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18" y="831712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36CC5-1713-4BFC-8D90-3FE259095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1470-0F24-4296-8FA3-D9A002959845}" type="datetime4">
              <a:rPr lang="en-GB" smtClean="0"/>
              <a:t>21 July 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38576-CB8A-4315-8400-13E6C3F2F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AAC7-256C-4275-9E91-70746CA6F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031E-CC7C-4FFD-B59E-418DD80E76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78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652E7-AD58-4A2D-8931-5A56807A9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B2F5B-AACF-4F90-A9A8-1B97DA33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FD2DF-D723-46C2-A78C-0EC9E561C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F66E-EE89-4370-8A33-8ABC95184DB1}" type="datetime4">
              <a:rPr lang="en-GB" smtClean="0"/>
              <a:t>21 July 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2D770-4F7C-44E7-A4A4-5948462D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40E1B-DEE5-41C4-A8DF-462EC5DE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031E-CC7C-4FFD-B59E-418DD80E76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00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C7DB2-94D6-4E2A-976C-B79B9B500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D3D2A-1E1E-4E44-B2DF-DD94A0E1F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FC4D3-FBF0-44C5-BB97-C9F965448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84EA2-FB0C-400A-AEF6-3C0FD21B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0D10-B52A-4B41-986D-3E45BE6921E3}" type="datetime4">
              <a:rPr lang="en-GB" smtClean="0"/>
              <a:t>21 July 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74BCD-10AA-48C1-8F92-E08C2B050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C5770-2E80-4D5F-B09A-38B63D1E5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031E-CC7C-4FFD-B59E-418DD80E76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62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32485-914B-4F2A-AA84-1CBFE1A08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5859D-6E3B-499B-B43B-DF06808AA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33215-CBC7-4857-914B-DF3E5053F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154231-059E-4704-BAAB-C916732AD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026A1B-0501-4837-8304-67E662D2AA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13DEBA-1DF4-4075-9575-C95CD2B1B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A561-6C39-42FA-B2A3-34320B38F29B}" type="datetime4">
              <a:rPr lang="en-GB" smtClean="0"/>
              <a:t>21 July 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FB941D-E608-417C-AC67-3CBF22907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35D26F-EF15-4A02-854B-057FC2D86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031E-CC7C-4FFD-B59E-418DD80E76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606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A460B-DE8E-4C0E-A10A-A5AA3D09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2E56F-5FDB-4625-B7EF-2BB06768D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F541-485D-43EF-A841-D4F8F7544719}" type="datetime4">
              <a:rPr lang="en-GB" smtClean="0"/>
              <a:t>21 July 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65A2A-9171-4AB8-A95A-CA3658EDF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7AD4F-2175-4840-83F8-3127B197F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031E-CC7C-4FFD-B59E-418DD80E76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73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EA63F-6FCD-4498-B9DE-A92B1DD21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CFC0C-0C4F-4E0A-B32A-FBE184E8E22F}" type="datetime4">
              <a:rPr lang="en-GB" smtClean="0"/>
              <a:t>21 July 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7DA459-FC57-417A-81D0-BDFBD6B28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AAE9B-93D9-4BC3-A489-5E22744A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031E-CC7C-4FFD-B59E-418DD80E76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79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41FD2-F2D7-4BD8-9D89-7DF9BD004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D4756-E661-411F-8382-86885F33E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1C662-373B-4421-BB46-AB1B80723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09230-A43F-43B6-837B-21F69EA4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5B33-9DFD-45AA-9868-3C91B6C542FD}" type="datetime4">
              <a:rPr lang="en-GB" smtClean="0"/>
              <a:t>21 July 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D953A-58FE-4243-8E8C-F9AE57DF2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084FD-8A6C-4927-AC2A-DA10F676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031E-CC7C-4FFD-B59E-418DD80E76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74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AE3A-E4F4-4D0F-8CE8-56B79C660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242A64-6A73-4639-8B9E-2B381531C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B4F44-B62B-48AC-B7C4-9CDFCA112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5EC7C-5ACB-4C65-AEF2-8572C0695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71B53-67F6-4F6E-96D5-EF1B0F1924C2}" type="datetime4">
              <a:rPr lang="en-GB" smtClean="0"/>
              <a:t>21 July 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7AB7D-58D3-471F-A9F3-B840BB55F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79FA4-5159-4378-A503-80332A1A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031E-CC7C-4FFD-B59E-418DD80E76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08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66FEBF-81DF-4913-A310-5F9CAD33F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0" y="0"/>
            <a:ext cx="12168809" cy="5665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West Sussex Local Outbreak Control Plan – Daily Data Checklist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9D976-223D-470D-A8CB-4FC837A2F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190" y="6492875"/>
            <a:ext cx="2743200" cy="3651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89F9312-E64A-4DE9-B065-134A619B7E4E}" type="datetime4">
              <a:rPr lang="en-GB" smtClean="0"/>
              <a:pPr/>
              <a:t>21 July 2020</a:t>
            </a:fld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73FB5-6955-48E6-BAEC-1F4124BBB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7009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E031E-CC7C-4FFD-B59E-418DD80E769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332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marL="179388" indent="-179388"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ronavirus.data.gov.uk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ronavirus.data.gov.uk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D49EE-CB69-49C3-876C-D33F2717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164" y="6252478"/>
            <a:ext cx="1113183" cy="480735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Slide </a:t>
            </a:r>
            <a:fld id="{197E031E-CC7C-4FFD-B59E-418DD80E7695}" type="slidenum">
              <a:rPr lang="en-GB" sz="1800" smtClean="0">
                <a:solidFill>
                  <a:schemeClr val="tx1"/>
                </a:solidFill>
              </a:rPr>
              <a:pPr algn="ctr"/>
              <a:t>1</a:t>
            </a:fld>
            <a:endParaRPr lang="en-GB" sz="18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212B36-F49D-4406-B5BD-422AD5E43E68}"/>
              </a:ext>
            </a:extLst>
          </p:cNvPr>
          <p:cNvGrpSpPr/>
          <p:nvPr/>
        </p:nvGrpSpPr>
        <p:grpSpPr>
          <a:xfrm>
            <a:off x="0" y="0"/>
            <a:ext cx="12192000" cy="642026"/>
            <a:chOff x="0" y="0"/>
            <a:chExt cx="12192000" cy="64202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5A659C1-0BA4-4D1D-BCD4-AFACAA1155DE}"/>
                </a:ext>
              </a:extLst>
            </p:cNvPr>
            <p:cNvSpPr/>
            <p:nvPr/>
          </p:nvSpPr>
          <p:spPr>
            <a:xfrm>
              <a:off x="0" y="0"/>
              <a:ext cx="12192000" cy="6420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B87A57-EBFB-46A3-A2DB-3881BCBA7BAB}"/>
                </a:ext>
              </a:extLst>
            </p:cNvPr>
            <p:cNvSpPr txBox="1"/>
            <p:nvPr/>
          </p:nvSpPr>
          <p:spPr>
            <a:xfrm>
              <a:off x="190500" y="133220"/>
              <a:ext cx="4000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West Sussex Local Outbreak Control Plan</a:t>
              </a:r>
              <a:endParaRPr lang="en-GB" b="1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EF8BBFE-9399-4754-8397-DF231002752A}"/>
              </a:ext>
            </a:extLst>
          </p:cNvPr>
          <p:cNvSpPr txBox="1"/>
          <p:nvPr/>
        </p:nvSpPr>
        <p:spPr>
          <a:xfrm>
            <a:off x="8300720" y="133220"/>
            <a:ext cx="372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75DAD3-0ACC-425B-B4C2-63FDA4C7E9F8}"/>
              </a:ext>
            </a:extLst>
          </p:cNvPr>
          <p:cNvSpPr txBox="1"/>
          <p:nvPr/>
        </p:nvSpPr>
        <p:spPr>
          <a:xfrm>
            <a:off x="150318" y="631225"/>
            <a:ext cx="7137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</a:rPr>
              <a:t>Confirmed Cases UTLA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144B707-9208-4867-B355-97E02EBD8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00544" y="1588714"/>
            <a:ext cx="4491456" cy="44914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BD84496-DF70-4965-861B-9A3309E874F8}"/>
              </a:ext>
            </a:extLst>
          </p:cNvPr>
          <p:cNvSpPr txBox="1"/>
          <p:nvPr/>
        </p:nvSpPr>
        <p:spPr>
          <a:xfrm>
            <a:off x="149905" y="997441"/>
            <a:ext cx="388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Cumulative Cases as at 19</a:t>
            </a:r>
            <a:r>
              <a:rPr lang="en-GB" b="1" baseline="30000" dirty="0">
                <a:solidFill>
                  <a:schemeClr val="accent1"/>
                </a:solidFill>
              </a:rPr>
              <a:t>th</a:t>
            </a:r>
            <a:r>
              <a:rPr lang="en-GB" b="1" dirty="0">
                <a:solidFill>
                  <a:schemeClr val="accent1"/>
                </a:solidFill>
              </a:rPr>
              <a:t> July 2020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9253B5-B9FC-42F2-A4A9-89DEFE32BBC9}"/>
              </a:ext>
            </a:extLst>
          </p:cNvPr>
          <p:cNvSpPr txBox="1"/>
          <p:nvPr/>
        </p:nvSpPr>
        <p:spPr>
          <a:xfrm>
            <a:off x="7812966" y="675536"/>
            <a:ext cx="4213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Cumulative rate of COVID-19 cases per 100,000 population tested under Pillar 1 and 2, by upper-tier local authority</a:t>
            </a:r>
            <a:endParaRPr lang="en-GB" sz="1600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BF965D-216D-4EE9-AB6B-3FEEC7D24B23}"/>
              </a:ext>
            </a:extLst>
          </p:cNvPr>
          <p:cNvSpPr txBox="1"/>
          <p:nvPr/>
        </p:nvSpPr>
        <p:spPr>
          <a:xfrm>
            <a:off x="7859949" y="6308179"/>
            <a:ext cx="2940793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Pack Date: </a:t>
            </a:r>
            <a:r>
              <a:rPr lang="en-GB" sz="2000" dirty="0"/>
              <a:t>21 July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B2DFF3-C479-4AFE-A3B7-DF056E32C117}"/>
              </a:ext>
            </a:extLst>
          </p:cNvPr>
          <p:cNvSpPr txBox="1"/>
          <p:nvPr/>
        </p:nvSpPr>
        <p:spPr>
          <a:xfrm>
            <a:off x="190500" y="3198167"/>
            <a:ext cx="2882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Source: </a:t>
            </a:r>
            <a:r>
              <a:rPr lang="en-GB" sz="1200" dirty="0">
                <a:hlinkClick r:id="rId3"/>
              </a:rPr>
              <a:t>https://coronavirus.data.gov.uk/</a:t>
            </a:r>
            <a:endParaRPr lang="en-GB" sz="1200" dirty="0"/>
          </a:p>
          <a:p>
            <a:r>
              <a:rPr lang="en-GB" sz="1200" dirty="0"/>
              <a:t>Data accessed July 21</a:t>
            </a:r>
            <a:r>
              <a:rPr lang="en-GB" sz="1200" baseline="30000" dirty="0"/>
              <a:t>st</a:t>
            </a:r>
            <a:r>
              <a:rPr lang="en-GB" sz="1200" dirty="0"/>
              <a:t> 2020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AFC88D-814E-1F4D-83BD-8176B407F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707584"/>
              </p:ext>
            </p:extLst>
          </p:nvPr>
        </p:nvGraphicFramePr>
        <p:xfrm>
          <a:off x="314733" y="1543983"/>
          <a:ext cx="6642655" cy="1350645"/>
        </p:xfrm>
        <a:graphic>
          <a:graphicData uri="http://schemas.openxmlformats.org/drawingml/2006/table">
            <a:tbl>
              <a:tblPr/>
              <a:tblGrid>
                <a:gridCol w="1328531">
                  <a:extLst>
                    <a:ext uri="{9D8B030D-6E8A-4147-A177-3AD203B41FA5}">
                      <a16:colId xmlns:a16="http://schemas.microsoft.com/office/drawing/2014/main" val="4222341179"/>
                    </a:ext>
                  </a:extLst>
                </a:gridCol>
                <a:gridCol w="1328531">
                  <a:extLst>
                    <a:ext uri="{9D8B030D-6E8A-4147-A177-3AD203B41FA5}">
                      <a16:colId xmlns:a16="http://schemas.microsoft.com/office/drawing/2014/main" val="3501510563"/>
                    </a:ext>
                  </a:extLst>
                </a:gridCol>
                <a:gridCol w="1328531">
                  <a:extLst>
                    <a:ext uri="{9D8B030D-6E8A-4147-A177-3AD203B41FA5}">
                      <a16:colId xmlns:a16="http://schemas.microsoft.com/office/drawing/2014/main" val="2231085616"/>
                    </a:ext>
                  </a:extLst>
                </a:gridCol>
                <a:gridCol w="1328531">
                  <a:extLst>
                    <a:ext uri="{9D8B030D-6E8A-4147-A177-3AD203B41FA5}">
                      <a16:colId xmlns:a16="http://schemas.microsoft.com/office/drawing/2014/main" val="2666737753"/>
                    </a:ext>
                  </a:extLst>
                </a:gridCol>
                <a:gridCol w="1328531">
                  <a:extLst>
                    <a:ext uri="{9D8B030D-6E8A-4147-A177-3AD203B41FA5}">
                      <a16:colId xmlns:a16="http://schemas.microsoft.com/office/drawing/2014/main" val="371984131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Cases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Rate per 100,000 residents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 Authority Rank (out of 149) where 1 = Highest Rate per 100,000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Decile of rate per 100,000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4141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 Sussex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Decile 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4423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England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254,120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451.5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05456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East region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34,694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29554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C10B943-4B4E-D541-9970-68A011557E3A}"/>
              </a:ext>
            </a:extLst>
          </p:cNvPr>
          <p:cNvSpPr txBox="1"/>
          <p:nvPr/>
        </p:nvSpPr>
        <p:spPr>
          <a:xfrm>
            <a:off x="190500" y="4121843"/>
            <a:ext cx="6194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What is a decile?</a:t>
            </a:r>
          </a:p>
          <a:p>
            <a:r>
              <a:rPr lang="en-GB" sz="1200" dirty="0"/>
              <a:t>We have ranked every area in England from highest to lowest rate of confirmed COVID-19 cases and divided the total number of areas into 10 groups each representing 10% of the areas in England.</a:t>
            </a:r>
          </a:p>
          <a:p>
            <a:endParaRPr lang="en-GB" sz="1200" dirty="0"/>
          </a:p>
          <a:p>
            <a:r>
              <a:rPr lang="en-GB" sz="1200" dirty="0"/>
              <a:t>West Sussex is in the 8</a:t>
            </a:r>
            <a:r>
              <a:rPr lang="en-GB" sz="1200" baseline="30000" dirty="0"/>
              <a:t>th</a:t>
            </a:r>
            <a:r>
              <a:rPr lang="en-GB" sz="1200" dirty="0"/>
              <a:t> decile.</a:t>
            </a:r>
          </a:p>
        </p:txBody>
      </p:sp>
    </p:spTree>
    <p:extLst>
      <p:ext uri="{BB962C8B-B14F-4D97-AF65-F5344CB8AC3E}">
        <p14:creationId xmlns:p14="http://schemas.microsoft.com/office/powerpoint/2010/main" val="3480118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D49EE-CB69-49C3-876C-D33F2717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164" y="6252478"/>
            <a:ext cx="1113183" cy="480735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Slide </a:t>
            </a:r>
            <a:fld id="{197E031E-CC7C-4FFD-B59E-418DD80E7695}" type="slidenum">
              <a:rPr lang="en-GB" sz="1800" smtClean="0">
                <a:solidFill>
                  <a:schemeClr val="tx1"/>
                </a:solidFill>
              </a:rPr>
              <a:pPr algn="ctr"/>
              <a:t>2</a:t>
            </a:fld>
            <a:endParaRPr lang="en-GB" sz="18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212B36-F49D-4406-B5BD-422AD5E43E68}"/>
              </a:ext>
            </a:extLst>
          </p:cNvPr>
          <p:cNvGrpSpPr/>
          <p:nvPr/>
        </p:nvGrpSpPr>
        <p:grpSpPr>
          <a:xfrm>
            <a:off x="0" y="0"/>
            <a:ext cx="12192000" cy="642026"/>
            <a:chOff x="0" y="0"/>
            <a:chExt cx="12192000" cy="64202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5A659C1-0BA4-4D1D-BCD4-AFACAA1155DE}"/>
                </a:ext>
              </a:extLst>
            </p:cNvPr>
            <p:cNvSpPr/>
            <p:nvPr/>
          </p:nvSpPr>
          <p:spPr>
            <a:xfrm>
              <a:off x="0" y="0"/>
              <a:ext cx="12192000" cy="6420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B87A57-EBFB-46A3-A2DB-3881BCBA7BAB}"/>
                </a:ext>
              </a:extLst>
            </p:cNvPr>
            <p:cNvSpPr txBox="1"/>
            <p:nvPr/>
          </p:nvSpPr>
          <p:spPr>
            <a:xfrm>
              <a:off x="190500" y="133220"/>
              <a:ext cx="4000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West Sussex Local Outbreak Control Plan</a:t>
              </a:r>
              <a:endParaRPr lang="en-GB" b="1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EF8BBFE-9399-4754-8397-DF231002752A}"/>
              </a:ext>
            </a:extLst>
          </p:cNvPr>
          <p:cNvSpPr txBox="1"/>
          <p:nvPr/>
        </p:nvSpPr>
        <p:spPr>
          <a:xfrm>
            <a:off x="8300720" y="133220"/>
            <a:ext cx="372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75DAD3-0ACC-425B-B4C2-63FDA4C7E9F8}"/>
              </a:ext>
            </a:extLst>
          </p:cNvPr>
          <p:cNvSpPr txBox="1"/>
          <p:nvPr/>
        </p:nvSpPr>
        <p:spPr>
          <a:xfrm>
            <a:off x="150318" y="631225"/>
            <a:ext cx="7137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</a:rPr>
              <a:t>Confirmed Cases LTLA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144B707-9208-4867-B355-97E02EBD8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00544" y="1588714"/>
            <a:ext cx="4491456" cy="44914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BD84496-DF70-4965-861B-9A3309E874F8}"/>
              </a:ext>
            </a:extLst>
          </p:cNvPr>
          <p:cNvSpPr txBox="1"/>
          <p:nvPr/>
        </p:nvSpPr>
        <p:spPr>
          <a:xfrm>
            <a:off x="149905" y="997441"/>
            <a:ext cx="388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Cumulative Cases as at 19</a:t>
            </a:r>
            <a:r>
              <a:rPr lang="en-GB" b="1" baseline="30000" dirty="0">
                <a:solidFill>
                  <a:schemeClr val="accent1"/>
                </a:solidFill>
              </a:rPr>
              <a:t>th</a:t>
            </a:r>
            <a:r>
              <a:rPr lang="en-GB" b="1" dirty="0">
                <a:solidFill>
                  <a:schemeClr val="accent1"/>
                </a:solidFill>
              </a:rPr>
              <a:t> July 2020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9253B5-B9FC-42F2-A4A9-89DEFE32BBC9}"/>
              </a:ext>
            </a:extLst>
          </p:cNvPr>
          <p:cNvSpPr txBox="1"/>
          <p:nvPr/>
        </p:nvSpPr>
        <p:spPr>
          <a:xfrm>
            <a:off x="7812966" y="675536"/>
            <a:ext cx="4213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Cumulative rate of COVID-19 cases per 100,000 population tested under Pillar 1 and 2, by lower-tier local authority</a:t>
            </a:r>
            <a:endParaRPr lang="en-GB" sz="1600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BF965D-216D-4EE9-AB6B-3FEEC7D24B23}"/>
              </a:ext>
            </a:extLst>
          </p:cNvPr>
          <p:cNvSpPr txBox="1"/>
          <p:nvPr/>
        </p:nvSpPr>
        <p:spPr>
          <a:xfrm>
            <a:off x="7859949" y="6308179"/>
            <a:ext cx="2940793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Pack Date: </a:t>
            </a:r>
            <a:r>
              <a:rPr lang="en-GB" sz="2000" dirty="0"/>
              <a:t>21 July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B2DFF3-C479-4AFE-A3B7-DF056E32C117}"/>
              </a:ext>
            </a:extLst>
          </p:cNvPr>
          <p:cNvSpPr txBox="1"/>
          <p:nvPr/>
        </p:nvSpPr>
        <p:spPr>
          <a:xfrm>
            <a:off x="314732" y="4542346"/>
            <a:ext cx="2882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Source: </a:t>
            </a:r>
            <a:r>
              <a:rPr lang="en-GB" sz="1200" dirty="0">
                <a:hlinkClick r:id="rId3"/>
              </a:rPr>
              <a:t>https://coronavirus.data.gov.uk/</a:t>
            </a:r>
            <a:endParaRPr lang="en-GB" sz="1200" dirty="0"/>
          </a:p>
          <a:p>
            <a:r>
              <a:rPr lang="en-GB" sz="1200" dirty="0"/>
              <a:t>Data accessed July 21</a:t>
            </a:r>
            <a:r>
              <a:rPr lang="en-GB" sz="1200" baseline="30000" dirty="0"/>
              <a:t>st</a:t>
            </a:r>
            <a:r>
              <a:rPr lang="en-GB" sz="1200" dirty="0"/>
              <a:t> 2020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82FE50B-BB0C-9A48-8495-0D9EB07BD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255897"/>
              </p:ext>
            </p:extLst>
          </p:nvPr>
        </p:nvGraphicFramePr>
        <p:xfrm>
          <a:off x="314732" y="1657052"/>
          <a:ext cx="7468179" cy="2782797"/>
        </p:xfrm>
        <a:graphic>
          <a:graphicData uri="http://schemas.openxmlformats.org/drawingml/2006/table">
            <a:tbl>
              <a:tblPr/>
              <a:tblGrid>
                <a:gridCol w="1206407">
                  <a:extLst>
                    <a:ext uri="{9D8B030D-6E8A-4147-A177-3AD203B41FA5}">
                      <a16:colId xmlns:a16="http://schemas.microsoft.com/office/drawing/2014/main" val="2708873975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3599724442"/>
                    </a:ext>
                  </a:extLst>
                </a:gridCol>
                <a:gridCol w="1389573">
                  <a:extLst>
                    <a:ext uri="{9D8B030D-6E8A-4147-A177-3AD203B41FA5}">
                      <a16:colId xmlns:a16="http://schemas.microsoft.com/office/drawing/2014/main" val="3370208003"/>
                    </a:ext>
                  </a:extLst>
                </a:gridCol>
                <a:gridCol w="1502797">
                  <a:extLst>
                    <a:ext uri="{9D8B030D-6E8A-4147-A177-3AD203B41FA5}">
                      <a16:colId xmlns:a16="http://schemas.microsoft.com/office/drawing/2014/main" val="2560398948"/>
                    </a:ext>
                  </a:extLst>
                </a:gridCol>
                <a:gridCol w="2691222">
                  <a:extLst>
                    <a:ext uri="{9D8B030D-6E8A-4147-A177-3AD203B41FA5}">
                      <a16:colId xmlns:a16="http://schemas.microsoft.com/office/drawing/2014/main" val="1809423590"/>
                    </a:ext>
                  </a:extLst>
                </a:gridCol>
              </a:tblGrid>
              <a:tr h="76203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Rate per 100,000 residents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 Authority Rank (out of 315) where 1 = Highest Rate per 100,000        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Decile of rate per 100,000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417541"/>
                  </a:ext>
                </a:extLst>
              </a:tr>
              <a:tr h="19512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Adur</a:t>
                      </a:r>
                    </a:p>
                  </a:txBody>
                  <a:tcPr marT="9720" marB="9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T="9720" marB="9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290.8</a:t>
                      </a:r>
                    </a:p>
                  </a:txBody>
                  <a:tcPr marT="9720" marB="9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249th</a:t>
                      </a:r>
                    </a:p>
                  </a:txBody>
                  <a:tcPr marT="9720" marB="9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Decile 8</a:t>
                      </a:r>
                    </a:p>
                  </a:txBody>
                  <a:tcPr marT="9720" marB="9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920559"/>
                  </a:ext>
                </a:extLst>
              </a:tr>
              <a:tr h="20604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Arun</a:t>
                      </a:r>
                    </a:p>
                  </a:txBody>
                  <a:tcPr marT="9720" marB="9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</a:t>
                      </a:r>
                    </a:p>
                  </a:txBody>
                  <a:tcPr marT="9720" marB="9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202.2</a:t>
                      </a:r>
                    </a:p>
                  </a:txBody>
                  <a:tcPr marT="9720" marB="9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295th</a:t>
                      </a:r>
                    </a:p>
                  </a:txBody>
                  <a:tcPr marT="9720" marB="9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 of authorities with lowest rate</a:t>
                      </a:r>
                    </a:p>
                  </a:txBody>
                  <a:tcPr marT="9720" marB="9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4245137"/>
                  </a:ext>
                </a:extLst>
              </a:tr>
              <a:tr h="20604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Chichester</a:t>
                      </a:r>
                    </a:p>
                  </a:txBody>
                  <a:tcPr marT="9720" marB="9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T="9720" marB="9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228.7</a:t>
                      </a:r>
                    </a:p>
                  </a:txBody>
                  <a:tcPr marT="9720" marB="9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287th</a:t>
                      </a:r>
                    </a:p>
                  </a:txBody>
                  <a:tcPr marT="9720" marB="9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 of authorities with lowest rate</a:t>
                      </a:r>
                    </a:p>
                  </a:txBody>
                  <a:tcPr marT="9720" marB="9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877904"/>
                  </a:ext>
                </a:extLst>
              </a:tr>
              <a:tr h="19512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Crawley</a:t>
                      </a:r>
                    </a:p>
                  </a:txBody>
                  <a:tcPr marT="9720" marB="9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</a:t>
                      </a:r>
                    </a:p>
                  </a:txBody>
                  <a:tcPr marT="9720" marB="9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388.8</a:t>
                      </a:r>
                    </a:p>
                  </a:txBody>
                  <a:tcPr marT="9720" marB="9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159th</a:t>
                      </a:r>
                    </a:p>
                  </a:txBody>
                  <a:tcPr marT="9720" marB="9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Decile 6</a:t>
                      </a:r>
                    </a:p>
                  </a:txBody>
                  <a:tcPr marT="9720" marB="9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8776876"/>
                  </a:ext>
                </a:extLst>
              </a:tr>
              <a:tr h="19512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Horsham</a:t>
                      </a:r>
                    </a:p>
                  </a:txBody>
                  <a:tcPr marT="9720" marB="9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</a:p>
                  </a:txBody>
                  <a:tcPr marT="9720" marB="9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357.5</a:t>
                      </a:r>
                    </a:p>
                  </a:txBody>
                  <a:tcPr marT="9720" marB="9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195th</a:t>
                      </a:r>
                    </a:p>
                  </a:txBody>
                  <a:tcPr marT="9720" marB="9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Decile 7</a:t>
                      </a:r>
                    </a:p>
                  </a:txBody>
                  <a:tcPr marT="9720" marB="9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874793"/>
                  </a:ext>
                </a:extLst>
              </a:tr>
              <a:tr h="19512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 Sussex</a:t>
                      </a:r>
                    </a:p>
                  </a:txBody>
                  <a:tcPr marT="9720" marB="9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T="9720" marB="9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397.3</a:t>
                      </a:r>
                    </a:p>
                  </a:txBody>
                  <a:tcPr marT="9720" marB="9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154th</a:t>
                      </a:r>
                    </a:p>
                  </a:txBody>
                  <a:tcPr marT="9720" marB="9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Decile 5</a:t>
                      </a:r>
                    </a:p>
                  </a:txBody>
                  <a:tcPr marT="9720" marB="9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023435"/>
                  </a:ext>
                </a:extLst>
              </a:tr>
              <a:tr h="19512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Worthing</a:t>
                      </a:r>
                    </a:p>
                  </a:txBody>
                  <a:tcPr marT="9720" marB="9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</a:t>
                      </a:r>
                    </a:p>
                  </a:txBody>
                  <a:tcPr marT="9720" marB="9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365.4</a:t>
                      </a:r>
                    </a:p>
                  </a:txBody>
                  <a:tcPr marT="9720" marB="9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185th</a:t>
                      </a:r>
                    </a:p>
                  </a:txBody>
                  <a:tcPr marT="9720" marB="9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Decile 6</a:t>
                      </a:r>
                    </a:p>
                  </a:txBody>
                  <a:tcPr marT="9720" marB="9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640847"/>
                  </a:ext>
                </a:extLst>
              </a:tr>
              <a:tr h="19512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 Sussex</a:t>
                      </a:r>
                    </a:p>
                  </a:txBody>
                  <a:tcPr marT="9720" marB="9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2,744</a:t>
                      </a:r>
                    </a:p>
                  </a:txBody>
                  <a:tcPr marT="9720" marB="9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317.6</a:t>
                      </a:r>
                    </a:p>
                  </a:txBody>
                  <a:tcPr marT="9720" marB="9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T="9720" marB="9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T="9720" marB="9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873139"/>
                  </a:ext>
                </a:extLst>
              </a:tr>
              <a:tr h="19512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East region</a:t>
                      </a:r>
                    </a:p>
                  </a:txBody>
                  <a:tcPr marT="9720" marB="9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34,694</a:t>
                      </a:r>
                    </a:p>
                  </a:txBody>
                  <a:tcPr marT="9720" marB="9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377.9</a:t>
                      </a:r>
                    </a:p>
                  </a:txBody>
                  <a:tcPr marT="9720" marB="9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T="9720" marB="9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T="9720" marB="9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961960"/>
                  </a:ext>
                </a:extLst>
              </a:tr>
              <a:tr h="24276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England</a:t>
                      </a:r>
                    </a:p>
                  </a:txBody>
                  <a:tcPr marT="9720" marB="9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254,120</a:t>
                      </a:r>
                    </a:p>
                  </a:txBody>
                  <a:tcPr marT="9720" marB="9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451.5</a:t>
                      </a:r>
                    </a:p>
                  </a:txBody>
                  <a:tcPr marT="9720" marB="9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T="9720" marB="9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T="9720" marB="9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4402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38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E7173A116BBB4EA178B4442288DCB5" ma:contentTypeVersion="10" ma:contentTypeDescription="Create a new document." ma:contentTypeScope="" ma:versionID="8ab894609abb646d24172300b4fcfdeb">
  <xsd:schema xmlns:xsd="http://www.w3.org/2001/XMLSchema" xmlns:xs="http://www.w3.org/2001/XMLSchema" xmlns:p="http://schemas.microsoft.com/office/2006/metadata/properties" xmlns:ns3="224975ee-2a82-4127-83fc-66d22c2f747a" targetNamespace="http://schemas.microsoft.com/office/2006/metadata/properties" ma:root="true" ma:fieldsID="25b2cf82f3428938808fbc45c05782f3" ns3:_="">
    <xsd:import namespace="224975ee-2a82-4127-83fc-66d22c2f747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4975ee-2a82-4127-83fc-66d22c2f74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A9F7DE1-F5C4-4B70-807B-E6A79A83F7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4975ee-2a82-4127-83fc-66d22c2f74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2EA956-31E8-4499-9386-688848203D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CDAD12-EC44-4C3C-85A7-79536065DF8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224975ee-2a82-4127-83fc-66d22c2f747a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3415</TotalTime>
  <Words>319</Words>
  <Application>Microsoft Macintosh PowerPoint</Application>
  <PresentationFormat>Widescreen</PresentationFormat>
  <Paragraphs>97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Jacqueline Clay</dc:creator>
  <cp:lastModifiedBy>Microsoft Office User</cp:lastModifiedBy>
  <cp:revision>47</cp:revision>
  <dcterms:created xsi:type="dcterms:W3CDTF">2020-07-05T12:47:38Z</dcterms:created>
  <dcterms:modified xsi:type="dcterms:W3CDTF">2020-07-21T09:55:59Z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0x01010003E7173A116BBB4EA178B4442288DCB5</vt:lpwstr>
  </property>
</Properties>
</file>