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22e62106.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26e036586b49.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e0347b2cc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e0150a3918.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26e05d1b7f63.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26e05c9b6699.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file26e03bdb61c7.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47a77969.png"/>
<Relationship Id="rId3" Type="http://schemas.openxmlformats.org/officeDocument/2006/relationships/image" Target="../media/file26e0d1e122.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639a2c82.png"/>
<Relationship Id="rId3" Type="http://schemas.openxmlformats.org/officeDocument/2006/relationships/image" Target="../media/file26e0323f55b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45887bc0.png"/>
<Relationship Id="rId3" Type="http://schemas.openxmlformats.org/officeDocument/2006/relationships/image" Target="../media/file26e066e04d05.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2584256.png"/>
<Relationship Id="rId3" Type="http://schemas.openxmlformats.org/officeDocument/2006/relationships/image" Target="../media/file26e07a37465f.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418d49d7.png"/>
<Relationship Id="rId3" Type="http://schemas.openxmlformats.org/officeDocument/2006/relationships/image" Target="../media/file26e02bc21ce0.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63dc2248.png"/>
<Relationship Id="rId3" Type="http://schemas.openxmlformats.org/officeDocument/2006/relationships/image" Target="../media/file26e0a9bdc7.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7af0159e.png"/>
<Relationship Id="rId3" Type="http://schemas.openxmlformats.org/officeDocument/2006/relationships/image" Target="../media/file26e035de552f.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26e04d705344.png"/>
<Relationship Id="rId3" Type="http://schemas.openxmlformats.org/officeDocument/2006/relationships/image" Target="../media/file26e0d655bf8.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155d7b9c.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76ae72d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a5c4422.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2949598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40193a68.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108b215c.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26e03d227050.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3,092,041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3,600.3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3,753.5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3,140.5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6,044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5,376.8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4,594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3,194.9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3,789.5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3,682.7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32,586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3,771.6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442,479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4,820.0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3,092,041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5,493.4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21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16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Arial"/>
                          <a:cs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929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463.1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709.9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388.0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194th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582.4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503.0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272,428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44,878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10"/>
          <p:cNvPicPr>
            <a:picLocks noGrp="1"/>
          </p:cNvPicPr>
          <p:nvPr>
            <p:ph type="pic" sz="quarter" idx="24"/>
          </p:nvPr>
        </p:nvPicPr>
        <p:blipFill>
          <a:blip cstate="print" r:embed="rId2"/>
          <a:stretch>
            <a:fillRect/>
          </a:stretch>
        </p:blipFill>
        <p:spPr>
          <a:xfrm>
            <a:off x="23190" y="528753"/>
            <a:ext cx="7569200" cy="6272213"/>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21 January 2021</a:t>
            </a:r>
          </a:p>
        </p:txBody>
      </p:sp>
      <p:sp xmlns:a="http://schemas.openxmlformats.org/drawingml/2006/main" xmlns:r="http://schemas.openxmlformats.org/officeDocument/2006/relationships" xmlns:p="http://schemas.openxmlformats.org/presentationml/2006/main">
        <p:nvSpPr>
          <p:cNvPr id="4" name="Text Placeholder 20"/>
          <p:cNvSpPr>
            <a:spLocks noGrp="1"/>
          </p:cNvSpPr>
          <p:nvPr>
            <p:ph type="body" sz="quarter" idx="27"/>
          </p:nvPr>
        </p:nvSpPr>
        <p:spPr>
          <a:xfrm>
            <a:off x="7856538" y="1923272"/>
            <a:ext cx="4022725" cy="3005137"/>
          </a:xfrm>
        </p:spPr>
        <p:txBody>
          <a:bodyPr/>
          <a:lstStyle/>
          <a:p>
            <a:r>
              <a:rPr/>
              <a:t>This data is based on potential COVID-19 symptoms reported by members of the public to NHS Pathways through NHS 111 or 999 and 111 online.
It provides a view of service contacts and an early view of people concerned about their symptoms. It is not based on any outcomes of tests for COVID-19.
This is also not a count of people as a user can repeat the triage process several times.
In 111 online, any user that starts the COVID-19 assessment service is indicating that the may have symptoms of coronavirus.</a:t>
            </a:r>
          </a:p>
        </p:txBody>
      </p:sp>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7856538" y="5972175"/>
            <a:ext cx="2846387" cy="222250"/>
          </a:xfrm>
        </p:spPr>
        <p:txBody>
          <a:bodyPr/>
          <a:lstStyle/>
          <a:p>
            <a:r>
              <a:rPr/>
              <a:t>Source: NHS Digital</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 xmlns:a="http://schemas.openxmlformats.org/drawingml/2006/main" xmlns:r="http://schemas.openxmlformats.org/officeDocument/2006/relationships" xmlns:p="http://schemas.openxmlformats.org/presentationml/2006/main">
        <p:nvSpPr>
          <p:cNvPr id="7" name="Text Placeholder 13"/>
          <p:cNvSpPr>
            <a:spLocks noGrp="1"/>
          </p:cNvSpPr>
          <p:nvPr>
            <p:ph type="body" sz="quarter" idx="25"/>
          </p:nvPr>
        </p:nvSpPr>
        <p:spPr>
          <a:xfrm>
            <a:off x="7856538" y="684213"/>
            <a:ext cx="4022725" cy="962025"/>
          </a:xfrm>
        </p:spPr>
        <p:txBody>
          <a:bodyPr/>
          <a:lstStyle/>
          <a:p>
            <a:r>
              <a:rPr/>
              <a:t>In the last 24 hours there were 88 triages made. This is an increase of 9 triages compared to the previous day (79 triages).</a:t>
            </a:r>
          </a:p>
        </p:txBody>
      </p:sp>
      <p:sp xmlns:a="http://schemas.openxmlformats.org/drawingml/2006/main" xmlns:r="http://schemas.openxmlformats.org/officeDocument/2006/relationships" xmlns:p="http://schemas.openxmlformats.org/presentationml/2006/main">
        <p:nvSpPr>
          <p:cNvPr id="8" name="Text Placeholder 17"/>
          <p:cNvSpPr>
            <a:spLocks noGrp="1"/>
          </p:cNvSpPr>
          <p:nvPr>
            <p:ph type="body" sz="quarter" idx="26"/>
          </p:nvPr>
        </p:nvSpPr>
        <p:spPr>
          <a:xfrm>
            <a:off x="4426960" y="1315259"/>
            <a:ext cx="2727325" cy="1216025"/>
          </a:xfrm>
        </p:spPr>
        <p:txBody>
          <a:bodyPr/>
          <a:lstStyle/>
          <a:p>
            <a:r>
              <a:rPr/>
              <a:t>In the seven days leading to 20 January there were 571 triages to NHS Pathways for COVID-19, this is an average of 82 each day.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21 January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2021-01-21T16:29:29Z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