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83" r:id="rId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Clay" initials="JC" lastIdx="1" clrIdx="0">
    <p:extLst>
      <p:ext uri="{19B8F6BF-5375-455C-9EA6-DF929625EA0E}">
        <p15:presenceInfo xmlns:p15="http://schemas.microsoft.com/office/powerpoint/2012/main" userId="S::jacqueline.clay@westsussex.gov.uk::5e23846f-1cbc-4b8d-9384-b065960731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6897" autoAdjust="0"/>
    <p:restoredTop sz="94660"/>
  </p:normalViewPr>
  <p:slideViewPr>
    <p:cSldViewPr snapToGrid="0">
      <p:cViewPr>
        <p:scale>
          <a:sx n="100" d="100"/>
          <a:sy n="100" d="100"/>
        </p:scale>
        <p:origin x="2088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2B30CE-492A-492B-8120-2DBED453C8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2E9B5-E443-4EC1-A579-023319C265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F4BE593-4F5C-4247-8B72-DF5304408724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405C7-0194-4C57-B9A4-06EA182D1B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B4DD4-3AE4-4970-BC5B-700CBCFE39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34314CE-8C26-4239-9737-C2E5332D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715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9F2F94F-1C29-4372-94B6-79A45F0E2BD2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15918E2-8CAC-4628-9DD0-FD3F5D9E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044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A11B-C743-48B3-B8E0-E19F1684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DFF7-8703-4B3A-AD2E-D4FD0263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67A90-8BCB-4243-860A-0722014D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144-6561-4B8B-B9F1-36ECB9B30B11}" type="datetime4">
              <a:rPr lang="en-GB" smtClean="0"/>
              <a:t>22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760F-1E5E-4257-8936-5710F291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9269-55AA-4964-BD17-AE4989A8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7902-5B27-8D4E-BAAF-86EE1B40D3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 w="12700">
            <a:solidFill>
              <a:srgbClr val="2F528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173785"/>
            <a:ext cx="2743200" cy="3651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22 July 2020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DF046-6C35-5A43-A37C-4D7696478C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718799" y="6173786"/>
            <a:ext cx="1208709" cy="365125"/>
          </a:xfrm>
          <a:solidFill>
            <a:schemeClr val="bg2"/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Slide </a:t>
            </a:r>
            <a:fld id="{197E031E-CC7C-4FFD-B59E-418DD80E76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98599"/>
            <a:ext cx="400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98599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24879B-B4DB-5C4B-AE07-DE89D43C57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5" y="868180"/>
            <a:ext cx="1369169" cy="88996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52E940-39E6-894F-B9CB-B6257DCE0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0350" y="1944127"/>
            <a:ext cx="4603750" cy="45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55F4D9A-7F7E-7148-91FD-58527B86A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0350" y="2603500"/>
            <a:ext cx="11487150" cy="237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F06FFED-C411-A343-9E23-33E64202BE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350" y="5486400"/>
            <a:ext cx="1763713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0350" y="6019800"/>
            <a:ext cx="3409950" cy="33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9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_c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7902-5B27-8D4E-BAAF-86EE1B40D3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 w="12700">
            <a:solidFill>
              <a:srgbClr val="2F528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173785"/>
            <a:ext cx="2743200" cy="3651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22 July 2020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DF046-6C35-5A43-A37C-4D7696478C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718799" y="6173786"/>
            <a:ext cx="1208709" cy="365125"/>
          </a:xfrm>
          <a:solidFill>
            <a:schemeClr val="bg2"/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Slide </a:t>
            </a:r>
            <a:fld id="{197E031E-CC7C-4FFD-B59E-418DD80E76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98599"/>
            <a:ext cx="400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98599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32090" y="5695950"/>
            <a:ext cx="2110410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E8D53-74F5-2C40-81CC-BCC70FCC8808}"/>
              </a:ext>
            </a:extLst>
          </p:cNvPr>
          <p:cNvSpPr txBox="1"/>
          <p:nvPr userDrawn="1"/>
        </p:nvSpPr>
        <p:spPr>
          <a:xfrm>
            <a:off x="224874" y="5866092"/>
            <a:ext cx="545847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testing, such as tests of people being admitted to hospital or being discharged to a health/care home setting, pre-operative testing etc.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4550" y="796926"/>
            <a:ext cx="10502900" cy="4775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6FEBF-81DF-4913-A310-5F9CAD33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0" y="0"/>
            <a:ext cx="12168809" cy="566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West Sussex Local Outbreak Control Plan – Daily Data Checklist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D976-223D-470D-A8CB-4FC837A2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90" y="6492875"/>
            <a:ext cx="2743200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89F9312-E64A-4DE9-B065-134A619B7E4E}" type="datetime4">
              <a:rPr lang="en-GB" smtClean="0"/>
              <a:pPr/>
              <a:t>22 July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FB5-6955-48E6-BAEC-1F4124BBB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700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031E-CC7C-4FFD-B59E-418DD80E76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32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hf hdr="0"/>
  <p:txStyles>
    <p:titleStyle>
      <a:lvl1pPr marL="179388" indent="-179388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publichealth@westsussex.gov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ns.gov.uk/peoplepopulationandcommunity/birthsdeathsandmarriages/deaths/datasets/numberofdeathsincarehomesnotifiedtothecarequalitycommissionengland" TargetMode="External"/><Relationship Id="rId3" Type="http://schemas.openxmlformats.org/officeDocument/2006/relationships/hyperlink" Target="https://coronavirus-staging.data.gov.uk/" TargetMode="External"/><Relationship Id="rId7" Type="http://schemas.openxmlformats.org/officeDocument/2006/relationships/hyperlink" Target="https://www.ons.gov.uk/peoplepopulationandcommunity/healthandsocialcare/causesofdeath/datasets/deathregistrationsandoccurrencesbylocalauthorityandhealthboard" TargetMode="External"/><Relationship Id="rId2" Type="http://schemas.openxmlformats.org/officeDocument/2006/relationships/hyperlink" Target="https://coronavirus.data.gov.uk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ngland.nhs.uk/statistics/statistical-work-areas/covid-19-daily-deaths/" TargetMode="External"/><Relationship Id="rId5" Type="http://schemas.openxmlformats.org/officeDocument/2006/relationships/hyperlink" Target="https://www.gov.uk/government/statistical-data-sets/covid-19-number-of-outbreaks-in-care-homes-management-information#history" TargetMode="External"/><Relationship Id="rId10" Type="http://schemas.openxmlformats.org/officeDocument/2006/relationships/hyperlink" Target="https://www.google.com/covid19/mobility/" TargetMode="External"/><Relationship Id="rId4" Type="http://schemas.openxmlformats.org/officeDocument/2006/relationships/hyperlink" Target="https://digital.nhs.uk/dashboards/nhs-pathways" TargetMode="External"/><Relationship Id="rId9" Type="http://schemas.openxmlformats.org/officeDocument/2006/relationships/hyperlink" Target="https://www.ons.gov.uk/peoplepopulationandcommunity/birthsdeathsandmarriages/deaths/bulletins/deathsinvolvingcovid19bylocalareasanddeprivation/deathsoccurringbetween1marchand31may2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000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</a:t>
              </a:r>
              <a:endParaRPr lang="en-GB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F2C200-6D99-43A4-B069-34DA69095BFD}"/>
              </a:ext>
            </a:extLst>
          </p:cNvPr>
          <p:cNvSpPr txBox="1"/>
          <p:nvPr/>
        </p:nvSpPr>
        <p:spPr>
          <a:xfrm>
            <a:off x="238320" y="2490570"/>
            <a:ext cx="117880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pack brings together information relating to COVID-19 in West Sussex. </a:t>
            </a:r>
          </a:p>
          <a:p>
            <a:endParaRPr lang="en-GB" sz="2000" dirty="0"/>
          </a:p>
          <a:p>
            <a:r>
              <a:rPr lang="en-GB" sz="2000" dirty="0"/>
              <a:t>West Sussex County Council Public Health Department monitors information on a daily basis, summary packs will be published weekly. Links are provided to the public data sources available, a summary of current sources is provided at the end of this pack.</a:t>
            </a:r>
          </a:p>
          <a:p>
            <a:endParaRPr lang="en-GB" sz="2000" dirty="0"/>
          </a:p>
          <a:p>
            <a:r>
              <a:rPr lang="en-GB" sz="2000" dirty="0"/>
              <a:t>Local authorities have access to some information that is not in the public domain, this may be due to small numbers or data being provisional.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E5419-9C2E-49A9-AFE0-D4B05538E376}"/>
              </a:ext>
            </a:extLst>
          </p:cNvPr>
          <p:cNvSpPr txBox="1"/>
          <p:nvPr/>
        </p:nvSpPr>
        <p:spPr>
          <a:xfrm>
            <a:off x="238319" y="5534561"/>
            <a:ext cx="6828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Contact</a:t>
            </a:r>
          </a:p>
          <a:p>
            <a:r>
              <a:rPr lang="en-GB" sz="2000" dirty="0">
                <a:solidFill>
                  <a:schemeClr val="accent1"/>
                </a:solidFill>
                <a:hlinkClick r:id="rId2"/>
              </a:rPr>
              <a:t>publichealth@westsussex.gov.uk</a:t>
            </a:r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BB37-171F-4E3E-B861-3FAB80541E1D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E283D-E9D4-406A-8A5D-F434D5E284F8}"/>
              </a:ext>
            </a:extLst>
          </p:cNvPr>
          <p:cNvSpPr txBox="1"/>
          <p:nvPr/>
        </p:nvSpPr>
        <p:spPr>
          <a:xfrm>
            <a:off x="238319" y="1982460"/>
            <a:ext cx="4736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West Sussex COVID-19 Weekly Data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DEA5CF-53B2-4E29-8EAA-C0759DBF4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5" y="868180"/>
            <a:ext cx="1369169" cy="8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8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2701" y="6490738"/>
            <a:ext cx="1160672" cy="33855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600" smtClean="0">
                <a:solidFill>
                  <a:schemeClr val="tx1"/>
                </a:solidFill>
              </a:rPr>
              <a:pPr algn="ctr"/>
              <a:t>2</a:t>
            </a:fld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779551"/>
            <a:chOff x="0" y="0"/>
            <a:chExt cx="12192000" cy="7795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836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Links to data sources available to the public</a:t>
              </a:r>
            </a:p>
            <a:p>
              <a:endParaRPr lang="en-GB" b="1" dirty="0"/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02BDA89-1044-42BC-BA47-156759BB2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09251"/>
              </p:ext>
            </p:extLst>
          </p:nvPr>
        </p:nvGraphicFramePr>
        <p:xfrm>
          <a:off x="190499" y="717119"/>
          <a:ext cx="11811001" cy="5564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292">
                  <a:extLst>
                    <a:ext uri="{9D8B030D-6E8A-4147-A177-3AD203B41FA5}">
                      <a16:colId xmlns:a16="http://schemas.microsoft.com/office/drawing/2014/main" val="2511101837"/>
                    </a:ext>
                  </a:extLst>
                </a:gridCol>
                <a:gridCol w="6385635">
                  <a:extLst>
                    <a:ext uri="{9D8B030D-6E8A-4147-A177-3AD203B41FA5}">
                      <a16:colId xmlns:a16="http://schemas.microsoft.com/office/drawing/2014/main" val="2432329207"/>
                    </a:ext>
                  </a:extLst>
                </a:gridCol>
                <a:gridCol w="3587074">
                  <a:extLst>
                    <a:ext uri="{9D8B030D-6E8A-4147-A177-3AD203B41FA5}">
                      <a16:colId xmlns:a16="http://schemas.microsoft.com/office/drawing/2014/main" val="2179449213"/>
                    </a:ext>
                  </a:extLst>
                </a:gridCol>
              </a:tblGrid>
              <a:tr h="201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What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24121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Positive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Daily update on cases (shown as number of cases and also a rate per 100,000 residents)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2"/>
                        </a:rPr>
                        <a:t>https://coronavirus.data.gov.uk/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44301"/>
                  </a:ext>
                </a:extLst>
              </a:tr>
              <a:tr h="554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Positive cases and deaths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Using the cases and deaths tabs in the link - data are available at local authority level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3"/>
                        </a:rPr>
                        <a:t>https://coronavirus-staging.data.gov.uk/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60194"/>
                  </a:ext>
                </a:extLst>
              </a:tr>
              <a:tr h="69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NHS Pathways (callers to 111,999 and online 111 assessments)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Information on triages of 999 and 111 callers and completed online assessments which have received a potential coronavirus (COVID-19) final disposition (number and rate per 100,000 population).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4"/>
                        </a:rPr>
                        <a:t>https://digital.nhs.uk/dashboards/nhs-pathways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2428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COVID-19: outbreaks in care homes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Weekly number and percentage of care homes reporting a suspected or confirmed outbreak of COVID-19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5"/>
                        </a:rPr>
                        <a:t>Care home outbreaks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43854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Hospital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b="0" i="0" dirty="0"/>
                        <a:t>Regional</a:t>
                      </a:r>
                      <a:r>
                        <a:rPr lang="en-GB" sz="1400" b="1" i="0" dirty="0"/>
                        <a:t> </a:t>
                      </a:r>
                      <a:r>
                        <a:rPr lang="en-GB" sz="1400" b="0" dirty="0"/>
                        <a:t>data </a:t>
                      </a:r>
                      <a:r>
                        <a:rPr lang="en-GB" sz="1400" dirty="0"/>
                        <a:t>are in the public domain – click on the healthcare tab for information on admissions, patients in hospital and patients on ventilation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3"/>
                        </a:rPr>
                        <a:t>https://coronavirus-staging.data.gov.uk/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86484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in Hospitals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Daily data on deaths in specific NHS Trusts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6"/>
                        </a:rPr>
                        <a:t>https://www.england.nhs.uk/statistics/statistical-work-areas/covid-19-daily-deaths/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57056"/>
                  </a:ext>
                </a:extLst>
              </a:tr>
              <a:tr h="377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Weekly data are published by the Office for National Statistics (on Tuesdays).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7"/>
                        </a:rPr>
                        <a:t>Weekly death data from ONS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663019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in care homes notified to CQC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Deaths relating to care home residents, provides some additional detail not available on ONS weekly release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8"/>
                        </a:rPr>
                        <a:t>Link to CQC Notification Data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65510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– additional analysis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The Office for National Statistics have released additional analysis – including analysis below local authority level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9"/>
                        </a:rPr>
                        <a:t>Deaths at a sub local authority level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7478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Google Community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Community mobility at a local authority level and compare activity (in terms of visits to type of places) with baseline period (3 Jan – 6 Feb 2020).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10"/>
                        </a:rPr>
                        <a:t>https://www.google.com/covid19/mobility/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53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89E709-CF01-43DE-9A3E-74E9AC1E739F}"/>
              </a:ext>
            </a:extLst>
          </p:cNvPr>
          <p:cNvSpPr txBox="1"/>
          <p:nvPr/>
        </p:nvSpPr>
        <p:spPr>
          <a:xfrm>
            <a:off x="8300721" y="133220"/>
            <a:ext cx="370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41F2F-65EB-4118-B967-D65A743810A2}"/>
              </a:ext>
            </a:extLst>
          </p:cNvPr>
          <p:cNvSpPr txBox="1"/>
          <p:nvPr/>
        </p:nvSpPr>
        <p:spPr>
          <a:xfrm>
            <a:off x="7775721" y="6479333"/>
            <a:ext cx="294079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Pack Date: </a:t>
            </a:r>
            <a:r>
              <a:rPr lang="en-GB" sz="1400" dirty="0"/>
              <a:t>22 July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A1F2-F428-40FC-ADBB-35BB294A0E00}"/>
              </a:ext>
            </a:extLst>
          </p:cNvPr>
          <p:cNvSpPr txBox="1"/>
          <p:nvPr/>
        </p:nvSpPr>
        <p:spPr>
          <a:xfrm>
            <a:off x="178627" y="6386226"/>
            <a:ext cx="6358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Sources can (and frequently do!) change, access as at time of pack date.</a:t>
            </a:r>
          </a:p>
        </p:txBody>
      </p:sp>
    </p:spTree>
    <p:extLst>
      <p:ext uri="{BB962C8B-B14F-4D97-AF65-F5344CB8AC3E}">
        <p14:creationId xmlns:p14="http://schemas.microsoft.com/office/powerpoint/2010/main" val="341786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7173A116BBB4EA178B4442288DCB5" ma:contentTypeVersion="10" ma:contentTypeDescription="Create a new document." ma:contentTypeScope="" ma:versionID="8ab894609abb646d24172300b4fcfdeb">
  <xsd:schema xmlns:xsd="http://www.w3.org/2001/XMLSchema" xmlns:xs="http://www.w3.org/2001/XMLSchema" xmlns:p="http://schemas.microsoft.com/office/2006/metadata/properties" xmlns:ns3="224975ee-2a82-4127-83fc-66d22c2f747a" targetNamespace="http://schemas.microsoft.com/office/2006/metadata/properties" ma:root="true" ma:fieldsID="25b2cf82f3428938808fbc45c05782f3" ns3:_="">
    <xsd:import namespace="224975ee-2a82-4127-83fc-66d22c2f74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975ee-2a82-4127-83fc-66d22c2f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CDAD12-EC44-4C3C-85A7-79536065DF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24975ee-2a82-4127-83fc-66d22c2f747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A9F7DE1-F5C4-4B70-807B-E6A79A83F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4975ee-2a82-4127-83fc-66d22c2f7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2EA956-31E8-4499-9386-688848203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485</Words>
  <Application>Microsoft Macintosh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Clay</dc:creator>
  <cp:lastModifiedBy>Microsoft Office User</cp:lastModifiedBy>
  <cp:revision>57</cp:revision>
  <dcterms:created xsi:type="dcterms:W3CDTF">2020-07-05T12:47:38Z</dcterms:created>
  <dcterms:modified xsi:type="dcterms:W3CDTF">2020-07-22T16:03:13Z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0x01010003E7173A116BBB4EA178B4442288DCB5</vt:lpwstr>
  </property>
</Properties>
</file>